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70" r:id="rId10"/>
    <p:sldId id="271" r:id="rId11"/>
    <p:sldId id="272" r:id="rId12"/>
    <p:sldId id="273" r:id="rId13"/>
    <p:sldId id="275" r:id="rId14"/>
    <p:sldId id="277" r:id="rId15"/>
    <p:sldId id="276" r:id="rId16"/>
    <p:sldId id="278" r:id="rId17"/>
    <p:sldId id="279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04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40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2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91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63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46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65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5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76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81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83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F640B-4D5C-4B09-8DF7-8E2404C5F7B4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9E3A6-1727-4AD6-A77B-0382EE30E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80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34374" y="2419643"/>
            <a:ext cx="6033345" cy="1090320"/>
          </a:xfrm>
        </p:spPr>
        <p:txBody>
          <a:bodyPr>
            <a:normAutofit/>
          </a:bodyPr>
          <a:lstStyle/>
          <a:p>
            <a:r>
              <a:rPr lang="zh-TW" altLang="en-US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en-US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</a:t>
            </a:r>
          </a:p>
        </p:txBody>
      </p:sp>
    </p:spTree>
    <p:extLst>
      <p:ext uri="{BB962C8B-B14F-4D97-AF65-F5344CB8AC3E}">
        <p14:creationId xmlns:p14="http://schemas.microsoft.com/office/powerpoint/2010/main" val="3984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" y="65728"/>
            <a:ext cx="5711483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課文翻譯</a:t>
            </a:r>
            <a:r>
              <a:rPr lang="en-US" altLang="zh-TW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衝突二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039727" y="1022951"/>
            <a:ext cx="2485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張</a:t>
            </a:r>
            <a:r>
              <a:rPr lang="zh-TW" altLang="zh-TW" sz="3200" b="1" kern="100" dirty="0">
                <a:solidFill>
                  <a:srgbClr val="00B050"/>
                </a:solidFill>
                <a:latin typeface="+mn-ea"/>
                <a:cs typeface="Times New Roman" panose="02020603050405020304" pitchFamily="18" charset="0"/>
              </a:rPr>
              <a:t>袂</a:t>
            </a:r>
            <a:r>
              <a:rPr lang="zh-TW" altLang="zh-TW" sz="3200" b="1" kern="100" dirty="0">
                <a:latin typeface="+mn-ea"/>
                <a:cs typeface="Times New Roman" panose="02020603050405020304" pitchFamily="18" charset="0"/>
              </a:rPr>
              <a:t>成</a:t>
            </a:r>
            <a:r>
              <a:rPr lang="zh-TW" altLang="zh-TW" sz="3200" b="1" kern="100" dirty="0">
                <a:solidFill>
                  <a:srgbClr val="00B050"/>
                </a:solidFill>
                <a:latin typeface="+mn-ea"/>
                <a:cs typeface="Times New Roman" panose="02020603050405020304" pitchFamily="18" charset="0"/>
              </a:rPr>
              <a:t>陰</a:t>
            </a:r>
            <a:r>
              <a:rPr lang="zh-TW" altLang="zh-TW" sz="3200" b="1" kern="100" dirty="0" smtClean="0">
                <a:latin typeface="+mn-ea"/>
                <a:cs typeface="新細明體" panose="02020500000000000000" pitchFamily="18" charset="-120"/>
              </a:rPr>
              <a:t>，</a:t>
            </a:r>
            <a:endParaRPr lang="en-US" altLang="zh-TW" sz="3200" b="1" dirty="0" smtClean="0">
              <a:solidFill>
                <a:srgbClr val="002060"/>
              </a:solidFill>
              <a:latin typeface="新細明體" panose="02020500000000000000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72356" y="2907896"/>
            <a:ext cx="5058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揮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落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zh-TW" sz="3200" kern="100" dirty="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汗水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就像</a:t>
            </a:r>
            <a:r>
              <a:rPr lang="zh-TW" altLang="zh-TW" sz="3200" kern="100" dirty="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下雨</a:t>
            </a:r>
            <a:r>
              <a:rPr lang="zh-TW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2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875284" y="4665871"/>
            <a:ext cx="9911644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en-US" altLang="zh-TW" sz="2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人來人往，</a:t>
            </a:r>
            <a:r>
              <a:rPr lang="zh-TW" altLang="zh-TW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肩並著肩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，腳尖挨著</a:t>
            </a:r>
            <a:r>
              <a:rPr lang="zh-TW" altLang="zh-TW" sz="2800" kern="100" dirty="0">
                <a:solidFill>
                  <a:srgbClr val="00B05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腳跟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 </a:t>
            </a:r>
            <a:r>
              <a:rPr lang="en-US" altLang="zh-TW" sz="28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840754" y="5188941"/>
            <a:ext cx="3216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何為</a:t>
            </a:r>
            <a:r>
              <a:rPr lang="zh-TW" altLang="zh-TW" sz="3200" b="1" kern="100" dirty="0" smtClean="0">
                <a:latin typeface="+mn-ea"/>
                <a:cs typeface="Times New Roman" panose="02020603050405020304" pitchFamily="18" charset="0"/>
              </a:rPr>
              <a:t>無人</a:t>
            </a:r>
            <a:r>
              <a:rPr lang="en-US" altLang="zh-TW" sz="3600" b="1" kern="100" dirty="0" smtClean="0">
                <a:latin typeface="+mn-ea"/>
                <a:cs typeface="Times New Roman" panose="02020603050405020304" pitchFamily="18" charset="0"/>
              </a:rPr>
              <a:t>? </a:t>
            </a:r>
            <a:r>
              <a:rPr lang="zh-TW" altLang="zh-TW" sz="3200" b="1" kern="100" dirty="0" smtClean="0">
                <a:latin typeface="+mn-ea"/>
                <a:cs typeface="Times New Roman" panose="02020603050405020304" pitchFamily="18" charset="0"/>
              </a:rPr>
              <a:t>」</a:t>
            </a:r>
            <a:r>
              <a:rPr lang="zh-TW" altLang="zh-TW" sz="3200" b="1" kern="100" dirty="0" smtClean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 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7917802" y="1729297"/>
            <a:ext cx="2926209" cy="2523189"/>
          </a:xfrm>
          <a:prstGeom prst="wedgeEllipseCallout">
            <a:avLst>
              <a:gd name="adj1" fmla="val -96238"/>
              <a:gd name="adj2" fmla="val 174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反擊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2:</a:t>
            </a:r>
          </a:p>
          <a:p>
            <a:pPr algn="ctr"/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以誇飾的方式證明</a:t>
            </a:r>
            <a:r>
              <a:rPr lang="zh-TW" altLang="en-US" sz="24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齊國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人口眾多</a:t>
            </a:r>
            <a:endParaRPr lang="zh-TW" altLang="en-US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039727" y="2320751"/>
            <a:ext cx="263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 smtClean="0">
                <a:solidFill>
                  <a:srgbClr val="FF0000"/>
                </a:solidFill>
                <a:latin typeface="+mn-ea"/>
                <a:cs typeface="新細明體" panose="02020500000000000000" pitchFamily="18" charset="-120"/>
              </a:rPr>
              <a:t>揮</a:t>
            </a:r>
            <a:r>
              <a:rPr lang="zh-TW" altLang="zh-TW" sz="3200" b="1" kern="100" dirty="0">
                <a:solidFill>
                  <a:srgbClr val="00B050"/>
                </a:solidFill>
                <a:latin typeface="+mn-ea"/>
                <a:cs typeface="新細明體" panose="02020500000000000000" pitchFamily="18" charset="-120"/>
              </a:rPr>
              <a:t>汗</a:t>
            </a:r>
            <a:r>
              <a:rPr lang="zh-TW" altLang="zh-TW" sz="3200" b="1" kern="100" dirty="0">
                <a:latin typeface="+mn-ea"/>
                <a:cs typeface="新細明體" panose="02020500000000000000" pitchFamily="18" charset="-120"/>
              </a:rPr>
              <a:t>成</a:t>
            </a:r>
            <a:r>
              <a:rPr lang="zh-TW" altLang="zh-TW" sz="3200" b="1" kern="100" dirty="0" smtClean="0">
                <a:solidFill>
                  <a:srgbClr val="00B050"/>
                </a:solidFill>
                <a:latin typeface="+mn-ea"/>
                <a:cs typeface="新細明體" panose="02020500000000000000" pitchFamily="18" charset="-120"/>
              </a:rPr>
              <a:t>雨</a:t>
            </a:r>
            <a:r>
              <a:rPr lang="zh-TW" altLang="zh-TW" sz="3200" b="1" kern="100" dirty="0" smtClean="0">
                <a:ea typeface="華康明體W5注音字" panose="02020500000000000000" pitchFamily="18" charset="-120"/>
                <a:cs typeface="Times New Roman" panose="02020603050405020304" pitchFamily="18" charset="0"/>
              </a:rPr>
              <a:t>，</a:t>
            </a:r>
            <a:endParaRPr lang="en-US" altLang="zh-TW" sz="3200" b="1" dirty="0" smtClean="0">
              <a:solidFill>
                <a:srgbClr val="002060"/>
              </a:solidFill>
              <a:latin typeface="新細明體" panose="02020500000000000000" pitchFamily="18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772356" y="1651266"/>
            <a:ext cx="10247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人們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張開</a:t>
            </a:r>
            <a:r>
              <a:rPr lang="zh-TW" altLang="zh-TW" sz="3200" kern="100" dirty="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衣袖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就能</a:t>
            </a:r>
            <a:r>
              <a:rPr lang="zh-TW" altLang="zh-TW" sz="3200" kern="100" dirty="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蔽日成蔭</a:t>
            </a:r>
            <a:r>
              <a:rPr lang="zh-TW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2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2064227" y="3722022"/>
            <a:ext cx="3512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比</a:t>
            </a:r>
            <a:r>
              <a:rPr lang="zh-TW" altLang="zh-TW" sz="3200" b="1" kern="100" dirty="0">
                <a:solidFill>
                  <a:srgbClr val="00B050"/>
                </a:solidFill>
                <a:latin typeface="+mn-ea"/>
                <a:cs typeface="Times New Roman" panose="02020603050405020304" pitchFamily="18" charset="0"/>
              </a:rPr>
              <a:t>肩</a:t>
            </a:r>
            <a:r>
              <a:rPr lang="zh-TW" altLang="zh-TW" sz="3200" b="1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繼</a:t>
            </a:r>
            <a:r>
              <a:rPr lang="zh-TW" altLang="zh-TW" sz="3200" b="1" kern="100" dirty="0">
                <a:solidFill>
                  <a:srgbClr val="00B050"/>
                </a:solidFill>
                <a:latin typeface="+mn-ea"/>
                <a:cs typeface="Times New Roman" panose="02020603050405020304" pitchFamily="18" charset="0"/>
              </a:rPr>
              <a:t>踵</a:t>
            </a:r>
            <a:r>
              <a:rPr lang="zh-TW" altLang="zh-TW" sz="3200" b="1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而</a:t>
            </a:r>
            <a:r>
              <a:rPr lang="zh-TW" altLang="zh-TW" sz="3200" b="1" kern="100" dirty="0" smtClean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在， 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875284" y="6013477"/>
            <a:ext cx="9911644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en-US" altLang="zh-TW" sz="2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 smtClean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怎麼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能說沒有人呢</a:t>
            </a:r>
            <a:r>
              <a:rPr lang="en-US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zh-TW" sz="28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en-US" altLang="zh-TW" sz="28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1" grpId="0" animBg="1"/>
      <p:bldP spid="8" grpId="0"/>
      <p:bldP spid="9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" y="65728"/>
            <a:ext cx="5711483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課文翻譯</a:t>
            </a:r>
            <a:r>
              <a:rPr lang="en-US" altLang="zh-TW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衝突三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769623" y="921343"/>
            <a:ext cx="511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王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曰</a:t>
            </a:r>
            <a:r>
              <a:rPr lang="en-US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: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「 然則</a:t>
            </a:r>
            <a:r>
              <a:rPr lang="zh-TW" altLang="zh-TW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何</a:t>
            </a:r>
            <a:r>
              <a:rPr lang="zh-TW" altLang="zh-TW" sz="3200" b="1" kern="100" dirty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為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使子</a:t>
            </a:r>
            <a:r>
              <a:rPr lang="en-US" altLang="zh-TW" sz="36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?</a:t>
            </a:r>
            <a:r>
              <a:rPr lang="zh-TW" altLang="zh-TW" sz="3200" b="1" kern="1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」</a:t>
            </a:r>
            <a:endParaRPr lang="en-US" altLang="zh-TW" sz="3200" b="1" dirty="0" smtClean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218564" y="3488506"/>
            <a:ext cx="9419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晏子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回答：「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齊國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派遣</a:t>
            </a:r>
            <a:r>
              <a:rPr lang="zh-TW" altLang="zh-TW" sz="3200" kern="100" dirty="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使節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，各有出使的對象。</a:t>
            </a:r>
            <a:r>
              <a:rPr lang="en-US" altLang="zh-TW" sz="32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357666" y="5257069"/>
            <a:ext cx="765508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en-US" altLang="zh-TW" sz="2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才德兼備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的人，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便</a:t>
            </a:r>
            <a:r>
              <a:rPr lang="zh-TW" altLang="zh-TW" sz="32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派往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君主賢明的國家</a:t>
            </a:r>
            <a:r>
              <a:rPr lang="zh-TW" altLang="zh-TW" sz="32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en-US" altLang="zh-TW" sz="28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9697543" y="4587909"/>
            <a:ext cx="2494457" cy="1687132"/>
          </a:xfrm>
          <a:prstGeom prst="wedgeEllipseCallout">
            <a:avLst>
              <a:gd name="adj1" fmla="val -93656"/>
              <a:gd name="adj2" fmla="val -72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反擊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2:</a:t>
            </a:r>
          </a:p>
          <a:p>
            <a:pPr algn="ctr"/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使節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派遣原則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728522" y="2643358"/>
            <a:ext cx="7284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對曰：「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齊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命</a:t>
            </a:r>
            <a:r>
              <a:rPr lang="zh-TW" altLang="zh-TW" sz="3200" b="1" kern="100" dirty="0">
                <a:solidFill>
                  <a:srgbClr val="00B050"/>
                </a:solidFill>
                <a:latin typeface="+mn-ea"/>
                <a:cs typeface="Times New Roman" panose="02020603050405020304" pitchFamily="18" charset="0"/>
              </a:rPr>
              <a:t>使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， 各有所主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3200" b="1" dirty="0" smtClean="0">
              <a:solidFill>
                <a:srgbClr val="002060"/>
              </a:solidFill>
              <a:latin typeface="新細明體" panose="02020500000000000000" pitchFamily="18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282959" y="1726136"/>
            <a:ext cx="935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楚王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說：「既然如此，</a:t>
            </a:r>
            <a:r>
              <a:rPr lang="zh-TW" altLang="zh-TW" sz="3200" kern="100" dirty="0">
                <a:solidFill>
                  <a:srgbClr val="7030A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為什麼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要派遣你來呢</a:t>
            </a:r>
            <a:r>
              <a:rPr lang="en-US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en-US" altLang="zh-TW" sz="32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769623" y="4362353"/>
            <a:ext cx="3808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dirty="0">
                <a:solidFill>
                  <a:srgbClr val="002060"/>
                </a:solidFill>
              </a:rPr>
              <a:t>其賢者</a:t>
            </a:r>
            <a:r>
              <a:rPr lang="zh-TW" altLang="zh-TW" sz="3200" b="1" dirty="0">
                <a:solidFill>
                  <a:srgbClr val="FF0000"/>
                </a:solidFill>
              </a:rPr>
              <a:t>使使</a:t>
            </a:r>
            <a:r>
              <a:rPr lang="zh-TW" altLang="zh-TW" sz="3200" b="1" dirty="0">
                <a:solidFill>
                  <a:srgbClr val="002060"/>
                </a:solidFill>
              </a:rPr>
              <a:t>賢主，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" name="橢圓形圖說文字 13"/>
          <p:cNvSpPr/>
          <p:nvPr/>
        </p:nvSpPr>
        <p:spPr>
          <a:xfrm rot="181746">
            <a:off x="10117502" y="51905"/>
            <a:ext cx="2021757" cy="2049573"/>
          </a:xfrm>
          <a:prstGeom prst="wedgeEllipseCallout">
            <a:avLst>
              <a:gd name="adj1" fmla="val -111002"/>
              <a:gd name="adj2" fmla="val 227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楚王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再攻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ctr"/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為何派你來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??</a:t>
            </a:r>
            <a:endPara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530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 animBg="1"/>
      <p:bldP spid="8" grpId="0"/>
      <p:bldP spid="9" grpId="0"/>
      <p:bldP spid="10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" y="65728"/>
            <a:ext cx="5711483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課文翻譯</a:t>
            </a:r>
            <a:r>
              <a:rPr lang="en-US" altLang="zh-TW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衝突三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458065" y="948129"/>
            <a:ext cx="467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ea typeface="華康明體W5注音字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不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賢者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使使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不肖主</a:t>
            </a:r>
            <a:r>
              <a:rPr lang="zh-TW" altLang="zh-TW" sz="3200" b="1" kern="100" dirty="0">
                <a:solidFill>
                  <a:srgbClr val="002060"/>
                </a:solidFill>
                <a:ea typeface="華康明體W5注音字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233608" y="3373141"/>
            <a:ext cx="8902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我是才德最差的，</a:t>
            </a:r>
            <a:r>
              <a:rPr lang="zh-TW" altLang="zh-TW" sz="3200" kern="100" dirty="0">
                <a:solidFill>
                  <a:srgbClr val="FF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所以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適合被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派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楚國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來。」</a:t>
            </a:r>
            <a:r>
              <a:rPr lang="en-US" altLang="zh-TW" sz="32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1" name="橢圓形圖說文字 10"/>
          <p:cNvSpPr/>
          <p:nvPr/>
        </p:nvSpPr>
        <p:spPr>
          <a:xfrm>
            <a:off x="9483038" y="1463241"/>
            <a:ext cx="2494457" cy="2202287"/>
          </a:xfrm>
          <a:prstGeom prst="wedgeEllipseCallout">
            <a:avLst>
              <a:gd name="adj1" fmla="val -100368"/>
              <a:gd name="adj2" fmla="val 138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自我解嘲的方式來應對。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58065" y="2521568"/>
            <a:ext cx="5380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嬰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最不肖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，</a:t>
            </a:r>
            <a:r>
              <a:rPr lang="zh-TW" altLang="zh-TW" sz="3200" b="1" kern="100" dirty="0" smtClean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故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宜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使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楚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矣。」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233608" y="1669995"/>
            <a:ext cx="8567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無才無德的人，就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派往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君主不賢明的國家</a:t>
            </a:r>
            <a:r>
              <a:rPr lang="zh-TW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en-US" altLang="zh-TW" sz="32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2202509" y="4491511"/>
            <a:ext cx="927234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**我們可以幫</a:t>
            </a:r>
            <a:r>
              <a:rPr lang="zh-TW" altLang="en-US" sz="3200" b="1" u="sng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en-US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與</a:t>
            </a:r>
            <a:r>
              <a:rPr lang="zh-TW" altLang="en-US" sz="3200" b="1" u="sng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楚</a:t>
            </a:r>
            <a:r>
              <a:rPr lang="zh-TW" altLang="en-US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人交手的第二回合取名為**</a:t>
            </a:r>
            <a:endParaRPr lang="en-US" altLang="zh-TW" sz="3200" b="1" dirty="0" smtClean="0">
              <a:solidFill>
                <a:srgbClr val="7030A0"/>
              </a:solidFill>
              <a:latin typeface="+mn-ea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632921" y="5435474"/>
            <a:ext cx="267772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zh-TW" altLang="en-US" sz="32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為何派你來</a:t>
            </a:r>
            <a:r>
              <a:rPr lang="en-US" altLang="zh-TW" sz="32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??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1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 animBg="1"/>
      <p:bldP spid="8" grpId="0"/>
      <p:bldP spid="9" grpId="0"/>
      <p:bldP spid="12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ctrTitle"/>
          </p:nvPr>
        </p:nvSpPr>
        <p:spPr>
          <a:xfrm>
            <a:off x="3376245" y="2447779"/>
            <a:ext cx="6033345" cy="109032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幽默化解衝突</a:t>
            </a:r>
            <a:endParaRPr lang="zh-TW" altLang="en-US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9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5" y="242328"/>
            <a:ext cx="5558164" cy="435389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18" y="2726866"/>
            <a:ext cx="6345647" cy="381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910480" y="871246"/>
            <a:ext cx="7990080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有一天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總統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羅斯福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去拜訪住在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白宮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客房的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首相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邱吉爾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。不巧遇到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邱吉爾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剛洗完澡，全身赤裸地走出浴室。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羅斯福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總統看到趕緊轉身要離開，可以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邱吉爾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卻叫住他，並且表情很自然地說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英國首相</a:t>
            </a:r>
            <a:r>
              <a:rPr lang="zh-TW" altLang="en-US" sz="28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對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美國</a:t>
            </a:r>
            <a:r>
              <a:rPr lang="zh-TW" altLang="en-US" sz="28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總統坦誠相見，沒有任何隱瞞。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邱吉爾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簡單地便用一句話化解了兩人尷尬的局面。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830320" y="224915"/>
            <a:ext cx="216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坦誠相見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332" y="4760645"/>
            <a:ext cx="3293815" cy="21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153922" y="959382"/>
            <a:ext cx="7990080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作家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蘭姆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曾經把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莎士比亞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的劇本改寫成故事，讓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莎士比亞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的戲劇作品廣為人知。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蘭姆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也很喜歡自己寫劇本，但都不太成功。有一次他的劇本首演時，觀眾們噓聲四起，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蘭姆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自己也坐在觀眾席跟著一起發生噓聲，朋友問他為什麼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他說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28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因為如果我不跟著噓，我怕大家會看出我是這齣戲的作者。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830320" y="224915"/>
            <a:ext cx="3096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記得要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噓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4937">
            <a:off x="8025117" y="4859797"/>
            <a:ext cx="1688088" cy="21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9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2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5728"/>
            <a:ext cx="1871005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</a:t>
            </a:r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測</a:t>
            </a:r>
            <a:endParaRPr lang="zh-TW" altLang="en-US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518116" y="556812"/>
            <a:ext cx="808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2060"/>
                </a:solidFill>
              </a:rPr>
              <a:t>從標題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:</a:t>
            </a:r>
            <a:r>
              <a:rPr lang="zh-TW" altLang="en-US" sz="28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2800" b="1" u="sng" dirty="0">
                <a:solidFill>
                  <a:srgbClr val="002060"/>
                </a:solidFill>
              </a:rPr>
              <a:t>晏子</a:t>
            </a:r>
            <a:r>
              <a:rPr lang="zh-TW" altLang="en-US" sz="2800" b="1" dirty="0">
                <a:solidFill>
                  <a:srgbClr val="002060"/>
                </a:solidFill>
              </a:rPr>
              <a:t>使</a:t>
            </a:r>
            <a:r>
              <a:rPr lang="zh-TW" altLang="en-US" sz="2800" b="1" u="sng" dirty="0">
                <a:solidFill>
                  <a:srgbClr val="002060"/>
                </a:solidFill>
              </a:rPr>
              <a:t>楚</a:t>
            </a:r>
            <a:r>
              <a:rPr lang="zh-TW" altLang="en-US" sz="28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」四個字，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透露出什麼訊息</a:t>
            </a:r>
            <a:r>
              <a:rPr lang="en-US" altLang="zh-TW" sz="28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855742" y="1295477"/>
            <a:ext cx="279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主角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u="sng" dirty="0" smtClean="0"/>
              <a:t>晏子</a:t>
            </a:r>
            <a:endParaRPr lang="en-US" altLang="zh-TW" sz="2800" u="sng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2855742" y="2095697"/>
            <a:ext cx="6569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主角的身份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/>
              <a:t>使節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外交官</a:t>
            </a:r>
            <a:endParaRPr lang="en-US" altLang="zh-TW" sz="2800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2855742" y="2895917"/>
            <a:ext cx="513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故事發生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u="sng" dirty="0" smtClean="0"/>
              <a:t>楚國</a:t>
            </a:r>
            <a:endParaRPr lang="zh-TW" altLang="en-US" sz="2800" u="sng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55741" y="3696137"/>
            <a:ext cx="832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發生的故事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u="sng" dirty="0" smtClean="0"/>
              <a:t>晏子</a:t>
            </a:r>
            <a:r>
              <a:rPr lang="zh-TW" altLang="en-US" sz="2800" dirty="0"/>
              <a:t>到</a:t>
            </a:r>
            <a:r>
              <a:rPr lang="zh-TW" altLang="en-US" sz="2800" u="sng" dirty="0" smtClean="0"/>
              <a:t>楚國</a:t>
            </a:r>
            <a:r>
              <a:rPr lang="zh-TW" altLang="en-US" sz="2800" dirty="0" smtClean="0"/>
              <a:t>拜訪時運用機智的</a:t>
            </a:r>
            <a:endParaRPr lang="en-US" altLang="zh-TW" sz="2800" dirty="0" smtClean="0"/>
          </a:p>
          <a:p>
            <a:r>
              <a:rPr lang="zh-TW" altLang="en-US" sz="2800" dirty="0"/>
              <a:t> </a:t>
            </a:r>
            <a:r>
              <a:rPr lang="zh-TW" altLang="en-US" sz="2800" dirty="0" smtClean="0"/>
              <a:t>                                     反應來化解了羞辱。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55741" y="4788745"/>
            <a:ext cx="83280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這篇文章屬於□記敘 □抒情 □論說 類的</a:t>
            </a: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文章。 </a:t>
            </a:r>
            <a:endParaRPr lang="zh-TW" altLang="en-US" sz="2800" dirty="0"/>
          </a:p>
        </p:txBody>
      </p:sp>
      <p:sp>
        <p:nvSpPr>
          <p:cNvPr id="7" name="笑臉 6"/>
          <p:cNvSpPr/>
          <p:nvPr/>
        </p:nvSpPr>
        <p:spPr>
          <a:xfrm>
            <a:off x="5897880" y="4926980"/>
            <a:ext cx="485335" cy="45565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54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5728"/>
            <a:ext cx="1871005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覽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321177" y="442075"/>
            <a:ext cx="4121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2060"/>
                </a:solidFill>
              </a:rPr>
              <a:t>1.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為什麼到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楚國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101929" y="1209023"/>
            <a:ext cx="3355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從事外交工作</a:t>
            </a:r>
            <a:endParaRPr lang="en-US" altLang="zh-TW" sz="2800" u="sng" dirty="0" smtClean="0">
              <a:solidFill>
                <a:prstClr val="black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101929" y="2582812"/>
            <a:ext cx="2700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身材矮小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26090" y="5184681"/>
            <a:ext cx="4135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開小門不開大門</a:t>
            </a: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419645" y="3103212"/>
            <a:ext cx="516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2060"/>
                </a:solidFill>
              </a:rPr>
              <a:t>3.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到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楚國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時發生什麼事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419645" y="4615447"/>
            <a:ext cx="766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2060"/>
                </a:solidFill>
              </a:rPr>
              <a:t>4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楚國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官員如何接待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2321177" y="1882030"/>
            <a:ext cx="5261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2060"/>
                </a:solidFill>
              </a:rPr>
              <a:t>2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具有什麼個人的特色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996426" y="3802660"/>
            <a:ext cx="527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不被尊重、被羞辱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欺負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5728"/>
            <a:ext cx="1871005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覽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321177" y="442075"/>
            <a:ext cx="744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2060"/>
                </a:solidFill>
              </a:rPr>
              <a:t>5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如何應對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楚國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官員給他的難堪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356351" y="1243484"/>
            <a:ext cx="8925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以出使狗國才走狗門的論點，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堅持不從小門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進。</a:t>
            </a:r>
            <a:endParaRPr lang="en-US" altLang="zh-TW" sz="3200" u="sng" dirty="0" smtClean="0">
              <a:solidFill>
                <a:prstClr val="black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419645" y="2728686"/>
            <a:ext cx="7491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(6)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外貌 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質疑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齊國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沒人才 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說話不清楚 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321176" y="3634659"/>
            <a:ext cx="516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2060"/>
                </a:solidFill>
              </a:rPr>
              <a:t>7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如何回應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楚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王的問題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2321176" y="1983312"/>
            <a:ext cx="5950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2060"/>
                </a:solidFill>
              </a:rPr>
              <a:t>6.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楚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王以什麼話題來羞辱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806508" y="4452993"/>
            <a:ext cx="71041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(7)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先澄清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齊國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首都人口眾多</a:t>
            </a:r>
            <a:r>
              <a:rPr lang="zh-TW" altLang="en-US" sz="2800" dirty="0">
                <a:solidFill>
                  <a:prstClr val="black"/>
                </a:solidFill>
              </a:rPr>
              <a:t> </a:t>
            </a:r>
            <a:endParaRPr lang="en-US" altLang="zh-TW" sz="2800" dirty="0" smtClean="0">
              <a:solidFill>
                <a:prstClr val="black"/>
              </a:solidFill>
            </a:endParaRPr>
          </a:p>
          <a:p>
            <a:r>
              <a:rPr lang="zh-TW" altLang="en-US" sz="2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再提出派遣使節的原則</a:t>
            </a: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自嘲自己最不肖所以被派到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楚國</a:t>
            </a:r>
            <a:endParaRPr lang="en-US" altLang="zh-TW" sz="32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笑臉 13"/>
          <p:cNvSpPr/>
          <p:nvPr/>
        </p:nvSpPr>
        <p:spPr>
          <a:xfrm>
            <a:off x="4297677" y="2802987"/>
            <a:ext cx="485335" cy="45565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1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5728"/>
            <a:ext cx="1871005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</a:t>
            </a:r>
            <a:r>
              <a:rPr lang="zh-TW" altLang="en-US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覽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321177" y="442075"/>
            <a:ext cx="744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2060"/>
                </a:solidFill>
              </a:rPr>
              <a:t>8.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這則故事藉由什麼方式來描寫人物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356351" y="1243484"/>
            <a:ext cx="8925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(8)□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以對話的方式呈現 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單純用文字描述 </a:t>
            </a:r>
            <a:endParaRPr lang="en-US" altLang="zh-TW" sz="3200" u="sng" dirty="0" smtClean="0">
              <a:solidFill>
                <a:prstClr val="black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419645" y="2728686"/>
            <a:ext cx="7821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(9)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覺得不被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齊國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尊重，因為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齊國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派了身材矮小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的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來訪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321176" y="4034208"/>
            <a:ext cx="8778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2060"/>
                </a:solidFill>
              </a:rPr>
              <a:t>10.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從這則故事中，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如何扭轉被羞辱的情形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2321176" y="1983312"/>
            <a:ext cx="75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2060"/>
                </a:solidFill>
              </a:rPr>
              <a:t>9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.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楚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國官員及國君為什麼想要羞辱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晏子</a:t>
            </a:r>
            <a:r>
              <a:rPr lang="en-US" altLang="zh-TW" sz="32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764305" y="4762745"/>
            <a:ext cx="4846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(10)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機智反應及好口才</a:t>
            </a:r>
            <a:endParaRPr lang="en-US" altLang="zh-TW" sz="32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笑臉 13"/>
          <p:cNvSpPr/>
          <p:nvPr/>
        </p:nvSpPr>
        <p:spPr>
          <a:xfrm>
            <a:off x="3003450" y="1332310"/>
            <a:ext cx="485335" cy="45565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87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2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" y="65728"/>
            <a:ext cx="5711483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課文翻譯</a:t>
            </a:r>
            <a:r>
              <a:rPr lang="en-US" altLang="zh-TW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衝突一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113686" y="1086709"/>
            <a:ext cx="335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u="sng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使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楚</a:t>
            </a:r>
            <a:r>
              <a:rPr lang="zh-TW" altLang="zh-TW" sz="3200" b="1" kern="1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27075" y="1854325"/>
            <a:ext cx="3794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u="sng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晏子</a:t>
            </a:r>
            <a:r>
              <a:rPr lang="zh-TW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出使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楚國</a:t>
            </a:r>
            <a:r>
              <a:rPr lang="zh-TW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200" u="sng" dirty="0" smtClean="0">
              <a:solidFill>
                <a:prstClr val="black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50364" y="3633143"/>
            <a:ext cx="782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u="sng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楚</a:t>
            </a:r>
            <a:r>
              <a:rPr lang="zh-TW" altLang="zh-TW" sz="28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zh-TW" altLang="zh-TW" sz="2800" kern="100" dirty="0" smtClean="0">
                <a:solidFill>
                  <a:srgbClr val="FF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因為</a:t>
            </a:r>
            <a:r>
              <a:rPr lang="zh-TW" altLang="zh-TW" sz="28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zh-TW" altLang="zh-TW" sz="2800" kern="100" dirty="0" smtClean="0">
                <a:solidFill>
                  <a:srgbClr val="C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身材</a:t>
            </a:r>
            <a:r>
              <a:rPr lang="zh-TW" altLang="zh-TW" sz="2800" kern="100" dirty="0">
                <a:solidFill>
                  <a:srgbClr val="C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矮小</a:t>
            </a:r>
            <a:r>
              <a:rPr lang="zh-TW" altLang="zh-TW" sz="28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28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113687" y="4601432"/>
            <a:ext cx="5630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為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小門於大門之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側而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延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zh-TW" sz="3200" b="1" kern="100" dirty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113686" y="2707387"/>
            <a:ext cx="75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u="sng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楚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人</a:t>
            </a:r>
            <a:r>
              <a:rPr lang="zh-TW" altLang="zh-TW" sz="3200" b="1" kern="100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以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zh-TW" sz="3200" b="1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短</a:t>
            </a:r>
            <a:r>
              <a:rPr lang="zh-TW" altLang="zh-TW" sz="3200" b="1" kern="100" dirty="0">
                <a:ea typeface="華康明體W5注音字" panose="02020500000000000000" pitchFamily="18" charset="-120"/>
                <a:cs typeface="Times New Roman" panose="02020603050405020304" pitchFamily="18" charset="0"/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264899" y="5601735"/>
            <a:ext cx="891110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en-US" altLang="zh-TW" sz="32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故意</a:t>
            </a:r>
            <a:r>
              <a:rPr lang="zh-TW" altLang="zh-TW" sz="3200" kern="100" dirty="0">
                <a:solidFill>
                  <a:srgbClr val="00206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大門旁邊故意開了一個小門，</a:t>
            </a:r>
            <a:r>
              <a:rPr lang="zh-TW" altLang="zh-TW" sz="32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迎接</a:t>
            </a:r>
            <a:r>
              <a:rPr lang="zh-TW" altLang="zh-TW" sz="3200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晏子</a:t>
            </a:r>
            <a:r>
              <a:rPr lang="zh-TW" altLang="zh-TW" sz="32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32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橢圓形圖說文字 5"/>
          <p:cNvSpPr/>
          <p:nvPr/>
        </p:nvSpPr>
        <p:spPr>
          <a:xfrm rot="303847">
            <a:off x="5873265" y="1862724"/>
            <a:ext cx="1604718" cy="1236528"/>
          </a:xfrm>
          <a:prstGeom prst="wedgeEllipseCallout">
            <a:avLst>
              <a:gd name="adj1" fmla="val -75649"/>
              <a:gd name="adj2" fmla="val 56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endParaRPr lang="zh-TW" altLang="en-US" sz="24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形圖說文字 10"/>
          <p:cNvSpPr/>
          <p:nvPr/>
        </p:nvSpPr>
        <p:spPr>
          <a:xfrm rot="303847">
            <a:off x="8210746" y="3484875"/>
            <a:ext cx="1795924" cy="1440723"/>
          </a:xfrm>
          <a:prstGeom prst="wedgeEllipseCallout">
            <a:avLst>
              <a:gd name="adj1" fmla="val -75649"/>
              <a:gd name="adj2" fmla="val 56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endParaRPr lang="en-US" altLang="zh-TW" sz="24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楚人</a:t>
            </a:r>
            <a:r>
              <a:rPr lang="en-US" altLang="zh-TW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809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2" grpId="0"/>
      <p:bldP spid="13" grpId="0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向下箭號 13"/>
          <p:cNvSpPr/>
          <p:nvPr/>
        </p:nvSpPr>
        <p:spPr>
          <a:xfrm rot="3604558">
            <a:off x="8586699" y="2989977"/>
            <a:ext cx="479973" cy="2616749"/>
          </a:xfrm>
          <a:prstGeom prst="downArrow">
            <a:avLst>
              <a:gd name="adj1" fmla="val 50000"/>
              <a:gd name="adj2" fmla="val 464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 rot="4705270">
            <a:off x="7872302" y="1733808"/>
            <a:ext cx="479973" cy="2347860"/>
          </a:xfrm>
          <a:prstGeom prst="downArrow">
            <a:avLst>
              <a:gd name="adj1" fmla="val 50000"/>
              <a:gd name="adj2" fmla="val 464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" y="65728"/>
            <a:ext cx="5711483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課文翻譯</a:t>
            </a:r>
            <a:r>
              <a:rPr lang="en-US" altLang="zh-TW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012086" y="1000721"/>
            <a:ext cx="9163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u="sng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不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入</a:t>
            </a:r>
            <a:r>
              <a:rPr lang="zh-TW" altLang="en-US" sz="3200" b="1" kern="100" dirty="0" smtClean="0">
                <a:ea typeface="華康明體W5注音字" panose="02020500000000000000" pitchFamily="18" charset="-120"/>
                <a:cs typeface="Times New Roman" panose="02020603050405020304" pitchFamily="18" charset="0"/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27075" y="1854325"/>
            <a:ext cx="3794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晏子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不肯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進去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200" u="sng" dirty="0" smtClean="0">
              <a:solidFill>
                <a:prstClr val="black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50364" y="3633143"/>
            <a:ext cx="782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說：「</a:t>
            </a:r>
            <a:r>
              <a:rPr lang="zh-TW" altLang="zh-TW" sz="28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出使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到狗國的人 才從狗門進去。</a:t>
            </a:r>
            <a:r>
              <a:rPr lang="en-US" altLang="zh-TW" sz="28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113686" y="4586661"/>
            <a:ext cx="8778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今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臣</a:t>
            </a:r>
            <a:r>
              <a:rPr lang="zh-TW" altLang="zh-TW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使</a:t>
            </a:r>
            <a:r>
              <a:rPr lang="zh-TW" altLang="zh-TW" sz="3200" b="1" u="sng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楚</a:t>
            </a:r>
            <a:r>
              <a:rPr lang="zh-TW" altLang="en-US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，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不當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從此門入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。</a:t>
            </a:r>
            <a:r>
              <a:rPr lang="zh-TW" altLang="zh-TW" sz="3200" b="1" kern="100" dirty="0" smtClean="0">
                <a:solidFill>
                  <a:srgbClr val="002060"/>
                </a:solidFill>
                <a:ea typeface="華康明體W5注音字" panose="02020500000000000000" pitchFamily="18" charset="-120"/>
                <a:cs typeface="Times New Roman" panose="02020603050405020304" pitchFamily="18" charset="0"/>
              </a:rPr>
              <a:t>」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027075" y="2673595"/>
            <a:ext cx="795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曰</a:t>
            </a:r>
            <a:r>
              <a:rPr lang="en-US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: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「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使狗國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者從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狗門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入</a:t>
            </a:r>
            <a:r>
              <a:rPr lang="zh-TW" altLang="en-US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sz="3200" b="1" kern="100" dirty="0" smtClean="0">
              <a:solidFill>
                <a:srgbClr val="002060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264899" y="5601735"/>
            <a:ext cx="8911101" cy="393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en-US" altLang="zh-TW" sz="32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今天我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出使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楚國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，不應當從這個小門進去。」</a:t>
            </a:r>
            <a:r>
              <a:rPr lang="en-US" altLang="zh-TW" sz="32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橢圓形圖說文字 9"/>
          <p:cNvSpPr/>
          <p:nvPr/>
        </p:nvSpPr>
        <p:spPr>
          <a:xfrm rot="303847">
            <a:off x="5117165" y="666826"/>
            <a:ext cx="2088032" cy="1305801"/>
          </a:xfrm>
          <a:prstGeom prst="wedgeEllipseCallout">
            <a:avLst>
              <a:gd name="adj1" fmla="val -90781"/>
              <a:gd name="adj2" fmla="val 196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endParaRPr lang="en-US" altLang="zh-TW" sz="2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en-US" altLang="zh-TW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8907465" y="1743908"/>
            <a:ext cx="2256792" cy="2214540"/>
          </a:xfrm>
          <a:prstGeom prst="wedgeEllipseCallout">
            <a:avLst>
              <a:gd name="adj1" fmla="val -36487"/>
              <a:gd name="adj2" fmla="val 274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zh-TW" altLang="en-US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反擊</a:t>
            </a:r>
            <a:r>
              <a:rPr lang="en-US" altLang="zh-TW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pPr algn="ctr"/>
            <a:r>
              <a:rPr lang="zh-TW" altLang="en-US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提出論點</a:t>
            </a:r>
            <a:endParaRPr lang="en-US" altLang="zh-TW" sz="2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en-US" altLang="zh-TW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2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3" grpId="0"/>
      <p:bldP spid="4" grpId="0"/>
      <p:bldP spid="5" grpId="0"/>
      <p:bldP spid="9" grpId="0"/>
      <p:bldP spid="12" grpId="0"/>
      <p:bldP spid="13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" y="65728"/>
            <a:ext cx="5711483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課文翻譯</a:t>
            </a:r>
            <a:r>
              <a:rPr lang="en-US" altLang="zh-TW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衝突一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027075" y="1013892"/>
            <a:ext cx="417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*</a:t>
            </a:r>
            <a:r>
              <a:rPr lang="zh-TW" altLang="zh-TW" sz="3200" b="1" dirty="0">
                <a:solidFill>
                  <a:srgbClr val="002060"/>
                </a:solidFill>
              </a:rPr>
              <a:t>儐</a:t>
            </a:r>
            <a:r>
              <a:rPr lang="zh-TW" altLang="zh-TW" sz="3200" b="1" dirty="0" smtClean="0">
                <a:solidFill>
                  <a:srgbClr val="002060"/>
                </a:solidFill>
              </a:rPr>
              <a:t>者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更</a:t>
            </a:r>
            <a:r>
              <a:rPr lang="zh-TW" altLang="zh-TW" sz="3200" b="1" dirty="0">
                <a:solidFill>
                  <a:srgbClr val="002060"/>
                </a:solidFill>
              </a:rPr>
              <a:t>道</a:t>
            </a:r>
            <a:r>
              <a:rPr lang="zh-TW" altLang="zh-TW" sz="3200" b="1" dirty="0" smtClean="0">
                <a:solidFill>
                  <a:srgbClr val="002060"/>
                </a:solidFill>
              </a:rPr>
              <a:t>，從</a:t>
            </a:r>
            <a:r>
              <a:rPr lang="zh-TW" altLang="zh-TW" sz="3200" b="1" dirty="0">
                <a:solidFill>
                  <a:srgbClr val="002060"/>
                </a:solidFill>
              </a:rPr>
              <a:t>大門</a:t>
            </a:r>
            <a:r>
              <a:rPr lang="zh-TW" altLang="zh-TW" sz="3200" b="1" dirty="0" smtClean="0">
                <a:solidFill>
                  <a:srgbClr val="002060"/>
                </a:solidFill>
              </a:rPr>
              <a:t>。</a:t>
            </a:r>
            <a:endParaRPr lang="en-US" altLang="zh-TW" sz="3200" b="1" dirty="0" smtClean="0">
              <a:solidFill>
                <a:srgbClr val="00206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27074" y="1854325"/>
            <a:ext cx="9916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接待的官員聽了，只好</a:t>
            </a:r>
            <a:r>
              <a:rPr lang="zh-TW" altLang="zh-TW" sz="32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改變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路線，請他從大門進去。</a:t>
            </a:r>
            <a:r>
              <a:rPr lang="en-US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200" u="sng" dirty="0" smtClean="0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163299" y="2963460"/>
            <a:ext cx="927234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**我們可以幫</a:t>
            </a:r>
            <a:r>
              <a:rPr lang="zh-TW" altLang="en-US" sz="3200" b="1" u="sng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en-US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與</a:t>
            </a:r>
            <a:r>
              <a:rPr lang="zh-TW" altLang="en-US" sz="3200" b="1" u="sng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楚</a:t>
            </a:r>
            <a:r>
              <a:rPr lang="zh-TW" altLang="en-US" sz="3200" b="1" kern="100" dirty="0" smtClean="0">
                <a:solidFill>
                  <a:srgbClr val="7030A0"/>
                </a:solidFill>
                <a:latin typeface="+mn-ea"/>
                <a:cs typeface="Times New Roman" panose="02020603050405020304" pitchFamily="18" charset="0"/>
              </a:rPr>
              <a:t>人交手的第一回合取名為**</a:t>
            </a:r>
            <a:endParaRPr lang="en-US" altLang="zh-TW" sz="3200" b="1" dirty="0" smtClean="0">
              <a:solidFill>
                <a:srgbClr val="7030A0"/>
              </a:solidFill>
              <a:latin typeface="+mn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842078" y="4072595"/>
            <a:ext cx="277310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zh-TW" altLang="en-US" sz="32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開小門事件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橢圓形圖說文字 9"/>
          <p:cNvSpPr/>
          <p:nvPr/>
        </p:nvSpPr>
        <p:spPr>
          <a:xfrm rot="21013892">
            <a:off x="6623105" y="45267"/>
            <a:ext cx="2811904" cy="1658399"/>
          </a:xfrm>
          <a:prstGeom prst="wedgeEllipseCallout">
            <a:avLst>
              <a:gd name="adj1" fmla="val -75852"/>
              <a:gd name="adj2" fmla="val 66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en-US" altLang="zh-TW" sz="2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楚人及晏子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801" y="3686523"/>
            <a:ext cx="4086578" cy="306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1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 animBg="1"/>
      <p:bldP spid="13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" y="65728"/>
            <a:ext cx="5711483" cy="75269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課文翻譯</a:t>
            </a:r>
            <a:r>
              <a:rPr lang="en-US" altLang="zh-TW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衝突二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113686" y="1086709"/>
            <a:ext cx="335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dirty="0">
                <a:solidFill>
                  <a:srgbClr val="002060"/>
                </a:solidFill>
              </a:rPr>
              <a:t>見</a:t>
            </a:r>
            <a:r>
              <a:rPr lang="zh-TW" altLang="zh-TW" sz="3200" b="1" u="sng" dirty="0">
                <a:solidFill>
                  <a:srgbClr val="002060"/>
                </a:solidFill>
              </a:rPr>
              <a:t>楚王</a:t>
            </a:r>
            <a:r>
              <a:rPr lang="zh-TW" altLang="zh-TW" sz="3200" b="1" dirty="0" smtClean="0">
                <a:solidFill>
                  <a:srgbClr val="002060"/>
                </a:solidFill>
              </a:rPr>
              <a:t>。</a:t>
            </a:r>
            <a:endParaRPr lang="en-US" altLang="zh-TW" sz="3200" b="1" dirty="0" smtClean="0">
              <a:solidFill>
                <a:srgbClr val="002060"/>
              </a:solidFill>
              <a:latin typeface="新細明體" panose="02020500000000000000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27075" y="1854325"/>
            <a:ext cx="3794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u="sng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晏子</a:t>
            </a:r>
            <a:r>
              <a:rPr lang="zh-TW" altLang="en-US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見到</a:t>
            </a:r>
            <a:r>
              <a:rPr lang="zh-TW" altLang="zh-TW" sz="3200" u="sng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楚</a:t>
            </a:r>
            <a:r>
              <a:rPr lang="zh-TW" altLang="en-US" sz="3200" u="sng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王</a:t>
            </a:r>
            <a:r>
              <a:rPr lang="zh-TW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200" u="sng" dirty="0" smtClean="0">
              <a:solidFill>
                <a:prstClr val="black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50364" y="3633143"/>
            <a:ext cx="84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楚王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曰：「</a:t>
            </a:r>
            <a:r>
              <a:rPr lang="zh-TW" altLang="zh-TW" sz="28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齊國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沒有人了嗎</a:t>
            </a:r>
            <a:r>
              <a:rPr lang="en-US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竟然</a:t>
            </a:r>
            <a:r>
              <a:rPr lang="zh-TW" altLang="zh-TW" sz="28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派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你來當</a:t>
            </a:r>
            <a:r>
              <a:rPr lang="zh-TW" altLang="zh-TW" sz="2800" kern="100" dirty="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使節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。」</a:t>
            </a:r>
            <a:r>
              <a:rPr lang="en-US" altLang="zh-TW" sz="2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250364" y="4548635"/>
            <a:ext cx="6335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晏子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對曰：「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齊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之</a:t>
            </a:r>
            <a:r>
              <a:rPr lang="zh-TW" altLang="zh-TW" sz="3200" b="1" u="sng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臨淄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三百閭，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027065" y="2707387"/>
            <a:ext cx="931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kern="1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王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曰</a:t>
            </a:r>
            <a:r>
              <a:rPr lang="en-US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:</a:t>
            </a:r>
            <a:r>
              <a:rPr lang="zh-TW" altLang="zh-TW" sz="3200" b="1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「</a:t>
            </a:r>
            <a:r>
              <a:rPr lang="zh-TW" altLang="zh-TW" sz="3200" b="1" u="sng" kern="100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齊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無人耶</a:t>
            </a:r>
            <a:r>
              <a:rPr lang="en-US" altLang="zh-TW" sz="36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?</a:t>
            </a:r>
            <a:r>
              <a:rPr lang="en-US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3200" b="1" kern="1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使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子為</a:t>
            </a:r>
            <a:r>
              <a:rPr lang="zh-TW" altLang="zh-TW" sz="3200" b="1" kern="100" dirty="0">
                <a:solidFill>
                  <a:srgbClr val="00B050"/>
                </a:solidFill>
                <a:latin typeface="+mn-ea"/>
                <a:cs typeface="Times New Roman" panose="02020603050405020304" pitchFamily="18" charset="0"/>
              </a:rPr>
              <a:t>使</a:t>
            </a:r>
            <a:r>
              <a:rPr lang="zh-TW" altLang="zh-TW" sz="3200" b="1" kern="10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。」</a:t>
            </a:r>
            <a:endParaRPr lang="en-US" altLang="zh-TW" sz="3200" b="1" dirty="0" smtClean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250364" y="5735845"/>
            <a:ext cx="8911101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晏子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回答：「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齊國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的首都</a:t>
            </a:r>
            <a:r>
              <a:rPr lang="zh-TW" altLang="zh-TW" sz="32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臨淄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城內</a:t>
            </a:r>
            <a:r>
              <a:rPr lang="zh-TW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3200" kern="1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zh-TW" altLang="en-US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</a:t>
            </a:r>
            <a:r>
              <a:rPr lang="zh-TW" altLang="zh-TW" sz="3200" kern="1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住</a:t>
            </a:r>
            <a:r>
              <a:rPr lang="zh-TW" altLang="zh-TW" sz="32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了近萬戶的人家，</a:t>
            </a:r>
            <a:r>
              <a:rPr lang="en-US" altLang="zh-TW" sz="32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400" kern="1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橢圓形圖說文字 5"/>
          <p:cNvSpPr/>
          <p:nvPr/>
        </p:nvSpPr>
        <p:spPr>
          <a:xfrm rot="303847">
            <a:off x="8687277" y="681072"/>
            <a:ext cx="2420176" cy="2408268"/>
          </a:xfrm>
          <a:prstGeom prst="wedgeEllipseCallout">
            <a:avLst>
              <a:gd name="adj1" fmla="val -75649"/>
              <a:gd name="adj2" fmla="val 56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楚王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先攻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ctr"/>
            <a:r>
              <a:rPr lang="zh-TW" altLang="en-US" sz="24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齊國</a:t>
            </a:r>
            <a:endParaRPr lang="en-US" altLang="zh-TW" sz="2400" u="sng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沒人了嗎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形圖說文字 10"/>
          <p:cNvSpPr/>
          <p:nvPr/>
        </p:nvSpPr>
        <p:spPr>
          <a:xfrm rot="303847">
            <a:off x="9591050" y="4102675"/>
            <a:ext cx="2494457" cy="2523189"/>
          </a:xfrm>
          <a:prstGeom prst="wedgeEllipseCallout">
            <a:avLst>
              <a:gd name="adj1" fmla="val -107039"/>
              <a:gd name="adj2" fmla="val -114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晏子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反擊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</a:t>
            </a:r>
          </a:p>
          <a:p>
            <a:pPr algn="ctr"/>
            <a:r>
              <a:rPr lang="zh-TW" altLang="en-US" sz="24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齊國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首都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人口眾多</a:t>
            </a:r>
            <a:endParaRPr lang="zh-TW" altLang="en-US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69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2" grpId="0"/>
      <p:bldP spid="13" grpId="0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944</Words>
  <Application>Microsoft Office PowerPoint</Application>
  <PresentationFormat>寬螢幕</PresentationFormat>
  <Paragraphs>118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華康明體W5注音字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晏子使楚</vt:lpstr>
      <vt:lpstr>預測</vt:lpstr>
      <vt:lpstr>概覽</vt:lpstr>
      <vt:lpstr>概覽</vt:lpstr>
      <vt:lpstr>概覽</vt:lpstr>
      <vt:lpstr>課文翻譯—衝突一</vt:lpstr>
      <vt:lpstr>課文翻譯—衝突一</vt:lpstr>
      <vt:lpstr>課文翻譯—衝突一</vt:lpstr>
      <vt:lpstr>課文翻譯—衝突二</vt:lpstr>
      <vt:lpstr>課文翻譯—衝突二</vt:lpstr>
      <vt:lpstr>課文翻譯—衝突三</vt:lpstr>
      <vt:lpstr>課文翻譯—衝突三</vt:lpstr>
      <vt:lpstr>用幽默化解衝突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第十一課   晏子使楚</dc:title>
  <dc:creator>user</dc:creator>
  <cp:lastModifiedBy>EllsaKo</cp:lastModifiedBy>
  <cp:revision>106</cp:revision>
  <dcterms:created xsi:type="dcterms:W3CDTF">2017-06-07T08:20:27Z</dcterms:created>
  <dcterms:modified xsi:type="dcterms:W3CDTF">2017-06-08T15:40:52Z</dcterms:modified>
</cp:coreProperties>
</file>