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66" r:id="rId5"/>
    <p:sldId id="267" r:id="rId6"/>
    <p:sldId id="278" r:id="rId7"/>
    <p:sldId id="279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銷售</c:v>
                </c:pt>
              </c:strCache>
            </c:strRef>
          </c:tx>
          <c:spPr>
            <a:ln w="76200">
              <a:noFill/>
            </a:ln>
          </c:spPr>
          <c:dPt>
            <c:idx val="0"/>
            <c:bubble3D val="0"/>
            <c:spPr>
              <a:solidFill>
                <a:srgbClr val="EEC100"/>
              </a:solidFill>
              <a:ln w="76200">
                <a:noFill/>
              </a:ln>
            </c:spPr>
          </c:dPt>
          <c:dPt>
            <c:idx val="1"/>
            <c:bubble3D val="0"/>
            <c:spPr>
              <a:solidFill>
                <a:srgbClr val="15AC82"/>
              </a:solidFill>
              <a:ln w="76200">
                <a:noFill/>
              </a:ln>
            </c:spPr>
          </c:dPt>
          <c:dPt>
            <c:idx val="2"/>
            <c:bubble3D val="0"/>
            <c:spPr>
              <a:solidFill>
                <a:srgbClr val="01BEDC"/>
              </a:solidFill>
              <a:ln w="76200">
                <a:noFill/>
              </a:ln>
            </c:spPr>
          </c:dPt>
          <c:dPt>
            <c:idx val="3"/>
            <c:bubble3D val="0"/>
            <c:spPr>
              <a:solidFill>
                <a:srgbClr val="E45CA6"/>
              </a:solidFill>
              <a:ln w="76200">
                <a:noFill/>
              </a:ln>
            </c:spPr>
          </c:dPt>
          <c:dPt>
            <c:idx val="4"/>
            <c:bubble3D val="0"/>
            <c:spPr>
              <a:solidFill>
                <a:srgbClr val="01BEDC"/>
              </a:solidFill>
              <a:ln w="76200">
                <a:noFill/>
              </a:ln>
            </c:spPr>
          </c:dPt>
          <c:dPt>
            <c:idx val="5"/>
            <c:bubble3D val="0"/>
            <c:spPr>
              <a:solidFill>
                <a:srgbClr val="EEC100"/>
              </a:solidFill>
              <a:ln w="76200">
                <a:noFill/>
              </a:ln>
            </c:spPr>
          </c:dPt>
          <c:dPt>
            <c:idx val="6"/>
            <c:bubble3D val="0"/>
            <c:spPr>
              <a:solidFill>
                <a:srgbClr val="E45CA6"/>
              </a:solidFill>
              <a:ln w="76200">
                <a:noFill/>
              </a:ln>
            </c:spPr>
          </c:dPt>
          <c:cat>
            <c:strRef>
              <c:f>Sheet1!$A$2:$A$5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radarChart>
        <c:radarStyle val="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欄1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欄2</c:v>
                </c:pt>
              </c:strCache>
            </c:strRef>
          </c:tx>
          <c:spPr>
            <a:ln w="38100">
              <a:noFill/>
            </a:ln>
          </c:spPr>
          <c:marker>
            <c:symbol val="circle"/>
            <c:size val="23"/>
            <c:spPr>
              <a:solidFill>
                <a:srgbClr val="E45CA6"/>
              </a:solidFill>
              <a:ln>
                <a:noFill/>
              </a:ln>
            </c:spPr>
          </c:marker>
          <c:dPt>
            <c:idx val="1"/>
            <c:marker>
              <c:spPr>
                <a:solidFill>
                  <a:srgbClr val="EEC100"/>
                </a:solidFill>
                <a:ln>
                  <a:noFill/>
                </a:ln>
              </c:spPr>
            </c:marker>
            <c:bubble3D val="0"/>
          </c:dPt>
          <c:dPt>
            <c:idx val="2"/>
            <c:marker>
              <c:spPr>
                <a:solidFill>
                  <a:srgbClr val="15AC82"/>
                </a:solidFill>
                <a:ln>
                  <a:noFill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01BEDC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0.82500000000000095</c:v>
                </c:pt>
                <c:pt idx="1">
                  <c:v>0.82500000000000095</c:v>
                </c:pt>
                <c:pt idx="2">
                  <c:v>0.82500000000000095</c:v>
                </c:pt>
                <c:pt idx="3">
                  <c:v>0.82500000000000095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42153296"/>
        <c:axId val="-642153840"/>
      </c:radarChart>
      <c:valAx>
        <c:axId val="-642153840"/>
        <c:scaling>
          <c:orientation val="minMax"/>
          <c:max val="1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-642153296"/>
        <c:crosses val="autoZero"/>
        <c:crossBetween val="between"/>
      </c:valAx>
      <c:catAx>
        <c:axId val="-642153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-64215384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F3E85-0805-4855-A1C4-77E9B4073B3B}" type="doc">
      <dgm:prSet loTypeId="urn:microsoft.com/office/officeart/2005/8/layout/vList6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0C4F400-8B0A-401E-8318-B7A50ED676D3}">
      <dgm:prSet phldrT="[文字]" custT="1"/>
      <dgm:spPr>
        <a:solidFill>
          <a:srgbClr val="008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校本</a:t>
          </a:r>
          <a:r>
            <a: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次工作坊</a:t>
          </a:r>
          <a:endParaRPr lang="zh-TW" alt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070299-2CF3-41E1-8CBC-075E620CB133}" type="parTrans" cxnId="{C3AA252D-51B4-46CA-9BA2-C191183C9994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64E50D5-9B79-4D91-9027-6DE62AFCC731}" type="sibTrans" cxnId="{C3AA252D-51B4-46CA-9BA2-C191183C9994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9A41B50-3EDE-49FC-9259-3E683DAD5AA3}">
      <dgm:prSet phldrT="[文字]" custT="1"/>
      <dgm:spPr>
        <a:solidFill>
          <a:srgbClr val="99FF99">
            <a:alpha val="89804"/>
          </a:srgbClr>
        </a:solidFill>
      </dgm:spPr>
      <dgm:t>
        <a:bodyPr lIns="180000" anchor="ctr" anchorCtr="0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分享最有收穫或共備教學實踐的美好經驗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1EA41C-7AFB-420D-85F7-1A63B67CD41A}" type="parTrans" cxnId="{421A1DAF-C43B-4913-9029-12EDC60883E9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3A73AA-9048-47F0-8DCA-A5428E9BFD54}" type="sibTrans" cxnId="{421A1DAF-C43B-4913-9029-12EDC60883E9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11F910-FA17-4755-9699-6DADB16EF2AD}">
      <dgm:prSet custT="1"/>
      <dgm:spPr>
        <a:solidFill>
          <a:srgbClr val="6600FF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分組研討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6DAC05-729E-4998-AA59-54FA3118F8B2}" type="parTrans" cxnId="{44479F57-F2AD-4CF2-A808-33C3A416D6CC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FA8BE6-1B8C-4E59-A9A3-F759E7F4CDAD}" type="sibTrans" cxnId="{44479F57-F2AD-4CF2-A808-33C3A416D6CC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48AB9FA-1362-474D-92FC-615CCA20F50A}">
      <dgm:prSet custT="1"/>
      <dgm:spPr>
        <a:solidFill>
          <a:srgbClr val="CC99FF">
            <a:alpha val="90000"/>
          </a:srgbClr>
        </a:solidFill>
      </dgm:spPr>
      <dgm:t>
        <a:bodyPr lIns="180000" anchor="ctr" anchorCtr="0"/>
        <a:lstStyle/>
        <a:p>
          <a:pPr>
            <a:lnSpc>
              <a:spcPts val="3100"/>
            </a:lnSpc>
            <a:spcAft>
              <a:spcPts val="0"/>
            </a:spcAft>
          </a:pP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利用小白板記錄組內分享的經驗並張貼（至少一項或一校）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B252BA-AD12-474D-8457-2AB096C1B386}" type="parTrans" cxnId="{558821A1-D097-4783-885A-444DF9D86A49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21CF99-1DD7-4586-96F2-0345D981A9C1}" type="sibTrans" cxnId="{558821A1-D097-4783-885A-444DF9D86A49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0B7E4E-5267-4072-B35E-354161C677D1}" type="pres">
      <dgm:prSet presAssocID="{2DDF3E85-0805-4855-A1C4-77E9B4073B3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B5F92C99-8CBE-41CD-8236-C9587AB133CE}" type="pres">
      <dgm:prSet presAssocID="{C0C4F400-8B0A-401E-8318-B7A50ED676D3}" presName="linNode" presStyleCnt="0"/>
      <dgm:spPr/>
      <dgm:t>
        <a:bodyPr/>
        <a:lstStyle/>
        <a:p>
          <a:endParaRPr lang="zh-TW" altLang="en-US"/>
        </a:p>
      </dgm:t>
    </dgm:pt>
    <dgm:pt modelId="{34141E0A-4F15-4C4A-A859-683795BD234E}" type="pres">
      <dgm:prSet presAssocID="{C0C4F400-8B0A-401E-8318-B7A50ED676D3}" presName="parentShp" presStyleLbl="node1" presStyleIdx="0" presStyleCnt="2" custScaleX="66273" custScaleY="72718" custLinFactNeighborX="1125" custLinFactNeighborY="-16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7649F6-D144-49AE-9E0A-8E103CA2F6F4}" type="pres">
      <dgm:prSet presAssocID="{C0C4F400-8B0A-401E-8318-B7A50ED676D3}" presName="childShp" presStyleLbl="bgAccFollowNode1" presStyleIdx="0" presStyleCnt="2" custScaleX="134485" custScaleY="82334" custLinFactNeighborX="-3616" custLinFactNeighborY="-90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3F9FDC-9464-43EA-A20B-5CEF5A43B6A2}" type="pres">
      <dgm:prSet presAssocID="{A64E50D5-9B79-4D91-9027-6DE62AFCC731}" presName="spacing" presStyleCnt="0"/>
      <dgm:spPr/>
      <dgm:t>
        <a:bodyPr/>
        <a:lstStyle/>
        <a:p>
          <a:endParaRPr lang="zh-TW" altLang="en-US"/>
        </a:p>
      </dgm:t>
    </dgm:pt>
    <dgm:pt modelId="{3311993F-A5F4-48AC-BE3B-9653002939E4}" type="pres">
      <dgm:prSet presAssocID="{0211F910-FA17-4755-9699-6DADB16EF2AD}" presName="linNode" presStyleCnt="0"/>
      <dgm:spPr/>
      <dgm:t>
        <a:bodyPr/>
        <a:lstStyle/>
        <a:p>
          <a:endParaRPr lang="zh-TW" altLang="en-US"/>
        </a:p>
      </dgm:t>
    </dgm:pt>
    <dgm:pt modelId="{50D1F0F8-E391-4BBD-ADD8-B7672CC1F892}" type="pres">
      <dgm:prSet presAssocID="{0211F910-FA17-4755-9699-6DADB16EF2AD}" presName="parentShp" presStyleLbl="node1" presStyleIdx="1" presStyleCnt="2" custScaleX="65416" custScaleY="86145" custLinFactNeighborX="510" custLinFactNeighborY="54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0FD79F-0B48-4030-BD38-66E97087E24B}" type="pres">
      <dgm:prSet presAssocID="{0211F910-FA17-4755-9699-6DADB16EF2AD}" presName="childShp" presStyleLbl="bgAccFollowNode1" presStyleIdx="1" presStyleCnt="2" custScaleX="125637" custScaleY="80183" custLinFactNeighborX="-3261" custLinFactNeighborY="65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21A1DAF-C43B-4913-9029-12EDC60883E9}" srcId="{C0C4F400-8B0A-401E-8318-B7A50ED676D3}" destId="{99A41B50-3EDE-49FC-9259-3E683DAD5AA3}" srcOrd="0" destOrd="0" parTransId="{C91EA41C-7AFB-420D-85F7-1A63B67CD41A}" sibTransId="{EA3A73AA-9048-47F0-8DCA-A5428E9BFD54}"/>
    <dgm:cxn modelId="{44479F57-F2AD-4CF2-A808-33C3A416D6CC}" srcId="{2DDF3E85-0805-4855-A1C4-77E9B4073B3B}" destId="{0211F910-FA17-4755-9699-6DADB16EF2AD}" srcOrd="1" destOrd="0" parTransId="{136DAC05-729E-4998-AA59-54FA3118F8B2}" sibTransId="{DCFA8BE6-1B8C-4E59-A9A3-F759E7F4CDAD}"/>
    <dgm:cxn modelId="{80227BAE-4209-49FC-B74B-4F1AD0DD4C55}" type="presOf" srcId="{2DDF3E85-0805-4855-A1C4-77E9B4073B3B}" destId="{3A0B7E4E-5267-4072-B35E-354161C677D1}" srcOrd="0" destOrd="0" presId="urn:microsoft.com/office/officeart/2005/8/layout/vList6"/>
    <dgm:cxn modelId="{C3AA252D-51B4-46CA-9BA2-C191183C9994}" srcId="{2DDF3E85-0805-4855-A1C4-77E9B4073B3B}" destId="{C0C4F400-8B0A-401E-8318-B7A50ED676D3}" srcOrd="0" destOrd="0" parTransId="{D7070299-2CF3-41E1-8CBC-075E620CB133}" sibTransId="{A64E50D5-9B79-4D91-9027-6DE62AFCC731}"/>
    <dgm:cxn modelId="{6FAD3DBE-ED90-4D90-85F0-1317BB5FA438}" type="presOf" srcId="{F48AB9FA-1362-474D-92FC-615CCA20F50A}" destId="{B30FD79F-0B48-4030-BD38-66E97087E24B}" srcOrd="0" destOrd="0" presId="urn:microsoft.com/office/officeart/2005/8/layout/vList6"/>
    <dgm:cxn modelId="{08F660BA-7D41-4443-B33A-1627A1D765FC}" type="presOf" srcId="{C0C4F400-8B0A-401E-8318-B7A50ED676D3}" destId="{34141E0A-4F15-4C4A-A859-683795BD234E}" srcOrd="0" destOrd="0" presId="urn:microsoft.com/office/officeart/2005/8/layout/vList6"/>
    <dgm:cxn modelId="{71D0B39E-8369-4F9F-9453-418BCC3F9C2D}" type="presOf" srcId="{0211F910-FA17-4755-9699-6DADB16EF2AD}" destId="{50D1F0F8-E391-4BBD-ADD8-B7672CC1F892}" srcOrd="0" destOrd="0" presId="urn:microsoft.com/office/officeart/2005/8/layout/vList6"/>
    <dgm:cxn modelId="{558821A1-D097-4783-885A-444DF9D86A49}" srcId="{0211F910-FA17-4755-9699-6DADB16EF2AD}" destId="{F48AB9FA-1362-474D-92FC-615CCA20F50A}" srcOrd="0" destOrd="0" parTransId="{E5B252BA-AD12-474D-8457-2AB096C1B386}" sibTransId="{0721CF99-1DD7-4586-96F2-0345D981A9C1}"/>
    <dgm:cxn modelId="{172AA6D4-F1D6-4A59-A667-511BC3A30E97}" type="presOf" srcId="{99A41B50-3EDE-49FC-9259-3E683DAD5AA3}" destId="{357649F6-D144-49AE-9E0A-8E103CA2F6F4}" srcOrd="0" destOrd="0" presId="urn:microsoft.com/office/officeart/2005/8/layout/vList6"/>
    <dgm:cxn modelId="{E7BCEE24-D8BC-4C44-B4DE-A94954560AD1}" type="presParOf" srcId="{3A0B7E4E-5267-4072-B35E-354161C677D1}" destId="{B5F92C99-8CBE-41CD-8236-C9587AB133CE}" srcOrd="0" destOrd="0" presId="urn:microsoft.com/office/officeart/2005/8/layout/vList6"/>
    <dgm:cxn modelId="{A944372B-4384-4B0C-8EFB-9DF6F3DB4BE2}" type="presParOf" srcId="{B5F92C99-8CBE-41CD-8236-C9587AB133CE}" destId="{34141E0A-4F15-4C4A-A859-683795BD234E}" srcOrd="0" destOrd="0" presId="urn:microsoft.com/office/officeart/2005/8/layout/vList6"/>
    <dgm:cxn modelId="{EE24566E-FEC0-4AC4-93A1-215FE421EEAD}" type="presParOf" srcId="{B5F92C99-8CBE-41CD-8236-C9587AB133CE}" destId="{357649F6-D144-49AE-9E0A-8E103CA2F6F4}" srcOrd="1" destOrd="0" presId="urn:microsoft.com/office/officeart/2005/8/layout/vList6"/>
    <dgm:cxn modelId="{11B33EAD-2810-49D0-B75A-7594ADA31269}" type="presParOf" srcId="{3A0B7E4E-5267-4072-B35E-354161C677D1}" destId="{8C3F9FDC-9464-43EA-A20B-5CEF5A43B6A2}" srcOrd="1" destOrd="0" presId="urn:microsoft.com/office/officeart/2005/8/layout/vList6"/>
    <dgm:cxn modelId="{0B7403F8-EEB8-4638-9425-F7F398EE5E3E}" type="presParOf" srcId="{3A0B7E4E-5267-4072-B35E-354161C677D1}" destId="{3311993F-A5F4-48AC-BE3B-9653002939E4}" srcOrd="2" destOrd="0" presId="urn:microsoft.com/office/officeart/2005/8/layout/vList6"/>
    <dgm:cxn modelId="{C46DF0EA-C2D5-46B8-AAD9-F7D5421362F8}" type="presParOf" srcId="{3311993F-A5F4-48AC-BE3B-9653002939E4}" destId="{50D1F0F8-E391-4BBD-ADD8-B7672CC1F892}" srcOrd="0" destOrd="0" presId="urn:microsoft.com/office/officeart/2005/8/layout/vList6"/>
    <dgm:cxn modelId="{5E36B7C8-AB2F-4309-A5E8-78DE65875D79}" type="presParOf" srcId="{3311993F-A5F4-48AC-BE3B-9653002939E4}" destId="{B30FD79F-0B48-4030-BD38-66E97087E24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649F6-D144-49AE-9E0A-8E103CA2F6F4}">
      <dsp:nvSpPr>
        <dsp:cNvPr id="0" name=""/>
        <dsp:cNvSpPr/>
      </dsp:nvSpPr>
      <dsp:spPr>
        <a:xfrm>
          <a:off x="1934158" y="0"/>
          <a:ext cx="6224030" cy="2026644"/>
        </a:xfrm>
        <a:prstGeom prst="rightArrow">
          <a:avLst>
            <a:gd name="adj1" fmla="val 75000"/>
            <a:gd name="adj2" fmla="val 50000"/>
          </a:avLst>
        </a:prstGeom>
        <a:solidFill>
          <a:srgbClr val="99FF99">
            <a:alpha val="89804"/>
          </a:srgb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分享最有收穫或共備教學實踐的美好經驗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4158" y="253331"/>
        <a:ext cx="5464039" cy="1519983"/>
      </dsp:txXfrm>
    </dsp:sp>
    <dsp:sp modelId="{34141E0A-4F15-4C4A-A859-683795BD234E}">
      <dsp:nvSpPr>
        <dsp:cNvPr id="0" name=""/>
        <dsp:cNvSpPr/>
      </dsp:nvSpPr>
      <dsp:spPr>
        <a:xfrm>
          <a:off x="53027" y="80608"/>
          <a:ext cx="2044764" cy="1789947"/>
        </a:xfrm>
        <a:prstGeom prst="roundRec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校本</a:t>
          </a:r>
          <a:r>
            <a:rPr lang="en-US" altLang="zh-TW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次工作坊</a:t>
          </a:r>
          <a:endParaRPr lang="zh-TW" altLang="en-US" sz="3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0405" y="167986"/>
        <a:ext cx="1870008" cy="1615191"/>
      </dsp:txXfrm>
    </dsp:sp>
    <dsp:sp modelId="{B30FD79F-0B48-4030-BD38-66E97087E24B}">
      <dsp:nvSpPr>
        <dsp:cNvPr id="0" name=""/>
        <dsp:cNvSpPr/>
      </dsp:nvSpPr>
      <dsp:spPr>
        <a:xfrm>
          <a:off x="2025712" y="2425198"/>
          <a:ext cx="6137232" cy="1973698"/>
        </a:xfrm>
        <a:prstGeom prst="rightArrow">
          <a:avLst>
            <a:gd name="adj1" fmla="val 75000"/>
            <a:gd name="adj2" fmla="val 50000"/>
          </a:avLst>
        </a:prstGeom>
        <a:solidFill>
          <a:srgbClr val="CC99FF">
            <a:alpha val="90000"/>
          </a:srgb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ts val="31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利用小白板記錄組內分享的經驗並張貼（至少一項或一校）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712" y="2671910"/>
        <a:ext cx="5397095" cy="1480274"/>
      </dsp:txXfrm>
    </dsp:sp>
    <dsp:sp modelId="{50D1F0F8-E391-4BBD-ADD8-B7672CC1F892}">
      <dsp:nvSpPr>
        <dsp:cNvPr id="0" name=""/>
        <dsp:cNvSpPr/>
      </dsp:nvSpPr>
      <dsp:spPr>
        <a:xfrm>
          <a:off x="26488" y="2278444"/>
          <a:ext cx="2130334" cy="2120452"/>
        </a:xfrm>
        <a:prstGeom prst="roundRect">
          <a:avLst/>
        </a:prstGeom>
        <a:solidFill>
          <a:srgbClr val="6600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分組研討</a:t>
          </a:r>
          <a:endParaRPr lang="zh-TW" alt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0000" y="2381956"/>
        <a:ext cx="1923310" cy="1913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1081365" y="5405170"/>
            <a:ext cx="7272808" cy="1427119"/>
            <a:chOff x="179512" y="4954209"/>
            <a:chExt cx="8011591" cy="1848215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174656"/>
              <a:ext cx="1403648" cy="1604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183174"/>
              <a:ext cx="281940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954209"/>
              <a:ext cx="2466975" cy="184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788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7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5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F3-02AA-48AF-B529-B1EDF960795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4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08CFD-79E5-4A7F-AA4C-EA2CF9A8159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92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7987-EE4F-4292-9B03-674E3E1AB5F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8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0BE0-D7F1-4283-8FE9-FC403988D86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2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F156-4556-48C9-9286-B20D64EC9A4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01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E55F-9282-4426-A95F-A3A9C2EB9DC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09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C9F0-BCD0-40A9-92E4-F840FB5A04F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84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4C29-8B23-4154-88F5-30D942B7127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6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20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A9A-4B50-4686-AE43-90D9B51DA5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405F-486E-4C53-AEF8-C087B556130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17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40DC-F9F2-427A-8093-3B0E057650D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1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8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2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112228" y="5547513"/>
            <a:ext cx="6984776" cy="1310487"/>
            <a:chOff x="179512" y="4954209"/>
            <a:chExt cx="8011591" cy="1848215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174656"/>
              <a:ext cx="1403648" cy="1604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183174"/>
              <a:ext cx="281940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954209"/>
              <a:ext cx="2466975" cy="184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906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68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9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24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CC9D-583C-41BC-9247-B3A3A607568F}" type="datetimeFigureOut">
              <a:rPr lang="zh-TW" altLang="en-US" smtClean="0"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3BFB-8AC9-41BA-94D7-E902CA07E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6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581D1-6956-4775-B1A9-E755C1C9F9F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5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學年度第二學期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領域召集人回流研習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台北市西湖國中謝勝隆</a:t>
            </a:r>
            <a:endParaRPr lang="en-US" altLang="zh-TW" dirty="0" smtClean="0"/>
          </a:p>
          <a:p>
            <a:r>
              <a:rPr lang="en-US" altLang="zh-TW" dirty="0" smtClean="0"/>
              <a:t>2016.06.08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08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會議主題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團務介紹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rgbClr val="FF0000"/>
                </a:solidFill>
              </a:rPr>
              <a:t>會考</a:t>
            </a:r>
            <a:r>
              <a:rPr lang="zh-TW" altLang="en-US" sz="5400" dirty="0" smtClean="0">
                <a:solidFill>
                  <a:srgbClr val="FF0000"/>
                </a:solidFill>
              </a:rPr>
              <a:t>試題分析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rgbClr val="FF0000"/>
                </a:solidFill>
              </a:rPr>
              <a:t>解題與教學策略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rgbClr val="0000CC"/>
                </a:solidFill>
              </a:rPr>
              <a:t>回顧</a:t>
            </a:r>
            <a:r>
              <a:rPr lang="en-US" altLang="zh-TW" sz="5400" dirty="0" smtClean="0">
                <a:solidFill>
                  <a:srgbClr val="0000CC"/>
                </a:solidFill>
              </a:rPr>
              <a:t>105</a:t>
            </a:r>
            <a:r>
              <a:rPr lang="zh-TW" altLang="en-US" sz="5400" dirty="0" smtClean="0">
                <a:solidFill>
                  <a:srgbClr val="0000CC"/>
                </a:solidFill>
              </a:rPr>
              <a:t>學年</a:t>
            </a:r>
            <a:endParaRPr lang="en-US" altLang="zh-TW" sz="5400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US" altLang="zh-TW" sz="5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75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6553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運作方式</a:t>
            </a:r>
            <a:endParaRPr lang="zh-TW" altLang="en-US" dirty="0"/>
          </a:p>
        </p:txBody>
      </p:sp>
      <p:grpSp>
        <p:nvGrpSpPr>
          <p:cNvPr id="25" name="群組 24"/>
          <p:cNvGrpSpPr/>
          <p:nvPr/>
        </p:nvGrpSpPr>
        <p:grpSpPr>
          <a:xfrm>
            <a:off x="196677" y="1251062"/>
            <a:ext cx="8729045" cy="5490306"/>
            <a:chOff x="196677" y="1251062"/>
            <a:chExt cx="8729045" cy="5490306"/>
          </a:xfrm>
        </p:grpSpPr>
        <p:grpSp>
          <p:nvGrpSpPr>
            <p:cNvPr id="8" name="群組 7"/>
            <p:cNvGrpSpPr/>
            <p:nvPr/>
          </p:nvGrpSpPr>
          <p:grpSpPr>
            <a:xfrm>
              <a:off x="196677" y="2579031"/>
              <a:ext cx="1855043" cy="2834368"/>
              <a:chOff x="1501259" y="131"/>
              <a:chExt cx="2177950" cy="1306771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9" name="圓角矩形 8"/>
              <p:cNvSpPr/>
              <p:nvPr/>
            </p:nvSpPr>
            <p:spPr>
              <a:xfrm>
                <a:off x="1501259" y="131"/>
                <a:ext cx="2177950" cy="130677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圓角矩形 4"/>
              <p:cNvSpPr/>
              <p:nvPr/>
            </p:nvSpPr>
            <p:spPr>
              <a:xfrm>
                <a:off x="1539533" y="38406"/>
                <a:ext cx="2101402" cy="12684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2800" b="1" kern="1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中央政策轉化</a:t>
                </a:r>
                <a:endParaRPr lang="en-US" altLang="zh-TW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2800" b="1" kern="1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地方政策協作</a:t>
                </a:r>
                <a:endParaRPr lang="en-US" altLang="zh-TW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2800" b="1" kern="1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國語文教學發展</a:t>
                </a:r>
                <a:endParaRPr lang="zh-TW" altLang="en-US" sz="2800" b="1" kern="12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5" name="圓角矩形 14"/>
            <p:cNvSpPr/>
            <p:nvPr/>
          </p:nvSpPr>
          <p:spPr>
            <a:xfrm>
              <a:off x="2555776" y="3132119"/>
              <a:ext cx="2520280" cy="172819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團員增能</a:t>
              </a:r>
              <a:endPara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共備研修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7557570" y="2579031"/>
              <a:ext cx="1368152" cy="283436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協助老師</a:t>
              </a:r>
              <a:endPara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b="1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教學精進</a:t>
              </a:r>
              <a:endParaRPr lang="en-US" altLang="zh-TW" sz="2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社群發展</a:t>
              </a:r>
              <a:endParaRPr lang="zh-TW" altLang="en-US" sz="2800" b="1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2555776" y="5013176"/>
              <a:ext cx="2520280" cy="172819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指導教授</a:t>
              </a:r>
              <a:endPara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學科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2565581" y="1251062"/>
              <a:ext cx="2520280" cy="172819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國民教育</a:t>
              </a:r>
              <a:endPara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輔導團</a:t>
              </a:r>
              <a:endPara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政策及資源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圓角矩形 18"/>
            <p:cNvSpPr/>
            <p:nvPr/>
          </p:nvSpPr>
          <p:spPr>
            <a:xfrm>
              <a:off x="5566902" y="2773078"/>
              <a:ext cx="1512168" cy="2240098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推展</a:t>
              </a:r>
              <a:endPara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團務</a:t>
              </a:r>
              <a:endPara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向右箭號 19"/>
            <p:cNvSpPr/>
            <p:nvPr/>
          </p:nvSpPr>
          <p:spPr>
            <a:xfrm>
              <a:off x="2101111" y="3789039"/>
              <a:ext cx="454665" cy="648073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向下箭號 20"/>
            <p:cNvSpPr/>
            <p:nvPr/>
          </p:nvSpPr>
          <p:spPr>
            <a:xfrm>
              <a:off x="3491880" y="2837890"/>
              <a:ext cx="579048" cy="447094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向上箭號 21"/>
            <p:cNvSpPr/>
            <p:nvPr/>
          </p:nvSpPr>
          <p:spPr>
            <a:xfrm>
              <a:off x="3491880" y="4653136"/>
              <a:ext cx="504056" cy="535465"/>
            </a:xfrm>
            <a:prstGeom prst="up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5125447" y="3789040"/>
              <a:ext cx="454665" cy="648073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向右箭號 23"/>
            <p:cNvSpPr/>
            <p:nvPr/>
          </p:nvSpPr>
          <p:spPr>
            <a:xfrm>
              <a:off x="7141671" y="3861048"/>
              <a:ext cx="454665" cy="648073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97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展望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學年度工作發展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3578" y="1124744"/>
            <a:ext cx="75711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核心工作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課綱及國語文領綱草案之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1060817-0818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領召研習在螢橋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到校協作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配合八大群組辦理</a:t>
            </a:r>
            <a:endParaRPr lang="en-US" altLang="zh-TW" sz="3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10601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（原亮點講堂研習）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綱及國語文領綱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草案的導讀及素養教學示例之分享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10602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（原共備分享研習）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彈性學習課程示例分享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63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21785030"/>
              </p:ext>
            </p:extLst>
          </p:nvPr>
        </p:nvGraphicFramePr>
        <p:xfrm>
          <a:off x="490898" y="1483743"/>
          <a:ext cx="8270718" cy="4398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696235" y="829796"/>
            <a:ext cx="3992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學年度回顧 </a:t>
            </a:r>
            <a:endParaRPr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141E0A-4F15-4C4A-A859-683795BD2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4141E0A-4F15-4C4A-A859-683795BD2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D1F0F8-E391-4BBD-ADD8-B7672CC1F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50D1F0F8-E391-4BBD-ADD8-B7672CC1F8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7649F6-D144-49AE-9E0A-8E103CA2F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357649F6-D144-49AE-9E0A-8E103CA2F6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0FD79F-0B48-4030-BD38-66E97087E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B30FD79F-0B48-4030-BD38-66E97087E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3696234" y="829796"/>
            <a:ext cx="4819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做好準備，迎接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年課綱 </a:t>
            </a:r>
            <a:endParaRPr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E50-8094-4C26-8323-7A7BC15BD887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05262" y="2061208"/>
            <a:ext cx="8043202" cy="3600040"/>
            <a:chOff x="955038" y="1127010"/>
            <a:chExt cx="7725010" cy="3240000"/>
          </a:xfrm>
        </p:grpSpPr>
        <p:graphicFrame>
          <p:nvGraphicFramePr>
            <p:cNvPr id="12" name="圖表 11"/>
            <p:cNvGraphicFramePr/>
            <p:nvPr>
              <p:extLst>
                <p:ext uri="{D42A27DB-BD31-4B8C-83A1-F6EECF244321}">
                  <p14:modId xmlns:p14="http://schemas.microsoft.com/office/powerpoint/2010/main" val="2824348637"/>
                </p:ext>
              </p:extLst>
            </p:nvPr>
          </p:nvGraphicFramePr>
          <p:xfrm>
            <a:off x="1872000" y="1127010"/>
            <a:ext cx="5400000" cy="32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文字方塊 12"/>
            <p:cNvSpPr txBox="1"/>
            <p:nvPr/>
          </p:nvSpPr>
          <p:spPr>
            <a:xfrm>
              <a:off x="955038" y="1158760"/>
              <a:ext cx="27494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TW" altLang="en-US" sz="2000" b="1" dirty="0" smtClean="0">
                  <a:solidFill>
                    <a:srgbClr val="E45CA6"/>
                  </a:solidFill>
                </a:rPr>
                <a:t>整合知識、技能與態度</a:t>
              </a:r>
              <a:endParaRPr lang="en-US" altLang="zh-TW" sz="2000" b="1" dirty="0" smtClean="0">
                <a:solidFill>
                  <a:srgbClr val="E45CA6"/>
                </a:solidFill>
              </a:endParaRPr>
            </a:p>
            <a:p>
              <a:pPr algn="r"/>
              <a:r>
                <a:rPr lang="zh-TW" altLang="en-US" sz="1600" dirty="0" smtClean="0"/>
                <a:t>學習目標</a:t>
              </a:r>
              <a:endParaRPr lang="zh-TW" alt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211519" y="3688600"/>
              <a:ext cx="24929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TW" altLang="en-US" sz="2000" b="1" dirty="0" smtClean="0">
                  <a:solidFill>
                    <a:srgbClr val="01BEDC"/>
                  </a:solidFill>
                </a:rPr>
                <a:t>強調實踐力行的表現</a:t>
              </a:r>
              <a:endParaRPr lang="en-US" altLang="zh-TW" sz="2000" b="1" dirty="0" smtClean="0">
                <a:solidFill>
                  <a:srgbClr val="01BEDC"/>
                </a:solidFill>
              </a:endParaRPr>
            </a:p>
            <a:p>
              <a:pPr algn="r"/>
              <a:r>
                <a:rPr lang="zh-TW" altLang="en-US" sz="1600" dirty="0" smtClean="0"/>
                <a:t>具體的學習表現</a:t>
              </a:r>
              <a:endParaRPr lang="zh-TW" alt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417616" y="1158760"/>
              <a:ext cx="32624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rgbClr val="EFA302"/>
                  </a:solidFill>
                </a:rPr>
                <a:t>結合情境化、脈絡化的學習</a:t>
              </a:r>
              <a:endParaRPr lang="en-US" altLang="zh-TW" sz="2000" b="1" dirty="0" smtClean="0">
                <a:solidFill>
                  <a:srgbClr val="EFA302"/>
                </a:solidFill>
              </a:endParaRPr>
            </a:p>
            <a:p>
              <a:r>
                <a:rPr lang="zh-TW" altLang="en-US" sz="1600" dirty="0" smtClean="0"/>
                <a:t>文本或生活經驗的情境</a:t>
              </a:r>
              <a:endParaRPr lang="en-US" altLang="zh-TW" sz="1600" dirty="0" smtClean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417616" y="3688600"/>
              <a:ext cx="32624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rgbClr val="15AC82"/>
                  </a:solidFill>
                </a:rPr>
                <a:t>注重學習歷程、方法與策略</a:t>
              </a:r>
              <a:endParaRPr lang="en-US" altLang="zh-TW" sz="2000" b="1" dirty="0" smtClean="0">
                <a:solidFill>
                  <a:srgbClr val="15AC82"/>
                </a:solidFill>
              </a:endParaRPr>
            </a:p>
            <a:p>
              <a:r>
                <a:rPr lang="zh-TW" altLang="en-US" sz="1600" dirty="0" smtClean="0"/>
                <a:t>達成學習目標的歷程或方法、策略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43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652</TotalTime>
  <Words>246</Words>
  <Application>Microsoft Office PowerPoint</Application>
  <PresentationFormat>如螢幕大小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1_Office 佈景主題</vt:lpstr>
      <vt:lpstr>105學年度第二學期 領域召集人回流研習</vt:lpstr>
      <vt:lpstr>會議主題</vt:lpstr>
      <vt:lpstr>運作方式</vt:lpstr>
      <vt:lpstr>展望106學年度工作發展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有效教學 「國語文學習領域種子教師」 工作坊</dc:title>
  <dc:creator>asus</dc:creator>
  <cp:lastModifiedBy>us</cp:lastModifiedBy>
  <cp:revision>41</cp:revision>
  <dcterms:created xsi:type="dcterms:W3CDTF">2013-09-29T08:31:05Z</dcterms:created>
  <dcterms:modified xsi:type="dcterms:W3CDTF">2017-06-06T14:55:27Z</dcterms:modified>
</cp:coreProperties>
</file>