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0"/>
  </p:notesMasterIdLst>
  <p:handoutMasterIdLst>
    <p:handoutMasterId r:id="rId31"/>
  </p:handoutMasterIdLst>
  <p:sldIdLst>
    <p:sldId id="256" r:id="rId2"/>
    <p:sldId id="640" r:id="rId3"/>
    <p:sldId id="644" r:id="rId4"/>
    <p:sldId id="645" r:id="rId5"/>
    <p:sldId id="646" r:id="rId6"/>
    <p:sldId id="648" r:id="rId7"/>
    <p:sldId id="649" r:id="rId8"/>
    <p:sldId id="651" r:id="rId9"/>
    <p:sldId id="652" r:id="rId10"/>
    <p:sldId id="647" r:id="rId11"/>
    <p:sldId id="653" r:id="rId12"/>
    <p:sldId id="654" r:id="rId13"/>
    <p:sldId id="666" r:id="rId14"/>
    <p:sldId id="655" r:id="rId15"/>
    <p:sldId id="656" r:id="rId16"/>
    <p:sldId id="674" r:id="rId17"/>
    <p:sldId id="657" r:id="rId18"/>
    <p:sldId id="658" r:id="rId19"/>
    <p:sldId id="667" r:id="rId20"/>
    <p:sldId id="660" r:id="rId21"/>
    <p:sldId id="661" r:id="rId22"/>
    <p:sldId id="662" r:id="rId23"/>
    <p:sldId id="668" r:id="rId24"/>
    <p:sldId id="669" r:id="rId25"/>
    <p:sldId id="670" r:id="rId26"/>
    <p:sldId id="671" r:id="rId27"/>
    <p:sldId id="672" r:id="rId28"/>
    <p:sldId id="673"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FF99"/>
    <a:srgbClr val="FF6600"/>
    <a:srgbClr val="0000FF"/>
    <a:srgbClr val="FF0000"/>
    <a:srgbClr val="FF0066"/>
    <a:srgbClr val="FFFFFF"/>
    <a:srgbClr val="FF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2601" autoAdjust="0"/>
  </p:normalViewPr>
  <p:slideViewPr>
    <p:cSldViewPr>
      <p:cViewPr varScale="1">
        <p:scale>
          <a:sx n="87" d="100"/>
          <a:sy n="87" d="100"/>
        </p:scale>
        <p:origin x="9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E7673-5FA8-F24D-983A-346FB93BBB3E}" type="doc">
      <dgm:prSet loTypeId="urn:microsoft.com/office/officeart/2005/8/layout/equation2" loCatId="" qsTypeId="urn:microsoft.com/office/officeart/2005/8/quickstyle/simple4" qsCatId="simple" csTypeId="urn:microsoft.com/office/officeart/2005/8/colors/colorful1" csCatId="colorful" phldr="1"/>
      <dgm:spPr/>
    </dgm:pt>
    <dgm:pt modelId="{8A7134CE-BE3D-634C-A82F-C3ECC4187E52}">
      <dgm:prSet phldrT="[文字]" custT="1"/>
      <dgm:spPr/>
      <dgm:t>
        <a:bodyPr lIns="0" tIns="0" rIns="0" bIns="0"/>
        <a:lstStyle/>
        <a:p>
          <a:pPr>
            <a:lnSpc>
              <a:spcPct val="100000"/>
            </a:lnSpc>
            <a:spcAft>
              <a:spcPts val="0"/>
            </a:spcAft>
          </a:pPr>
          <a:r>
            <a:rPr lang="zh-TW" altLang="en-US" sz="1600" b="1" dirty="0" smtClean="0">
              <a:latin typeface="標楷體" panose="03000509000000000000" pitchFamily="65" charset="-120"/>
              <a:ea typeface="標楷體" panose="03000509000000000000" pitchFamily="65" charset="-120"/>
              <a:cs typeface="Microsoft JhengHei" charset="-120"/>
            </a:rPr>
            <a:t>自然與生活科技領域</a:t>
          </a:r>
          <a:r>
            <a:rPr lang="en-US" altLang="zh-TW" sz="1600" b="1" dirty="0" smtClean="0">
              <a:latin typeface="標楷體" panose="03000509000000000000" pitchFamily="65" charset="-120"/>
              <a:ea typeface="標楷體" panose="03000509000000000000" pitchFamily="65" charset="-120"/>
              <a:cs typeface="Microsoft JhengHei" charset="-120"/>
            </a:rPr>
            <a:t/>
          </a:r>
          <a:br>
            <a:rPr lang="en-US" altLang="zh-TW" sz="1600" b="1" dirty="0" smtClean="0">
              <a:latin typeface="標楷體" panose="03000509000000000000" pitchFamily="65" charset="-120"/>
              <a:ea typeface="標楷體" panose="03000509000000000000" pitchFamily="65" charset="-120"/>
              <a:cs typeface="Microsoft JhengHei" charset="-120"/>
            </a:rPr>
          </a:br>
          <a:r>
            <a:rPr lang="zh-TW" altLang="en-US" sz="1600" b="1" dirty="0" smtClean="0">
              <a:solidFill>
                <a:srgbClr val="008000"/>
              </a:solidFill>
              <a:latin typeface="標楷體" panose="03000509000000000000" pitchFamily="65" charset="-120"/>
              <a:ea typeface="標楷體" panose="03000509000000000000" pitchFamily="65" charset="-120"/>
              <a:cs typeface="Microsoft JhengHei" charset="-120"/>
            </a:rPr>
            <a:t>生活科技</a:t>
          </a:r>
          <a:endParaRPr lang="zh-TW" altLang="en-US" sz="1600" b="1" dirty="0">
            <a:solidFill>
              <a:srgbClr val="008000"/>
            </a:solidFill>
            <a:latin typeface="標楷體" panose="03000509000000000000" pitchFamily="65" charset="-120"/>
            <a:ea typeface="標楷體" panose="03000509000000000000" pitchFamily="65" charset="-120"/>
            <a:cs typeface="Microsoft JhengHei" charset="-120"/>
          </a:endParaRPr>
        </a:p>
      </dgm:t>
    </dgm:pt>
    <dgm:pt modelId="{3BA34334-A173-8141-B9C7-E6B5B573B6E0}" type="parTrans" cxnId="{953DE558-C829-5740-9F12-57F7DD6BC7C0}">
      <dgm:prSet/>
      <dgm:spPr/>
      <dgm:t>
        <a:bodyPr/>
        <a:lstStyle/>
        <a:p>
          <a:endParaRPr lang="zh-TW" altLang="en-US" sz="1800">
            <a:latin typeface="標楷體" panose="03000509000000000000" pitchFamily="65" charset="-120"/>
            <a:ea typeface="標楷體" panose="03000509000000000000" pitchFamily="65" charset="-120"/>
          </a:endParaRPr>
        </a:p>
      </dgm:t>
    </dgm:pt>
    <dgm:pt modelId="{46008E11-DCF0-8640-9BBB-3A0AB10E0198}" type="sibTrans" cxnId="{953DE558-C829-5740-9F12-57F7DD6BC7C0}">
      <dgm:prSet custT="1"/>
      <dgm:spPr>
        <a:solidFill>
          <a:schemeClr val="accent3"/>
        </a:solidFill>
      </dgm:spPr>
      <dgm:t>
        <a:bodyPr/>
        <a:lstStyle/>
        <a:p>
          <a:endParaRPr lang="zh-TW" altLang="en-US" sz="1800">
            <a:latin typeface="標楷體" panose="03000509000000000000" pitchFamily="65" charset="-120"/>
            <a:ea typeface="標楷體" panose="03000509000000000000" pitchFamily="65" charset="-120"/>
          </a:endParaRPr>
        </a:p>
      </dgm:t>
    </dgm:pt>
    <dgm:pt modelId="{5BEE393A-10F5-B346-B79B-CFC0D38F30BD}">
      <dgm:prSet phldrT="[文字]" custT="1"/>
      <dgm:spPr>
        <a:gradFill rotWithShape="0">
          <a:gsLst>
            <a:gs pos="0">
              <a:srgbClr val="FFC000"/>
            </a:gs>
            <a:gs pos="100000">
              <a:schemeClr val="accent4"/>
            </a:gs>
          </a:gsLst>
        </a:gradFill>
      </dgm:spPr>
      <dgm:t>
        <a:bodyPr/>
        <a:lstStyle/>
        <a:p>
          <a:r>
            <a:rPr lang="zh-TW" altLang="en-US" sz="1800" b="1" dirty="0" smtClean="0">
              <a:latin typeface="標楷體" panose="03000509000000000000" pitchFamily="65" charset="-120"/>
              <a:ea typeface="標楷體" panose="03000509000000000000" pitchFamily="65" charset="-120"/>
              <a:cs typeface="Microsoft JhengHei" charset="-120"/>
            </a:rPr>
            <a:t>重大議題</a:t>
          </a:r>
        </a:p>
        <a:p>
          <a:r>
            <a:rPr lang="zh-TW" altLang="en-US" sz="1800" b="1" dirty="0" smtClean="0">
              <a:solidFill>
                <a:srgbClr val="008000"/>
              </a:solidFill>
              <a:latin typeface="標楷體" panose="03000509000000000000" pitchFamily="65" charset="-120"/>
              <a:ea typeface="標楷體" panose="03000509000000000000" pitchFamily="65" charset="-120"/>
              <a:cs typeface="Microsoft JhengHei" charset="-120"/>
            </a:rPr>
            <a:t>資訊教育</a:t>
          </a:r>
          <a:endParaRPr lang="zh-TW" altLang="en-US" sz="1800" b="1" dirty="0">
            <a:solidFill>
              <a:srgbClr val="008000"/>
            </a:solidFill>
            <a:latin typeface="標楷體" panose="03000509000000000000" pitchFamily="65" charset="-120"/>
            <a:ea typeface="標楷體" panose="03000509000000000000" pitchFamily="65" charset="-120"/>
            <a:cs typeface="Microsoft JhengHei" charset="-120"/>
          </a:endParaRPr>
        </a:p>
      </dgm:t>
    </dgm:pt>
    <dgm:pt modelId="{6B7C4789-9B2B-A24C-B7F6-07904633E91F}" type="parTrans" cxnId="{10F90837-A62C-F840-86D6-645700F3DC98}">
      <dgm:prSet/>
      <dgm:spPr/>
      <dgm:t>
        <a:bodyPr/>
        <a:lstStyle/>
        <a:p>
          <a:endParaRPr lang="zh-TW" altLang="en-US" sz="1800">
            <a:latin typeface="標楷體" panose="03000509000000000000" pitchFamily="65" charset="-120"/>
            <a:ea typeface="標楷體" panose="03000509000000000000" pitchFamily="65" charset="-120"/>
          </a:endParaRPr>
        </a:p>
      </dgm:t>
    </dgm:pt>
    <dgm:pt modelId="{393E95BC-334A-AF40-9941-F9003383E5AA}" type="sibTrans" cxnId="{10F90837-A62C-F840-86D6-645700F3DC98}">
      <dgm:prSet custT="1"/>
      <dgm:spPr/>
      <dgm:t>
        <a:bodyPr/>
        <a:lstStyle/>
        <a:p>
          <a:endParaRPr lang="zh-TW" altLang="en-US" sz="1800">
            <a:latin typeface="標楷體" panose="03000509000000000000" pitchFamily="65" charset="-120"/>
            <a:ea typeface="標楷體" panose="03000509000000000000" pitchFamily="65" charset="-120"/>
          </a:endParaRPr>
        </a:p>
      </dgm:t>
    </dgm:pt>
    <dgm:pt modelId="{E6FAAD9E-5E76-0A4D-AD96-BA9094F467E9}">
      <dgm:prSet phldrT="[文字]" custT="1"/>
      <dgm:spPr>
        <a:gradFill rotWithShape="0">
          <a:gsLst>
            <a:gs pos="0">
              <a:srgbClr val="92D050"/>
            </a:gs>
            <a:gs pos="100000">
              <a:schemeClr val="accent6"/>
            </a:gs>
          </a:gsLst>
        </a:gradFill>
      </dgm:spPr>
      <dgm:t>
        <a:bodyPr/>
        <a:lstStyle/>
        <a:p>
          <a:pPr>
            <a:spcAft>
              <a:spcPts val="0"/>
            </a:spcAft>
          </a:pPr>
          <a:r>
            <a:rPr lang="zh-TW" altLang="en-US" sz="2800" b="1" dirty="0" smtClean="0">
              <a:solidFill>
                <a:srgbClr val="008000"/>
              </a:solidFill>
              <a:latin typeface="標楷體" panose="03000509000000000000" pitchFamily="65" charset="-120"/>
              <a:ea typeface="標楷體" panose="03000509000000000000" pitchFamily="65" charset="-120"/>
              <a:cs typeface="Microsoft JhengHei" charset="-120"/>
            </a:rPr>
            <a:t>科技領域</a:t>
          </a:r>
          <a:endParaRPr lang="zh-TW" altLang="en-US" sz="2800" b="1" dirty="0">
            <a:solidFill>
              <a:srgbClr val="008000"/>
            </a:solidFill>
            <a:latin typeface="標楷體" panose="03000509000000000000" pitchFamily="65" charset="-120"/>
            <a:ea typeface="標楷體" panose="03000509000000000000" pitchFamily="65" charset="-120"/>
            <a:cs typeface="Microsoft JhengHei" charset="-120"/>
          </a:endParaRPr>
        </a:p>
      </dgm:t>
    </dgm:pt>
    <dgm:pt modelId="{CA2EB2FA-F05F-C745-8053-C8D6EBEE5EA8}" type="parTrans" cxnId="{1A168536-D11D-A443-8EE9-266CD3D3C927}">
      <dgm:prSet/>
      <dgm:spPr/>
      <dgm:t>
        <a:bodyPr/>
        <a:lstStyle/>
        <a:p>
          <a:endParaRPr lang="zh-TW" altLang="en-US" sz="1800">
            <a:latin typeface="標楷體" panose="03000509000000000000" pitchFamily="65" charset="-120"/>
            <a:ea typeface="標楷體" panose="03000509000000000000" pitchFamily="65" charset="-120"/>
          </a:endParaRPr>
        </a:p>
      </dgm:t>
    </dgm:pt>
    <dgm:pt modelId="{3DED2A09-56D5-564B-9DA3-4D48AA52F02C}" type="sibTrans" cxnId="{1A168536-D11D-A443-8EE9-266CD3D3C927}">
      <dgm:prSet/>
      <dgm:spPr/>
      <dgm:t>
        <a:bodyPr/>
        <a:lstStyle/>
        <a:p>
          <a:endParaRPr lang="zh-TW" altLang="en-US" sz="1800">
            <a:latin typeface="標楷體" panose="03000509000000000000" pitchFamily="65" charset="-120"/>
            <a:ea typeface="標楷體" panose="03000509000000000000" pitchFamily="65" charset="-120"/>
          </a:endParaRPr>
        </a:p>
      </dgm:t>
    </dgm:pt>
    <dgm:pt modelId="{3AF016F4-28F7-D649-BA4E-699F1ED2CB7D}" type="pres">
      <dgm:prSet presAssocID="{2EBE7673-5FA8-F24D-983A-346FB93BBB3E}" presName="Name0" presStyleCnt="0">
        <dgm:presLayoutVars>
          <dgm:dir/>
          <dgm:resizeHandles val="exact"/>
        </dgm:presLayoutVars>
      </dgm:prSet>
      <dgm:spPr/>
    </dgm:pt>
    <dgm:pt modelId="{DBABB993-3899-C040-BC62-41C4D55EA8C2}" type="pres">
      <dgm:prSet presAssocID="{2EBE7673-5FA8-F24D-983A-346FB93BBB3E}" presName="vNodes" presStyleCnt="0"/>
      <dgm:spPr/>
    </dgm:pt>
    <dgm:pt modelId="{DB2B00E8-D2E7-414F-B33B-BEEB0A0DB56A}" type="pres">
      <dgm:prSet presAssocID="{8A7134CE-BE3D-634C-A82F-C3ECC4187E52}" presName="node" presStyleLbl="node1" presStyleIdx="0" presStyleCnt="3" custScaleX="85392" custScaleY="79496">
        <dgm:presLayoutVars>
          <dgm:bulletEnabled val="1"/>
        </dgm:presLayoutVars>
      </dgm:prSet>
      <dgm:spPr/>
      <dgm:t>
        <a:bodyPr/>
        <a:lstStyle/>
        <a:p>
          <a:endParaRPr lang="zh-TW" altLang="en-US"/>
        </a:p>
      </dgm:t>
    </dgm:pt>
    <dgm:pt modelId="{8794A3E0-2570-264F-A926-D4F49F425E64}" type="pres">
      <dgm:prSet presAssocID="{46008E11-DCF0-8640-9BBB-3A0AB10E0198}" presName="spacerT" presStyleCnt="0"/>
      <dgm:spPr/>
    </dgm:pt>
    <dgm:pt modelId="{A4DFCD70-3521-7748-806C-ACECB69F82FD}" type="pres">
      <dgm:prSet presAssocID="{46008E11-DCF0-8640-9BBB-3A0AB10E0198}" presName="sibTrans" presStyleLbl="sibTrans2D1" presStyleIdx="0" presStyleCnt="2" custScaleX="52820" custScaleY="52820"/>
      <dgm:spPr/>
      <dgm:t>
        <a:bodyPr/>
        <a:lstStyle/>
        <a:p>
          <a:endParaRPr lang="zh-TW" altLang="en-US"/>
        </a:p>
      </dgm:t>
    </dgm:pt>
    <dgm:pt modelId="{36E7C2E1-B91A-DF44-9EED-E48DE3DDA2F8}" type="pres">
      <dgm:prSet presAssocID="{46008E11-DCF0-8640-9BBB-3A0AB10E0198}" presName="spacerB" presStyleCnt="0"/>
      <dgm:spPr/>
    </dgm:pt>
    <dgm:pt modelId="{8601B9BA-F938-4442-9E57-D58AB0A4C426}" type="pres">
      <dgm:prSet presAssocID="{5BEE393A-10F5-B346-B79B-CFC0D38F30BD}" presName="node" presStyleLbl="node1" presStyleIdx="1" presStyleCnt="3" custScaleX="77346" custScaleY="71126">
        <dgm:presLayoutVars>
          <dgm:bulletEnabled val="1"/>
        </dgm:presLayoutVars>
      </dgm:prSet>
      <dgm:spPr/>
      <dgm:t>
        <a:bodyPr/>
        <a:lstStyle/>
        <a:p>
          <a:endParaRPr lang="zh-TW" altLang="en-US"/>
        </a:p>
      </dgm:t>
    </dgm:pt>
    <dgm:pt modelId="{9D13902E-F5F8-2F46-B57A-9F600B836C6B}" type="pres">
      <dgm:prSet presAssocID="{2EBE7673-5FA8-F24D-983A-346FB93BBB3E}" presName="sibTransLast" presStyleLbl="sibTrans2D1" presStyleIdx="1" presStyleCnt="2" custScaleX="114596" custScaleY="58618" custLinFactNeighborX="-74969"/>
      <dgm:spPr/>
      <dgm:t>
        <a:bodyPr/>
        <a:lstStyle/>
        <a:p>
          <a:endParaRPr lang="zh-TW" altLang="en-US"/>
        </a:p>
      </dgm:t>
    </dgm:pt>
    <dgm:pt modelId="{84431067-5685-5345-AFD0-C88066F71C48}" type="pres">
      <dgm:prSet presAssocID="{2EBE7673-5FA8-F24D-983A-346FB93BBB3E}" presName="connectorText" presStyleLbl="sibTrans2D1" presStyleIdx="1" presStyleCnt="2"/>
      <dgm:spPr/>
      <dgm:t>
        <a:bodyPr/>
        <a:lstStyle/>
        <a:p>
          <a:endParaRPr lang="zh-TW" altLang="en-US"/>
        </a:p>
      </dgm:t>
    </dgm:pt>
    <dgm:pt modelId="{21AED515-2D9D-2E45-98C3-EE365F0BA608}" type="pres">
      <dgm:prSet presAssocID="{2EBE7673-5FA8-F24D-983A-346FB93BBB3E}" presName="lastNode" presStyleLbl="node1" presStyleIdx="2" presStyleCnt="3" custScaleX="56924" custScaleY="50440" custLinFactNeighborX="-46544" custLinFactNeighborY="-1258">
        <dgm:presLayoutVars>
          <dgm:bulletEnabled val="1"/>
        </dgm:presLayoutVars>
      </dgm:prSet>
      <dgm:spPr/>
      <dgm:t>
        <a:bodyPr/>
        <a:lstStyle/>
        <a:p>
          <a:endParaRPr lang="zh-TW" altLang="en-US"/>
        </a:p>
      </dgm:t>
    </dgm:pt>
  </dgm:ptLst>
  <dgm:cxnLst>
    <dgm:cxn modelId="{10F90837-A62C-F840-86D6-645700F3DC98}" srcId="{2EBE7673-5FA8-F24D-983A-346FB93BBB3E}" destId="{5BEE393A-10F5-B346-B79B-CFC0D38F30BD}" srcOrd="1" destOrd="0" parTransId="{6B7C4789-9B2B-A24C-B7F6-07904633E91F}" sibTransId="{393E95BC-334A-AF40-9941-F9003383E5AA}"/>
    <dgm:cxn modelId="{1A168536-D11D-A443-8EE9-266CD3D3C927}" srcId="{2EBE7673-5FA8-F24D-983A-346FB93BBB3E}" destId="{E6FAAD9E-5E76-0A4D-AD96-BA9094F467E9}" srcOrd="2" destOrd="0" parTransId="{CA2EB2FA-F05F-C745-8053-C8D6EBEE5EA8}" sibTransId="{3DED2A09-56D5-564B-9DA3-4D48AA52F02C}"/>
    <dgm:cxn modelId="{914BBD86-A1FE-4FCF-96E5-EBCF5CE82627}" type="presOf" srcId="{5BEE393A-10F5-B346-B79B-CFC0D38F30BD}" destId="{8601B9BA-F938-4442-9E57-D58AB0A4C426}" srcOrd="0" destOrd="0" presId="urn:microsoft.com/office/officeart/2005/8/layout/equation2"/>
    <dgm:cxn modelId="{953DE558-C829-5740-9F12-57F7DD6BC7C0}" srcId="{2EBE7673-5FA8-F24D-983A-346FB93BBB3E}" destId="{8A7134CE-BE3D-634C-A82F-C3ECC4187E52}" srcOrd="0" destOrd="0" parTransId="{3BA34334-A173-8141-B9C7-E6B5B573B6E0}" sibTransId="{46008E11-DCF0-8640-9BBB-3A0AB10E0198}"/>
    <dgm:cxn modelId="{C6FD2FD1-1065-43B4-B79B-C0387CEDD22B}" type="presOf" srcId="{2EBE7673-5FA8-F24D-983A-346FB93BBB3E}" destId="{3AF016F4-28F7-D649-BA4E-699F1ED2CB7D}" srcOrd="0" destOrd="0" presId="urn:microsoft.com/office/officeart/2005/8/layout/equation2"/>
    <dgm:cxn modelId="{75136C99-097D-4E65-B570-EBCFB8AA785C}" type="presOf" srcId="{8A7134CE-BE3D-634C-A82F-C3ECC4187E52}" destId="{DB2B00E8-D2E7-414F-B33B-BEEB0A0DB56A}" srcOrd="0" destOrd="0" presId="urn:microsoft.com/office/officeart/2005/8/layout/equation2"/>
    <dgm:cxn modelId="{89049C01-5911-4B1A-8689-435EC11659DE}" type="presOf" srcId="{393E95BC-334A-AF40-9941-F9003383E5AA}" destId="{9D13902E-F5F8-2F46-B57A-9F600B836C6B}" srcOrd="0" destOrd="0" presId="urn:microsoft.com/office/officeart/2005/8/layout/equation2"/>
    <dgm:cxn modelId="{5CAD7D76-581A-4231-8E38-24EF177EC99A}" type="presOf" srcId="{E6FAAD9E-5E76-0A4D-AD96-BA9094F467E9}" destId="{21AED515-2D9D-2E45-98C3-EE365F0BA608}" srcOrd="0" destOrd="0" presId="urn:microsoft.com/office/officeart/2005/8/layout/equation2"/>
    <dgm:cxn modelId="{B9FC4D41-03FB-4B1A-A723-230C2A030D24}" type="presOf" srcId="{393E95BC-334A-AF40-9941-F9003383E5AA}" destId="{84431067-5685-5345-AFD0-C88066F71C48}" srcOrd="1" destOrd="0" presId="urn:microsoft.com/office/officeart/2005/8/layout/equation2"/>
    <dgm:cxn modelId="{FD45581F-9613-44D2-B3D1-CCBACF59680B}" type="presOf" srcId="{46008E11-DCF0-8640-9BBB-3A0AB10E0198}" destId="{A4DFCD70-3521-7748-806C-ACECB69F82FD}" srcOrd="0" destOrd="0" presId="urn:microsoft.com/office/officeart/2005/8/layout/equation2"/>
    <dgm:cxn modelId="{BAB28170-7746-473B-B6CA-48D761964C2D}" type="presParOf" srcId="{3AF016F4-28F7-D649-BA4E-699F1ED2CB7D}" destId="{DBABB993-3899-C040-BC62-41C4D55EA8C2}" srcOrd="0" destOrd="0" presId="urn:microsoft.com/office/officeart/2005/8/layout/equation2"/>
    <dgm:cxn modelId="{BA557146-D707-4285-A78F-17559C921CA1}" type="presParOf" srcId="{DBABB993-3899-C040-BC62-41C4D55EA8C2}" destId="{DB2B00E8-D2E7-414F-B33B-BEEB0A0DB56A}" srcOrd="0" destOrd="0" presId="urn:microsoft.com/office/officeart/2005/8/layout/equation2"/>
    <dgm:cxn modelId="{84C98EE1-83B4-4FE4-9DF6-B69F3A0FCB52}" type="presParOf" srcId="{DBABB993-3899-C040-BC62-41C4D55EA8C2}" destId="{8794A3E0-2570-264F-A926-D4F49F425E64}" srcOrd="1" destOrd="0" presId="urn:microsoft.com/office/officeart/2005/8/layout/equation2"/>
    <dgm:cxn modelId="{839DF468-FE0E-461A-9BE8-09CD2339D888}" type="presParOf" srcId="{DBABB993-3899-C040-BC62-41C4D55EA8C2}" destId="{A4DFCD70-3521-7748-806C-ACECB69F82FD}" srcOrd="2" destOrd="0" presId="urn:microsoft.com/office/officeart/2005/8/layout/equation2"/>
    <dgm:cxn modelId="{9B95B75A-2FEC-4AF7-A248-72BCCB56B2EB}" type="presParOf" srcId="{DBABB993-3899-C040-BC62-41C4D55EA8C2}" destId="{36E7C2E1-B91A-DF44-9EED-E48DE3DDA2F8}" srcOrd="3" destOrd="0" presId="urn:microsoft.com/office/officeart/2005/8/layout/equation2"/>
    <dgm:cxn modelId="{CD6AC28A-8B03-46CD-B7F0-EA9597297559}" type="presParOf" srcId="{DBABB993-3899-C040-BC62-41C4D55EA8C2}" destId="{8601B9BA-F938-4442-9E57-D58AB0A4C426}" srcOrd="4" destOrd="0" presId="urn:microsoft.com/office/officeart/2005/8/layout/equation2"/>
    <dgm:cxn modelId="{3502A21D-86A4-4764-A911-F8512FCCC5F5}" type="presParOf" srcId="{3AF016F4-28F7-D649-BA4E-699F1ED2CB7D}" destId="{9D13902E-F5F8-2F46-B57A-9F600B836C6B}" srcOrd="1" destOrd="0" presId="urn:microsoft.com/office/officeart/2005/8/layout/equation2"/>
    <dgm:cxn modelId="{52848C33-C60C-4C6A-AAEB-438F27AFD1D5}" type="presParOf" srcId="{9D13902E-F5F8-2F46-B57A-9F600B836C6B}" destId="{84431067-5685-5345-AFD0-C88066F71C48}" srcOrd="0" destOrd="0" presId="urn:microsoft.com/office/officeart/2005/8/layout/equation2"/>
    <dgm:cxn modelId="{FD83F2B0-B8C2-44C9-9B8E-BA60FC835548}" type="presParOf" srcId="{3AF016F4-28F7-D649-BA4E-699F1ED2CB7D}" destId="{21AED515-2D9D-2E45-98C3-EE365F0BA60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00E8-D2E7-414F-B33B-BEEB0A0DB56A}">
      <dsp:nvSpPr>
        <dsp:cNvPr id="0" name=""/>
        <dsp:cNvSpPr/>
      </dsp:nvSpPr>
      <dsp:spPr>
        <a:xfrm>
          <a:off x="351125" y="1096"/>
          <a:ext cx="1652579" cy="1538475"/>
        </a:xfrm>
        <a:prstGeom prst="ellipse">
          <a:avLst/>
        </a:prstGeom>
        <a:gradFill rotWithShape="0">
          <a:gsLst>
            <a:gs pos="0">
              <a:schemeClr val="accent2">
                <a:hueOff val="0"/>
                <a:satOff val="0"/>
                <a:lumOff val="0"/>
                <a:alphaOff val="0"/>
                <a:shade val="58000"/>
                <a:satMod val="150000"/>
              </a:schemeClr>
            </a:gs>
            <a:gs pos="72000">
              <a:schemeClr val="accent2">
                <a:hueOff val="0"/>
                <a:satOff val="0"/>
                <a:lumOff val="0"/>
                <a:alphaOff val="0"/>
                <a:tint val="90000"/>
                <a:satMod val="135000"/>
              </a:schemeClr>
            </a:gs>
            <a:gs pos="100000">
              <a:schemeClr val="accent2">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ts val="0"/>
            </a:spcAft>
          </a:pPr>
          <a:r>
            <a:rPr lang="zh-TW" altLang="en-US" sz="1600" b="1" kern="1200" dirty="0" smtClean="0">
              <a:latin typeface="標楷體" panose="03000509000000000000" pitchFamily="65" charset="-120"/>
              <a:ea typeface="標楷體" panose="03000509000000000000" pitchFamily="65" charset="-120"/>
              <a:cs typeface="Microsoft JhengHei" charset="-120"/>
            </a:rPr>
            <a:t>自然與生活科技領域</a:t>
          </a:r>
          <a:r>
            <a:rPr lang="en-US" altLang="zh-TW" sz="1600" b="1" kern="1200" dirty="0" smtClean="0">
              <a:latin typeface="標楷體" panose="03000509000000000000" pitchFamily="65" charset="-120"/>
              <a:ea typeface="標楷體" panose="03000509000000000000" pitchFamily="65" charset="-120"/>
              <a:cs typeface="Microsoft JhengHei" charset="-120"/>
            </a:rPr>
            <a:t/>
          </a:r>
          <a:br>
            <a:rPr lang="en-US" altLang="zh-TW" sz="1600" b="1" kern="1200" dirty="0" smtClean="0">
              <a:latin typeface="標楷體" panose="03000509000000000000" pitchFamily="65" charset="-120"/>
              <a:ea typeface="標楷體" panose="03000509000000000000" pitchFamily="65" charset="-120"/>
              <a:cs typeface="Microsoft JhengHei" charset="-120"/>
            </a:rPr>
          </a:br>
          <a:r>
            <a:rPr lang="zh-TW" altLang="en-US" sz="1600" b="1" kern="1200" dirty="0" smtClean="0">
              <a:solidFill>
                <a:srgbClr val="008000"/>
              </a:solidFill>
              <a:latin typeface="標楷體" panose="03000509000000000000" pitchFamily="65" charset="-120"/>
              <a:ea typeface="標楷體" panose="03000509000000000000" pitchFamily="65" charset="-120"/>
              <a:cs typeface="Microsoft JhengHei" charset="-120"/>
            </a:rPr>
            <a:t>生活科技</a:t>
          </a:r>
          <a:endParaRPr lang="zh-TW" altLang="en-US" sz="1600" b="1" kern="1200" dirty="0">
            <a:solidFill>
              <a:srgbClr val="008000"/>
            </a:solidFill>
            <a:latin typeface="標楷體" panose="03000509000000000000" pitchFamily="65" charset="-120"/>
            <a:ea typeface="標楷體" panose="03000509000000000000" pitchFamily="65" charset="-120"/>
            <a:cs typeface="Microsoft JhengHei" charset="-120"/>
          </a:endParaRPr>
        </a:p>
      </dsp:txBody>
      <dsp:txXfrm>
        <a:off x="593140" y="226400"/>
        <a:ext cx="1168549" cy="1087867"/>
      </dsp:txXfrm>
    </dsp:sp>
    <dsp:sp modelId="{A4DFCD70-3521-7748-806C-ACECB69F82FD}">
      <dsp:nvSpPr>
        <dsp:cNvPr id="0" name=""/>
        <dsp:cNvSpPr/>
      </dsp:nvSpPr>
      <dsp:spPr>
        <a:xfrm>
          <a:off x="880972" y="1696716"/>
          <a:ext cx="592886" cy="592886"/>
        </a:xfrm>
        <a:prstGeom prst="mathPlus">
          <a:avLst/>
        </a:prstGeom>
        <a:solidFill>
          <a:schemeClr val="accent3"/>
        </a:soli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anose="03000509000000000000" pitchFamily="65" charset="-120"/>
            <a:ea typeface="標楷體" panose="03000509000000000000" pitchFamily="65" charset="-120"/>
          </a:endParaRPr>
        </a:p>
      </dsp:txBody>
      <dsp:txXfrm>
        <a:off x="959559" y="1923436"/>
        <a:ext cx="435712" cy="139446"/>
      </dsp:txXfrm>
    </dsp:sp>
    <dsp:sp modelId="{8601B9BA-F938-4442-9E57-D58AB0A4C426}">
      <dsp:nvSpPr>
        <dsp:cNvPr id="0" name=""/>
        <dsp:cNvSpPr/>
      </dsp:nvSpPr>
      <dsp:spPr>
        <a:xfrm>
          <a:off x="428982" y="2446748"/>
          <a:ext cx="1496866" cy="1376491"/>
        </a:xfrm>
        <a:prstGeom prst="ellipse">
          <a:avLst/>
        </a:prstGeom>
        <a:gradFill rotWithShape="0">
          <a:gsLst>
            <a:gs pos="0">
              <a:srgbClr val="FFC000"/>
            </a:gs>
            <a:gs pos="100000">
              <a:schemeClr val="accent4"/>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標楷體" panose="03000509000000000000" pitchFamily="65" charset="-120"/>
              <a:ea typeface="標楷體" panose="03000509000000000000" pitchFamily="65" charset="-120"/>
              <a:cs typeface="Microsoft JhengHei" charset="-120"/>
            </a:rPr>
            <a:t>重大議題</a:t>
          </a:r>
        </a:p>
        <a:p>
          <a:pPr lvl="0" algn="ctr" defTabSz="800100">
            <a:lnSpc>
              <a:spcPct val="90000"/>
            </a:lnSpc>
            <a:spcBef>
              <a:spcPct val="0"/>
            </a:spcBef>
            <a:spcAft>
              <a:spcPct val="35000"/>
            </a:spcAft>
          </a:pPr>
          <a:r>
            <a:rPr lang="zh-TW" altLang="en-US" sz="1800" b="1" kern="1200" dirty="0" smtClean="0">
              <a:solidFill>
                <a:srgbClr val="008000"/>
              </a:solidFill>
              <a:latin typeface="標楷體" panose="03000509000000000000" pitchFamily="65" charset="-120"/>
              <a:ea typeface="標楷體" panose="03000509000000000000" pitchFamily="65" charset="-120"/>
              <a:cs typeface="Microsoft JhengHei" charset="-120"/>
            </a:rPr>
            <a:t>資訊教育</a:t>
          </a:r>
          <a:endParaRPr lang="zh-TW" altLang="en-US" sz="1800" b="1" kern="1200" dirty="0">
            <a:solidFill>
              <a:srgbClr val="008000"/>
            </a:solidFill>
            <a:latin typeface="標楷體" panose="03000509000000000000" pitchFamily="65" charset="-120"/>
            <a:ea typeface="標楷體" panose="03000509000000000000" pitchFamily="65" charset="-120"/>
            <a:cs typeface="Microsoft JhengHei" charset="-120"/>
          </a:endParaRPr>
        </a:p>
      </dsp:txBody>
      <dsp:txXfrm>
        <a:off x="648193" y="2648330"/>
        <a:ext cx="1058444" cy="973327"/>
      </dsp:txXfrm>
    </dsp:sp>
    <dsp:sp modelId="{9D13902E-F5F8-2F46-B57A-9F600B836C6B}">
      <dsp:nvSpPr>
        <dsp:cNvPr id="0" name=""/>
        <dsp:cNvSpPr/>
      </dsp:nvSpPr>
      <dsp:spPr>
        <a:xfrm rot="21536057">
          <a:off x="1875309" y="1679185"/>
          <a:ext cx="419026" cy="422006"/>
        </a:xfrm>
        <a:prstGeom prst="rightArrow">
          <a:avLst>
            <a:gd name="adj1" fmla="val 60000"/>
            <a:gd name="adj2" fmla="val 50000"/>
          </a:avLst>
        </a:prstGeom>
        <a:gradFill rotWithShape="0">
          <a:gsLst>
            <a:gs pos="0">
              <a:schemeClr val="accent3">
                <a:hueOff val="0"/>
                <a:satOff val="0"/>
                <a:lumOff val="0"/>
                <a:alphaOff val="0"/>
                <a:shade val="58000"/>
                <a:satMod val="150000"/>
              </a:schemeClr>
            </a:gs>
            <a:gs pos="72000">
              <a:schemeClr val="accent3">
                <a:hueOff val="0"/>
                <a:satOff val="0"/>
                <a:lumOff val="0"/>
                <a:alphaOff val="0"/>
                <a:tint val="90000"/>
                <a:satMod val="135000"/>
              </a:schemeClr>
            </a:gs>
            <a:gs pos="100000">
              <a:schemeClr val="accent3">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anose="03000509000000000000" pitchFamily="65" charset="-120"/>
            <a:ea typeface="標楷體" panose="03000509000000000000" pitchFamily="65" charset="-120"/>
          </a:endParaRPr>
        </a:p>
      </dsp:txBody>
      <dsp:txXfrm>
        <a:off x="1875320" y="1764755"/>
        <a:ext cx="293318" cy="253204"/>
      </dsp:txXfrm>
    </dsp:sp>
    <dsp:sp modelId="{21AED515-2D9D-2E45-98C3-EE365F0BA608}">
      <dsp:nvSpPr>
        <dsp:cNvPr id="0" name=""/>
        <dsp:cNvSpPr/>
      </dsp:nvSpPr>
      <dsp:spPr>
        <a:xfrm>
          <a:off x="2693258" y="887317"/>
          <a:ext cx="2203284" cy="1952316"/>
        </a:xfrm>
        <a:prstGeom prst="ellipse">
          <a:avLst/>
        </a:prstGeom>
        <a:gradFill rotWithShape="0">
          <a:gsLst>
            <a:gs pos="0">
              <a:srgbClr val="92D050"/>
            </a:gs>
            <a:gs pos="100000">
              <a:schemeClr val="accent6"/>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zh-TW" altLang="en-US" sz="2800" b="1" kern="1200" dirty="0" smtClean="0">
              <a:solidFill>
                <a:srgbClr val="008000"/>
              </a:solidFill>
              <a:latin typeface="標楷體" panose="03000509000000000000" pitchFamily="65" charset="-120"/>
              <a:ea typeface="標楷體" panose="03000509000000000000" pitchFamily="65" charset="-120"/>
              <a:cs typeface="Microsoft JhengHei" charset="-120"/>
            </a:rPr>
            <a:t>科技領域</a:t>
          </a:r>
          <a:endParaRPr lang="zh-TW" altLang="en-US" sz="2800" b="1" kern="1200" dirty="0">
            <a:solidFill>
              <a:srgbClr val="008000"/>
            </a:solidFill>
            <a:latin typeface="標楷體" panose="03000509000000000000" pitchFamily="65" charset="-120"/>
            <a:ea typeface="標楷體" panose="03000509000000000000" pitchFamily="65" charset="-120"/>
            <a:cs typeface="Microsoft JhengHei" charset="-120"/>
          </a:endParaRPr>
        </a:p>
      </dsp:txBody>
      <dsp:txXfrm>
        <a:off x="3015921" y="1173227"/>
        <a:ext cx="1557958" cy="138049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Arial" charset="0"/>
                <a:ea typeface="新細明體" pitchFamily="18" charset="-120"/>
              </a:defRPr>
            </a:lvl1pPr>
          </a:lstStyle>
          <a:p>
            <a:pPr>
              <a:defRPr/>
            </a:pPr>
            <a:endParaRPr lang="en-US" altLang="zh-TW"/>
          </a:p>
        </p:txBody>
      </p:sp>
      <p:sp>
        <p:nvSpPr>
          <p:cNvPr id="138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Arial" charset="0"/>
                <a:ea typeface="新細明體" pitchFamily="18" charset="-120"/>
              </a:defRPr>
            </a:lvl1pPr>
          </a:lstStyle>
          <a:p>
            <a:pPr>
              <a:defRPr/>
            </a:pPr>
            <a:endParaRPr lang="en-US" altLang="zh-TW"/>
          </a:p>
        </p:txBody>
      </p:sp>
      <p:sp>
        <p:nvSpPr>
          <p:cNvPr id="138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Arial" charset="0"/>
                <a:ea typeface="新細明體" pitchFamily="18" charset="-120"/>
              </a:defRPr>
            </a:lvl1pPr>
          </a:lstStyle>
          <a:p>
            <a:pPr>
              <a:defRPr/>
            </a:pPr>
            <a:endParaRPr lang="en-US" altLang="zh-TW"/>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Arial" charset="0"/>
                <a:ea typeface="新細明體" pitchFamily="18" charset="-120"/>
              </a:defRPr>
            </a:lvl1pPr>
          </a:lstStyle>
          <a:p>
            <a:pPr>
              <a:defRPr/>
            </a:pPr>
            <a:fld id="{F3DC5FF1-A48E-47CC-A7A2-AEE33A0AF418}" type="slidenum">
              <a:rPr lang="en-US" altLang="zh-TW"/>
              <a:pPr>
                <a:defRPr/>
              </a:pPr>
              <a:t>‹#›</a:t>
            </a:fld>
            <a:endParaRPr lang="en-US" altLang="zh-TW"/>
          </a:p>
        </p:txBody>
      </p:sp>
    </p:spTree>
    <p:extLst>
      <p:ext uri="{BB962C8B-B14F-4D97-AF65-F5344CB8AC3E}">
        <p14:creationId xmlns:p14="http://schemas.microsoft.com/office/powerpoint/2010/main" val="4225038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kumimoji="0"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kumimoji="0" sz="1200">
                <a:latin typeface="Arial" charset="0"/>
                <a:ea typeface="新細明體" pitchFamily="18" charset="-120"/>
              </a:defRPr>
            </a:lvl1pPr>
          </a:lstStyle>
          <a:p>
            <a:pPr>
              <a:defRPr/>
            </a:pPr>
            <a:fld id="{0582BBC8-9126-4DC3-A8DC-442F7967F807}" type="datetimeFigureOut">
              <a:rPr lang="zh-TW" altLang="en-US"/>
              <a:pPr>
                <a:defRPr/>
              </a:pPr>
              <a:t>2017/3/24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kumimoji="0"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kumimoji="0" sz="1200">
                <a:latin typeface="Arial" charset="0"/>
                <a:ea typeface="新細明體" pitchFamily="18" charset="-120"/>
              </a:defRPr>
            </a:lvl1pPr>
          </a:lstStyle>
          <a:p>
            <a:pPr>
              <a:defRPr/>
            </a:pPr>
            <a:fld id="{04667FD8-D755-4C4A-9550-1C441C201B1B}" type="slidenum">
              <a:rPr lang="zh-TW" altLang="en-US"/>
              <a:pPr>
                <a:defRPr/>
              </a:pPr>
              <a:t>‹#›</a:t>
            </a:fld>
            <a:endParaRPr lang="zh-TW" altLang="en-US"/>
          </a:p>
        </p:txBody>
      </p:sp>
    </p:spTree>
    <p:extLst>
      <p:ext uri="{BB962C8B-B14F-4D97-AF65-F5344CB8AC3E}">
        <p14:creationId xmlns:p14="http://schemas.microsoft.com/office/powerpoint/2010/main" val="36846459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68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0BF884-C145-42AE-AD60-93B210B3263D}" type="slidenum">
              <a:rPr lang="zh-TW" altLang="en-US" smtClean="0">
                <a:latin typeface="Arial" pitchFamily="34" charset="0"/>
              </a:rPr>
              <a:pPr/>
              <a:t>1</a:t>
            </a:fld>
            <a:endParaRPr lang="zh-TW" altLang="en-US" smtClean="0">
              <a:latin typeface="Arial" pitchFamily="34" charset="0"/>
            </a:endParaRPr>
          </a:p>
        </p:txBody>
      </p:sp>
    </p:spTree>
    <p:extLst>
      <p:ext uri="{BB962C8B-B14F-4D97-AF65-F5344CB8AC3E}">
        <p14:creationId xmlns:p14="http://schemas.microsoft.com/office/powerpoint/2010/main" val="134957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dirty="0" smtClean="0">
                <a:latin typeface="Times New Roman"/>
                <a:cs typeface="Times New Roman"/>
              </a:rPr>
              <a:t>3</a:t>
            </a:r>
            <a:r>
              <a:rPr kumimoji="1" lang="en-US" altLang="zh-TW" sz="1800" b="0" i="0" u="none" strike="noStrike" kern="1200" cap="none" spc="0" normalizeH="0" baseline="0" noProof="0" dirty="0" smtClean="0">
                <a:ln>
                  <a:noFill/>
                </a:ln>
                <a:solidFill>
                  <a:prstClr val="black"/>
                </a:solidFill>
                <a:effectLst/>
                <a:uLnTx/>
                <a:uFillTx/>
                <a:latin typeface="Arial" pitchFamily="34" charset="0"/>
                <a:ea typeface="新細明體" pitchFamily="18" charset="-120"/>
                <a:cs typeface="+mn-cs"/>
              </a:rPr>
              <a:t>R’s</a:t>
            </a:r>
            <a:r>
              <a:rPr kumimoji="1" lang="en-US" altLang="zh-TW" dirty="0" smtClean="0">
                <a:latin typeface="Times New Roman"/>
                <a:cs typeface="Times New Roman"/>
              </a:rPr>
              <a:t>: Reading, </a:t>
            </a:r>
            <a:r>
              <a:rPr kumimoji="1" lang="en-US" altLang="zh-TW" dirty="0" err="1" smtClean="0">
                <a:latin typeface="Times New Roman"/>
                <a:cs typeface="Times New Roman"/>
              </a:rPr>
              <a:t>wRiting</a:t>
            </a:r>
            <a:r>
              <a:rPr kumimoji="1" lang="en-US" altLang="zh-TW" dirty="0" smtClean="0">
                <a:latin typeface="Times New Roman"/>
                <a:cs typeface="Times New Roman"/>
              </a:rPr>
              <a:t>, and  </a:t>
            </a:r>
            <a:r>
              <a:rPr kumimoji="1" lang="en-US" altLang="zh-TW" dirty="0" err="1" smtClean="0">
                <a:latin typeface="Times New Roman"/>
                <a:cs typeface="Times New Roman"/>
              </a:rPr>
              <a:t>aRithmetic</a:t>
            </a:r>
            <a:endParaRPr kumimoji="1" lang="en-US" altLang="zh-TW" dirty="0" smtClean="0">
              <a:latin typeface="Times New Roman"/>
              <a:cs typeface="Times New Roman"/>
            </a:endParaRPr>
          </a:p>
          <a:p>
            <a:endParaRPr kumimoji="1" lang="zh-TW" altLang="en-US" dirty="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2</a:t>
            </a:fld>
            <a:endParaRPr lang="zh-TW" altLang="en-US"/>
          </a:p>
        </p:txBody>
      </p:sp>
    </p:spTree>
    <p:extLst>
      <p:ext uri="{BB962C8B-B14F-4D97-AF65-F5344CB8AC3E}">
        <p14:creationId xmlns:p14="http://schemas.microsoft.com/office/powerpoint/2010/main" val="59226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Web 2.0 Tools in the pursuit of "21st Century Skills"</a:t>
            </a:r>
            <a:endParaRPr lang="zh-TW" altLang="en-US" dirty="0" smtClean="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3</a:t>
            </a:fld>
            <a:endParaRPr lang="zh-TW" altLang="en-US"/>
          </a:p>
        </p:txBody>
      </p:sp>
    </p:spTree>
    <p:extLst>
      <p:ext uri="{BB962C8B-B14F-4D97-AF65-F5344CB8AC3E}">
        <p14:creationId xmlns:p14="http://schemas.microsoft.com/office/powerpoint/2010/main" val="42720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4</a:t>
            </a:fld>
            <a:endParaRPr lang="zh-TW" altLang="en-US"/>
          </a:p>
        </p:txBody>
      </p:sp>
    </p:spTree>
    <p:extLst>
      <p:ext uri="{BB962C8B-B14F-4D97-AF65-F5344CB8AC3E}">
        <p14:creationId xmlns:p14="http://schemas.microsoft.com/office/powerpoint/2010/main" val="184954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5</a:t>
            </a:fld>
            <a:endParaRPr lang="zh-TW" altLang="en-US"/>
          </a:p>
        </p:txBody>
      </p:sp>
    </p:spTree>
    <p:extLst>
      <p:ext uri="{BB962C8B-B14F-4D97-AF65-F5344CB8AC3E}">
        <p14:creationId xmlns:p14="http://schemas.microsoft.com/office/powerpoint/2010/main" val="29752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6</a:t>
            </a:fld>
            <a:endParaRPr lang="zh-TW" altLang="en-US"/>
          </a:p>
        </p:txBody>
      </p:sp>
    </p:spTree>
    <p:extLst>
      <p:ext uri="{BB962C8B-B14F-4D97-AF65-F5344CB8AC3E}">
        <p14:creationId xmlns:p14="http://schemas.microsoft.com/office/powerpoint/2010/main" val="254091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107</a:t>
            </a:r>
            <a:r>
              <a:rPr lang="zh-TW" altLang="en-US" dirty="0" smtClean="0"/>
              <a:t>課綱科技領域的重點</a:t>
            </a:r>
            <a:endParaRPr lang="en-US" altLang="zh-TW" dirty="0" smtClean="0"/>
          </a:p>
          <a:p>
            <a:r>
              <a:rPr lang="en-US" altLang="zh-TW" dirty="0" smtClean="0"/>
              <a:t>1</a:t>
            </a:r>
            <a:r>
              <a:rPr lang="zh-TW" altLang="en-US" dirty="0" smtClean="0"/>
              <a:t>、國小資訊課程不見了</a:t>
            </a:r>
            <a:endParaRPr lang="en-US" altLang="zh-TW" dirty="0" smtClean="0"/>
          </a:p>
          <a:p>
            <a:r>
              <a:rPr lang="en-US" altLang="zh-TW" dirty="0" smtClean="0"/>
              <a:t>2</a:t>
            </a:r>
            <a:r>
              <a:rPr lang="zh-TW" altLang="en-US" dirty="0" smtClean="0"/>
              <a:t>、國中資訊課程節數增加</a:t>
            </a:r>
            <a:r>
              <a:rPr lang="en-US" altLang="zh-TW" dirty="0" smtClean="0"/>
              <a:t>3</a:t>
            </a:r>
            <a:r>
              <a:rPr lang="zh-TW" altLang="en-US" dirty="0" smtClean="0"/>
              <a:t>倍</a:t>
            </a:r>
            <a:endParaRPr lang="en-US" altLang="zh-TW" dirty="0" smtClean="0"/>
          </a:p>
          <a:p>
            <a:r>
              <a:rPr lang="en-US" altLang="zh-TW" dirty="0" smtClean="0"/>
              <a:t>3</a:t>
            </a:r>
            <a:r>
              <a:rPr lang="zh-TW" altLang="en-US" dirty="0" smtClean="0"/>
              <a:t>、高中資訊課程維持必修</a:t>
            </a:r>
            <a:r>
              <a:rPr lang="en-US" altLang="zh-TW" dirty="0" smtClean="0"/>
              <a:t>2</a:t>
            </a:r>
            <a:r>
              <a:rPr lang="zh-TW" altLang="en-US" dirty="0" smtClean="0"/>
              <a:t>節，增加選修</a:t>
            </a:r>
            <a:r>
              <a:rPr lang="en-US" altLang="zh-TW" dirty="0" smtClean="0"/>
              <a:t>8</a:t>
            </a:r>
            <a:r>
              <a:rPr lang="zh-TW" altLang="en-US" dirty="0" smtClean="0"/>
              <a:t>節</a:t>
            </a:r>
            <a:endParaRPr lang="en-US" altLang="zh-TW" dirty="0" smtClean="0"/>
          </a:p>
          <a:p>
            <a:endParaRPr lang="en-US" altLang="zh-TW" dirty="0" smtClean="0"/>
          </a:p>
          <a:p>
            <a:pPr marL="171450" indent="-171450">
              <a:lnSpc>
                <a:spcPct val="150000"/>
              </a:lnSpc>
              <a:buFont typeface="Arial" charset="0"/>
              <a:buChar char="•"/>
            </a:pPr>
            <a:r>
              <a:rPr lang="zh-TW" altLang="en-US" dirty="0" smtClean="0"/>
              <a:t>十二年國民基本教育課程綱要總綱將原自然與生活科技領域之生活科技與重大議題之資訊教育，合併成為「</a:t>
            </a:r>
            <a:r>
              <a:rPr lang="zh-TW" altLang="en-US" dirty="0" smtClean="0">
                <a:solidFill>
                  <a:srgbClr val="7030A0"/>
                </a:solidFill>
              </a:rPr>
              <a:t>科技領域</a:t>
            </a:r>
            <a:r>
              <a:rPr lang="zh-TW" altLang="en-US" dirty="0" smtClean="0"/>
              <a:t>」，包含</a:t>
            </a:r>
            <a:r>
              <a:rPr lang="zh-TW" altLang="en-US" dirty="0" smtClean="0">
                <a:solidFill>
                  <a:srgbClr val="C00000"/>
                </a:solidFill>
              </a:rPr>
              <a:t>生活科技</a:t>
            </a:r>
            <a:r>
              <a:rPr lang="zh-TW" altLang="en-US" dirty="0" smtClean="0"/>
              <a:t>與</a:t>
            </a:r>
            <a:r>
              <a:rPr lang="zh-TW" altLang="en-US" dirty="0" smtClean="0">
                <a:solidFill>
                  <a:srgbClr val="00B0F0"/>
                </a:solidFill>
              </a:rPr>
              <a:t>資訊科技</a:t>
            </a:r>
            <a:r>
              <a:rPr lang="zh-TW" altLang="en-US" dirty="0" smtClean="0"/>
              <a:t> </a:t>
            </a:r>
            <a:r>
              <a:rPr lang="en-US" altLang="zh-TW" dirty="0" smtClean="0"/>
              <a:t>(</a:t>
            </a:r>
            <a:r>
              <a:rPr lang="zh-TW" altLang="en-US" dirty="0" smtClean="0"/>
              <a:t>教育部</a:t>
            </a:r>
            <a:r>
              <a:rPr lang="en-US" altLang="zh-TW" dirty="0" smtClean="0"/>
              <a:t>103.11</a:t>
            </a:r>
            <a:r>
              <a:rPr lang="zh-TW" altLang="en-US" dirty="0" smtClean="0"/>
              <a:t>領綱草案</a:t>
            </a:r>
            <a:r>
              <a:rPr lang="en-US" altLang="zh-TW" dirty="0" smtClean="0"/>
              <a:t>)</a:t>
            </a:r>
          </a:p>
          <a:p>
            <a:pPr marL="171450" indent="-171450">
              <a:lnSpc>
                <a:spcPct val="150000"/>
              </a:lnSpc>
              <a:buFont typeface="Arial" charset="0"/>
              <a:buChar char="•"/>
            </a:pPr>
            <a:r>
              <a:rPr lang="zh-TW" altLang="en-US" dirty="0" smtClean="0"/>
              <a:t>在學習時數方面，國小階段</a:t>
            </a:r>
            <a:r>
              <a:rPr lang="zh-TW" altLang="en-US" dirty="0" smtClean="0">
                <a:solidFill>
                  <a:srgbClr val="FF0000"/>
                </a:solidFill>
              </a:rPr>
              <a:t>沒有</a:t>
            </a:r>
            <a:r>
              <a:rPr lang="zh-TW" altLang="en-US" dirty="0" smtClean="0"/>
              <a:t>規劃科技領域的必修時數，但領域課綱草案建議以彈性課程或以學校特色課程等方式實施。國中階段的科技領域</a:t>
            </a:r>
            <a:r>
              <a:rPr lang="zh-TW" altLang="en-US" u="sng" dirty="0" smtClean="0"/>
              <a:t>每週二節</a:t>
            </a:r>
            <a:r>
              <a:rPr lang="en-US" altLang="zh-TW" dirty="0" smtClean="0"/>
              <a:t>(</a:t>
            </a:r>
            <a:r>
              <a:rPr lang="zh-TW" altLang="en-US" dirty="0" smtClean="0"/>
              <a:t>資訊科技與生活科技各一節</a:t>
            </a:r>
            <a:r>
              <a:rPr lang="en-US" altLang="zh-TW" dirty="0" smtClean="0"/>
              <a:t>)</a:t>
            </a:r>
            <a:r>
              <a:rPr lang="zh-TW" altLang="en-US" dirty="0" smtClean="0"/>
              <a:t>。高中階段的科技領域則為</a:t>
            </a:r>
            <a:r>
              <a:rPr lang="zh-TW" altLang="en-US" u="sng" dirty="0" smtClean="0"/>
              <a:t>四學分</a:t>
            </a:r>
            <a:r>
              <a:rPr lang="zh-TW" altLang="en-US" dirty="0" smtClean="0"/>
              <a:t>的</a:t>
            </a:r>
            <a:r>
              <a:rPr lang="zh-TW" altLang="en-US" u="sng" dirty="0" smtClean="0"/>
              <a:t>必修</a:t>
            </a:r>
            <a:r>
              <a:rPr lang="zh-TW" altLang="en-US" dirty="0" smtClean="0"/>
              <a:t>與八學分的選修</a:t>
            </a:r>
          </a:p>
          <a:p>
            <a:endParaRPr kumimoji="1" lang="zh-TW" altLang="en-US" dirty="0"/>
          </a:p>
        </p:txBody>
      </p:sp>
      <p:sp>
        <p:nvSpPr>
          <p:cNvPr id="4" name="投影片編號版面配置區 3"/>
          <p:cNvSpPr>
            <a:spLocks noGrp="1"/>
          </p:cNvSpPr>
          <p:nvPr>
            <p:ph type="sldNum" sz="quarter" idx="10"/>
          </p:nvPr>
        </p:nvSpPr>
        <p:spPr/>
        <p:txBody>
          <a:bodyPr/>
          <a:lstStyle/>
          <a:p>
            <a:fld id="{18E498EE-11B6-47B0-BC1E-04352846AC57}" type="slidenum">
              <a:rPr lang="zh-TW" altLang="en-US" smtClean="0"/>
              <a:t>10</a:t>
            </a:fld>
            <a:endParaRPr lang="zh-TW" altLang="en-US"/>
          </a:p>
        </p:txBody>
      </p:sp>
    </p:spTree>
    <p:extLst>
      <p:ext uri="{BB962C8B-B14F-4D97-AF65-F5344CB8AC3E}">
        <p14:creationId xmlns:p14="http://schemas.microsoft.com/office/powerpoint/2010/main" val="280990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4667FD8-D755-4C4A-9550-1C441C201B1B}" type="slidenum">
              <a:rPr lang="zh-TW" altLang="en-US" smtClean="0"/>
              <a:pPr>
                <a:defRPr/>
              </a:pPr>
              <a:t>18</a:t>
            </a:fld>
            <a:endParaRPr lang="zh-TW" altLang="en-US"/>
          </a:p>
        </p:txBody>
      </p:sp>
    </p:spTree>
    <p:extLst>
      <p:ext uri="{BB962C8B-B14F-4D97-AF65-F5344CB8AC3E}">
        <p14:creationId xmlns:p14="http://schemas.microsoft.com/office/powerpoint/2010/main" val="38271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268760"/>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03648" y="328498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43250" y="5929313"/>
            <a:ext cx="2895600" cy="365125"/>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AA6C46C-A507-4F6F-BD72-D3445D9B9E8F}" type="slidenum">
              <a:rPr lang="en-US" altLang="zh-TW"/>
              <a:pPr>
                <a:defRPr/>
              </a:pPr>
              <a:t>‹#›</a:t>
            </a:fld>
            <a:endParaRPr lang="en-US" altLang="zh-TW"/>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58D6693-82FF-4783-BE4D-239DC5B7693D}" type="slidenum">
              <a:rPr lang="en-US" altLang="zh-TW"/>
              <a:pPr>
                <a:defRPr/>
              </a:pPr>
              <a:t>‹#›</a:t>
            </a:fld>
            <a:endParaRPr lang="en-US" altLang="zh-TW"/>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284481A-F60A-4CF9-B070-F468D89BC599}" type="slidenum">
              <a:rPr lang="en-US" altLang="zh-TW"/>
              <a:pPr>
                <a:defRPr/>
              </a:pPr>
              <a:t>‹#›</a:t>
            </a:fld>
            <a:endParaRPr lang="en-US" altLang="zh-TW"/>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7704856" cy="576064"/>
          </a:xfrm>
        </p:spPr>
        <p:txBody>
          <a:bodyPr>
            <a:noAutofit/>
          </a:bodyPr>
          <a:lstStyle>
            <a:lvl1pPr>
              <a:defRPr sz="3200">
                <a:solidFill>
                  <a:srgbClr val="7030A0"/>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484784"/>
            <a:ext cx="8229600" cy="4032448"/>
          </a:xfrm>
        </p:spPr>
        <p:txBody>
          <a:bodyPr/>
          <a:lstStyle>
            <a:lvl1pPr>
              <a:spcBef>
                <a:spcPts val="500"/>
              </a:spcBef>
              <a:spcAft>
                <a:spcPts val="500"/>
              </a:spcAft>
              <a:defRPr sz="2800">
                <a:latin typeface="標楷體" pitchFamily="65" charset="-120"/>
                <a:ea typeface="標楷體" pitchFamily="65" charset="-120"/>
              </a:defRPr>
            </a:lvl1pPr>
            <a:lvl2pPr>
              <a:defRPr sz="2800">
                <a:latin typeface="標楷體" pitchFamily="65" charset="-120"/>
                <a:ea typeface="標楷體" pitchFamily="65" charset="-120"/>
              </a:defRPr>
            </a:lvl2pPr>
            <a:lvl3pPr>
              <a:defRPr sz="2800">
                <a:latin typeface="標楷體" pitchFamily="65" charset="-120"/>
                <a:ea typeface="標楷體" pitchFamily="65" charset="-120"/>
              </a:defRPr>
            </a:lvl3pPr>
            <a:lvl4pPr>
              <a:defRPr sz="2800">
                <a:latin typeface="標楷體" pitchFamily="65" charset="-120"/>
                <a:ea typeface="標楷體" pitchFamily="65" charset="-120"/>
              </a:defRPr>
            </a:lvl4pPr>
            <a:lvl5pPr>
              <a:defRPr sz="2800">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a:xfrm>
            <a:off x="6372225" y="6381750"/>
            <a:ext cx="1804988" cy="365125"/>
          </a:xfrm>
        </p:spPr>
        <p:txBody>
          <a:bodyPr/>
          <a:lstStyle>
            <a:lvl1pPr>
              <a:defRPr sz="1400" b="1">
                <a:latin typeface="Times New Roman" pitchFamily="18" charset="0"/>
                <a:cs typeface="Times New Roman" pitchFamily="18" charset="0"/>
              </a:defRPr>
            </a:lvl1pPr>
          </a:lstStyle>
          <a:p>
            <a:pPr>
              <a:defRPr/>
            </a:pPr>
            <a:fld id="{F884BF54-462D-4A9D-98BD-92F8E664E35B}" type="slidenum">
              <a:rPr lang="en-US" altLang="zh-TW"/>
              <a:pPr>
                <a:defRPr/>
              </a:pPr>
              <a:t>‹#›</a:t>
            </a:fld>
            <a:endParaRPr lang="en-US" altLang="zh-TW"/>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ACA1EE7-52CD-498C-B869-CE571958AF84}" type="slidenum">
              <a:rPr lang="en-US" altLang="zh-TW"/>
              <a:pPr>
                <a:defRPr/>
              </a:pPr>
              <a:t>‹#›</a:t>
            </a:fld>
            <a:endParaRPr lang="en-US" altLang="zh-TW"/>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6E9969ED-07DF-4F39-B95C-4571D41DCA81}" type="slidenum">
              <a:rPr lang="en-US" altLang="zh-TW"/>
              <a:pPr>
                <a:defRPr/>
              </a:pPr>
              <a:t>‹#›</a:t>
            </a:fld>
            <a:endParaRPr lang="en-US" altLang="zh-TW"/>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25FBDA0D-BE43-401B-8559-33E62B7DE988}" type="slidenum">
              <a:rPr lang="en-US" altLang="zh-TW"/>
              <a:pPr>
                <a:defRPr/>
              </a:pPr>
              <a:t>‹#›</a:t>
            </a:fld>
            <a:endParaRPr lang="en-US" altLang="zh-TW"/>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B37ADCBD-65A1-4B3E-B515-41462DCB72A5}" type="slidenum">
              <a:rPr lang="en-US" altLang="zh-TW"/>
              <a:pPr>
                <a:defRPr/>
              </a:pPr>
              <a:t>‹#›</a:t>
            </a:fld>
            <a:endParaRPr lang="en-US" altLang="zh-TW"/>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7A4817FE-B527-4FFF-B86F-543BDF6E9DC6}" type="slidenum">
              <a:rPr lang="en-US" altLang="zh-TW"/>
              <a:pPr>
                <a:defRPr/>
              </a:pPr>
              <a:t>‹#›</a:t>
            </a:fld>
            <a:endParaRPr lang="en-US" altLang="zh-TW"/>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58605549-7990-40F6-B334-08C10FFB02FA}" type="slidenum">
              <a:rPr lang="en-US" altLang="zh-TW"/>
              <a:pPr>
                <a:defRPr/>
              </a:pPr>
              <a:t>‹#›</a:t>
            </a:fld>
            <a:endParaRPr lang="en-US" altLang="zh-TW"/>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797E457B-88FE-4F61-B942-F2D4FBAE44E7}" type="slidenum">
              <a:rPr lang="en-US" altLang="zh-TW"/>
              <a:pPr>
                <a:defRPr/>
              </a:pPr>
              <a:t>‹#›</a:t>
            </a:fld>
            <a:endParaRPr lang="en-US" altLang="zh-TW"/>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圖片 11" descr="益教網PPT-20101215.jpg"/>
          <p:cNvPicPr>
            <a:picLocks noChangeAspect="1"/>
          </p:cNvPicPr>
          <p:nvPr userDrawn="1"/>
        </p:nvPicPr>
        <p:blipFill>
          <a:blip r:embed="rId13" cstate="print"/>
          <a:stretch>
            <a:fillRect/>
          </a:stretch>
        </p:blipFill>
        <p:spPr>
          <a:xfrm>
            <a:off x="0" y="0"/>
            <a:ext cx="9144000" cy="6858000"/>
          </a:xfrm>
          <a:prstGeom prst="rect">
            <a:avLst/>
          </a:prstGeom>
        </p:spPr>
      </p:pic>
      <p:sp>
        <p:nvSpPr>
          <p:cNvPr id="1027" name="標題版面配置區 1"/>
          <p:cNvSpPr>
            <a:spLocks noGrp="1"/>
          </p:cNvSpPr>
          <p:nvPr>
            <p:ph type="title"/>
          </p:nvPr>
        </p:nvSpPr>
        <p:spPr bwMode="auto">
          <a:xfrm>
            <a:off x="107950" y="836613"/>
            <a:ext cx="7920038"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250825" y="1557338"/>
            <a:ext cx="8713788" cy="3871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US" altLang="zh-TW" dirty="0"/>
          </a:p>
        </p:txBody>
      </p:sp>
      <p:sp>
        <p:nvSpPr>
          <p:cNvPr id="6" name="投影片編號版面配置區 5"/>
          <p:cNvSpPr>
            <a:spLocks noGrp="1"/>
          </p:cNvSpPr>
          <p:nvPr>
            <p:ph type="sldNum" sz="quarter" idx="4"/>
          </p:nvPr>
        </p:nvSpPr>
        <p:spPr>
          <a:xfrm>
            <a:off x="6553200" y="6356350"/>
            <a:ext cx="1876425" cy="365125"/>
          </a:xfrm>
          <a:prstGeom prst="rect">
            <a:avLst/>
          </a:prstGeom>
        </p:spPr>
        <p:txBody>
          <a:bodyPr vert="horz" lIns="91440" tIns="45720" rIns="91440" bIns="45720" rtlCol="0" anchor="ctr"/>
          <a:lstStyle>
            <a:lvl1pPr algn="r" fontAlgn="auto">
              <a:spcBef>
                <a:spcPts val="0"/>
              </a:spcBef>
              <a:spcAft>
                <a:spcPts val="0"/>
              </a:spcAft>
              <a:defRPr kumimoji="0" sz="1400" b="1">
                <a:solidFill>
                  <a:schemeClr val="tx1">
                    <a:tint val="75000"/>
                  </a:schemeClr>
                </a:solidFill>
                <a:latin typeface="Times New Roman" pitchFamily="18" charset="0"/>
                <a:ea typeface="+mn-ea"/>
                <a:cs typeface="Times New Roman" pitchFamily="18" charset="0"/>
              </a:defRPr>
            </a:lvl1pPr>
          </a:lstStyle>
          <a:p>
            <a:pPr>
              <a:defRPr/>
            </a:pPr>
            <a:fld id="{9B50261C-014B-4F92-9D89-583BE7A10228}" type="slidenum">
              <a:rPr lang="en-US" altLang="zh-TW"/>
              <a:pPr>
                <a:defRPr/>
              </a:pPr>
              <a:t>‹#›</a:t>
            </a:fld>
            <a:endParaRPr lang="en-US" altLang="zh-TW"/>
          </a:p>
        </p:txBody>
      </p:sp>
      <p:pic>
        <p:nvPicPr>
          <p:cNvPr id="1032" name="Picture 39" descr="(NEW)logo"/>
          <p:cNvPicPr>
            <a:picLocks noChangeAspect="1" noChangeArrowheads="1"/>
          </p:cNvPicPr>
          <p:nvPr/>
        </p:nvPicPr>
        <p:blipFill>
          <a:blip r:embed="rId14" cstate="print"/>
          <a:srcRect/>
          <a:stretch>
            <a:fillRect/>
          </a:stretch>
        </p:blipFill>
        <p:spPr bwMode="auto">
          <a:xfrm>
            <a:off x="8604448" y="6381328"/>
            <a:ext cx="359419" cy="359419"/>
          </a:xfrm>
          <a:prstGeom prst="rect">
            <a:avLst/>
          </a:prstGeom>
          <a:noFill/>
          <a:ln w="9525">
            <a:noFill/>
            <a:miter lim="800000"/>
            <a:headEnd/>
            <a:tailEnd/>
          </a:ln>
        </p:spPr>
      </p:pic>
      <p:pic>
        <p:nvPicPr>
          <p:cNvPr id="1033" name="Picture 42" descr="未命名--2"/>
          <p:cNvPicPr>
            <a:picLocks noChangeAspect="1" noChangeArrowheads="1"/>
          </p:cNvPicPr>
          <p:nvPr/>
        </p:nvPicPr>
        <p:blipFill>
          <a:blip r:embed="rId15" cstate="print"/>
          <a:srcRect/>
          <a:stretch>
            <a:fillRect/>
          </a:stretch>
        </p:blipFill>
        <p:spPr bwMode="auto">
          <a:xfrm>
            <a:off x="179512" y="6165304"/>
            <a:ext cx="431602" cy="492240"/>
          </a:xfrm>
          <a:prstGeom prst="rect">
            <a:avLst/>
          </a:prstGeom>
          <a:noFill/>
          <a:ln w="9525">
            <a:noFill/>
            <a:miter lim="800000"/>
            <a:headEnd/>
            <a:tailEnd/>
          </a:ln>
        </p:spPr>
      </p:pic>
      <p:sp>
        <p:nvSpPr>
          <p:cNvPr id="11" name="矩形 10"/>
          <p:cNvSpPr/>
          <p:nvPr/>
        </p:nvSpPr>
        <p:spPr>
          <a:xfrm>
            <a:off x="0" y="6519863"/>
            <a:ext cx="2286000" cy="338137"/>
          </a:xfrm>
          <a:prstGeom prst="rect">
            <a:avLst/>
          </a:prstGeom>
        </p:spPr>
        <p:txBody>
          <a:bodyPr>
            <a:spAutoFit/>
          </a:bodyPr>
          <a:lstStyle/>
          <a:p>
            <a:pPr algn="ctr" fontAlgn="auto">
              <a:spcAft>
                <a:spcPts val="0"/>
              </a:spcAft>
              <a:defRPr/>
            </a:pPr>
            <a:r>
              <a:rPr kumimoji="0" lang="en-US" altLang="zh-TW" sz="1600" b="1" dirty="0" err="1">
                <a:solidFill>
                  <a:schemeClr val="bg1"/>
                </a:solidFill>
                <a:latin typeface="Segoe UI Semibold" pitchFamily="34" charset="0"/>
                <a:ea typeface="華康中黑體" pitchFamily="49" charset="-120"/>
                <a:cs typeface="Times New Roman" pitchFamily="18" charset="0"/>
              </a:rPr>
              <a:t>http://etweb.tp.edu.tw</a:t>
            </a:r>
            <a:endParaRPr kumimoji="0" lang="zh-TW" altLang="en-US" sz="1600" b="1" dirty="0">
              <a:solidFill>
                <a:schemeClr val="bg1"/>
              </a:solidFill>
              <a:latin typeface="Segoe UI Semibold" pitchFamily="34" charset="0"/>
              <a:ea typeface="華康中黑體" pitchFamily="49" charset="-12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newsflash/>
  </p:transition>
  <p:hf hdr="0" ftr="0" dt="0"/>
  <p:txStyles>
    <p:titleStyle>
      <a:lvl1pPr algn="l" rtl="0" eaLnBrk="0" fontAlgn="base" hangingPunct="0">
        <a:spcBef>
          <a:spcPct val="0"/>
        </a:spcBef>
        <a:spcAft>
          <a:spcPct val="0"/>
        </a:spcAft>
        <a:defRPr sz="3600" b="1" kern="1200">
          <a:solidFill>
            <a:srgbClr val="002060"/>
          </a:solidFill>
          <a:latin typeface="標楷體" pitchFamily="65" charset="-120"/>
          <a:ea typeface="標楷體" pitchFamily="65" charset="-120"/>
          <a:cs typeface="+mj-cs"/>
        </a:defRPr>
      </a:lvl1pPr>
      <a:lvl2pPr algn="l" rtl="0" eaLnBrk="0" fontAlgn="base" hangingPunct="0">
        <a:spcBef>
          <a:spcPct val="0"/>
        </a:spcBef>
        <a:spcAft>
          <a:spcPct val="0"/>
        </a:spcAft>
        <a:defRPr sz="3600" b="1">
          <a:solidFill>
            <a:srgbClr val="002060"/>
          </a:solidFill>
          <a:latin typeface="標楷體" pitchFamily="65" charset="-120"/>
          <a:ea typeface="標楷體" pitchFamily="65" charset="-120"/>
        </a:defRPr>
      </a:lvl2pPr>
      <a:lvl3pPr algn="l" rtl="0" eaLnBrk="0" fontAlgn="base" hangingPunct="0">
        <a:spcBef>
          <a:spcPct val="0"/>
        </a:spcBef>
        <a:spcAft>
          <a:spcPct val="0"/>
        </a:spcAft>
        <a:defRPr sz="3600" b="1">
          <a:solidFill>
            <a:srgbClr val="002060"/>
          </a:solidFill>
          <a:latin typeface="標楷體" pitchFamily="65" charset="-120"/>
          <a:ea typeface="標楷體" pitchFamily="65" charset="-120"/>
        </a:defRPr>
      </a:lvl3pPr>
      <a:lvl4pPr algn="l" rtl="0" eaLnBrk="0" fontAlgn="base" hangingPunct="0">
        <a:spcBef>
          <a:spcPct val="0"/>
        </a:spcBef>
        <a:spcAft>
          <a:spcPct val="0"/>
        </a:spcAft>
        <a:defRPr sz="3600" b="1">
          <a:solidFill>
            <a:srgbClr val="002060"/>
          </a:solidFill>
          <a:latin typeface="標楷體" pitchFamily="65" charset="-120"/>
          <a:ea typeface="標楷體" pitchFamily="65" charset="-120"/>
        </a:defRPr>
      </a:lvl4pPr>
      <a:lvl5pPr algn="l" rtl="0" eaLnBrk="0" fontAlgn="base" hangingPunct="0">
        <a:spcBef>
          <a:spcPct val="0"/>
        </a:spcBef>
        <a:spcAft>
          <a:spcPct val="0"/>
        </a:spcAft>
        <a:defRPr sz="3600" b="1">
          <a:solidFill>
            <a:srgbClr val="002060"/>
          </a:solidFill>
          <a:latin typeface="標楷體" pitchFamily="65" charset="-120"/>
          <a:ea typeface="標楷體" pitchFamily="65" charset="-120"/>
        </a:defRPr>
      </a:lvl5pPr>
      <a:lvl6pPr marL="4572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6pPr>
      <a:lvl7pPr marL="9144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7pPr>
      <a:lvl8pPr marL="13716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8pPr>
      <a:lvl9pPr marL="18288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EEF4F7F-465E-404F-815B-DC64C92CE856}" type="slidenum">
              <a:rPr lang="en-US" altLang="zh-TW"/>
              <a:pPr>
                <a:defRPr/>
              </a:pPr>
              <a:t>1</a:t>
            </a:fld>
            <a:endParaRPr lang="en-US" altLang="zh-TW"/>
          </a:p>
        </p:txBody>
      </p:sp>
      <p:sp>
        <p:nvSpPr>
          <p:cNvPr id="6" name="標題 3"/>
          <p:cNvSpPr txBox="1">
            <a:spLocks/>
          </p:cNvSpPr>
          <p:nvPr/>
        </p:nvSpPr>
        <p:spPr bwMode="auto">
          <a:xfrm>
            <a:off x="103040" y="1196752"/>
            <a:ext cx="8789440" cy="2016224"/>
          </a:xfrm>
          <a:prstGeom prst="rect">
            <a:avLst/>
          </a:prstGeom>
          <a:noFill/>
          <a:ln w="9525">
            <a:noFill/>
            <a:miter lim="800000"/>
            <a:headEnd/>
            <a:tailEnd/>
          </a:ln>
          <a:effectLst/>
          <a:scene3d>
            <a:camera prst="orthographicFront" fov="0">
              <a:rot lat="0" lon="0" rev="0"/>
            </a:camera>
            <a:lightRig rig="soft" dir="tl">
              <a:rot lat="0" lon="0" rev="20000000"/>
            </a:lightRig>
          </a:scene3d>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zh-TW" altLang="en-US" sz="5400" b="1" dirty="0" smtClean="0">
                <a:solidFill>
                  <a:srgbClr val="7030A0"/>
                </a:solidFill>
                <a:latin typeface="標楷體" pitchFamily="65" charset="-120"/>
                <a:ea typeface="標楷體" pitchFamily="65" charset="-120"/>
              </a:rPr>
              <a:t>臺北市</a:t>
            </a:r>
            <a:r>
              <a:rPr lang="zh-TW" altLang="en-US" sz="5400" b="1" dirty="0">
                <a:solidFill>
                  <a:srgbClr val="7030A0"/>
                </a:solidFill>
                <a:latin typeface="標楷體" pitchFamily="65" charset="-120"/>
                <a:ea typeface="標楷體" pitchFamily="65" charset="-120"/>
              </a:rPr>
              <a:t>科技</a:t>
            </a:r>
            <a:r>
              <a:rPr lang="zh-TW" altLang="en-US" sz="5400" b="1" dirty="0" smtClean="0">
                <a:solidFill>
                  <a:srgbClr val="7030A0"/>
                </a:solidFill>
                <a:latin typeface="標楷體" pitchFamily="65" charset="-120"/>
                <a:ea typeface="標楷體" pitchFamily="65" charset="-120"/>
              </a:rPr>
              <a:t>領域</a:t>
            </a:r>
            <a:r>
              <a:rPr lang="en-US" altLang="zh-TW" sz="5400" b="1" dirty="0" smtClean="0">
                <a:solidFill>
                  <a:srgbClr val="7030A0"/>
                </a:solidFill>
                <a:latin typeface="標楷體" pitchFamily="65" charset="-120"/>
                <a:ea typeface="標楷體" pitchFamily="65" charset="-120"/>
              </a:rPr>
              <a:t/>
            </a:r>
            <a:br>
              <a:rPr lang="en-US" altLang="zh-TW" sz="5400" b="1" dirty="0" smtClean="0">
                <a:solidFill>
                  <a:srgbClr val="7030A0"/>
                </a:solidFill>
                <a:latin typeface="標楷體" pitchFamily="65" charset="-120"/>
                <a:ea typeface="標楷體" pitchFamily="65" charset="-120"/>
              </a:rPr>
            </a:br>
            <a:r>
              <a:rPr lang="zh-TW" altLang="en-US" sz="5400" b="1" dirty="0" smtClean="0">
                <a:solidFill>
                  <a:srgbClr val="7030A0"/>
                </a:solidFill>
                <a:latin typeface="標楷體" pitchFamily="65" charset="-120"/>
                <a:ea typeface="標楷體" pitchFamily="65" charset="-120"/>
              </a:rPr>
              <a:t>國小</a:t>
            </a:r>
            <a:r>
              <a:rPr lang="zh-TW" altLang="en-US" sz="5400" b="1" dirty="0">
                <a:solidFill>
                  <a:srgbClr val="7030A0"/>
                </a:solidFill>
                <a:latin typeface="標楷體" pitchFamily="65" charset="-120"/>
                <a:ea typeface="標楷體" pitchFamily="65" charset="-120"/>
              </a:rPr>
              <a:t>資訊科技課程教學綱要與世界潮流</a:t>
            </a:r>
            <a:r>
              <a:rPr lang="zh-TW" altLang="en-US" sz="5400" b="1" dirty="0" smtClean="0">
                <a:solidFill>
                  <a:srgbClr val="7030A0"/>
                </a:solidFill>
                <a:latin typeface="標楷體" pitchFamily="65" charset="-120"/>
                <a:ea typeface="標楷體" pitchFamily="65" charset="-120"/>
              </a:rPr>
              <a:t>趨勢</a:t>
            </a:r>
            <a:endParaRPr kumimoji="0" lang="zh-TW" altLang="en-US" sz="5400" b="1" dirty="0">
              <a:solidFill>
                <a:srgbClr val="7030A0"/>
              </a:solidFill>
              <a:latin typeface="標楷體" pitchFamily="65" charset="-120"/>
              <a:ea typeface="標楷體" pitchFamily="65" charset="-120"/>
            </a:endParaRPr>
          </a:p>
        </p:txBody>
      </p:sp>
      <p:sp>
        <p:nvSpPr>
          <p:cNvPr id="8" name="副標題 2"/>
          <p:cNvSpPr txBox="1">
            <a:spLocks/>
          </p:cNvSpPr>
          <p:nvPr/>
        </p:nvSpPr>
        <p:spPr bwMode="auto">
          <a:xfrm>
            <a:off x="1475656" y="3573016"/>
            <a:ext cx="6400800" cy="2000264"/>
          </a:xfrm>
          <a:prstGeom prst="rect">
            <a:avLst/>
          </a:prstGeom>
          <a:ln w="9525">
            <a:noFill/>
            <a:miter lim="800000"/>
            <a:headEnd/>
            <a:tailEnd/>
          </a:ln>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盧東華</a:t>
            </a:r>
            <a:endParaRPr kumimoji="0" lang="en-US" altLang="zh-TW"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TW" sz="3200" dirty="0" smtClean="0">
                <a:solidFill>
                  <a:srgbClr val="FF0000"/>
                </a:solidFill>
                <a:latin typeface="標楷體" pitchFamily="65" charset="-120"/>
                <a:ea typeface="標楷體" pitchFamily="65" charset="-120"/>
              </a:rPr>
              <a:t>dhlu888@gmail.com</a:t>
            </a:r>
            <a:endParaRPr kumimoji="0" lang="en-US" altLang="zh-TW"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臺北市立大學</a:t>
            </a:r>
            <a:endParaRPr kumimoji="0" lang="zh-TW" altLang="en-US" sz="3200" b="0"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87371" y="711839"/>
            <a:ext cx="4256293" cy="580928"/>
          </a:xfrm>
          <a:prstGeom prst="rect">
            <a:avLst/>
          </a:prstGeom>
          <a:noFill/>
        </p:spPr>
        <p:txBody>
          <a:bodyPr wrap="none" rtlCol="0">
            <a:spAutoFit/>
          </a:bodyPr>
          <a:lstStyle/>
          <a:p>
            <a:r>
              <a:rPr lang="zh-TW" altLang="en-US" sz="3175" b="1" dirty="0" smtClean="0">
                <a:latin typeface="標楷體" panose="03000509000000000000" pitchFamily="65" charset="-120"/>
                <a:ea typeface="標楷體" panose="03000509000000000000" pitchFamily="65" charset="-120"/>
                <a:cs typeface="Microsoft JhengHei" charset="-120"/>
              </a:rPr>
              <a:t>資訊科技課程教學實施</a:t>
            </a:r>
            <a:endParaRPr lang="zh-TW" altLang="en-US" sz="3175" b="1" dirty="0">
              <a:latin typeface="標楷體" panose="03000509000000000000" pitchFamily="65" charset="-120"/>
              <a:ea typeface="標楷體" panose="03000509000000000000" pitchFamily="65" charset="-120"/>
              <a:cs typeface="Microsoft JhengHei" charset="-120"/>
            </a:endParaRPr>
          </a:p>
        </p:txBody>
      </p:sp>
      <p:graphicFrame>
        <p:nvGraphicFramePr>
          <p:cNvPr id="6" name="資料圖表 5"/>
          <p:cNvGraphicFramePr/>
          <p:nvPr>
            <p:extLst>
              <p:ext uri="{D42A27DB-BD31-4B8C-83A1-F6EECF244321}">
                <p14:modId xmlns:p14="http://schemas.microsoft.com/office/powerpoint/2010/main" val="178632222"/>
              </p:ext>
            </p:extLst>
          </p:nvPr>
        </p:nvGraphicFramePr>
        <p:xfrm>
          <a:off x="323528" y="1749602"/>
          <a:ext cx="5719287" cy="38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725300" y="1291733"/>
            <a:ext cx="1590217" cy="406210"/>
          </a:xfrm>
          <a:prstGeom prst="roundRect">
            <a:avLst/>
          </a:prstGeom>
          <a:noFill/>
          <a:ln w="6350"/>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1786" b="1" dirty="0">
                <a:latin typeface="標楷體" panose="03000509000000000000" pitchFamily="65" charset="-120"/>
                <a:ea typeface="標楷體" panose="03000509000000000000" pitchFamily="65" charset="-120"/>
                <a:cs typeface="Microsoft JhengHei" charset="-120"/>
              </a:rPr>
              <a:t>九年一貫綱要</a:t>
            </a:r>
          </a:p>
        </p:txBody>
      </p:sp>
      <p:sp>
        <p:nvSpPr>
          <p:cNvPr id="8" name="文字方塊 7"/>
          <p:cNvSpPr txBox="1"/>
          <p:nvPr/>
        </p:nvSpPr>
        <p:spPr>
          <a:xfrm>
            <a:off x="4270989" y="1291733"/>
            <a:ext cx="3195255" cy="406210"/>
          </a:xfrm>
          <a:prstGeom prst="roundRect">
            <a:avLst/>
          </a:prstGeom>
          <a:noFill/>
          <a:ln w="6350"/>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1786" b="1" dirty="0">
                <a:latin typeface="標楷體" panose="03000509000000000000" pitchFamily="65" charset="-120"/>
                <a:ea typeface="標楷體" panose="03000509000000000000" pitchFamily="65" charset="-120"/>
                <a:cs typeface="Microsoft JhengHei" charset="-120"/>
              </a:rPr>
              <a:t>十二年國民基本教育課程綱要</a:t>
            </a:r>
          </a:p>
        </p:txBody>
      </p:sp>
      <p:sp>
        <p:nvSpPr>
          <p:cNvPr id="9" name="左大括弧 8"/>
          <p:cNvSpPr/>
          <p:nvPr/>
        </p:nvSpPr>
        <p:spPr>
          <a:xfrm>
            <a:off x="5330853" y="2191686"/>
            <a:ext cx="213985" cy="3195979"/>
          </a:xfrm>
          <a:prstGeom prst="lef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0" name="圓角矩形 9"/>
          <p:cNvSpPr/>
          <p:nvPr/>
        </p:nvSpPr>
        <p:spPr>
          <a:xfrm>
            <a:off x="5544837" y="1900180"/>
            <a:ext cx="1344682" cy="473818"/>
          </a:xfrm>
          <a:prstGeom prst="roundRect">
            <a:avLst/>
          </a:prstGeom>
          <a:solidFill>
            <a:srgbClr val="92D050"/>
          </a:solidFill>
          <a:ln>
            <a:noFill/>
          </a:ln>
        </p:spPr>
        <p:txBody>
          <a:bodyPr wrap="none">
            <a:spAutoFit/>
          </a:bodyPr>
          <a:lstStyle/>
          <a:p>
            <a:r>
              <a:rPr lang="zh-TW" altLang="en-US" sz="2183" dirty="0">
                <a:latin typeface="標楷體" panose="03000509000000000000" pitchFamily="65" charset="-120"/>
                <a:ea typeface="標楷體" panose="03000509000000000000" pitchFamily="65" charset="-120"/>
                <a:cs typeface="Microsoft JhengHei" charset="-120"/>
              </a:rPr>
              <a:t>生活科技</a:t>
            </a:r>
          </a:p>
        </p:txBody>
      </p:sp>
      <p:sp>
        <p:nvSpPr>
          <p:cNvPr id="11" name="圓角矩形 10"/>
          <p:cNvSpPr/>
          <p:nvPr/>
        </p:nvSpPr>
        <p:spPr>
          <a:xfrm>
            <a:off x="5544837" y="5094841"/>
            <a:ext cx="1344682" cy="473818"/>
          </a:xfrm>
          <a:prstGeom prst="roundRect">
            <a:avLst/>
          </a:prstGeom>
          <a:solidFill>
            <a:srgbClr val="92D050"/>
          </a:solidFill>
          <a:ln>
            <a:noFill/>
          </a:ln>
        </p:spPr>
        <p:txBody>
          <a:bodyPr wrap="none">
            <a:spAutoFit/>
          </a:bodyPr>
          <a:lstStyle/>
          <a:p>
            <a:r>
              <a:rPr lang="zh-TW" altLang="en-US" sz="2183" dirty="0">
                <a:latin typeface="標楷體" panose="03000509000000000000" pitchFamily="65" charset="-120"/>
                <a:ea typeface="標楷體" panose="03000509000000000000" pitchFamily="65" charset="-120"/>
                <a:cs typeface="Microsoft JhengHei" charset="-120"/>
              </a:rPr>
              <a:t>資訊科技</a:t>
            </a:r>
          </a:p>
        </p:txBody>
      </p:sp>
      <p:sp>
        <p:nvSpPr>
          <p:cNvPr id="12" name="矩形 11"/>
          <p:cNvSpPr/>
          <p:nvPr/>
        </p:nvSpPr>
        <p:spPr>
          <a:xfrm>
            <a:off x="5390522" y="2488429"/>
            <a:ext cx="3510324" cy="2565702"/>
          </a:xfrm>
          <a:prstGeom prst="rect">
            <a:avLst/>
          </a:prstGeom>
        </p:spPr>
        <p:txBody>
          <a:bodyPr wrap="square">
            <a:spAutoFit/>
          </a:bodyPr>
          <a:lstStyle/>
          <a:p>
            <a:pPr marL="340191" indent="-340191" algn="just">
              <a:lnSpc>
                <a:spcPct val="150000"/>
              </a:lnSpc>
              <a:buBlip>
                <a:blip r:embed="rId8"/>
              </a:buBlip>
            </a:pPr>
            <a:r>
              <a:rPr lang="zh-TW" altLang="en-US" sz="1786" b="1" dirty="0">
                <a:solidFill>
                  <a:schemeClr val="accent6"/>
                </a:solidFill>
                <a:latin typeface="標楷體" panose="03000509000000000000" pitchFamily="65" charset="-120"/>
                <a:ea typeface="標楷體" panose="03000509000000000000" pitchFamily="65" charset="-120"/>
                <a:cs typeface="Microsoft JhengHei" charset="-120"/>
              </a:rPr>
              <a:t>國小：</a:t>
            </a:r>
            <a:r>
              <a:rPr lang="zh-TW" altLang="en-US" sz="1786" dirty="0">
                <a:latin typeface="標楷體" panose="03000509000000000000" pitchFamily="65" charset="-120"/>
                <a:ea typeface="標楷體" panose="03000509000000000000" pitchFamily="65" charset="-120"/>
                <a:cs typeface="Microsoft JhengHei" charset="-120"/>
              </a:rPr>
              <a:t>彈性課程或學校特色課程。</a:t>
            </a:r>
            <a:endParaRPr lang="en-US" altLang="zh-TW" sz="1786" dirty="0">
              <a:latin typeface="標楷體" panose="03000509000000000000" pitchFamily="65" charset="-120"/>
              <a:ea typeface="標楷體" panose="03000509000000000000" pitchFamily="65" charset="-120"/>
              <a:cs typeface="Microsoft JhengHei" charset="-120"/>
            </a:endParaRPr>
          </a:p>
          <a:p>
            <a:pPr marL="340191" indent="-340191" algn="just">
              <a:lnSpc>
                <a:spcPct val="150000"/>
              </a:lnSpc>
              <a:buBlip>
                <a:blip r:embed="rId8"/>
              </a:buBlip>
            </a:pPr>
            <a:r>
              <a:rPr lang="zh-TW" altLang="en-US" sz="1786" b="1" dirty="0">
                <a:solidFill>
                  <a:schemeClr val="accent6"/>
                </a:solidFill>
                <a:latin typeface="標楷體" panose="03000509000000000000" pitchFamily="65" charset="-120"/>
                <a:ea typeface="標楷體" panose="03000509000000000000" pitchFamily="65" charset="-120"/>
                <a:cs typeface="Microsoft JhengHei" charset="-120"/>
              </a:rPr>
              <a:t>國中：</a:t>
            </a:r>
            <a:r>
              <a:rPr lang="zh-TW" altLang="en-US" sz="1786" u="sng" dirty="0">
                <a:latin typeface="標楷體" panose="03000509000000000000" pitchFamily="65" charset="-120"/>
                <a:ea typeface="標楷體" panose="03000509000000000000" pitchFamily="65" charset="-120"/>
                <a:cs typeface="Microsoft JhengHei" charset="-120"/>
              </a:rPr>
              <a:t>每週二節</a:t>
            </a:r>
            <a:r>
              <a:rPr lang="en-US" altLang="zh-TW" sz="1786" dirty="0">
                <a:latin typeface="標楷體" panose="03000509000000000000" pitchFamily="65" charset="-120"/>
                <a:ea typeface="標楷體" panose="03000509000000000000" pitchFamily="65" charset="-120"/>
                <a:cs typeface="Microsoft JhengHei" charset="-120"/>
              </a:rPr>
              <a:t>(</a:t>
            </a:r>
            <a:r>
              <a:rPr lang="zh-TW" altLang="en-US" sz="1786" dirty="0">
                <a:latin typeface="標楷體" panose="03000509000000000000" pitchFamily="65" charset="-120"/>
                <a:ea typeface="標楷體" panose="03000509000000000000" pitchFamily="65" charset="-120"/>
                <a:cs typeface="Microsoft JhengHei" charset="-120"/>
              </a:rPr>
              <a:t>資訊科技與生活科技各一節</a:t>
            </a:r>
            <a:r>
              <a:rPr lang="en-US" altLang="zh-TW" sz="1786" dirty="0">
                <a:latin typeface="標楷體" panose="03000509000000000000" pitchFamily="65" charset="-120"/>
                <a:ea typeface="標楷體" panose="03000509000000000000" pitchFamily="65" charset="-120"/>
                <a:cs typeface="Microsoft JhengHei" charset="-120"/>
              </a:rPr>
              <a:t>)</a:t>
            </a:r>
            <a:r>
              <a:rPr lang="zh-TW" altLang="en-US" sz="1786" dirty="0">
                <a:latin typeface="標楷體" panose="03000509000000000000" pitchFamily="65" charset="-120"/>
                <a:ea typeface="標楷體" panose="03000509000000000000" pitchFamily="65" charset="-120"/>
                <a:cs typeface="Microsoft JhengHei" charset="-120"/>
              </a:rPr>
              <a:t>。</a:t>
            </a:r>
            <a:endParaRPr lang="en-US" altLang="zh-TW" sz="1786" dirty="0">
              <a:latin typeface="標楷體" panose="03000509000000000000" pitchFamily="65" charset="-120"/>
              <a:ea typeface="標楷體" panose="03000509000000000000" pitchFamily="65" charset="-120"/>
              <a:cs typeface="Microsoft JhengHei" charset="-120"/>
            </a:endParaRPr>
          </a:p>
          <a:p>
            <a:pPr marL="340191" indent="-340191" algn="just">
              <a:lnSpc>
                <a:spcPct val="150000"/>
              </a:lnSpc>
              <a:buBlip>
                <a:blip r:embed="rId8"/>
              </a:buBlip>
            </a:pPr>
            <a:r>
              <a:rPr lang="zh-TW" altLang="en-US" sz="1786" b="1" dirty="0">
                <a:solidFill>
                  <a:schemeClr val="accent6"/>
                </a:solidFill>
                <a:latin typeface="標楷體" panose="03000509000000000000" pitchFamily="65" charset="-120"/>
                <a:ea typeface="標楷體" panose="03000509000000000000" pitchFamily="65" charset="-120"/>
                <a:cs typeface="Microsoft JhengHei" charset="-120"/>
              </a:rPr>
              <a:t>高中：</a:t>
            </a:r>
            <a:r>
              <a:rPr lang="zh-TW" altLang="en-US" sz="1786" u="sng" dirty="0">
                <a:latin typeface="標楷體" panose="03000509000000000000" pitchFamily="65" charset="-120"/>
                <a:ea typeface="標楷體" panose="03000509000000000000" pitchFamily="65" charset="-120"/>
                <a:cs typeface="Microsoft JhengHei" charset="-120"/>
              </a:rPr>
              <a:t>四學分</a:t>
            </a:r>
            <a:r>
              <a:rPr lang="zh-TW" altLang="en-US" sz="1786" dirty="0">
                <a:latin typeface="標楷體" panose="03000509000000000000" pitchFamily="65" charset="-120"/>
                <a:ea typeface="標楷體" panose="03000509000000000000" pitchFamily="65" charset="-120"/>
                <a:cs typeface="Microsoft JhengHei" charset="-120"/>
              </a:rPr>
              <a:t>的</a:t>
            </a:r>
            <a:r>
              <a:rPr lang="zh-TW" altLang="en-US" sz="1786" u="sng" dirty="0">
                <a:latin typeface="標楷體" panose="03000509000000000000" pitchFamily="65" charset="-120"/>
                <a:ea typeface="標楷體" panose="03000509000000000000" pitchFamily="65" charset="-120"/>
                <a:cs typeface="Microsoft JhengHei" charset="-120"/>
              </a:rPr>
              <a:t>必修</a:t>
            </a:r>
            <a:r>
              <a:rPr lang="zh-TW" altLang="en-US" sz="1786" dirty="0">
                <a:latin typeface="標楷體" panose="03000509000000000000" pitchFamily="65" charset="-120"/>
                <a:ea typeface="標楷體" panose="03000509000000000000" pitchFamily="65" charset="-120"/>
                <a:cs typeface="Microsoft JhengHei" charset="-120"/>
              </a:rPr>
              <a:t>＋八學分的選修。</a:t>
            </a:r>
          </a:p>
        </p:txBody>
      </p:sp>
    </p:spTree>
    <p:extLst>
      <p:ext uri="{BB962C8B-B14F-4D97-AF65-F5344CB8AC3E}">
        <p14:creationId xmlns:p14="http://schemas.microsoft.com/office/powerpoint/2010/main" val="183819460"/>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787381"/>
            <a:ext cx="7704856" cy="576064"/>
          </a:xfrm>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a:xfrm>
            <a:off x="472357" y="1700808"/>
            <a:ext cx="7988075" cy="3312368"/>
          </a:xfrm>
        </p:spPr>
        <p:txBody>
          <a:bodyPr/>
          <a:lstStyle/>
          <a:p>
            <a:pPr marL="457200" lvl="1" indent="0">
              <a:buNone/>
            </a:pPr>
            <a:r>
              <a:rPr lang="zh-TW" altLang="en-US" dirty="0" smtClean="0"/>
              <a:t>四、教學資源</a:t>
            </a:r>
            <a:endParaRPr lang="en-US" altLang="zh-TW" dirty="0" smtClean="0"/>
          </a:p>
          <a:p>
            <a:pPr marL="1169988" lvl="1" indent="-712788">
              <a:buNone/>
            </a:pPr>
            <a:r>
              <a:rPr lang="en-US" altLang="zh-TW" dirty="0" smtClean="0"/>
              <a:t>(</a:t>
            </a:r>
            <a:r>
              <a:rPr lang="zh-TW" altLang="en-US" dirty="0" smtClean="0"/>
              <a:t>一</a:t>
            </a:r>
            <a:r>
              <a:rPr lang="en-US" altLang="zh-TW" dirty="0" smtClean="0"/>
              <a:t>)</a:t>
            </a:r>
            <a:r>
              <a:rPr lang="zh-TW" altLang="en-US" dirty="0"/>
              <a:t>資訊科技課程應</a:t>
            </a:r>
            <a:r>
              <a:rPr lang="zh-TW" altLang="en-US" dirty="0" smtClean="0"/>
              <a:t>在</a:t>
            </a:r>
            <a:r>
              <a:rPr lang="zh-TW" altLang="en-US" dirty="0"/>
              <a:t>資訊科技</a:t>
            </a:r>
            <a:r>
              <a:rPr lang="zh-TW" altLang="en-US" dirty="0" smtClean="0"/>
              <a:t>專科教室進行教學，學校</a:t>
            </a:r>
            <a:r>
              <a:rPr lang="zh-TW" altLang="en-US" dirty="0"/>
              <a:t>可</a:t>
            </a:r>
            <a:r>
              <a:rPr lang="zh-TW" altLang="en-US" dirty="0" smtClean="0"/>
              <a:t>根據</a:t>
            </a:r>
            <a:r>
              <a:rPr lang="zh-TW" altLang="en-US" dirty="0"/>
              <a:t>教</a:t>
            </a:r>
            <a:r>
              <a:rPr lang="zh-TW" altLang="en-US" dirty="0" smtClean="0"/>
              <a:t>師</a:t>
            </a:r>
            <a:r>
              <a:rPr lang="zh-TW" altLang="en-US" dirty="0"/>
              <a:t>之</a:t>
            </a:r>
            <a:r>
              <a:rPr lang="zh-TW" altLang="en-US" dirty="0" smtClean="0"/>
              <a:t>授課需要</a:t>
            </a:r>
            <a:r>
              <a:rPr lang="zh-TW" altLang="en-US" dirty="0"/>
              <a:t>採購</a:t>
            </a:r>
            <a:r>
              <a:rPr lang="zh-TW" altLang="en-US" dirty="0" smtClean="0"/>
              <a:t>適切之</a:t>
            </a:r>
            <a:r>
              <a:rPr lang="zh-TW" altLang="en-US" dirty="0"/>
              <a:t>軟硬體</a:t>
            </a:r>
            <a:r>
              <a:rPr lang="zh-TW" altLang="en-US" dirty="0" smtClean="0"/>
              <a:t>設備（</a:t>
            </a:r>
            <a:r>
              <a:rPr lang="zh-TW" altLang="en-US" dirty="0"/>
              <a:t>電腦、</a:t>
            </a:r>
            <a:r>
              <a:rPr lang="zh-TW" altLang="en-US" dirty="0" smtClean="0"/>
              <a:t>應用軟體、新興</a:t>
            </a:r>
            <a:r>
              <a:rPr lang="zh-TW" altLang="en-US" dirty="0"/>
              <a:t>科技工具</a:t>
            </a:r>
            <a:r>
              <a:rPr lang="zh-TW" altLang="en-US" dirty="0" smtClean="0"/>
              <a:t>與平臺</a:t>
            </a:r>
            <a:r>
              <a:rPr lang="zh-TW" altLang="en-US" dirty="0"/>
              <a:t>等），或採用自由軟體進行</a:t>
            </a:r>
            <a:r>
              <a:rPr lang="zh-TW" altLang="en-US" dirty="0" smtClean="0"/>
              <a:t>教學。</a:t>
            </a:r>
            <a:endParaRPr lang="en-US" altLang="zh-TW" dirty="0" smtClean="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11</a:t>
            </a:fld>
            <a:endParaRPr lang="en-US" altLang="zh-TW"/>
          </a:p>
        </p:txBody>
      </p:sp>
    </p:spTree>
    <p:extLst>
      <p:ext uri="{BB962C8B-B14F-4D97-AF65-F5344CB8AC3E}">
        <p14:creationId xmlns:p14="http://schemas.microsoft.com/office/powerpoint/2010/main" val="1545469903"/>
      </p:ext>
    </p:extLst>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692485"/>
            <a:ext cx="7704856" cy="576064"/>
          </a:xfrm>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a:xfrm>
            <a:off x="395536" y="1268549"/>
            <a:ext cx="7988075" cy="4104456"/>
          </a:xfrm>
        </p:spPr>
        <p:txBody>
          <a:bodyPr/>
          <a:lstStyle/>
          <a:p>
            <a:pPr marL="457200" lvl="1" indent="0">
              <a:buNone/>
            </a:pPr>
            <a:r>
              <a:rPr lang="zh-TW" altLang="en-US" dirty="0" smtClean="0"/>
              <a:t>五、學習評量</a:t>
            </a:r>
            <a:endParaRPr lang="en-US" altLang="zh-TW" dirty="0" smtClean="0"/>
          </a:p>
          <a:p>
            <a:pPr marL="1169988" lvl="1" indent="-712788">
              <a:buNone/>
            </a:pPr>
            <a:r>
              <a:rPr lang="en-US" altLang="zh-TW" dirty="0" smtClean="0"/>
              <a:t>(</a:t>
            </a:r>
            <a:r>
              <a:rPr lang="zh-TW" altLang="en-US" dirty="0" smtClean="0"/>
              <a:t>一</a:t>
            </a:r>
            <a:r>
              <a:rPr lang="en-US" altLang="zh-TW" dirty="0" smtClean="0"/>
              <a:t>)</a:t>
            </a:r>
            <a:r>
              <a:rPr lang="zh-TW" altLang="en-US" dirty="0" smtClean="0"/>
              <a:t>科技</a:t>
            </a:r>
            <a:r>
              <a:rPr lang="zh-TW" altLang="en-US" dirty="0"/>
              <a:t>領域的學習重點</a:t>
            </a:r>
            <a:r>
              <a:rPr lang="zh-TW" altLang="en-US" dirty="0" smtClean="0"/>
              <a:t>涵蓋</a:t>
            </a:r>
            <a:r>
              <a:rPr lang="zh-TW" altLang="en-US" dirty="0">
                <a:solidFill>
                  <a:srgbClr val="FF0000"/>
                </a:solidFill>
              </a:rPr>
              <a:t>科技</a:t>
            </a:r>
            <a:r>
              <a:rPr lang="zh-TW" altLang="en-US" dirty="0" smtClean="0">
                <a:solidFill>
                  <a:srgbClr val="FF0000"/>
                </a:solidFill>
              </a:rPr>
              <a:t>知識</a:t>
            </a:r>
            <a:r>
              <a:rPr lang="zh-TW" altLang="en-US" dirty="0" smtClean="0"/>
              <a:t>、</a:t>
            </a:r>
            <a:r>
              <a:rPr lang="zh-TW" altLang="en-US" dirty="0">
                <a:solidFill>
                  <a:srgbClr val="FF0000"/>
                </a:solidFill>
              </a:rPr>
              <a:t>科技</a:t>
            </a:r>
            <a:r>
              <a:rPr lang="zh-TW" altLang="en-US" dirty="0" smtClean="0">
                <a:solidFill>
                  <a:srgbClr val="FF0000"/>
                </a:solidFill>
              </a:rPr>
              <a:t>態度</a:t>
            </a:r>
            <a:r>
              <a:rPr lang="zh-TW" altLang="en-US" dirty="0" smtClean="0"/>
              <a:t>、</a:t>
            </a:r>
            <a:r>
              <a:rPr lang="zh-TW" altLang="en-US" dirty="0" smtClean="0">
                <a:solidFill>
                  <a:srgbClr val="FF0000"/>
                </a:solidFill>
              </a:rPr>
              <a:t>操作</a:t>
            </a:r>
            <a:r>
              <a:rPr lang="zh-TW" altLang="en-US" dirty="0">
                <a:solidFill>
                  <a:srgbClr val="FF0000"/>
                </a:solidFill>
              </a:rPr>
              <a:t>技</a:t>
            </a:r>
            <a:r>
              <a:rPr lang="zh-TW" altLang="en-US" dirty="0" smtClean="0">
                <a:solidFill>
                  <a:srgbClr val="FF0000"/>
                </a:solidFill>
              </a:rPr>
              <a:t>能</a:t>
            </a:r>
            <a:r>
              <a:rPr lang="zh-TW" altLang="en-US" dirty="0"/>
              <a:t>與</a:t>
            </a:r>
            <a:r>
              <a:rPr lang="zh-TW" altLang="en-US" dirty="0" smtClean="0">
                <a:solidFill>
                  <a:srgbClr val="FF0000"/>
                </a:solidFill>
              </a:rPr>
              <a:t>統合能力</a:t>
            </a:r>
            <a:r>
              <a:rPr lang="zh-TW" altLang="en-US" dirty="0"/>
              <a:t>，</a:t>
            </a:r>
            <a:r>
              <a:rPr lang="zh-TW" altLang="en-US" dirty="0" smtClean="0"/>
              <a:t>故</a:t>
            </a:r>
            <a:r>
              <a:rPr lang="zh-TW" altLang="en-US" dirty="0"/>
              <a:t>學習</a:t>
            </a:r>
            <a:r>
              <a:rPr lang="zh-TW" altLang="en-US" dirty="0" smtClean="0"/>
              <a:t>評量應涵蓋此四大</a:t>
            </a:r>
            <a:r>
              <a:rPr lang="zh-TW" altLang="en-US" dirty="0"/>
              <a:t>面向，並兼重形成性和</a:t>
            </a:r>
            <a:r>
              <a:rPr lang="zh-TW" altLang="en-US" dirty="0" smtClean="0"/>
              <a:t>總結</a:t>
            </a:r>
            <a:r>
              <a:rPr lang="zh-TW" altLang="en-US" dirty="0"/>
              <a:t>性</a:t>
            </a:r>
            <a:r>
              <a:rPr lang="zh-TW" altLang="en-US" dirty="0" smtClean="0"/>
              <a:t>的評量，且必須兼顧學生</a:t>
            </a:r>
            <a:r>
              <a:rPr lang="zh-TW" altLang="en-US" dirty="0"/>
              <a:t>之個別差異</a:t>
            </a:r>
            <a:r>
              <a:rPr lang="zh-TW" altLang="en-US" dirty="0" smtClean="0"/>
              <a:t>。</a:t>
            </a:r>
            <a:endParaRPr lang="en-US" altLang="zh-TW" dirty="0" smtClean="0"/>
          </a:p>
          <a:p>
            <a:pPr marL="1169988" lvl="1" indent="-712788">
              <a:buNone/>
            </a:pPr>
            <a:r>
              <a:rPr lang="en-US" altLang="zh-TW" dirty="0"/>
              <a:t>(</a:t>
            </a:r>
            <a:r>
              <a:rPr lang="zh-TW" altLang="en-US" dirty="0"/>
              <a:t>二</a:t>
            </a:r>
            <a:r>
              <a:rPr lang="en-US" altLang="zh-TW" dirty="0"/>
              <a:t>)</a:t>
            </a:r>
            <a:r>
              <a:rPr lang="zh-TW" altLang="en-US" dirty="0"/>
              <a:t>科技知識方面的評量宜涵蓋不同認知層次，且評量之設計應以靈活、富創意、情境化與多樣化為目標，並儘量以開放式問題訓練學生之思辨能力</a:t>
            </a:r>
            <a:r>
              <a:rPr lang="zh-TW" altLang="en-US" dirty="0" smtClean="0"/>
              <a:t>。</a:t>
            </a:r>
            <a:endParaRPr lang="zh-TW" altLang="en-US" dirty="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12</a:t>
            </a:fld>
            <a:endParaRPr lang="en-US" altLang="zh-TW"/>
          </a:p>
        </p:txBody>
      </p:sp>
    </p:spTree>
    <p:extLst>
      <p:ext uri="{BB962C8B-B14F-4D97-AF65-F5344CB8AC3E}">
        <p14:creationId xmlns:p14="http://schemas.microsoft.com/office/powerpoint/2010/main" val="3685665392"/>
      </p:ext>
    </p:extLst>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692485"/>
            <a:ext cx="7704856" cy="576064"/>
          </a:xfrm>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a:xfrm>
            <a:off x="470474" y="1412776"/>
            <a:ext cx="7988075" cy="3960652"/>
          </a:xfrm>
        </p:spPr>
        <p:txBody>
          <a:bodyPr/>
          <a:lstStyle/>
          <a:p>
            <a:pPr marL="1081088" lvl="1" indent="-623888">
              <a:buNone/>
            </a:pPr>
            <a:r>
              <a:rPr lang="en-US" altLang="zh-TW" sz="2400" dirty="0" smtClean="0"/>
              <a:t>(</a:t>
            </a:r>
            <a:r>
              <a:rPr lang="zh-TW" altLang="en-US" sz="2400" dirty="0" smtClean="0"/>
              <a:t>三</a:t>
            </a:r>
            <a:r>
              <a:rPr lang="en-US" altLang="zh-TW" sz="2400" dirty="0" smtClean="0"/>
              <a:t>)</a:t>
            </a:r>
            <a:r>
              <a:rPr lang="zh-TW" altLang="en-US" sz="2400" dirty="0"/>
              <a:t>科技態度方面的評量宜涵蓋興趣、態度等不同面向，並透過教師日常觀察、學生自我評量與同儕互評等方式為之。</a:t>
            </a:r>
            <a:endParaRPr lang="en-US" altLang="zh-TW" sz="2400" dirty="0" smtClean="0"/>
          </a:p>
          <a:p>
            <a:pPr marL="1081088" lvl="1" indent="-623888">
              <a:buNone/>
            </a:pPr>
            <a:r>
              <a:rPr lang="en-US" altLang="zh-TW" sz="2400" dirty="0" smtClean="0"/>
              <a:t>(</a:t>
            </a:r>
            <a:r>
              <a:rPr lang="zh-TW" altLang="en-US" sz="2400" dirty="0" smtClean="0"/>
              <a:t>四</a:t>
            </a:r>
            <a:r>
              <a:rPr lang="en-US" altLang="zh-TW" sz="2400" dirty="0" smtClean="0"/>
              <a:t>)</a:t>
            </a:r>
            <a:r>
              <a:rPr lang="zh-TW" altLang="en-US" sz="2400" dirty="0"/>
              <a:t>操作技能方面之評量宜涵蓋不同技能層次，並透過實作測驗、專題製作、學習歷程檔案或作業方式為之，且應考查學生日常表現與行為習慣之</a:t>
            </a:r>
            <a:r>
              <a:rPr lang="zh-TW" altLang="en-US" sz="2400" dirty="0" smtClean="0"/>
              <a:t>改進。</a:t>
            </a:r>
            <a:endParaRPr lang="en-US" altLang="zh-TW" sz="2400" dirty="0" smtClean="0"/>
          </a:p>
          <a:p>
            <a:pPr marL="1081088" lvl="1" indent="-623888">
              <a:buNone/>
            </a:pPr>
            <a:r>
              <a:rPr lang="en-US" altLang="zh-TW" sz="2400" dirty="0" smtClean="0"/>
              <a:t>(</a:t>
            </a:r>
            <a:r>
              <a:rPr lang="zh-TW" altLang="en-US" sz="2400" dirty="0" smtClean="0"/>
              <a:t>五</a:t>
            </a:r>
            <a:r>
              <a:rPr lang="en-US" altLang="zh-TW" sz="2400" dirty="0" smtClean="0"/>
              <a:t>)</a:t>
            </a:r>
            <a:r>
              <a:rPr lang="zh-TW" altLang="en-US" sz="2400" dirty="0"/>
              <a:t>統合能力方面的評量宜涵蓋設計、創新、解決問題、團隊合作、批判思考等面向，並透過實地觀察、面談、實作評量、專題製作、學習歷程檔案等方式為</a:t>
            </a:r>
            <a:r>
              <a:rPr lang="zh-TW" altLang="en-US" sz="2400" dirty="0" smtClean="0"/>
              <a:t>之。</a:t>
            </a:r>
            <a:endParaRPr lang="zh-TW" altLang="en-US" sz="2400" dirty="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13</a:t>
            </a:fld>
            <a:endParaRPr lang="en-US" altLang="zh-TW"/>
          </a:p>
        </p:txBody>
      </p:sp>
    </p:spTree>
    <p:extLst>
      <p:ext uri="{BB962C8B-B14F-4D97-AF65-F5344CB8AC3E}">
        <p14:creationId xmlns:p14="http://schemas.microsoft.com/office/powerpoint/2010/main" val="2597887607"/>
      </p:ext>
    </p:extLst>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839953009"/>
              </p:ext>
            </p:extLst>
          </p:nvPr>
        </p:nvGraphicFramePr>
        <p:xfrm>
          <a:off x="456760" y="1649137"/>
          <a:ext cx="8380232" cy="3575564"/>
        </p:xfrm>
        <a:graphic>
          <a:graphicData uri="http://schemas.openxmlformats.org/drawingml/2006/table">
            <a:tbl>
              <a:tblPr firstRow="1" bandRow="1">
                <a:tableStyleId>{21E4AEA4-8DFA-4A89-87EB-49C32662AFE0}</a:tableStyleId>
              </a:tblPr>
              <a:tblGrid>
                <a:gridCol w="1683488">
                  <a:extLst>
                    <a:ext uri="{9D8B030D-6E8A-4147-A177-3AD203B41FA5}">
                      <a16:colId xmlns:a16="http://schemas.microsoft.com/office/drawing/2014/main" val="20000"/>
                    </a:ext>
                  </a:extLst>
                </a:gridCol>
                <a:gridCol w="2258542">
                  <a:extLst>
                    <a:ext uri="{9D8B030D-6E8A-4147-A177-3AD203B41FA5}">
                      <a16:colId xmlns:a16="http://schemas.microsoft.com/office/drawing/2014/main" val="20001"/>
                    </a:ext>
                  </a:extLst>
                </a:gridCol>
                <a:gridCol w="2023744">
                  <a:extLst>
                    <a:ext uri="{9D8B030D-6E8A-4147-A177-3AD203B41FA5}">
                      <a16:colId xmlns:a16="http://schemas.microsoft.com/office/drawing/2014/main" val="20002"/>
                    </a:ext>
                  </a:extLst>
                </a:gridCol>
                <a:gridCol w="2414458">
                  <a:extLst>
                    <a:ext uri="{9D8B030D-6E8A-4147-A177-3AD203B41FA5}">
                      <a16:colId xmlns:a16="http://schemas.microsoft.com/office/drawing/2014/main" val="20003"/>
                    </a:ext>
                  </a:extLst>
                </a:gridCol>
              </a:tblGrid>
              <a:tr h="792088">
                <a:tc>
                  <a:txBody>
                    <a:bodyPr/>
                    <a:lstStyle/>
                    <a:p>
                      <a:pPr algn="ctr">
                        <a:spcAft>
                          <a:spcPts val="0"/>
                        </a:spcAft>
                      </a:pPr>
                      <a:r>
                        <a:rPr lang="en-US" sz="1800" kern="100" dirty="0">
                          <a:effectLst/>
                          <a:latin typeface="標楷體" panose="03000509000000000000" pitchFamily="65" charset="-120"/>
                          <a:ea typeface="標楷體" panose="03000509000000000000" pitchFamily="65" charset="-120"/>
                        </a:rPr>
                        <a:t> </a:t>
                      </a:r>
                      <a:r>
                        <a:rPr lang="zh-TW" sz="1800" kern="100" dirty="0" smtClean="0">
                          <a:effectLst/>
                          <a:latin typeface="標楷體" panose="03000509000000000000" pitchFamily="65" charset="-120"/>
                          <a:ea typeface="標楷體" panose="03000509000000000000" pitchFamily="65" charset="-120"/>
                        </a:rPr>
                        <a:t>項目</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solidFill>
                      <a:schemeClr val="accent2"/>
                    </a:solidFill>
                  </a:tcP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九年一貫課綱</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solidFill>
                      <a:schemeClr val="accent2"/>
                    </a:solidFill>
                  </a:tcP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十二年國教課綱</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solidFill>
                      <a:schemeClr val="accent2"/>
                    </a:solidFill>
                  </a:tcPr>
                </a:tc>
                <a:tc>
                  <a:txBody>
                    <a:bodyPr/>
                    <a:lstStyle/>
                    <a:p>
                      <a:pPr algn="ctr">
                        <a:spcAft>
                          <a:spcPts val="0"/>
                        </a:spcAft>
                      </a:pPr>
                      <a:r>
                        <a:rPr lang="zh-TW" sz="1800" kern="100" dirty="0" smtClean="0">
                          <a:effectLst/>
                          <a:latin typeface="標楷體" panose="03000509000000000000" pitchFamily="65" charset="-120"/>
                          <a:ea typeface="標楷體" panose="03000509000000000000" pitchFamily="65" charset="-120"/>
                        </a:rPr>
                        <a:t>臺北市</a:t>
                      </a:r>
                      <a:r>
                        <a:rPr lang="zh-TW" altLang="en-US" sz="1800" kern="100" dirty="0" smtClean="0">
                          <a:effectLst/>
                          <a:latin typeface="標楷體" panose="03000509000000000000" pitchFamily="65" charset="-120"/>
                          <a:ea typeface="標楷體" panose="03000509000000000000" pitchFamily="65" charset="-120"/>
                        </a:rPr>
                        <a:t>市本</a:t>
                      </a:r>
                      <a:r>
                        <a:rPr lang="zh-TW" sz="1800" kern="100" dirty="0" smtClean="0">
                          <a:effectLst/>
                          <a:latin typeface="標楷體" panose="03000509000000000000" pitchFamily="65" charset="-120"/>
                          <a:ea typeface="標楷體" panose="03000509000000000000" pitchFamily="65" charset="-120"/>
                        </a:rPr>
                        <a:t>教學</a:t>
                      </a:r>
                      <a:r>
                        <a:rPr lang="zh-TW" sz="1800" kern="100" dirty="0">
                          <a:effectLst/>
                          <a:latin typeface="標楷體" panose="03000509000000000000" pitchFamily="65" charset="-120"/>
                          <a:ea typeface="標楷體" panose="03000509000000000000" pitchFamily="65" charset="-120"/>
                        </a:rPr>
                        <a:t>綱要</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solidFill>
                      <a:schemeClr val="accent2"/>
                    </a:solidFill>
                  </a:tcPr>
                </a:tc>
                <a:extLst>
                  <a:ext uri="{0D108BD9-81ED-4DB2-BD59-A6C34878D82A}">
                    <a16:rowId xmlns:a16="http://schemas.microsoft.com/office/drawing/2014/main" val="10000"/>
                  </a:ext>
                </a:extLst>
              </a:tr>
              <a:tr h="57606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位階</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smtClean="0">
                          <a:effectLst/>
                          <a:latin typeface="標楷體" panose="03000509000000000000" pitchFamily="65" charset="-120"/>
                          <a:ea typeface="標楷體" panose="03000509000000000000" pitchFamily="65" charset="-120"/>
                        </a:rPr>
                        <a:t>課程</a:t>
                      </a:r>
                      <a:r>
                        <a:rPr lang="zh-TW" sz="1800" kern="100" dirty="0">
                          <a:effectLst/>
                          <a:latin typeface="標楷體" panose="03000509000000000000" pitchFamily="65" charset="-120"/>
                          <a:ea typeface="標楷體" panose="03000509000000000000" pitchFamily="65" charset="-120"/>
                        </a:rPr>
                        <a:t>綱要</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a:effectLst/>
                          <a:latin typeface="標楷體" panose="03000509000000000000" pitchFamily="65" charset="-120"/>
                          <a:ea typeface="標楷體" panose="03000509000000000000" pitchFamily="65" charset="-120"/>
                        </a:rPr>
                        <a:t>課程綱要</a:t>
                      </a:r>
                      <a:endParaRPr lang="zh-TW" sz="1800" kern="10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教學綱要</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extLst>
                  <a:ext uri="{0D108BD9-81ED-4DB2-BD59-A6C34878D82A}">
                    <a16:rowId xmlns:a16="http://schemas.microsoft.com/office/drawing/2014/main" val="10001"/>
                  </a:ext>
                </a:extLst>
              </a:tr>
              <a:tr h="73580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總綱</a:t>
                      </a:r>
                    </a:p>
                    <a:p>
                      <a:pPr algn="ctr">
                        <a:spcAft>
                          <a:spcPts val="0"/>
                        </a:spcAft>
                      </a:pPr>
                      <a:r>
                        <a:rPr lang="zh-TW" sz="1800" kern="100" dirty="0">
                          <a:effectLst/>
                          <a:latin typeface="標楷體" panose="03000509000000000000" pitchFamily="65" charset="-120"/>
                          <a:ea typeface="標楷體" panose="03000509000000000000" pitchFamily="65" charset="-120"/>
                        </a:rPr>
                        <a:t>公布日期</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en-US" sz="1800" kern="100" dirty="0">
                          <a:effectLst/>
                          <a:latin typeface="標楷體" panose="03000509000000000000" pitchFamily="65" charset="-120"/>
                          <a:ea typeface="標楷體" panose="03000509000000000000" pitchFamily="65" charset="-120"/>
                        </a:rPr>
                        <a:t>87.9</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en-US" sz="1800" kern="100">
                          <a:effectLst/>
                          <a:latin typeface="標楷體" panose="03000509000000000000" pitchFamily="65" charset="-120"/>
                          <a:ea typeface="標楷體" panose="03000509000000000000" pitchFamily="65" charset="-120"/>
                        </a:rPr>
                        <a:t>103.11</a:t>
                      </a:r>
                      <a:endParaRPr lang="zh-TW" sz="1800" kern="100">
                        <a:effectLst/>
                        <a:latin typeface="標楷體" panose="03000509000000000000" pitchFamily="65" charset="-120"/>
                        <a:ea typeface="標楷體" panose="03000509000000000000" pitchFamily="65" charset="-120"/>
                        <a:cs typeface="Times New Roman"/>
                      </a:endParaRPr>
                    </a:p>
                  </a:txBody>
                  <a:tcPr marL="136073" marR="136073" marT="0" marB="0" anchor="ctr"/>
                </a:tc>
                <a:tc rowSpan="2">
                  <a:txBody>
                    <a:bodyPr/>
                    <a:lstStyle/>
                    <a:p>
                      <a:pPr algn="ctr">
                        <a:spcAft>
                          <a:spcPts val="0"/>
                        </a:spcAft>
                      </a:pPr>
                      <a:r>
                        <a:rPr lang="en-US" sz="1800" kern="100" dirty="0" smtClean="0">
                          <a:effectLst/>
                          <a:latin typeface="標楷體" panose="03000509000000000000" pitchFamily="65" charset="-120"/>
                          <a:ea typeface="標楷體" panose="03000509000000000000" pitchFamily="65" charset="-120"/>
                        </a:rPr>
                        <a:t>106.1</a:t>
                      </a:r>
                    </a:p>
                    <a:p>
                      <a:pPr algn="ctr">
                        <a:spcAft>
                          <a:spcPts val="0"/>
                        </a:spcAft>
                      </a:pPr>
                      <a:r>
                        <a:rPr lang="en-US" altLang="zh-TW" sz="1800" kern="1200" dirty="0" smtClean="0">
                          <a:effectLst/>
                          <a:latin typeface="標楷體" panose="03000509000000000000" pitchFamily="65" charset="-120"/>
                          <a:ea typeface="標楷體" panose="03000509000000000000" pitchFamily="65" charset="-120"/>
                        </a:rPr>
                        <a:t>(</a:t>
                      </a:r>
                      <a:r>
                        <a:rPr lang="zh-TW" altLang="zh-TW" sz="1800" kern="1200" dirty="0" smtClean="0">
                          <a:effectLst/>
                          <a:latin typeface="標楷體" panose="03000509000000000000" pitchFamily="65" charset="-120"/>
                          <a:ea typeface="標楷體" panose="03000509000000000000" pitchFamily="65" charset="-120"/>
                        </a:rPr>
                        <a:t>本綱要係依據教育部科技領綱草案所發展</a:t>
                      </a:r>
                      <a:r>
                        <a:rPr lang="en-US" altLang="zh-TW" sz="1800" kern="1200" dirty="0" smtClean="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a:endParaRPr>
                    </a:p>
                  </a:txBody>
                  <a:tcPr marL="226789" marR="226789" marT="0" marB="0" anchor="ctr"/>
                </a:tc>
                <a:extLst>
                  <a:ext uri="{0D108BD9-81ED-4DB2-BD59-A6C34878D82A}">
                    <a16:rowId xmlns:a16="http://schemas.microsoft.com/office/drawing/2014/main" val="10002"/>
                  </a:ext>
                </a:extLst>
              </a:tr>
              <a:tr h="73580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領綱</a:t>
                      </a:r>
                    </a:p>
                    <a:p>
                      <a:pPr algn="ctr">
                        <a:spcAft>
                          <a:spcPts val="0"/>
                        </a:spcAft>
                      </a:pPr>
                      <a:r>
                        <a:rPr lang="zh-TW" sz="1800" kern="100" dirty="0">
                          <a:effectLst/>
                          <a:latin typeface="標楷體" panose="03000509000000000000" pitchFamily="65" charset="-120"/>
                          <a:ea typeface="標楷體" panose="03000509000000000000" pitchFamily="65" charset="-120"/>
                        </a:rPr>
                        <a:t>公布日期</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en-US" sz="1800" kern="100" dirty="0" smtClean="0">
                          <a:effectLst/>
                          <a:latin typeface="標楷體" panose="03000509000000000000" pitchFamily="65" charset="-120"/>
                          <a:ea typeface="標楷體" panose="03000509000000000000" pitchFamily="65" charset="-120"/>
                        </a:rPr>
                        <a:t>97.5</a:t>
                      </a:r>
                    </a:p>
                    <a:p>
                      <a:pPr algn="ctr">
                        <a:spcAft>
                          <a:spcPts val="0"/>
                        </a:spcAft>
                      </a:pPr>
                      <a:r>
                        <a:rPr lang="en-US" sz="1800" kern="100" dirty="0" smtClean="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重大議題</a:t>
                      </a:r>
                      <a:r>
                        <a:rPr lang="en-US" sz="1800" kern="10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en-US" sz="1800" kern="100" dirty="0">
                          <a:effectLst/>
                          <a:latin typeface="標楷體" panose="03000509000000000000" pitchFamily="65" charset="-120"/>
                          <a:ea typeface="標楷體" panose="03000509000000000000" pitchFamily="65" charset="-120"/>
                        </a:rPr>
                        <a:t>105.2(</a:t>
                      </a:r>
                      <a:r>
                        <a:rPr lang="zh-TW" sz="1800" kern="100" dirty="0">
                          <a:effectLst/>
                          <a:latin typeface="標楷體" panose="03000509000000000000" pitchFamily="65" charset="-120"/>
                          <a:ea typeface="標楷體" panose="03000509000000000000" pitchFamily="65" charset="-120"/>
                        </a:rPr>
                        <a:t>草案</a:t>
                      </a:r>
                      <a:r>
                        <a:rPr lang="en-US" sz="1800" kern="10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vMerge="1">
                  <a:txBody>
                    <a:bodyPr/>
                    <a:lstStyle/>
                    <a:p>
                      <a:pPr algn="ctr">
                        <a:spcAft>
                          <a:spcPts val="0"/>
                        </a:spcAft>
                      </a:pPr>
                      <a:endParaRPr lang="zh-TW" sz="1200" kern="100" dirty="0">
                        <a:effectLst/>
                        <a:latin typeface="Calibri"/>
                        <a:ea typeface="新細明體"/>
                        <a:cs typeface="Times New Roman"/>
                      </a:endParaRPr>
                    </a:p>
                  </a:txBody>
                  <a:tcPr marL="114300" marR="114300" marT="0" marB="0"/>
                </a:tc>
                <a:extLst>
                  <a:ext uri="{0D108BD9-81ED-4DB2-BD59-A6C34878D82A}">
                    <a16:rowId xmlns:a16="http://schemas.microsoft.com/office/drawing/2014/main" val="10003"/>
                  </a:ext>
                </a:extLst>
              </a:tr>
              <a:tr h="73580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課程實施</a:t>
                      </a:r>
                    </a:p>
                    <a:p>
                      <a:pPr algn="ctr">
                        <a:spcAft>
                          <a:spcPts val="0"/>
                        </a:spcAft>
                      </a:pPr>
                      <a:r>
                        <a:rPr lang="zh-TW" sz="1800" kern="100" dirty="0">
                          <a:effectLst/>
                          <a:latin typeface="標楷體" panose="03000509000000000000" pitchFamily="65" charset="-120"/>
                          <a:ea typeface="標楷體" panose="03000509000000000000" pitchFamily="65" charset="-120"/>
                        </a:rPr>
                        <a:t>學年度</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en-US" sz="1800" kern="100" dirty="0">
                          <a:effectLst/>
                          <a:latin typeface="標楷體" panose="03000509000000000000" pitchFamily="65" charset="-120"/>
                          <a:ea typeface="標楷體" panose="03000509000000000000" pitchFamily="65" charset="-120"/>
                        </a:rPr>
                        <a:t>90</a:t>
                      </a:r>
                      <a:r>
                        <a:rPr lang="zh-TW" sz="1800" kern="100" dirty="0">
                          <a:effectLst/>
                          <a:latin typeface="標楷體" panose="03000509000000000000" pitchFamily="65" charset="-120"/>
                          <a:ea typeface="標楷體" panose="03000509000000000000" pitchFamily="65" charset="-120"/>
                        </a:rPr>
                        <a:t>學年度</a:t>
                      </a:r>
                      <a:r>
                        <a:rPr lang="en-US" sz="1800" kern="100" dirty="0">
                          <a:effectLst/>
                          <a:latin typeface="標楷體" panose="03000509000000000000" pitchFamily="65" charset="-120"/>
                          <a:ea typeface="標楷體" panose="03000509000000000000" pitchFamily="65" charset="-120"/>
                        </a:rPr>
                        <a:t>(90.9)</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ctr">
                        <a:spcAft>
                          <a:spcPts val="0"/>
                        </a:spcAft>
                      </a:pPr>
                      <a:r>
                        <a:rPr lang="en-US" altLang="zh-TW" sz="1800" kern="1200" dirty="0" smtClean="0">
                          <a:effectLst/>
                          <a:latin typeface="標楷體" panose="03000509000000000000" pitchFamily="65" charset="-120"/>
                          <a:ea typeface="標楷體" panose="03000509000000000000" pitchFamily="65" charset="-120"/>
                        </a:rPr>
                        <a:t>107</a:t>
                      </a:r>
                      <a:r>
                        <a:rPr lang="zh-TW" altLang="zh-TW" sz="1800" kern="1200" dirty="0" smtClean="0">
                          <a:effectLst/>
                          <a:latin typeface="標楷體" panose="03000509000000000000" pitchFamily="65" charset="-120"/>
                          <a:ea typeface="標楷體" panose="03000509000000000000" pitchFamily="65" charset="-120"/>
                        </a:rPr>
                        <a:t>學年度</a:t>
                      </a:r>
                      <a:r>
                        <a:rPr lang="en-US" altLang="zh-TW" sz="1800" kern="1200" dirty="0" smtClean="0">
                          <a:effectLst/>
                          <a:latin typeface="標楷體" panose="03000509000000000000" pitchFamily="65" charset="-120"/>
                          <a:ea typeface="標楷體" panose="03000509000000000000" pitchFamily="65" charset="-120"/>
                        </a:rPr>
                        <a:t>(107.9)</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endParaRPr lang="zh-TW" altLang="en-US" dirty="0"/>
                    </a:p>
                  </a:txBody>
                  <a:tcPr/>
                </a:tc>
                <a:extLst>
                  <a:ext uri="{0D108BD9-81ED-4DB2-BD59-A6C34878D82A}">
                    <a16:rowId xmlns:a16="http://schemas.microsoft.com/office/drawing/2014/main" val="10004"/>
                  </a:ext>
                </a:extLst>
              </a:tr>
            </a:tbl>
          </a:graphicData>
        </a:graphic>
      </p:graphicFrame>
      <p:sp>
        <p:nvSpPr>
          <p:cNvPr id="6" name="標題 1"/>
          <p:cNvSpPr>
            <a:spLocks noGrp="1"/>
          </p:cNvSpPr>
          <p:nvPr>
            <p:ph type="title"/>
          </p:nvPr>
        </p:nvSpPr>
        <p:spPr>
          <a:xfrm>
            <a:off x="622450" y="620688"/>
            <a:ext cx="8048853" cy="1008112"/>
          </a:xfrm>
        </p:spPr>
        <p:txBody>
          <a:bodyPr>
            <a:normAutofit fontScale="90000"/>
          </a:bodyPr>
          <a:lstStyle/>
          <a:p>
            <a:r>
              <a:rPr lang="zh-TW" altLang="zh-TW" sz="3175" dirty="0"/>
              <a:t>部頒九年一貫、十二年國教課綱」及</a:t>
            </a:r>
            <a:br>
              <a:rPr lang="zh-TW" altLang="zh-TW" sz="3175" dirty="0"/>
            </a:br>
            <a:r>
              <a:rPr lang="zh-TW" altLang="en-US" sz="3175" dirty="0"/>
              <a:t>   </a:t>
            </a:r>
            <a:r>
              <a:rPr lang="zh-TW" altLang="zh-TW" sz="3175" dirty="0"/>
              <a:t>「</a:t>
            </a:r>
            <a:r>
              <a:rPr lang="zh-TW" altLang="en-US" sz="3175" dirty="0"/>
              <a:t>本</a:t>
            </a:r>
            <a:r>
              <a:rPr lang="zh-TW" altLang="zh-TW" sz="3175" dirty="0"/>
              <a:t>市國小資訊科技教學綱要」內涵比較</a:t>
            </a:r>
            <a:r>
              <a:rPr lang="en-US" altLang="zh-TW" sz="3175" dirty="0" smtClean="0"/>
              <a:t>(1)</a:t>
            </a:r>
            <a:endParaRPr lang="zh-TW" altLang="en-US" dirty="0"/>
          </a:p>
        </p:txBody>
      </p:sp>
    </p:spTree>
    <p:extLst>
      <p:ext uri="{BB962C8B-B14F-4D97-AF65-F5344CB8AC3E}">
        <p14:creationId xmlns:p14="http://schemas.microsoft.com/office/powerpoint/2010/main" val="3743529670"/>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84685968"/>
              </p:ext>
            </p:extLst>
          </p:nvPr>
        </p:nvGraphicFramePr>
        <p:xfrm>
          <a:off x="755576" y="1844824"/>
          <a:ext cx="7884060" cy="3118048"/>
        </p:xfrm>
        <a:graphic>
          <a:graphicData uri="http://schemas.openxmlformats.org/drawingml/2006/table">
            <a:tbl>
              <a:tblPr firstRow="1" bandRow="1">
                <a:tableStyleId>{21E4AEA4-8DFA-4A89-87EB-49C32662AFE0}</a:tableStyleId>
              </a:tblPr>
              <a:tblGrid>
                <a:gridCol w="1224136">
                  <a:extLst>
                    <a:ext uri="{9D8B030D-6E8A-4147-A177-3AD203B41FA5}">
                      <a16:colId xmlns:a16="http://schemas.microsoft.com/office/drawing/2014/main" val="20000"/>
                    </a:ext>
                  </a:extLst>
                </a:gridCol>
                <a:gridCol w="2717894">
                  <a:extLst>
                    <a:ext uri="{9D8B030D-6E8A-4147-A177-3AD203B41FA5}">
                      <a16:colId xmlns:a16="http://schemas.microsoft.com/office/drawing/2014/main" val="20001"/>
                    </a:ext>
                  </a:extLst>
                </a:gridCol>
                <a:gridCol w="2178650">
                  <a:extLst>
                    <a:ext uri="{9D8B030D-6E8A-4147-A177-3AD203B41FA5}">
                      <a16:colId xmlns:a16="http://schemas.microsoft.com/office/drawing/2014/main" val="20002"/>
                    </a:ext>
                  </a:extLst>
                </a:gridCol>
                <a:gridCol w="1763380">
                  <a:extLst>
                    <a:ext uri="{9D8B030D-6E8A-4147-A177-3AD203B41FA5}">
                      <a16:colId xmlns:a16="http://schemas.microsoft.com/office/drawing/2014/main" val="20003"/>
                    </a:ext>
                  </a:extLst>
                </a:gridCol>
              </a:tblGrid>
              <a:tr h="648072">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r>
                        <a:rPr lang="zh-TW" sz="2000" kern="100" dirty="0" smtClean="0">
                          <a:effectLst/>
                          <a:latin typeface="標楷體" panose="03000509000000000000" pitchFamily="65" charset="-120"/>
                          <a:ea typeface="標楷體" panose="03000509000000000000" pitchFamily="65" charset="-120"/>
                        </a:rPr>
                        <a:t>項目</a:t>
                      </a:r>
                    </a:p>
                  </a:txBody>
                  <a:tcPr marL="136073" marR="136073"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九年一貫課綱</a:t>
                      </a:r>
                      <a:endParaRPr lang="zh-TW" sz="20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十二年</a:t>
                      </a:r>
                      <a:r>
                        <a:rPr lang="zh-TW" sz="2000" kern="100" dirty="0">
                          <a:effectLst/>
                          <a:latin typeface="標楷體" panose="03000509000000000000" pitchFamily="65" charset="-120"/>
                          <a:ea typeface="標楷體" panose="03000509000000000000" pitchFamily="65" charset="-120"/>
                        </a:rPr>
                        <a:t>國教課綱</a:t>
                      </a:r>
                      <a:endParaRPr lang="zh-TW" sz="20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altLang="zh-TW" sz="1200" kern="100" dirty="0" smtClean="0">
                          <a:effectLst/>
                          <a:latin typeface="標楷體" panose="03000509000000000000" pitchFamily="65" charset="-120"/>
                          <a:ea typeface="標楷體" panose="03000509000000000000" pitchFamily="65" charset="-120"/>
                        </a:rPr>
                        <a:t>臺北市</a:t>
                      </a:r>
                      <a:r>
                        <a:rPr lang="zh-TW" altLang="en-US" sz="1200" kern="100" dirty="0" smtClean="0">
                          <a:effectLst/>
                          <a:latin typeface="標楷體" panose="03000509000000000000" pitchFamily="65" charset="-120"/>
                          <a:ea typeface="標楷體" panose="03000509000000000000" pitchFamily="65" charset="-120"/>
                        </a:rPr>
                        <a:t>市本</a:t>
                      </a:r>
                      <a:r>
                        <a:rPr lang="zh-TW" altLang="zh-TW" sz="1200" kern="100" dirty="0" smtClean="0">
                          <a:effectLst/>
                          <a:latin typeface="標楷體" panose="03000509000000000000" pitchFamily="65" charset="-120"/>
                          <a:ea typeface="標楷體" panose="03000509000000000000" pitchFamily="65" charset="-120"/>
                        </a:rPr>
                        <a:t>教學綱要</a:t>
                      </a:r>
                      <a:endParaRPr lang="zh-TW" altLang="zh-TW" sz="12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extLst>
                  <a:ext uri="{0D108BD9-81ED-4DB2-BD59-A6C34878D82A}">
                    <a16:rowId xmlns:a16="http://schemas.microsoft.com/office/drawing/2014/main" val="10000"/>
                  </a:ext>
                </a:extLst>
              </a:tr>
              <a:tr h="2469976">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總綱</a:t>
                      </a:r>
                    </a:p>
                    <a:p>
                      <a:pPr algn="ctr">
                        <a:spcAft>
                          <a:spcPts val="0"/>
                        </a:spcAft>
                      </a:pPr>
                      <a:r>
                        <a:rPr lang="zh-TW" sz="1800" kern="100" dirty="0">
                          <a:effectLst/>
                          <a:latin typeface="標楷體" panose="03000509000000000000" pitchFamily="65" charset="-120"/>
                          <a:ea typeface="標楷體" panose="03000509000000000000" pitchFamily="65" charset="-120"/>
                        </a:rPr>
                        <a:t>基本理念</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l">
                        <a:spcAft>
                          <a:spcPts val="0"/>
                        </a:spcAft>
                      </a:pPr>
                      <a:r>
                        <a:rPr lang="zh-TW" sz="1800" kern="100" dirty="0">
                          <a:effectLst/>
                          <a:latin typeface="標楷體" panose="03000509000000000000" pitchFamily="65" charset="-120"/>
                          <a:ea typeface="標楷體" panose="03000509000000000000" pitchFamily="65" charset="-120"/>
                        </a:rPr>
                        <a:t>培養人民健全人格、民主素養、法治觀念、人文涵養、強健體魄及思考、判斷與創造能力。培養具備人本情懷、統整能力、民主素養、 本土與國際意識，以及能進行終身學習之健全國民。</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l">
                        <a:spcAft>
                          <a:spcPts val="0"/>
                        </a:spcAft>
                      </a:pPr>
                      <a:r>
                        <a:rPr lang="zh-TW" sz="1800" kern="100" dirty="0">
                          <a:effectLst/>
                          <a:latin typeface="標楷體" panose="03000509000000000000" pitchFamily="65" charset="-120"/>
                          <a:ea typeface="標楷體" panose="03000509000000000000" pitchFamily="65" charset="-120"/>
                        </a:rPr>
                        <a:t>本於全人教育的精神，以「自發」、「互動」及「共好」為理念；以「成就每一個孩子</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適性揚才、終身學習」為願景，兼顧個別需求、尊重多元文化、關懷弱勢，開展生命主體，透過適性教育，提升學生學習與創新，成為具有社會適應力與應變力的終身學習者。</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12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6" name="標題 1"/>
          <p:cNvSpPr>
            <a:spLocks noGrp="1"/>
          </p:cNvSpPr>
          <p:nvPr>
            <p:ph type="title"/>
          </p:nvPr>
        </p:nvSpPr>
        <p:spPr>
          <a:xfrm>
            <a:off x="437235" y="620688"/>
            <a:ext cx="8520742" cy="1104408"/>
          </a:xfrm>
        </p:spPr>
        <p:txBody>
          <a:bodyPr>
            <a:normAutofit fontScale="90000"/>
          </a:bodyPr>
          <a:lstStyle/>
          <a:p>
            <a:r>
              <a:rPr lang="zh-TW" altLang="zh-TW" sz="3175" dirty="0"/>
              <a:t>部頒九年一貫、十二年國教課綱」及</a:t>
            </a:r>
            <a:br>
              <a:rPr lang="zh-TW" altLang="zh-TW" sz="3175" dirty="0"/>
            </a:br>
            <a:r>
              <a:rPr lang="zh-TW" altLang="en-US" sz="3175" dirty="0"/>
              <a:t>   </a:t>
            </a:r>
            <a:r>
              <a:rPr lang="zh-TW" altLang="zh-TW" sz="3175" dirty="0"/>
              <a:t>「</a:t>
            </a:r>
            <a:r>
              <a:rPr lang="zh-TW" altLang="en-US" sz="3175" dirty="0"/>
              <a:t>本</a:t>
            </a:r>
            <a:r>
              <a:rPr lang="zh-TW" altLang="zh-TW" sz="3175" dirty="0"/>
              <a:t>市國小資訊科技教學綱要」內涵比較</a:t>
            </a:r>
            <a:r>
              <a:rPr lang="en-US" altLang="zh-TW" sz="3175" dirty="0" smtClean="0"/>
              <a:t>(2)</a:t>
            </a:r>
            <a:endParaRPr lang="zh-TW" altLang="en-US" dirty="0"/>
          </a:p>
        </p:txBody>
      </p:sp>
    </p:spTree>
    <p:extLst>
      <p:ext uri="{BB962C8B-B14F-4D97-AF65-F5344CB8AC3E}">
        <p14:creationId xmlns:p14="http://schemas.microsoft.com/office/powerpoint/2010/main" val="984932131"/>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043337550"/>
              </p:ext>
            </p:extLst>
          </p:nvPr>
        </p:nvGraphicFramePr>
        <p:xfrm>
          <a:off x="161462" y="1725096"/>
          <a:ext cx="8802889" cy="3672408"/>
        </p:xfrm>
        <a:graphic>
          <a:graphicData uri="http://schemas.openxmlformats.org/drawingml/2006/table">
            <a:tbl>
              <a:tblPr firstRow="1" bandRow="1">
                <a:tableStyleId>{21E4AEA4-8DFA-4A89-87EB-49C32662AFE0}</a:tableStyleId>
              </a:tblPr>
              <a:tblGrid>
                <a:gridCol w="1216658">
                  <a:extLst>
                    <a:ext uri="{9D8B030D-6E8A-4147-A177-3AD203B41FA5}">
                      <a16:colId xmlns:a16="http://schemas.microsoft.com/office/drawing/2014/main" val="20000"/>
                    </a:ext>
                  </a:extLst>
                </a:gridCol>
                <a:gridCol w="1825728">
                  <a:extLst>
                    <a:ext uri="{9D8B030D-6E8A-4147-A177-3AD203B41FA5}">
                      <a16:colId xmlns:a16="http://schemas.microsoft.com/office/drawing/2014/main" val="20001"/>
                    </a:ext>
                  </a:extLst>
                </a:gridCol>
                <a:gridCol w="3791615">
                  <a:extLst>
                    <a:ext uri="{9D8B030D-6E8A-4147-A177-3AD203B41FA5}">
                      <a16:colId xmlns:a16="http://schemas.microsoft.com/office/drawing/2014/main" val="20002"/>
                    </a:ext>
                  </a:extLst>
                </a:gridCol>
                <a:gridCol w="1968888">
                  <a:extLst>
                    <a:ext uri="{9D8B030D-6E8A-4147-A177-3AD203B41FA5}">
                      <a16:colId xmlns:a16="http://schemas.microsoft.com/office/drawing/2014/main" val="20003"/>
                    </a:ext>
                  </a:extLst>
                </a:gridCol>
              </a:tblGrid>
              <a:tr h="615351">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r>
                        <a:rPr lang="zh-TW" sz="2000" kern="100" dirty="0" smtClean="0">
                          <a:effectLst/>
                          <a:latin typeface="標楷體" panose="03000509000000000000" pitchFamily="65" charset="-120"/>
                          <a:ea typeface="標楷體" panose="03000509000000000000" pitchFamily="65" charset="-120"/>
                        </a:rPr>
                        <a:t>項目</a:t>
                      </a:r>
                    </a:p>
                  </a:txBody>
                  <a:tcPr marL="136073" marR="136073"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九年一貫課綱</a:t>
                      </a:r>
                      <a:endParaRPr lang="zh-TW" sz="20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十二年</a:t>
                      </a:r>
                      <a:r>
                        <a:rPr lang="zh-TW" sz="2000" kern="100" dirty="0">
                          <a:effectLst/>
                          <a:latin typeface="標楷體" panose="03000509000000000000" pitchFamily="65" charset="-120"/>
                          <a:ea typeface="標楷體" panose="03000509000000000000" pitchFamily="65" charset="-120"/>
                        </a:rPr>
                        <a:t>國教課綱</a:t>
                      </a:r>
                      <a:endParaRPr lang="zh-TW" sz="20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altLang="zh-TW" sz="1200" kern="100" dirty="0" smtClean="0">
                          <a:effectLst/>
                          <a:latin typeface="標楷體" panose="03000509000000000000" pitchFamily="65" charset="-120"/>
                          <a:ea typeface="標楷體" panose="03000509000000000000" pitchFamily="65" charset="-120"/>
                        </a:rPr>
                        <a:t>臺北市</a:t>
                      </a:r>
                      <a:r>
                        <a:rPr lang="zh-TW" altLang="en-US" sz="1200" kern="100" dirty="0" smtClean="0">
                          <a:effectLst/>
                          <a:latin typeface="標楷體" panose="03000509000000000000" pitchFamily="65" charset="-120"/>
                          <a:ea typeface="標楷體" panose="03000509000000000000" pitchFamily="65" charset="-120"/>
                        </a:rPr>
                        <a:t>市本</a:t>
                      </a:r>
                      <a:r>
                        <a:rPr lang="zh-TW" altLang="zh-TW" sz="1200" kern="100" dirty="0" smtClean="0">
                          <a:effectLst/>
                          <a:latin typeface="標楷體" panose="03000509000000000000" pitchFamily="65" charset="-120"/>
                          <a:ea typeface="標楷體" panose="03000509000000000000" pitchFamily="65" charset="-120"/>
                        </a:rPr>
                        <a:t>教學綱要</a:t>
                      </a:r>
                      <a:endParaRPr lang="zh-TW" altLang="zh-TW" sz="12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extLst>
                  <a:ext uri="{0D108BD9-81ED-4DB2-BD59-A6C34878D82A}">
                    <a16:rowId xmlns:a16="http://schemas.microsoft.com/office/drawing/2014/main" val="10000"/>
                  </a:ext>
                </a:extLst>
              </a:tr>
              <a:tr h="1118704">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總綱</a:t>
                      </a:r>
                    </a:p>
                    <a:p>
                      <a:pPr algn="ctr">
                        <a:spcAft>
                          <a:spcPts val="0"/>
                        </a:spcAft>
                      </a:pPr>
                      <a:r>
                        <a:rPr lang="zh-TW" sz="1800" kern="100" dirty="0">
                          <a:effectLst/>
                          <a:latin typeface="標楷體" panose="03000509000000000000" pitchFamily="65" charset="-120"/>
                          <a:ea typeface="標楷體" panose="03000509000000000000" pitchFamily="65" charset="-120"/>
                        </a:rPr>
                        <a:t>課程目標</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l">
                        <a:spcAft>
                          <a:spcPts val="0"/>
                        </a:spcAft>
                      </a:pPr>
                      <a:r>
                        <a:rPr lang="zh-TW" sz="1800" kern="100" dirty="0" smtClean="0">
                          <a:effectLst/>
                          <a:latin typeface="標楷體" panose="03000509000000000000" pitchFamily="65" charset="-120"/>
                          <a:ea typeface="標楷體" panose="03000509000000000000" pitchFamily="65" charset="-120"/>
                        </a:rPr>
                        <a:t>「增進自我瞭解，發展個人潛能」等</a:t>
                      </a:r>
                      <a:r>
                        <a:rPr lang="en-US" sz="1800" kern="100" dirty="0" smtClean="0">
                          <a:effectLst/>
                          <a:latin typeface="標楷體" panose="03000509000000000000" pitchFamily="65" charset="-120"/>
                          <a:ea typeface="標楷體" panose="03000509000000000000" pitchFamily="65" charset="-120"/>
                        </a:rPr>
                        <a:t>10</a:t>
                      </a:r>
                      <a:r>
                        <a:rPr lang="zh-TW" sz="1800" kern="100" dirty="0" smtClean="0">
                          <a:effectLst/>
                          <a:latin typeface="標楷體" panose="03000509000000000000" pitchFamily="65" charset="-120"/>
                          <a:ea typeface="標楷體" panose="03000509000000000000" pitchFamily="65" charset="-120"/>
                        </a:rPr>
                        <a:t>項</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l">
                        <a:spcAft>
                          <a:spcPts val="0"/>
                        </a:spcAft>
                      </a:pPr>
                      <a:r>
                        <a:rPr lang="zh-TW" sz="1800" kern="100" dirty="0">
                          <a:effectLst/>
                          <a:latin typeface="標楷體" panose="03000509000000000000" pitchFamily="65" charset="-120"/>
                          <a:ea typeface="標楷體" panose="03000509000000000000" pitchFamily="65" charset="-120"/>
                        </a:rPr>
                        <a:t>啟發生命潛能、陶養生活知能、促進生涯發展、涵育公民責任等</a:t>
                      </a:r>
                      <a:r>
                        <a:rPr lang="en-US" sz="1800" kern="100" dirty="0">
                          <a:effectLst/>
                          <a:latin typeface="標楷體" panose="03000509000000000000" pitchFamily="65" charset="-120"/>
                          <a:ea typeface="標楷體" panose="03000509000000000000" pitchFamily="65" charset="-120"/>
                        </a:rPr>
                        <a:t>4</a:t>
                      </a:r>
                      <a:r>
                        <a:rPr lang="zh-TW" sz="1800" kern="100" dirty="0">
                          <a:effectLst/>
                          <a:latin typeface="標楷體" panose="03000509000000000000" pitchFamily="65" charset="-120"/>
                          <a:ea typeface="標楷體" panose="03000509000000000000" pitchFamily="65" charset="-120"/>
                        </a:rPr>
                        <a:t>項</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900" kern="100" dirty="0">
                        <a:effectLst/>
                        <a:latin typeface="Calibri"/>
                        <a:ea typeface="新細明體"/>
                        <a:cs typeface="Times New Roman"/>
                      </a:endParaRPr>
                    </a:p>
                  </a:txBody>
                  <a:tcPr marL="114300" marR="114300" marT="0" marB="0"/>
                </a:tc>
                <a:extLst>
                  <a:ext uri="{0D108BD9-81ED-4DB2-BD59-A6C34878D82A}">
                    <a16:rowId xmlns:a16="http://schemas.microsoft.com/office/drawing/2014/main" val="10002"/>
                  </a:ext>
                </a:extLst>
              </a:tr>
              <a:tr h="1938353">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總綱</a:t>
                      </a:r>
                    </a:p>
                    <a:p>
                      <a:pPr algn="ctr">
                        <a:spcAft>
                          <a:spcPts val="0"/>
                        </a:spcAft>
                      </a:pPr>
                      <a:r>
                        <a:rPr lang="zh-TW" sz="1800" kern="100" dirty="0">
                          <a:effectLst/>
                          <a:latin typeface="標楷體" panose="03000509000000000000" pitchFamily="65" charset="-120"/>
                          <a:ea typeface="標楷體" panose="03000509000000000000" pitchFamily="65" charset="-120"/>
                        </a:rPr>
                        <a:t>課程主軸</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l">
                        <a:spcAft>
                          <a:spcPts val="0"/>
                        </a:spcAft>
                      </a:pPr>
                      <a:r>
                        <a:rPr lang="zh-TW" sz="1800" kern="100" dirty="0">
                          <a:effectLst/>
                          <a:latin typeface="標楷體" panose="03000509000000000000" pitchFamily="65" charset="-120"/>
                          <a:ea typeface="標楷體" panose="03000509000000000000" pitchFamily="65" charset="-120"/>
                        </a:rPr>
                        <a:t>基本</a:t>
                      </a:r>
                      <a:r>
                        <a:rPr lang="zh-TW" sz="1800" kern="100" dirty="0" smtClean="0">
                          <a:effectLst/>
                          <a:latin typeface="標楷體" panose="03000509000000000000" pitchFamily="65" charset="-120"/>
                          <a:ea typeface="標楷體" panose="03000509000000000000" pitchFamily="65" charset="-120"/>
                        </a:rPr>
                        <a:t>能力</a:t>
                      </a:r>
                      <a:endParaRPr lang="zh-TW" sz="1800" kern="100" dirty="0">
                        <a:effectLst/>
                        <a:latin typeface="標楷體" panose="03000509000000000000" pitchFamily="65" charset="-120"/>
                        <a:ea typeface="標楷體" panose="03000509000000000000" pitchFamily="65" charset="-120"/>
                      </a:endParaRPr>
                    </a:p>
                    <a:p>
                      <a:pPr algn="l">
                        <a:spcAft>
                          <a:spcPts val="0"/>
                        </a:spcAft>
                      </a:pPr>
                      <a:r>
                        <a:rPr lang="zh-TW" sz="1800" kern="100" dirty="0">
                          <a:effectLst/>
                          <a:latin typeface="標楷體" panose="03000509000000000000" pitchFamily="65" charset="-120"/>
                          <a:ea typeface="標楷體" panose="03000509000000000000" pitchFamily="65" charset="-120"/>
                        </a:rPr>
                        <a:t>瞭解自我與發展潛能等</a:t>
                      </a:r>
                      <a:r>
                        <a:rPr lang="en-US" sz="1800" kern="100" dirty="0">
                          <a:effectLst/>
                          <a:latin typeface="標楷體" panose="03000509000000000000" pitchFamily="65" charset="-120"/>
                          <a:ea typeface="標楷體" panose="03000509000000000000" pitchFamily="65" charset="-120"/>
                        </a:rPr>
                        <a:t>10</a:t>
                      </a:r>
                      <a:r>
                        <a:rPr lang="zh-TW" sz="1800" kern="100" dirty="0">
                          <a:effectLst/>
                          <a:latin typeface="標楷體" panose="03000509000000000000" pitchFamily="65" charset="-120"/>
                          <a:ea typeface="標楷體" panose="03000509000000000000" pitchFamily="65" charset="-120"/>
                        </a:rPr>
                        <a:t>項</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l">
                        <a:spcAft>
                          <a:spcPts val="0"/>
                        </a:spcAft>
                      </a:pPr>
                      <a:r>
                        <a:rPr lang="zh-TW" sz="1800" kern="100" dirty="0">
                          <a:effectLst/>
                          <a:latin typeface="標楷體" panose="03000509000000000000" pitchFamily="65" charset="-120"/>
                          <a:ea typeface="標楷體" panose="03000509000000000000" pitchFamily="65" charset="-120"/>
                        </a:rPr>
                        <a:t>核心素養</a:t>
                      </a:r>
                    </a:p>
                    <a:p>
                      <a:pPr algn="l">
                        <a:spcAft>
                          <a:spcPts val="0"/>
                        </a:spcAft>
                      </a:pPr>
                      <a:r>
                        <a:rPr lang="zh-TW" sz="1800" kern="100" dirty="0">
                          <a:effectLst/>
                          <a:latin typeface="標楷體" panose="03000509000000000000" pitchFamily="65" charset="-120"/>
                          <a:ea typeface="標楷體" panose="03000509000000000000" pitchFamily="65" charset="-120"/>
                        </a:rPr>
                        <a:t>三大面向</a:t>
                      </a:r>
                      <a:r>
                        <a:rPr lang="zh-TW" sz="1800" kern="100" dirty="0" smtClean="0">
                          <a:effectLst/>
                          <a:latin typeface="標楷體" panose="03000509000000000000" pitchFamily="65" charset="-120"/>
                          <a:ea typeface="標楷體" panose="03000509000000000000" pitchFamily="65" charset="-120"/>
                        </a:rPr>
                        <a:t>：自主</a:t>
                      </a:r>
                      <a:r>
                        <a:rPr lang="zh-TW" sz="1800" kern="100" dirty="0">
                          <a:effectLst/>
                          <a:latin typeface="標楷體" panose="03000509000000000000" pitchFamily="65" charset="-120"/>
                          <a:ea typeface="標楷體" panose="03000509000000000000" pitchFamily="65" charset="-120"/>
                        </a:rPr>
                        <a:t>行</a:t>
                      </a:r>
                      <a:r>
                        <a:rPr lang="zh-TW" sz="1800" kern="100" dirty="0" smtClean="0">
                          <a:effectLst/>
                          <a:latin typeface="標楷體" panose="03000509000000000000" pitchFamily="65" charset="-120"/>
                          <a:ea typeface="標楷體" panose="03000509000000000000" pitchFamily="65" charset="-120"/>
                        </a:rPr>
                        <a:t>動、溝通互動、社會</a:t>
                      </a:r>
                      <a:r>
                        <a:rPr lang="zh-TW" sz="1800" kern="100" dirty="0">
                          <a:effectLst/>
                          <a:latin typeface="標楷體" panose="03000509000000000000" pitchFamily="65" charset="-120"/>
                          <a:ea typeface="標楷體" panose="03000509000000000000" pitchFamily="65" charset="-120"/>
                        </a:rPr>
                        <a:t>參</a:t>
                      </a:r>
                      <a:r>
                        <a:rPr lang="zh-TW" sz="1800" kern="100" dirty="0" smtClean="0">
                          <a:effectLst/>
                          <a:latin typeface="標楷體" panose="03000509000000000000" pitchFamily="65" charset="-120"/>
                          <a:ea typeface="標楷體" panose="03000509000000000000" pitchFamily="65" charset="-120"/>
                        </a:rPr>
                        <a:t>與。</a:t>
                      </a:r>
                      <a:endParaRPr lang="zh-TW" sz="1800" kern="100" dirty="0">
                        <a:effectLst/>
                        <a:latin typeface="標楷體" panose="03000509000000000000" pitchFamily="65" charset="-120"/>
                        <a:ea typeface="標楷體" panose="03000509000000000000" pitchFamily="65" charset="-120"/>
                      </a:endParaRPr>
                    </a:p>
                    <a:p>
                      <a:pPr algn="l">
                        <a:spcAft>
                          <a:spcPts val="0"/>
                        </a:spcAft>
                      </a:pPr>
                      <a:r>
                        <a:rPr lang="zh-TW" sz="1800" kern="100" dirty="0">
                          <a:effectLst/>
                          <a:latin typeface="標楷體" panose="03000509000000000000" pitchFamily="65" charset="-120"/>
                          <a:ea typeface="標楷體" panose="03000509000000000000" pitchFamily="65" charset="-120"/>
                        </a:rPr>
                        <a:t>九大項目</a:t>
                      </a:r>
                      <a:r>
                        <a:rPr lang="zh-TW" sz="1800" kern="100" dirty="0" smtClean="0">
                          <a:effectLst/>
                          <a:latin typeface="標楷體" panose="03000509000000000000" pitchFamily="65" charset="-120"/>
                          <a:ea typeface="標楷體" panose="03000509000000000000" pitchFamily="65" charset="-120"/>
                        </a:rPr>
                        <a:t>：身心</a:t>
                      </a:r>
                      <a:r>
                        <a:rPr lang="zh-TW" sz="1800" kern="100" dirty="0">
                          <a:effectLst/>
                          <a:latin typeface="標楷體" panose="03000509000000000000" pitchFamily="65" charset="-120"/>
                          <a:ea typeface="標楷體" panose="03000509000000000000" pitchFamily="65" charset="-120"/>
                        </a:rPr>
                        <a:t>素質與自我精</a:t>
                      </a:r>
                      <a:r>
                        <a:rPr lang="zh-TW" sz="1800" kern="100" dirty="0" smtClean="0">
                          <a:effectLst/>
                          <a:latin typeface="標楷體" panose="03000509000000000000" pitchFamily="65" charset="-120"/>
                          <a:ea typeface="標楷體" panose="03000509000000000000" pitchFamily="65" charset="-120"/>
                        </a:rPr>
                        <a:t>進、系統</a:t>
                      </a:r>
                      <a:r>
                        <a:rPr lang="zh-TW" sz="1800" kern="100" dirty="0">
                          <a:effectLst/>
                          <a:latin typeface="標楷體" panose="03000509000000000000" pitchFamily="65" charset="-120"/>
                          <a:ea typeface="標楷體" panose="03000509000000000000" pitchFamily="65" charset="-120"/>
                        </a:rPr>
                        <a:t>思考與解決</a:t>
                      </a:r>
                      <a:r>
                        <a:rPr lang="zh-TW" sz="1800" kern="100" dirty="0" smtClean="0">
                          <a:effectLst/>
                          <a:latin typeface="標楷體" panose="03000509000000000000" pitchFamily="65" charset="-120"/>
                          <a:ea typeface="標楷體" panose="03000509000000000000" pitchFamily="65" charset="-120"/>
                        </a:rPr>
                        <a:t>問題、規劃</a:t>
                      </a:r>
                      <a:r>
                        <a:rPr lang="zh-TW" sz="1800" kern="100" dirty="0">
                          <a:effectLst/>
                          <a:latin typeface="標楷體" panose="03000509000000000000" pitchFamily="65" charset="-120"/>
                          <a:ea typeface="標楷體" panose="03000509000000000000" pitchFamily="65" charset="-120"/>
                        </a:rPr>
                        <a:t>執行與創新</a:t>
                      </a:r>
                      <a:r>
                        <a:rPr lang="zh-TW" sz="1800" kern="100" dirty="0" smtClean="0">
                          <a:effectLst/>
                          <a:latin typeface="標楷體" panose="03000509000000000000" pitchFamily="65" charset="-120"/>
                          <a:ea typeface="標楷體" panose="03000509000000000000" pitchFamily="65" charset="-120"/>
                        </a:rPr>
                        <a:t>應變、符號</a:t>
                      </a:r>
                      <a:r>
                        <a:rPr lang="zh-TW" sz="1800" kern="100" dirty="0">
                          <a:effectLst/>
                          <a:latin typeface="標楷體" panose="03000509000000000000" pitchFamily="65" charset="-120"/>
                          <a:ea typeface="標楷體" panose="03000509000000000000" pitchFamily="65" charset="-120"/>
                        </a:rPr>
                        <a:t>運用與溝通</a:t>
                      </a:r>
                      <a:r>
                        <a:rPr lang="zh-TW" sz="1800" kern="100" dirty="0" smtClean="0">
                          <a:effectLst/>
                          <a:latin typeface="標楷體" panose="03000509000000000000" pitchFamily="65" charset="-120"/>
                          <a:ea typeface="標楷體" panose="03000509000000000000" pitchFamily="65" charset="-120"/>
                        </a:rPr>
                        <a:t>表達、科技</a:t>
                      </a:r>
                      <a:r>
                        <a:rPr lang="zh-TW" sz="1800" kern="100" dirty="0">
                          <a:effectLst/>
                          <a:latin typeface="標楷體" panose="03000509000000000000" pitchFamily="65" charset="-120"/>
                          <a:ea typeface="標楷體" panose="03000509000000000000" pitchFamily="65" charset="-120"/>
                        </a:rPr>
                        <a:t>資訊與媒體</a:t>
                      </a:r>
                      <a:r>
                        <a:rPr lang="zh-TW" sz="1800" kern="100" dirty="0" smtClean="0">
                          <a:effectLst/>
                          <a:latin typeface="標楷體" panose="03000509000000000000" pitchFamily="65" charset="-120"/>
                          <a:ea typeface="標楷體" panose="03000509000000000000" pitchFamily="65" charset="-120"/>
                        </a:rPr>
                        <a:t>素養、藝術</a:t>
                      </a:r>
                      <a:r>
                        <a:rPr lang="zh-TW" sz="1800" kern="100" dirty="0">
                          <a:effectLst/>
                          <a:latin typeface="標楷體" panose="03000509000000000000" pitchFamily="65" charset="-120"/>
                          <a:ea typeface="標楷體" panose="03000509000000000000" pitchFamily="65" charset="-120"/>
                        </a:rPr>
                        <a:t>涵養與美感</a:t>
                      </a:r>
                      <a:r>
                        <a:rPr lang="zh-TW" sz="1800" kern="100" dirty="0" smtClean="0">
                          <a:effectLst/>
                          <a:latin typeface="標楷體" panose="03000509000000000000" pitchFamily="65" charset="-120"/>
                          <a:ea typeface="標楷體" panose="03000509000000000000" pitchFamily="65" charset="-120"/>
                        </a:rPr>
                        <a:t>素養、道德</a:t>
                      </a:r>
                      <a:r>
                        <a:rPr lang="zh-TW" sz="1800" kern="100" dirty="0">
                          <a:effectLst/>
                          <a:latin typeface="標楷體" panose="03000509000000000000" pitchFamily="65" charset="-120"/>
                          <a:ea typeface="標楷體" panose="03000509000000000000" pitchFamily="65" charset="-120"/>
                        </a:rPr>
                        <a:t>實踐與公民意</a:t>
                      </a:r>
                      <a:r>
                        <a:rPr lang="zh-TW" sz="1800" kern="100" dirty="0" smtClean="0">
                          <a:effectLst/>
                          <a:latin typeface="標楷體" panose="03000509000000000000" pitchFamily="65" charset="-120"/>
                          <a:ea typeface="標楷體" panose="03000509000000000000" pitchFamily="65" charset="-120"/>
                        </a:rPr>
                        <a:t>識、人際關係</a:t>
                      </a:r>
                      <a:r>
                        <a:rPr lang="zh-TW" sz="1800" kern="100" dirty="0">
                          <a:effectLst/>
                          <a:latin typeface="標楷體" panose="03000509000000000000" pitchFamily="65" charset="-120"/>
                          <a:ea typeface="標楷體" panose="03000509000000000000" pitchFamily="65" charset="-120"/>
                        </a:rPr>
                        <a:t>與團隊</a:t>
                      </a:r>
                      <a:r>
                        <a:rPr lang="zh-TW" sz="1800" kern="100" dirty="0" smtClean="0">
                          <a:effectLst/>
                          <a:latin typeface="標楷體" panose="03000509000000000000" pitchFamily="65" charset="-120"/>
                          <a:ea typeface="標楷體" panose="03000509000000000000" pitchFamily="65" charset="-120"/>
                        </a:rPr>
                        <a:t>合作、多元</a:t>
                      </a:r>
                      <a:r>
                        <a:rPr lang="zh-TW" sz="1800" kern="100" dirty="0">
                          <a:effectLst/>
                          <a:latin typeface="標楷體" panose="03000509000000000000" pitchFamily="65" charset="-120"/>
                          <a:ea typeface="標楷體" panose="03000509000000000000" pitchFamily="65" charset="-120"/>
                        </a:rPr>
                        <a:t>文化與國際理</a:t>
                      </a:r>
                      <a:r>
                        <a:rPr lang="zh-TW" sz="1800" kern="100" dirty="0" smtClean="0">
                          <a:effectLst/>
                          <a:latin typeface="標楷體" panose="03000509000000000000" pitchFamily="65" charset="-120"/>
                          <a:ea typeface="標楷體" panose="03000509000000000000" pitchFamily="65" charset="-120"/>
                        </a:rPr>
                        <a:t>解。</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5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6" name="標題 1"/>
          <p:cNvSpPr>
            <a:spLocks noGrp="1"/>
          </p:cNvSpPr>
          <p:nvPr>
            <p:ph type="title"/>
          </p:nvPr>
        </p:nvSpPr>
        <p:spPr>
          <a:xfrm>
            <a:off x="437235" y="620688"/>
            <a:ext cx="8520742" cy="1104408"/>
          </a:xfrm>
        </p:spPr>
        <p:txBody>
          <a:bodyPr>
            <a:normAutofit fontScale="90000"/>
          </a:bodyPr>
          <a:lstStyle/>
          <a:p>
            <a:r>
              <a:rPr lang="zh-TW" altLang="zh-TW" sz="3175" dirty="0"/>
              <a:t>部頒九年一貫、十二年國教課綱」及</a:t>
            </a:r>
            <a:br>
              <a:rPr lang="zh-TW" altLang="zh-TW" sz="3175" dirty="0"/>
            </a:br>
            <a:r>
              <a:rPr lang="zh-TW" altLang="en-US" sz="3175" dirty="0"/>
              <a:t>   </a:t>
            </a:r>
            <a:r>
              <a:rPr lang="zh-TW" altLang="zh-TW" sz="3175" dirty="0"/>
              <a:t>「</a:t>
            </a:r>
            <a:r>
              <a:rPr lang="zh-TW" altLang="en-US" sz="3175" dirty="0"/>
              <a:t>本</a:t>
            </a:r>
            <a:r>
              <a:rPr lang="zh-TW" altLang="zh-TW" sz="3175" dirty="0"/>
              <a:t>市國小資訊科技教學綱要」內涵比較</a:t>
            </a:r>
            <a:r>
              <a:rPr lang="en-US" altLang="zh-TW" sz="3175" dirty="0" smtClean="0"/>
              <a:t>(2)</a:t>
            </a:r>
            <a:endParaRPr lang="zh-TW" altLang="en-US" dirty="0"/>
          </a:p>
        </p:txBody>
      </p:sp>
    </p:spTree>
    <p:extLst>
      <p:ext uri="{BB962C8B-B14F-4D97-AF65-F5344CB8AC3E}">
        <p14:creationId xmlns:p14="http://schemas.microsoft.com/office/powerpoint/2010/main" val="1206401982"/>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745166"/>
              </p:ext>
            </p:extLst>
          </p:nvPr>
        </p:nvGraphicFramePr>
        <p:xfrm>
          <a:off x="323528" y="1700808"/>
          <a:ext cx="8571809" cy="3530664"/>
        </p:xfrm>
        <a:graphic>
          <a:graphicData uri="http://schemas.openxmlformats.org/drawingml/2006/table">
            <a:tbl>
              <a:tblPr firstRow="1" bandRow="1">
                <a:tableStyleId>{21E4AEA4-8DFA-4A89-87EB-49C32662AFE0}</a:tableStyleId>
              </a:tblPr>
              <a:tblGrid>
                <a:gridCol w="1252631">
                  <a:extLst>
                    <a:ext uri="{9D8B030D-6E8A-4147-A177-3AD203B41FA5}">
                      <a16:colId xmlns:a16="http://schemas.microsoft.com/office/drawing/2014/main" val="20000"/>
                    </a:ext>
                  </a:extLst>
                </a:gridCol>
                <a:gridCol w="3366447">
                  <a:extLst>
                    <a:ext uri="{9D8B030D-6E8A-4147-A177-3AD203B41FA5}">
                      <a16:colId xmlns:a16="http://schemas.microsoft.com/office/drawing/2014/main" val="20001"/>
                    </a:ext>
                  </a:extLst>
                </a:gridCol>
                <a:gridCol w="1722368">
                  <a:extLst>
                    <a:ext uri="{9D8B030D-6E8A-4147-A177-3AD203B41FA5}">
                      <a16:colId xmlns:a16="http://schemas.microsoft.com/office/drawing/2014/main" val="20002"/>
                    </a:ext>
                  </a:extLst>
                </a:gridCol>
                <a:gridCol w="2230363">
                  <a:extLst>
                    <a:ext uri="{9D8B030D-6E8A-4147-A177-3AD203B41FA5}">
                      <a16:colId xmlns:a16="http://schemas.microsoft.com/office/drawing/2014/main" val="20003"/>
                    </a:ext>
                  </a:extLst>
                </a:gridCol>
              </a:tblGrid>
              <a:tr h="792088">
                <a:tc>
                  <a:txBody>
                    <a:bodyPr/>
                    <a:lstStyle/>
                    <a:p>
                      <a:pPr algn="ctr">
                        <a:spcAft>
                          <a:spcPts val="0"/>
                        </a:spcAft>
                      </a:pPr>
                      <a:r>
                        <a:rPr lang="zh-TW" sz="1800" kern="100" dirty="0" smtClean="0">
                          <a:effectLst/>
                          <a:latin typeface="標楷體" panose="03000509000000000000" pitchFamily="65" charset="-120"/>
                          <a:ea typeface="標楷體" panose="03000509000000000000" pitchFamily="65" charset="-120"/>
                        </a:rPr>
                        <a:t>項目</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九年一貫課綱</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十二年國教課綱</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800" kern="100" dirty="0" smtClean="0">
                          <a:effectLst/>
                          <a:latin typeface="標楷體" panose="03000509000000000000" pitchFamily="65" charset="-120"/>
                          <a:ea typeface="標楷體" panose="03000509000000000000" pitchFamily="65" charset="-120"/>
                        </a:rPr>
                        <a:t>臺北市</a:t>
                      </a:r>
                      <a:r>
                        <a:rPr lang="zh-TW" altLang="en-US" sz="1800" kern="100" dirty="0" smtClean="0">
                          <a:effectLst/>
                          <a:latin typeface="標楷體" panose="03000509000000000000" pitchFamily="65" charset="-120"/>
                          <a:ea typeface="標楷體" panose="03000509000000000000" pitchFamily="65" charset="-120"/>
                        </a:rPr>
                        <a:t>市本</a:t>
                      </a:r>
                      <a:r>
                        <a:rPr lang="zh-TW" sz="1800" kern="100" dirty="0" smtClean="0">
                          <a:effectLst/>
                          <a:latin typeface="標楷體" panose="03000509000000000000" pitchFamily="65" charset="-120"/>
                          <a:ea typeface="標楷體" panose="03000509000000000000" pitchFamily="65" charset="-120"/>
                        </a:rPr>
                        <a:t>教學</a:t>
                      </a:r>
                      <a:r>
                        <a:rPr lang="zh-TW" sz="1800" kern="100" dirty="0">
                          <a:effectLst/>
                          <a:latin typeface="標楷體" panose="03000509000000000000" pitchFamily="65" charset="-120"/>
                          <a:ea typeface="標楷體" panose="03000509000000000000" pitchFamily="65" charset="-120"/>
                        </a:rPr>
                        <a:t>綱要</a:t>
                      </a:r>
                      <a:endParaRPr lang="zh-TW" sz="18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extLst>
                  <a:ext uri="{0D108BD9-81ED-4DB2-BD59-A6C34878D82A}">
                    <a16:rowId xmlns:a16="http://schemas.microsoft.com/office/drawing/2014/main" val="10000"/>
                  </a:ext>
                </a:extLst>
              </a:tr>
              <a:tr h="525760">
                <a:tc>
                  <a:txBody>
                    <a:bodyPr/>
                    <a:lstStyle/>
                    <a:p>
                      <a:pPr algn="ctr">
                        <a:spcAft>
                          <a:spcPts val="0"/>
                        </a:spcAft>
                      </a:pPr>
                      <a:r>
                        <a:rPr lang="zh-TW" sz="1600" kern="100" dirty="0" smtClean="0">
                          <a:effectLst/>
                          <a:latin typeface="標楷體" panose="03000509000000000000" pitchFamily="65" charset="-120"/>
                          <a:ea typeface="標楷體" panose="03000509000000000000" pitchFamily="65" charset="-120"/>
                        </a:rPr>
                        <a:t>課程</a:t>
                      </a:r>
                      <a:r>
                        <a:rPr lang="zh-TW" sz="1600" kern="100" dirty="0">
                          <a:effectLst/>
                          <a:latin typeface="標楷體" panose="03000509000000000000" pitchFamily="65" charset="-120"/>
                          <a:ea typeface="標楷體" panose="03000509000000000000" pitchFamily="65" charset="-120"/>
                        </a:rPr>
                        <a:t>類別</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重大議題</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科技領域</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12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1"/>
                  </a:ext>
                </a:extLst>
              </a:tr>
              <a:tr h="936104">
                <a:tc>
                  <a:txBody>
                    <a:bodyPr/>
                    <a:lstStyle/>
                    <a:p>
                      <a:pPr algn="ctr">
                        <a:spcAft>
                          <a:spcPts val="0"/>
                        </a:spcAft>
                      </a:pPr>
                      <a:r>
                        <a:rPr lang="zh-TW" sz="1600" kern="100" dirty="0" smtClean="0">
                          <a:effectLst/>
                          <a:latin typeface="標楷體" panose="03000509000000000000" pitchFamily="65" charset="-120"/>
                          <a:ea typeface="標楷體" panose="03000509000000000000" pitchFamily="65" charset="-120"/>
                        </a:rPr>
                        <a:t>領綱</a:t>
                      </a:r>
                      <a:r>
                        <a:rPr lang="en-US" altLang="zh-TW" sz="1600" kern="100" dirty="0" smtClean="0">
                          <a:effectLst/>
                          <a:latin typeface="標楷體" panose="03000509000000000000" pitchFamily="65" charset="-120"/>
                          <a:ea typeface="標楷體" panose="03000509000000000000" pitchFamily="65" charset="-120"/>
                        </a:rPr>
                        <a:t/>
                      </a:r>
                      <a:br>
                        <a:rPr lang="en-US" altLang="zh-TW" sz="1600" kern="100" dirty="0" smtClean="0">
                          <a:effectLst/>
                          <a:latin typeface="標楷體" panose="03000509000000000000" pitchFamily="65" charset="-120"/>
                          <a:ea typeface="標楷體" panose="03000509000000000000" pitchFamily="65" charset="-120"/>
                        </a:rPr>
                      </a:br>
                      <a:r>
                        <a:rPr lang="zh-TW" sz="1600" kern="100" dirty="0" smtClean="0">
                          <a:effectLst/>
                          <a:latin typeface="標楷體" panose="03000509000000000000" pitchFamily="65" charset="-120"/>
                          <a:ea typeface="標楷體" panose="03000509000000000000" pitchFamily="65" charset="-120"/>
                        </a:rPr>
                        <a:t>基本</a:t>
                      </a:r>
                      <a:r>
                        <a:rPr lang="zh-TW" sz="1600" kern="100" dirty="0">
                          <a:effectLst/>
                          <a:latin typeface="標楷體" panose="03000509000000000000" pitchFamily="65" charset="-120"/>
                          <a:ea typeface="標楷體" panose="03000509000000000000" pitchFamily="65" charset="-120"/>
                        </a:rPr>
                        <a:t>理念</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marL="0" indent="0" algn="l">
                        <a:spcAft>
                          <a:spcPts val="0"/>
                        </a:spcAft>
                        <a:tabLst/>
                      </a:pPr>
                      <a:r>
                        <a:rPr lang="zh-TW" sz="1600" kern="100" dirty="0">
                          <a:effectLst/>
                          <a:latin typeface="標楷體" panose="03000509000000000000" pitchFamily="65" charset="-120"/>
                          <a:ea typeface="標楷體" panose="03000509000000000000" pitchFamily="65" charset="-120"/>
                        </a:rPr>
                        <a:t>培養學生資訊科技概念的認知、資訊科技的使用、資料的處理與分析、網際網路的認識與應用及資訊科技與人類社會之核心能力。</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l">
                        <a:spcAft>
                          <a:spcPts val="0"/>
                        </a:spcAft>
                      </a:pPr>
                      <a:r>
                        <a:rPr lang="zh-TW" sz="1600" kern="100" dirty="0">
                          <a:effectLst/>
                          <a:latin typeface="標楷體" panose="03000509000000000000" pitchFamily="65" charset="-120"/>
                          <a:ea typeface="標楷體" panose="03000509000000000000" pitchFamily="65" charset="-120"/>
                        </a:rPr>
                        <a:t>培養學生運算思維、科技設計與創作能力、並建立面對科技社會之態度，進而促進學生創新設計、批判思考、解決問題、邏輯與運算思維等高層次思考的能力。</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900" kern="100" dirty="0">
                        <a:effectLst/>
                        <a:latin typeface="Calibri"/>
                        <a:ea typeface="新細明體"/>
                        <a:cs typeface="Times New Roman"/>
                      </a:endParaRPr>
                    </a:p>
                  </a:txBody>
                  <a:tcPr marL="114300" marR="114300" marT="0" marB="0"/>
                </a:tc>
                <a:extLst>
                  <a:ext uri="{0D108BD9-81ED-4DB2-BD59-A6C34878D82A}">
                    <a16:rowId xmlns:a16="http://schemas.microsoft.com/office/drawing/2014/main" val="10002"/>
                  </a:ext>
                </a:extLst>
              </a:tr>
              <a:tr h="720080">
                <a:tc>
                  <a:txBody>
                    <a:bodyPr/>
                    <a:lstStyle/>
                    <a:p>
                      <a:pPr algn="ctr">
                        <a:spcAft>
                          <a:spcPts val="0"/>
                        </a:spcAft>
                      </a:pPr>
                      <a:r>
                        <a:rPr lang="zh-TW" sz="1600" kern="100" dirty="0" smtClean="0">
                          <a:effectLst/>
                          <a:latin typeface="標楷體" panose="03000509000000000000" pitchFamily="65" charset="-120"/>
                          <a:ea typeface="標楷體" panose="03000509000000000000" pitchFamily="65" charset="-120"/>
                        </a:rPr>
                        <a:t>領綱</a:t>
                      </a:r>
                      <a:r>
                        <a:rPr lang="en-US" altLang="zh-TW" sz="1600" kern="100" dirty="0" smtClean="0">
                          <a:effectLst/>
                          <a:latin typeface="標楷體" panose="03000509000000000000" pitchFamily="65" charset="-120"/>
                          <a:ea typeface="標楷體" panose="03000509000000000000" pitchFamily="65" charset="-120"/>
                        </a:rPr>
                        <a:t/>
                      </a:r>
                      <a:br>
                        <a:rPr lang="en-US" altLang="zh-TW" sz="1600" kern="100" dirty="0" smtClean="0">
                          <a:effectLst/>
                          <a:latin typeface="標楷體" panose="03000509000000000000" pitchFamily="65" charset="-120"/>
                          <a:ea typeface="標楷體" panose="03000509000000000000" pitchFamily="65" charset="-120"/>
                        </a:rPr>
                      </a:br>
                      <a:r>
                        <a:rPr lang="zh-TW" sz="1600" kern="100" dirty="0" smtClean="0">
                          <a:effectLst/>
                          <a:latin typeface="標楷體" panose="03000509000000000000" pitchFamily="65" charset="-120"/>
                          <a:ea typeface="標楷體" panose="03000509000000000000" pitchFamily="65" charset="-120"/>
                        </a:rPr>
                        <a:t>課程</a:t>
                      </a:r>
                      <a:r>
                        <a:rPr lang="zh-TW" sz="1600" kern="100" dirty="0">
                          <a:effectLst/>
                          <a:latin typeface="標楷體" panose="03000509000000000000" pitchFamily="65" charset="-120"/>
                          <a:ea typeface="標楷體" panose="03000509000000000000" pitchFamily="65" charset="-120"/>
                        </a:rPr>
                        <a:t>目標</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l">
                        <a:spcAft>
                          <a:spcPts val="0"/>
                        </a:spcAft>
                      </a:pPr>
                      <a:r>
                        <a:rPr lang="zh-TW" sz="1600" kern="100" dirty="0">
                          <a:effectLst/>
                          <a:latin typeface="標楷體" panose="03000509000000000000" pitchFamily="65" charset="-120"/>
                          <a:ea typeface="標楷體" panose="03000509000000000000" pitchFamily="65" charset="-120"/>
                        </a:rPr>
                        <a:t>「導引學生瞭解資訊與網路科技與日常生活的關係」等</a:t>
                      </a:r>
                      <a:r>
                        <a:rPr lang="en-US" sz="1600" kern="100" dirty="0">
                          <a:effectLst/>
                          <a:latin typeface="標楷體" panose="03000509000000000000" pitchFamily="65" charset="-120"/>
                          <a:ea typeface="標楷體" panose="03000509000000000000" pitchFamily="65" charset="-120"/>
                        </a:rPr>
                        <a:t>6</a:t>
                      </a:r>
                      <a:r>
                        <a:rPr lang="zh-TW" sz="1600" kern="100" dirty="0">
                          <a:effectLst/>
                          <a:latin typeface="標楷體" panose="03000509000000000000" pitchFamily="65" charset="-120"/>
                          <a:ea typeface="標楷體" panose="03000509000000000000" pitchFamily="65" charset="-120"/>
                        </a:rPr>
                        <a:t>項</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l">
                        <a:spcAft>
                          <a:spcPts val="0"/>
                        </a:spcAft>
                      </a:pPr>
                      <a:r>
                        <a:rPr lang="zh-TW" sz="1600" kern="100" dirty="0">
                          <a:effectLst/>
                          <a:latin typeface="標楷體" panose="03000509000000000000" pitchFamily="65" charset="-120"/>
                          <a:ea typeface="標楷體" panose="03000509000000000000" pitchFamily="65" charset="-120"/>
                        </a:rPr>
                        <a:t>「習得科技的基本知識與技能並培養正確的觀念、態度及工作習慣」等</a:t>
                      </a:r>
                      <a:r>
                        <a:rPr lang="en-US" sz="1600" kern="100" dirty="0">
                          <a:effectLst/>
                          <a:latin typeface="標楷體" panose="03000509000000000000" pitchFamily="65" charset="-120"/>
                          <a:ea typeface="標楷體" panose="03000509000000000000" pitchFamily="65" charset="-120"/>
                        </a:rPr>
                        <a:t>6</a:t>
                      </a:r>
                      <a:r>
                        <a:rPr lang="zh-TW" sz="1600" kern="100" dirty="0">
                          <a:effectLst/>
                          <a:latin typeface="標楷體" panose="03000509000000000000" pitchFamily="65" charset="-120"/>
                          <a:ea typeface="標楷體" panose="03000509000000000000" pitchFamily="65" charset="-120"/>
                        </a:rPr>
                        <a:t>項</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pPr algn="ctr">
                        <a:spcAft>
                          <a:spcPts val="0"/>
                        </a:spcAft>
                      </a:pPr>
                      <a:endParaRPr lang="zh-TW" sz="1200" kern="100" dirty="0">
                        <a:effectLst/>
                        <a:latin typeface="Calibri"/>
                        <a:ea typeface="新細明體"/>
                        <a:cs typeface="Times New Roman"/>
                      </a:endParaRPr>
                    </a:p>
                  </a:txBody>
                  <a:tcPr marL="114300" marR="114300" marT="0" marB="0"/>
                </a:tc>
                <a:extLst>
                  <a:ext uri="{0D108BD9-81ED-4DB2-BD59-A6C34878D82A}">
                    <a16:rowId xmlns:a16="http://schemas.microsoft.com/office/drawing/2014/main" val="10003"/>
                  </a:ext>
                </a:extLst>
              </a:tr>
              <a:tr h="517376">
                <a:tc>
                  <a:txBody>
                    <a:bodyPr/>
                    <a:lstStyle/>
                    <a:p>
                      <a:pPr algn="ctr">
                        <a:spcAft>
                          <a:spcPts val="0"/>
                        </a:spcAft>
                      </a:pPr>
                      <a:r>
                        <a:rPr lang="zh-TW" sz="1600" kern="100" dirty="0" smtClean="0">
                          <a:effectLst/>
                          <a:latin typeface="標楷體" panose="03000509000000000000" pitchFamily="65" charset="-120"/>
                          <a:ea typeface="標楷體" panose="03000509000000000000" pitchFamily="65" charset="-120"/>
                        </a:rPr>
                        <a:t>課程</a:t>
                      </a:r>
                      <a:r>
                        <a:rPr lang="en-US" altLang="zh-TW" sz="1600" kern="100" dirty="0" smtClean="0">
                          <a:effectLst/>
                          <a:latin typeface="標楷體" panose="03000509000000000000" pitchFamily="65" charset="-120"/>
                          <a:ea typeface="標楷體" panose="03000509000000000000" pitchFamily="65" charset="-120"/>
                        </a:rPr>
                        <a:t/>
                      </a:r>
                      <a:br>
                        <a:rPr lang="en-US" altLang="zh-TW" sz="1600" kern="100" dirty="0" smtClean="0">
                          <a:effectLst/>
                          <a:latin typeface="標楷體" panose="03000509000000000000" pitchFamily="65" charset="-120"/>
                          <a:ea typeface="標楷體" panose="03000509000000000000" pitchFamily="65" charset="-120"/>
                        </a:rPr>
                      </a:br>
                      <a:r>
                        <a:rPr lang="zh-TW" sz="1600" kern="100" dirty="0" smtClean="0">
                          <a:effectLst/>
                          <a:latin typeface="標楷體" panose="03000509000000000000" pitchFamily="65" charset="-120"/>
                          <a:ea typeface="標楷體" panose="03000509000000000000" pitchFamily="65" charset="-120"/>
                        </a:rPr>
                        <a:t>核心</a:t>
                      </a:r>
                      <a:r>
                        <a:rPr lang="zh-TW" sz="1600" kern="100" dirty="0">
                          <a:effectLst/>
                          <a:latin typeface="標楷體" panose="03000509000000000000" pitchFamily="65" charset="-120"/>
                          <a:ea typeface="標楷體" panose="03000509000000000000" pitchFamily="65" charset="-120"/>
                        </a:rPr>
                        <a:t>本位</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核心能力</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gridSpan="2">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核心素養</a:t>
                      </a:r>
                      <a:endParaRPr lang="zh-TW" sz="1600" kern="100" dirty="0">
                        <a:effectLst/>
                        <a:latin typeface="標楷體" panose="03000509000000000000" pitchFamily="65" charset="-120"/>
                        <a:ea typeface="標楷體" panose="03000509000000000000" pitchFamily="65" charset="-120"/>
                        <a:cs typeface="Times New Roman"/>
                      </a:endParaRPr>
                    </a:p>
                  </a:txBody>
                  <a:tcPr marL="136073" marR="136073" marT="0" marB="0" anchor="ctr"/>
                </a:tc>
                <a:tc hMerge="1">
                  <a:txBody>
                    <a:bodyPr/>
                    <a:lstStyle/>
                    <a:p>
                      <a:endParaRPr lang="zh-TW" altLang="en-US" dirty="0"/>
                    </a:p>
                  </a:txBody>
                  <a:tcPr/>
                </a:tc>
                <a:extLst>
                  <a:ext uri="{0D108BD9-81ED-4DB2-BD59-A6C34878D82A}">
                    <a16:rowId xmlns:a16="http://schemas.microsoft.com/office/drawing/2014/main" val="10004"/>
                  </a:ext>
                </a:extLst>
              </a:tr>
            </a:tbl>
          </a:graphicData>
        </a:graphic>
      </p:graphicFrame>
      <p:sp>
        <p:nvSpPr>
          <p:cNvPr id="6" name="標題 1"/>
          <p:cNvSpPr>
            <a:spLocks noGrp="1"/>
          </p:cNvSpPr>
          <p:nvPr>
            <p:ph type="title"/>
          </p:nvPr>
        </p:nvSpPr>
        <p:spPr>
          <a:xfrm>
            <a:off x="323528" y="476672"/>
            <a:ext cx="8499436" cy="1224136"/>
          </a:xfrm>
        </p:spPr>
        <p:txBody>
          <a:bodyPr>
            <a:normAutofit fontScale="90000"/>
          </a:bodyPr>
          <a:lstStyle/>
          <a:p>
            <a:r>
              <a:rPr lang="zh-TW" altLang="zh-TW" sz="3175" dirty="0"/>
              <a:t>部頒九年一貫、十二年國教課綱」及</a:t>
            </a:r>
            <a:br>
              <a:rPr lang="zh-TW" altLang="zh-TW" sz="3175" dirty="0"/>
            </a:br>
            <a:r>
              <a:rPr lang="zh-TW" altLang="en-US" sz="3175" dirty="0"/>
              <a:t>   </a:t>
            </a:r>
            <a:r>
              <a:rPr lang="zh-TW" altLang="zh-TW" sz="3175" dirty="0"/>
              <a:t>「</a:t>
            </a:r>
            <a:r>
              <a:rPr lang="zh-TW" altLang="en-US" sz="3175" dirty="0"/>
              <a:t>本</a:t>
            </a:r>
            <a:r>
              <a:rPr lang="zh-TW" altLang="zh-TW" sz="3175" dirty="0"/>
              <a:t>市國小資訊科技教學綱要」內涵比較</a:t>
            </a:r>
            <a:r>
              <a:rPr lang="en-US" altLang="zh-TW" sz="3175" dirty="0" smtClean="0"/>
              <a:t>(3)</a:t>
            </a:r>
            <a:endParaRPr lang="zh-TW" altLang="en-US" dirty="0"/>
          </a:p>
        </p:txBody>
      </p:sp>
    </p:spTree>
    <p:extLst>
      <p:ext uri="{BB962C8B-B14F-4D97-AF65-F5344CB8AC3E}">
        <p14:creationId xmlns:p14="http://schemas.microsoft.com/office/powerpoint/2010/main" val="2790687776"/>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40928"/>
            <a:ext cx="7916067" cy="1075903"/>
          </a:xfrm>
        </p:spPr>
        <p:txBody>
          <a:bodyPr/>
          <a:lstStyle/>
          <a:p>
            <a:pPr algn="ctr"/>
            <a:r>
              <a:rPr lang="zh-TW" altLang="en-US" dirty="0"/>
              <a:t>臺北市科技</a:t>
            </a:r>
            <a:r>
              <a:rPr lang="zh-TW" altLang="en-US" dirty="0" smtClean="0"/>
              <a:t>領域國小</a:t>
            </a:r>
            <a:r>
              <a:rPr lang="zh-TW" altLang="en-US" dirty="0"/>
              <a:t>資訊科技課程教學</a:t>
            </a:r>
            <a:r>
              <a:rPr lang="zh-TW" altLang="en-US" dirty="0" smtClean="0"/>
              <a:t>綱要</a:t>
            </a:r>
            <a:r>
              <a:rPr lang="en-US" altLang="zh-TW" dirty="0" smtClean="0"/>
              <a:t/>
            </a:r>
            <a:br>
              <a:rPr lang="en-US" altLang="zh-TW" dirty="0" smtClean="0"/>
            </a:br>
            <a:r>
              <a:rPr lang="zh-TW" altLang="en-US" dirty="0" smtClean="0"/>
              <a:t>學習內容面向</a:t>
            </a:r>
            <a:endParaRPr lang="zh-TW" altLang="en-US" dirty="0"/>
          </a:p>
        </p:txBody>
      </p:sp>
      <p:sp>
        <p:nvSpPr>
          <p:cNvPr id="3" name="內容版面配置區 2"/>
          <p:cNvSpPr>
            <a:spLocks noGrp="1"/>
          </p:cNvSpPr>
          <p:nvPr>
            <p:ph idx="1"/>
          </p:nvPr>
        </p:nvSpPr>
        <p:spPr>
          <a:xfrm>
            <a:off x="395536" y="1916832"/>
            <a:ext cx="3816424" cy="3055019"/>
          </a:xfrm>
        </p:spPr>
        <p:txBody>
          <a:bodyPr/>
          <a:lstStyle/>
          <a:p>
            <a:r>
              <a:rPr kumimoji="1" lang="zh-TW" altLang="en-US" sz="2400" b="1" dirty="0">
                <a:solidFill>
                  <a:srgbClr val="FF0000"/>
                </a:solidFill>
              </a:rPr>
              <a:t>演算法</a:t>
            </a:r>
            <a:endParaRPr kumimoji="1" lang="en-US" altLang="zh-TW" sz="2400" b="1" dirty="0">
              <a:solidFill>
                <a:srgbClr val="FF0000"/>
              </a:solidFill>
            </a:endParaRPr>
          </a:p>
          <a:p>
            <a:r>
              <a:rPr kumimoji="1" lang="zh-TW" altLang="en-US" sz="2400" b="1" dirty="0">
                <a:solidFill>
                  <a:srgbClr val="FF0000"/>
                </a:solidFill>
              </a:rPr>
              <a:t>程式設計</a:t>
            </a:r>
            <a:endParaRPr kumimoji="1" lang="en-US" altLang="zh-TW" sz="2400" b="1" dirty="0">
              <a:solidFill>
                <a:srgbClr val="FF0000"/>
              </a:solidFill>
            </a:endParaRPr>
          </a:p>
          <a:p>
            <a:r>
              <a:rPr kumimoji="1" lang="zh-TW" altLang="en-US" sz="2400" b="1" dirty="0">
                <a:solidFill>
                  <a:srgbClr val="00B0F0"/>
                </a:solidFill>
              </a:rPr>
              <a:t>系統平台</a:t>
            </a:r>
            <a:endParaRPr kumimoji="1" lang="en-US" altLang="zh-TW" sz="2400" b="1" dirty="0">
              <a:solidFill>
                <a:srgbClr val="00B0F0"/>
              </a:solidFill>
            </a:endParaRPr>
          </a:p>
          <a:p>
            <a:r>
              <a:rPr kumimoji="1" lang="zh-TW" altLang="en-US" sz="2400" b="1" dirty="0">
                <a:solidFill>
                  <a:srgbClr val="00B0F0"/>
                </a:solidFill>
              </a:rPr>
              <a:t>資料表示、處理及分析</a:t>
            </a:r>
            <a:endParaRPr kumimoji="1" lang="en-US" altLang="zh-TW" sz="2400" b="1" dirty="0">
              <a:solidFill>
                <a:srgbClr val="00B0F0"/>
              </a:solidFill>
            </a:endParaRPr>
          </a:p>
          <a:p>
            <a:r>
              <a:rPr kumimoji="1" lang="zh-TW" altLang="en-US" sz="2400" b="1" dirty="0">
                <a:solidFill>
                  <a:srgbClr val="00B0F0"/>
                </a:solidFill>
              </a:rPr>
              <a:t>資訊科技應用</a:t>
            </a:r>
            <a:endParaRPr kumimoji="1" lang="en-US" altLang="zh-TW" sz="2400" b="1" dirty="0">
              <a:solidFill>
                <a:srgbClr val="00B0F0"/>
              </a:solidFill>
            </a:endParaRPr>
          </a:p>
          <a:p>
            <a:r>
              <a:rPr kumimoji="1" lang="zh-TW" altLang="en-US" sz="2400" b="1" dirty="0">
                <a:solidFill>
                  <a:srgbClr val="7030A0"/>
                </a:solidFill>
              </a:rPr>
              <a:t>資訊科技與人類社會</a:t>
            </a:r>
            <a:endParaRPr kumimoji="1" lang="en-US" altLang="zh-TW" sz="2400" b="1" dirty="0">
              <a:solidFill>
                <a:srgbClr val="7030A0"/>
              </a:solidFill>
            </a:endParaRPr>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18</a:t>
            </a:fld>
            <a:endParaRPr lang="en-US" altLang="zh-TW"/>
          </a:p>
        </p:txBody>
      </p:sp>
      <p:sp>
        <p:nvSpPr>
          <p:cNvPr id="5" name="內容版面配置區 2"/>
          <p:cNvSpPr txBox="1">
            <a:spLocks/>
          </p:cNvSpPr>
          <p:nvPr/>
        </p:nvSpPr>
        <p:spPr bwMode="auto">
          <a:xfrm>
            <a:off x="5364088" y="2318196"/>
            <a:ext cx="3448397" cy="2077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500"/>
              </a:spcBef>
              <a:spcAft>
                <a:spcPts val="500"/>
              </a:spcAft>
              <a:buBlip>
                <a:blip r:embed="rId3"/>
              </a:buBlip>
              <a:defRPr sz="28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Blip>
                <a:blip r:embed="rId5"/>
              </a:buBlip>
              <a:defRPr sz="28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zh-TW" altLang="en-US" sz="2400" b="1" dirty="0">
                <a:solidFill>
                  <a:srgbClr val="FF0000"/>
                </a:solidFill>
              </a:rPr>
              <a:t>運算與設計</a:t>
            </a:r>
            <a:r>
              <a:rPr lang="zh-TW" altLang="en-US" sz="2400" b="1" dirty="0" smtClean="0">
                <a:solidFill>
                  <a:srgbClr val="FF0000"/>
                </a:solidFill>
              </a:rPr>
              <a:t>思維</a:t>
            </a:r>
            <a:endParaRPr kumimoji="0" lang="en-US" altLang="zh-TW" sz="2400" dirty="0" smtClean="0"/>
          </a:p>
          <a:p>
            <a:pPr>
              <a:lnSpc>
                <a:spcPct val="150000"/>
              </a:lnSpc>
            </a:pPr>
            <a:r>
              <a:rPr lang="zh-TW" altLang="zh-TW" sz="2400" b="1" dirty="0">
                <a:solidFill>
                  <a:srgbClr val="00B0F0"/>
                </a:solidFill>
              </a:rPr>
              <a:t>資訊科學與科技</a:t>
            </a:r>
            <a:r>
              <a:rPr lang="zh-TW" altLang="zh-TW" sz="2400" b="1" dirty="0" smtClean="0">
                <a:solidFill>
                  <a:srgbClr val="00B0F0"/>
                </a:solidFill>
              </a:rPr>
              <a:t>應</a:t>
            </a:r>
            <a:r>
              <a:rPr lang="zh-TW" altLang="en-US" sz="2400" b="1" dirty="0" smtClean="0">
                <a:solidFill>
                  <a:srgbClr val="00B0F0"/>
                </a:solidFill>
              </a:rPr>
              <a:t>用</a:t>
            </a:r>
            <a:endParaRPr lang="en-US" altLang="zh-TW" sz="2400" b="1" dirty="0" smtClean="0">
              <a:solidFill>
                <a:srgbClr val="00B0F0"/>
              </a:solidFill>
            </a:endParaRPr>
          </a:p>
          <a:p>
            <a:pPr>
              <a:lnSpc>
                <a:spcPct val="150000"/>
              </a:lnSpc>
            </a:pPr>
            <a:r>
              <a:rPr lang="zh-TW" altLang="zh-TW" sz="2400" b="1" dirty="0" smtClean="0">
                <a:solidFill>
                  <a:srgbClr val="7030A0"/>
                </a:solidFill>
              </a:rPr>
              <a:t>資訊科技</a:t>
            </a:r>
            <a:r>
              <a:rPr lang="zh-TW" altLang="zh-TW" sz="2400" b="1" dirty="0">
                <a:solidFill>
                  <a:srgbClr val="7030A0"/>
                </a:solidFill>
              </a:rPr>
              <a:t>與人類社會</a:t>
            </a:r>
            <a:endParaRPr kumimoji="0" lang="en-US" altLang="zh-TW" sz="2400" dirty="0" smtClean="0"/>
          </a:p>
        </p:txBody>
      </p:sp>
      <p:sp>
        <p:nvSpPr>
          <p:cNvPr id="6" name="向右箭號 5"/>
          <p:cNvSpPr/>
          <p:nvPr/>
        </p:nvSpPr>
        <p:spPr>
          <a:xfrm>
            <a:off x="4283968" y="3107072"/>
            <a:ext cx="720080" cy="5760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81505519"/>
      </p:ext>
    </p:extLst>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stretch>
            <a:fillRect/>
          </a:stretch>
        </p:blipFill>
        <p:spPr>
          <a:xfrm>
            <a:off x="107504" y="2204864"/>
            <a:ext cx="8866990" cy="2952328"/>
          </a:xfrm>
          <a:prstGeom prst="rect">
            <a:avLst/>
          </a:prstGeom>
        </p:spPr>
      </p:pic>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19</a:t>
            </a:fld>
            <a:endParaRPr lang="en-US" altLang="zh-TW"/>
          </a:p>
        </p:txBody>
      </p:sp>
      <p:sp>
        <p:nvSpPr>
          <p:cNvPr id="6" name="標題 1"/>
          <p:cNvSpPr>
            <a:spLocks noGrp="1"/>
          </p:cNvSpPr>
          <p:nvPr>
            <p:ph type="title"/>
          </p:nvPr>
        </p:nvSpPr>
        <p:spPr>
          <a:xfrm>
            <a:off x="20678" y="840929"/>
            <a:ext cx="8953816" cy="931888"/>
          </a:xfrm>
        </p:spPr>
        <p:txBody>
          <a:bodyPr/>
          <a:lstStyle/>
          <a:p>
            <a:pPr algn="ctr"/>
            <a:r>
              <a:rPr lang="zh-TW" altLang="en-US" dirty="0"/>
              <a:t>臺北市科技</a:t>
            </a:r>
            <a:r>
              <a:rPr lang="zh-TW" altLang="en-US" dirty="0" smtClean="0"/>
              <a:t>領域國小</a:t>
            </a:r>
            <a:r>
              <a:rPr lang="zh-TW" altLang="en-US" dirty="0"/>
              <a:t>資訊科技課程教學</a:t>
            </a:r>
            <a:r>
              <a:rPr lang="zh-TW" altLang="en-US" dirty="0" smtClean="0"/>
              <a:t>綱要架構</a:t>
            </a:r>
            <a:endParaRPr lang="zh-TW" altLang="en-US" dirty="0"/>
          </a:p>
        </p:txBody>
      </p:sp>
    </p:spTree>
    <p:extLst>
      <p:ext uri="{BB962C8B-B14F-4D97-AF65-F5344CB8AC3E}">
        <p14:creationId xmlns:p14="http://schemas.microsoft.com/office/powerpoint/2010/main" val="287771021"/>
      </p:ext>
    </p:extLst>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4" name="投影片編號版面配置區 3"/>
          <p:cNvSpPr>
            <a:spLocks noGrp="1"/>
          </p:cNvSpPr>
          <p:nvPr>
            <p:ph type="sldNum" sz="quarter" idx="11"/>
          </p:nvPr>
        </p:nvSpPr>
        <p:spPr>
          <a:xfrm>
            <a:off x="7332733" y="6465066"/>
            <a:ext cx="1804988" cy="365125"/>
          </a:xfrm>
        </p:spPr>
        <p:txBody>
          <a:bodyPr/>
          <a:lstStyle/>
          <a:p>
            <a:pPr>
              <a:defRPr/>
            </a:pPr>
            <a:fld id="{F884BF54-462D-4A9D-98BD-92F8E664E35B}" type="slidenum">
              <a:rPr lang="en-US" altLang="zh-TW" smtClean="0">
                <a:solidFill>
                  <a:srgbClr val="000000"/>
                </a:solidFill>
              </a:rPr>
              <a:pPr>
                <a:defRPr/>
              </a:pPr>
              <a:t>2</a:t>
            </a:fld>
            <a:endParaRPr lang="en-US" altLang="zh-TW" dirty="0">
              <a:solidFill>
                <a:srgbClr val="000000"/>
              </a:solidFill>
            </a:endParaRPr>
          </a:p>
        </p:txBody>
      </p:sp>
      <p:pic>
        <p:nvPicPr>
          <p:cNvPr id="5" name="圖片 4" descr="螢幕快照 2015-04-12 下午4.09.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74"/>
            <a:ext cx="9137721" cy="6395048"/>
          </a:xfrm>
          <a:prstGeom prst="rect">
            <a:avLst/>
          </a:prstGeom>
        </p:spPr>
      </p:pic>
      <p:sp>
        <p:nvSpPr>
          <p:cNvPr id="6" name="矩形 5"/>
          <p:cNvSpPr/>
          <p:nvPr/>
        </p:nvSpPr>
        <p:spPr>
          <a:xfrm>
            <a:off x="2245822" y="6366974"/>
            <a:ext cx="5904656" cy="369332"/>
          </a:xfrm>
          <a:prstGeom prst="rect">
            <a:avLst/>
          </a:prstGeom>
          <a:solidFill>
            <a:srgbClr val="FF6600"/>
          </a:solidFill>
        </p:spPr>
        <p:txBody>
          <a:bodyPr wrap="square">
            <a:spAutoFit/>
          </a:bodyPr>
          <a:lstStyle/>
          <a:p>
            <a:r>
              <a:rPr lang="zh-TW" altLang="en-US" dirty="0" smtClean="0"/>
              <a:t>引自：</a:t>
            </a:r>
            <a:r>
              <a:rPr lang="en-US" altLang="zh-TW" dirty="0" smtClean="0"/>
              <a:t>http</a:t>
            </a:r>
            <a:r>
              <a:rPr lang="en-US" altLang="zh-TW" dirty="0"/>
              <a:t>://www.p21.org/about-us/p21-framework</a:t>
            </a:r>
            <a:endParaRPr lang="zh-TW" altLang="en-US" dirty="0"/>
          </a:p>
        </p:txBody>
      </p:sp>
    </p:spTree>
    <p:extLst>
      <p:ext uri="{BB962C8B-B14F-4D97-AF65-F5344CB8AC3E}">
        <p14:creationId xmlns:p14="http://schemas.microsoft.com/office/powerpoint/2010/main" val="2156242555"/>
      </p:ext>
    </p:extLst>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702801" y="0"/>
            <a:ext cx="7610476" cy="789012"/>
          </a:xfrm>
        </p:spPr>
        <p:txBody>
          <a:bodyPr>
            <a:normAutofit/>
          </a:bodyPr>
          <a:lstStyle/>
          <a:p>
            <a:pPr algn="ctr"/>
            <a:r>
              <a:rPr lang="zh-TW" altLang="en-US" sz="3175" dirty="0"/>
              <a:t>「運算與設計思維」知識樹架構</a:t>
            </a:r>
          </a:p>
        </p:txBody>
      </p:sp>
      <p:pic>
        <p:nvPicPr>
          <p:cNvPr id="5" name="圖片 4"/>
          <p:cNvPicPr>
            <a:picLocks noChangeAspect="1"/>
          </p:cNvPicPr>
          <p:nvPr/>
        </p:nvPicPr>
        <p:blipFill>
          <a:blip r:embed="rId2"/>
          <a:stretch>
            <a:fillRect/>
          </a:stretch>
        </p:blipFill>
        <p:spPr>
          <a:xfrm>
            <a:off x="179512" y="786343"/>
            <a:ext cx="8657054" cy="6048674"/>
          </a:xfrm>
          <a:prstGeom prst="rect">
            <a:avLst/>
          </a:prstGeom>
        </p:spPr>
      </p:pic>
    </p:spTree>
    <p:extLst>
      <p:ext uri="{BB962C8B-B14F-4D97-AF65-F5344CB8AC3E}">
        <p14:creationId xmlns:p14="http://schemas.microsoft.com/office/powerpoint/2010/main" val="2054727661"/>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23529" y="620688"/>
            <a:ext cx="8496942" cy="792088"/>
          </a:xfrm>
        </p:spPr>
        <p:txBody>
          <a:bodyPr>
            <a:normAutofit/>
          </a:bodyPr>
          <a:lstStyle/>
          <a:p>
            <a:pPr algn="ctr"/>
            <a:r>
              <a:rPr lang="zh-TW" altLang="en-US" sz="3175" dirty="0">
                <a:solidFill>
                  <a:srgbClr val="7030A0"/>
                </a:solidFill>
              </a:rPr>
              <a:t>「資訊科學與科技應用」知識樹架構</a:t>
            </a:r>
          </a:p>
        </p:txBody>
      </p:sp>
      <p:pic>
        <p:nvPicPr>
          <p:cNvPr id="2" name="圖片 1"/>
          <p:cNvPicPr>
            <a:picLocks noChangeAspect="1"/>
          </p:cNvPicPr>
          <p:nvPr/>
        </p:nvPicPr>
        <p:blipFill>
          <a:blip r:embed="rId2"/>
          <a:stretch>
            <a:fillRect/>
          </a:stretch>
        </p:blipFill>
        <p:spPr>
          <a:xfrm>
            <a:off x="0" y="1443507"/>
            <a:ext cx="9144000" cy="3988630"/>
          </a:xfrm>
          <a:prstGeom prst="rect">
            <a:avLst/>
          </a:prstGeom>
        </p:spPr>
      </p:pic>
    </p:spTree>
    <p:extLst>
      <p:ext uri="{BB962C8B-B14F-4D97-AF65-F5344CB8AC3E}">
        <p14:creationId xmlns:p14="http://schemas.microsoft.com/office/powerpoint/2010/main" val="3993469715"/>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0" y="1484784"/>
            <a:ext cx="9144000" cy="3861610"/>
          </a:xfrm>
          <a:prstGeom prst="rect">
            <a:avLst/>
          </a:prstGeom>
        </p:spPr>
      </p:pic>
      <p:sp>
        <p:nvSpPr>
          <p:cNvPr id="6" name="標題 1"/>
          <p:cNvSpPr txBox="1">
            <a:spLocks/>
          </p:cNvSpPr>
          <p:nvPr/>
        </p:nvSpPr>
        <p:spPr>
          <a:xfrm>
            <a:off x="323529" y="764704"/>
            <a:ext cx="8496942" cy="648072"/>
          </a:xfrm>
          <a:prstGeom prst="rect">
            <a:avLst/>
          </a:prstGeom>
        </p:spPr>
        <p:txBody>
          <a:bodyPr>
            <a:normAutofit/>
          </a:bodyPr>
          <a:lstStyle>
            <a:lvl1pPr algn="l" rtl="0" eaLnBrk="0" fontAlgn="base" hangingPunct="0">
              <a:spcBef>
                <a:spcPct val="0"/>
              </a:spcBef>
              <a:spcAft>
                <a:spcPct val="0"/>
              </a:spcAft>
              <a:defRPr sz="3600" b="1" kern="1200">
                <a:solidFill>
                  <a:srgbClr val="002060"/>
                </a:solidFill>
                <a:latin typeface="標楷體" pitchFamily="65" charset="-120"/>
                <a:ea typeface="標楷體" pitchFamily="65" charset="-120"/>
                <a:cs typeface="+mj-cs"/>
              </a:defRPr>
            </a:lvl1pPr>
            <a:lvl2pPr algn="l" rtl="0" eaLnBrk="0" fontAlgn="base" hangingPunct="0">
              <a:spcBef>
                <a:spcPct val="0"/>
              </a:spcBef>
              <a:spcAft>
                <a:spcPct val="0"/>
              </a:spcAft>
              <a:defRPr sz="3600" b="1">
                <a:solidFill>
                  <a:srgbClr val="002060"/>
                </a:solidFill>
                <a:latin typeface="標楷體" pitchFamily="65" charset="-120"/>
                <a:ea typeface="標楷體" pitchFamily="65" charset="-120"/>
              </a:defRPr>
            </a:lvl2pPr>
            <a:lvl3pPr algn="l" rtl="0" eaLnBrk="0" fontAlgn="base" hangingPunct="0">
              <a:spcBef>
                <a:spcPct val="0"/>
              </a:spcBef>
              <a:spcAft>
                <a:spcPct val="0"/>
              </a:spcAft>
              <a:defRPr sz="3600" b="1">
                <a:solidFill>
                  <a:srgbClr val="002060"/>
                </a:solidFill>
                <a:latin typeface="標楷體" pitchFamily="65" charset="-120"/>
                <a:ea typeface="標楷體" pitchFamily="65" charset="-120"/>
              </a:defRPr>
            </a:lvl3pPr>
            <a:lvl4pPr algn="l" rtl="0" eaLnBrk="0" fontAlgn="base" hangingPunct="0">
              <a:spcBef>
                <a:spcPct val="0"/>
              </a:spcBef>
              <a:spcAft>
                <a:spcPct val="0"/>
              </a:spcAft>
              <a:defRPr sz="3600" b="1">
                <a:solidFill>
                  <a:srgbClr val="002060"/>
                </a:solidFill>
                <a:latin typeface="標楷體" pitchFamily="65" charset="-120"/>
                <a:ea typeface="標楷體" pitchFamily="65" charset="-120"/>
              </a:defRPr>
            </a:lvl4pPr>
            <a:lvl5pPr algn="l" rtl="0" eaLnBrk="0" fontAlgn="base" hangingPunct="0">
              <a:spcBef>
                <a:spcPct val="0"/>
              </a:spcBef>
              <a:spcAft>
                <a:spcPct val="0"/>
              </a:spcAft>
              <a:defRPr sz="3600" b="1">
                <a:solidFill>
                  <a:srgbClr val="002060"/>
                </a:solidFill>
                <a:latin typeface="標楷體" pitchFamily="65" charset="-120"/>
                <a:ea typeface="標楷體" pitchFamily="65" charset="-120"/>
              </a:defRPr>
            </a:lvl5pPr>
            <a:lvl6pPr marL="4572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6pPr>
            <a:lvl7pPr marL="9144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7pPr>
            <a:lvl8pPr marL="13716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8pPr>
            <a:lvl9pPr marL="18288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9pPr>
          </a:lstStyle>
          <a:p>
            <a:pPr algn="ctr"/>
            <a:r>
              <a:rPr kumimoji="0" lang="zh-TW" altLang="en-US" sz="3175" dirty="0" smtClean="0">
                <a:solidFill>
                  <a:srgbClr val="7030A0"/>
                </a:solidFill>
              </a:rPr>
              <a:t>「</a:t>
            </a:r>
            <a:r>
              <a:rPr kumimoji="0" lang="zh-TW" altLang="en-US" sz="3175" dirty="0">
                <a:solidFill>
                  <a:srgbClr val="7030A0"/>
                </a:solidFill>
              </a:rPr>
              <a:t>資訊科技與人類社會」</a:t>
            </a:r>
            <a:r>
              <a:rPr kumimoji="0" lang="zh-TW" altLang="en-US" sz="3175" dirty="0" smtClean="0">
                <a:solidFill>
                  <a:srgbClr val="7030A0"/>
                </a:solidFill>
              </a:rPr>
              <a:t>知識樹架構</a:t>
            </a:r>
            <a:endParaRPr kumimoji="0" lang="zh-TW" altLang="en-US" sz="3175" dirty="0">
              <a:solidFill>
                <a:srgbClr val="7030A0"/>
              </a:solidFill>
            </a:endParaRPr>
          </a:p>
        </p:txBody>
      </p:sp>
    </p:spTree>
    <p:extLst>
      <p:ext uri="{BB962C8B-B14F-4D97-AF65-F5344CB8AC3E}">
        <p14:creationId xmlns:p14="http://schemas.microsoft.com/office/powerpoint/2010/main" val="3744131245"/>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A4817FE-B527-4FFF-B86F-543BDF6E9DC6}" type="slidenum">
              <a:rPr lang="en-US" altLang="zh-TW" smtClean="0"/>
              <a:pPr>
                <a:defRPr/>
              </a:pPr>
              <a:t>23</a:t>
            </a:fld>
            <a:endParaRPr lang="en-US" altLang="zh-TW"/>
          </a:p>
        </p:txBody>
      </p:sp>
      <p:graphicFrame>
        <p:nvGraphicFramePr>
          <p:cNvPr id="3" name="表格 2"/>
          <p:cNvGraphicFramePr>
            <a:graphicFrameLocks noGrp="1"/>
          </p:cNvGraphicFramePr>
          <p:nvPr>
            <p:extLst>
              <p:ext uri="{D42A27DB-BD31-4B8C-83A1-F6EECF244321}">
                <p14:modId xmlns:p14="http://schemas.microsoft.com/office/powerpoint/2010/main" val="3208286423"/>
              </p:ext>
            </p:extLst>
          </p:nvPr>
        </p:nvGraphicFramePr>
        <p:xfrm>
          <a:off x="402708" y="1700808"/>
          <a:ext cx="8424937" cy="3744419"/>
        </p:xfrm>
        <a:graphic>
          <a:graphicData uri="http://schemas.openxmlformats.org/drawingml/2006/table">
            <a:tbl>
              <a:tblPr firstRow="1" firstCol="1" bandRow="1">
                <a:tableStyleId>{5C22544A-7EE6-4342-B048-85BDC9FD1C3A}</a:tableStyleId>
              </a:tblPr>
              <a:tblGrid>
                <a:gridCol w="2124551">
                  <a:extLst>
                    <a:ext uri="{9D8B030D-6E8A-4147-A177-3AD203B41FA5}">
                      <a16:colId xmlns:a16="http://schemas.microsoft.com/office/drawing/2014/main" val="20000"/>
                    </a:ext>
                  </a:extLst>
                </a:gridCol>
                <a:gridCol w="2344331">
                  <a:extLst>
                    <a:ext uri="{9D8B030D-6E8A-4147-A177-3AD203B41FA5}">
                      <a16:colId xmlns:a16="http://schemas.microsoft.com/office/drawing/2014/main" val="20001"/>
                    </a:ext>
                  </a:extLst>
                </a:gridCol>
                <a:gridCol w="1143158">
                  <a:extLst>
                    <a:ext uri="{9D8B030D-6E8A-4147-A177-3AD203B41FA5}">
                      <a16:colId xmlns:a16="http://schemas.microsoft.com/office/drawing/2014/main" val="20002"/>
                    </a:ext>
                  </a:extLst>
                </a:gridCol>
                <a:gridCol w="980043">
                  <a:extLst>
                    <a:ext uri="{9D8B030D-6E8A-4147-A177-3AD203B41FA5}">
                      <a16:colId xmlns:a16="http://schemas.microsoft.com/office/drawing/2014/main" val="20003"/>
                    </a:ext>
                  </a:extLst>
                </a:gridCol>
                <a:gridCol w="980043">
                  <a:extLst>
                    <a:ext uri="{9D8B030D-6E8A-4147-A177-3AD203B41FA5}">
                      <a16:colId xmlns:a16="http://schemas.microsoft.com/office/drawing/2014/main" val="20004"/>
                    </a:ext>
                  </a:extLst>
                </a:gridCol>
                <a:gridCol w="852811">
                  <a:extLst>
                    <a:ext uri="{9D8B030D-6E8A-4147-A177-3AD203B41FA5}">
                      <a16:colId xmlns:a16="http://schemas.microsoft.com/office/drawing/2014/main" val="20005"/>
                    </a:ext>
                  </a:extLst>
                </a:gridCol>
              </a:tblGrid>
              <a:tr h="374442">
                <a:tc rowSpan="2">
                  <a:txBody>
                    <a:bodyPr/>
                    <a:lstStyle/>
                    <a:p>
                      <a:pPr algn="ctr">
                        <a:spcAft>
                          <a:spcPts val="0"/>
                        </a:spcAft>
                      </a:pPr>
                      <a:r>
                        <a:rPr lang="zh-TW" sz="1600" kern="0" dirty="0">
                          <a:effectLst/>
                          <a:latin typeface="標楷體" panose="03000509000000000000" pitchFamily="65" charset="-120"/>
                          <a:ea typeface="標楷體" panose="03000509000000000000" pitchFamily="65" charset="-120"/>
                        </a:rPr>
                        <a:t>面向</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2">
                  <a:txBody>
                    <a:bodyPr/>
                    <a:lstStyle/>
                    <a:p>
                      <a:pPr algn="ctr">
                        <a:spcAft>
                          <a:spcPts val="0"/>
                        </a:spcAft>
                      </a:pPr>
                      <a:r>
                        <a:rPr lang="zh-TW" sz="1600" kern="0" dirty="0">
                          <a:effectLst/>
                          <a:latin typeface="標楷體" panose="03000509000000000000" pitchFamily="65" charset="-120"/>
                          <a:ea typeface="標楷體" panose="03000509000000000000" pitchFamily="65" charset="-120"/>
                        </a:rPr>
                        <a:t>類別</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gridSpan="3">
                  <a:txBody>
                    <a:bodyPr/>
                    <a:lstStyle/>
                    <a:p>
                      <a:pPr algn="ctr">
                        <a:spcAft>
                          <a:spcPts val="0"/>
                        </a:spcAft>
                      </a:pPr>
                      <a:r>
                        <a:rPr lang="zh-TW" sz="1600" kern="0" dirty="0">
                          <a:effectLst/>
                          <a:latin typeface="標楷體" panose="03000509000000000000" pitchFamily="65" charset="-120"/>
                          <a:ea typeface="標楷體" panose="03000509000000000000" pitchFamily="65" charset="-120"/>
                        </a:rPr>
                        <a:t>學習階段</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600" kern="0">
                          <a:effectLst/>
                          <a:latin typeface="標楷體" panose="03000509000000000000" pitchFamily="65" charset="-120"/>
                          <a:ea typeface="標楷體" panose="03000509000000000000" pitchFamily="65" charset="-120"/>
                        </a:rPr>
                        <a:t>小計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0"/>
                  </a:ext>
                </a:extLst>
              </a:tr>
              <a:tr h="37444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1-2</a:t>
                      </a:r>
                      <a:r>
                        <a:rPr lang="zh-TW" sz="1600" kern="0">
                          <a:effectLst/>
                          <a:latin typeface="標楷體" panose="03000509000000000000" pitchFamily="65" charset="-120"/>
                          <a:ea typeface="標楷體" panose="03000509000000000000" pitchFamily="65" charset="-120"/>
                        </a:rPr>
                        <a:t>年級</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3-4</a:t>
                      </a:r>
                      <a:r>
                        <a:rPr lang="zh-TW" sz="1600" kern="0">
                          <a:effectLst/>
                          <a:latin typeface="標楷體" panose="03000509000000000000" pitchFamily="65" charset="-120"/>
                          <a:ea typeface="標楷體" panose="03000509000000000000" pitchFamily="65" charset="-120"/>
                        </a:rPr>
                        <a:t>年級</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5-6</a:t>
                      </a:r>
                      <a:r>
                        <a:rPr lang="zh-TW" sz="1600" kern="0">
                          <a:effectLst/>
                          <a:latin typeface="標楷體" panose="03000509000000000000" pitchFamily="65" charset="-120"/>
                          <a:ea typeface="標楷體" panose="03000509000000000000" pitchFamily="65" charset="-120"/>
                        </a:rPr>
                        <a:t>年級</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vMerge="1">
                  <a:txBody>
                    <a:bodyPr/>
                    <a:lstStyle/>
                    <a:p>
                      <a:endParaRPr lang="zh-TW" altLang="en-US"/>
                    </a:p>
                  </a:txBody>
                  <a:tcPr/>
                </a:tc>
                <a:extLst>
                  <a:ext uri="{0D108BD9-81ED-4DB2-BD59-A6C34878D82A}">
                    <a16:rowId xmlns:a16="http://schemas.microsoft.com/office/drawing/2014/main" val="10001"/>
                  </a:ext>
                </a:extLst>
              </a:tr>
              <a:tr h="374442">
                <a:tc rowSpan="3">
                  <a:txBody>
                    <a:bodyPr/>
                    <a:lstStyle/>
                    <a:p>
                      <a:pPr algn="ctr">
                        <a:spcAft>
                          <a:spcPts val="0"/>
                        </a:spcAft>
                      </a:pPr>
                      <a:r>
                        <a:rPr lang="zh-TW" sz="1600" kern="0">
                          <a:effectLst/>
                          <a:latin typeface="標楷體" panose="03000509000000000000" pitchFamily="65" charset="-120"/>
                          <a:ea typeface="標楷體" panose="03000509000000000000" pitchFamily="65" charset="-120"/>
                        </a:rPr>
                        <a:t>資訊科學與科技應用</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spcAft>
                          <a:spcPts val="0"/>
                        </a:spcAft>
                      </a:pPr>
                      <a:r>
                        <a:rPr lang="zh-TW" sz="1600" kern="0">
                          <a:effectLst/>
                          <a:latin typeface="標楷體" panose="03000509000000000000" pitchFamily="65" charset="-120"/>
                          <a:ea typeface="標楷體" panose="03000509000000000000" pitchFamily="65" charset="-120"/>
                        </a:rPr>
                        <a:t>系統平臺</a:t>
                      </a:r>
                      <a:r>
                        <a:rPr lang="en-US" sz="1600" kern="0">
                          <a:effectLst/>
                          <a:latin typeface="標楷體" panose="03000509000000000000" pitchFamily="65" charset="-120"/>
                          <a:ea typeface="標楷體" panose="03000509000000000000" pitchFamily="65" charset="-120"/>
                        </a:rPr>
                        <a:t>(S)</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3">
                  <a:txBody>
                    <a:bodyPr/>
                    <a:lstStyle/>
                    <a:p>
                      <a:pPr algn="ctr">
                        <a:spcAft>
                          <a:spcPts val="0"/>
                        </a:spcAft>
                      </a:pPr>
                      <a:r>
                        <a:rPr lang="en-US" sz="1600" kern="0">
                          <a:effectLst/>
                          <a:latin typeface="標楷體" panose="03000509000000000000" pitchFamily="65" charset="-120"/>
                          <a:ea typeface="標楷體" panose="03000509000000000000" pitchFamily="65" charset="-120"/>
                        </a:rPr>
                        <a:t>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3">
                  <a:txBody>
                    <a:bodyPr/>
                    <a:lstStyle/>
                    <a:p>
                      <a:pPr algn="ctr">
                        <a:spcAft>
                          <a:spcPts val="0"/>
                        </a:spcAft>
                      </a:pPr>
                      <a:r>
                        <a:rPr lang="en-US" sz="1600" kern="0">
                          <a:effectLst/>
                          <a:latin typeface="標楷體" panose="03000509000000000000" pitchFamily="65" charset="-120"/>
                          <a:ea typeface="標楷體" panose="03000509000000000000" pitchFamily="65" charset="-120"/>
                        </a:rPr>
                        <a:t>46</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3">
                  <a:txBody>
                    <a:bodyPr/>
                    <a:lstStyle/>
                    <a:p>
                      <a:pPr algn="ctr">
                        <a:spcAft>
                          <a:spcPts val="0"/>
                        </a:spcAft>
                      </a:pPr>
                      <a:r>
                        <a:rPr lang="en-US" sz="1600" kern="0">
                          <a:effectLst/>
                          <a:latin typeface="標楷體" panose="03000509000000000000" pitchFamily="65" charset="-120"/>
                          <a:ea typeface="標楷體" panose="03000509000000000000" pitchFamily="65" charset="-120"/>
                        </a:rPr>
                        <a:t>32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3">
                  <a:txBody>
                    <a:bodyPr/>
                    <a:lstStyle/>
                    <a:p>
                      <a:pPr algn="ctr">
                        <a:spcAft>
                          <a:spcPts val="0"/>
                        </a:spcAft>
                      </a:pPr>
                      <a:r>
                        <a:rPr lang="en-US" sz="1600" kern="0">
                          <a:effectLst/>
                          <a:latin typeface="標楷體" panose="03000509000000000000" pitchFamily="65" charset="-120"/>
                          <a:ea typeface="標楷體" panose="03000509000000000000" pitchFamily="65" charset="-120"/>
                        </a:rPr>
                        <a:t>80</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2"/>
                  </a:ext>
                </a:extLst>
              </a:tr>
              <a:tr h="374442">
                <a:tc vMerge="1">
                  <a:txBody>
                    <a:bodyPr/>
                    <a:lstStyle/>
                    <a:p>
                      <a:endParaRPr lang="zh-TW" altLang="en-US"/>
                    </a:p>
                  </a:txBody>
                  <a:tcPr/>
                </a:tc>
                <a:tc>
                  <a:txBody>
                    <a:bodyPr/>
                    <a:lstStyle/>
                    <a:p>
                      <a:pPr>
                        <a:spcAft>
                          <a:spcPts val="0"/>
                        </a:spcAft>
                      </a:pPr>
                      <a:r>
                        <a:rPr lang="zh-TW" sz="1600" kern="0">
                          <a:effectLst/>
                          <a:latin typeface="標楷體" panose="03000509000000000000" pitchFamily="65" charset="-120"/>
                          <a:ea typeface="標楷體" panose="03000509000000000000" pitchFamily="65" charset="-120"/>
                        </a:rPr>
                        <a:t>資料表示處理及分析</a:t>
                      </a:r>
                      <a:r>
                        <a:rPr lang="en-US" sz="1600" kern="0">
                          <a:effectLst/>
                          <a:latin typeface="標楷體" panose="03000509000000000000" pitchFamily="65" charset="-120"/>
                          <a:ea typeface="標楷體" panose="03000509000000000000" pitchFamily="65" charset="-120"/>
                        </a:rPr>
                        <a:t>(D)</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74442">
                <a:tc vMerge="1">
                  <a:txBody>
                    <a:bodyPr/>
                    <a:lstStyle/>
                    <a:p>
                      <a:endParaRPr lang="zh-TW" altLang="en-US"/>
                    </a:p>
                  </a:txBody>
                  <a:tcPr/>
                </a:tc>
                <a:tc>
                  <a:txBody>
                    <a:bodyPr/>
                    <a:lstStyle/>
                    <a:p>
                      <a:pPr>
                        <a:spcAft>
                          <a:spcPts val="0"/>
                        </a:spcAft>
                      </a:pPr>
                      <a:r>
                        <a:rPr lang="zh-TW" sz="1600" kern="0">
                          <a:effectLst/>
                          <a:latin typeface="標楷體" panose="03000509000000000000" pitchFamily="65" charset="-120"/>
                          <a:ea typeface="標楷體" panose="03000509000000000000" pitchFamily="65" charset="-120"/>
                        </a:rPr>
                        <a:t>資訊科技應用</a:t>
                      </a:r>
                      <a:r>
                        <a:rPr lang="en-US" sz="1600" kern="0">
                          <a:effectLst/>
                          <a:latin typeface="標楷體" panose="03000509000000000000" pitchFamily="65" charset="-120"/>
                          <a:ea typeface="標楷體" panose="03000509000000000000" pitchFamily="65" charset="-120"/>
                        </a:rPr>
                        <a:t>(T)</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374442">
                <a:tc rowSpan="2">
                  <a:txBody>
                    <a:bodyPr/>
                    <a:lstStyle/>
                    <a:p>
                      <a:pPr algn="ctr">
                        <a:spcAft>
                          <a:spcPts val="0"/>
                        </a:spcAft>
                      </a:pPr>
                      <a:r>
                        <a:rPr lang="zh-TW" sz="1600" kern="0">
                          <a:effectLst/>
                          <a:latin typeface="標楷體" panose="03000509000000000000" pitchFamily="65" charset="-120"/>
                          <a:ea typeface="標楷體" panose="03000509000000000000" pitchFamily="65" charset="-120"/>
                        </a:rPr>
                        <a:t>運算與設計思維</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spcAft>
                          <a:spcPts val="0"/>
                        </a:spcAft>
                      </a:pPr>
                      <a:r>
                        <a:rPr lang="zh-TW" sz="1600" kern="0">
                          <a:effectLst/>
                          <a:latin typeface="標楷體" panose="03000509000000000000" pitchFamily="65" charset="-120"/>
                          <a:ea typeface="標楷體" panose="03000509000000000000" pitchFamily="65" charset="-120"/>
                        </a:rPr>
                        <a:t>程式設計</a:t>
                      </a:r>
                      <a:r>
                        <a:rPr lang="en-US" sz="1600" kern="0">
                          <a:effectLst/>
                          <a:latin typeface="標楷體" panose="03000509000000000000" pitchFamily="65" charset="-120"/>
                          <a:ea typeface="標楷體" panose="03000509000000000000" pitchFamily="65" charset="-120"/>
                        </a:rPr>
                        <a:t>(P)</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2">
                  <a:txBody>
                    <a:bodyPr/>
                    <a:lstStyle/>
                    <a:p>
                      <a:pPr algn="ctr">
                        <a:spcAft>
                          <a:spcPts val="0"/>
                        </a:spcAft>
                      </a:pPr>
                      <a:r>
                        <a:rPr lang="en-US" sz="1600" kern="0">
                          <a:effectLst/>
                          <a:latin typeface="標楷體" panose="03000509000000000000" pitchFamily="65" charset="-120"/>
                          <a:ea typeface="標楷體" panose="03000509000000000000" pitchFamily="65" charset="-120"/>
                        </a:rPr>
                        <a:t>8</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2">
                  <a:txBody>
                    <a:bodyPr/>
                    <a:lstStyle/>
                    <a:p>
                      <a:pPr algn="ctr">
                        <a:spcAft>
                          <a:spcPts val="0"/>
                        </a:spcAft>
                      </a:pPr>
                      <a:r>
                        <a:rPr lang="en-US" sz="1600" kern="0">
                          <a:effectLst/>
                          <a:latin typeface="標楷體" panose="03000509000000000000" pitchFamily="65" charset="-120"/>
                          <a:ea typeface="標楷體" panose="03000509000000000000" pitchFamily="65" charset="-120"/>
                        </a:rPr>
                        <a:t>20</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2">
                  <a:txBody>
                    <a:bodyPr/>
                    <a:lstStyle/>
                    <a:p>
                      <a:pPr algn="ctr">
                        <a:spcAft>
                          <a:spcPts val="0"/>
                        </a:spcAft>
                      </a:pPr>
                      <a:r>
                        <a:rPr lang="en-US" sz="1600" kern="0">
                          <a:effectLst/>
                          <a:latin typeface="標楷體" panose="03000509000000000000" pitchFamily="65" charset="-120"/>
                          <a:ea typeface="標楷體" panose="03000509000000000000" pitchFamily="65" charset="-120"/>
                        </a:rPr>
                        <a:t>32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rowSpan="2">
                  <a:txBody>
                    <a:bodyPr/>
                    <a:lstStyle/>
                    <a:p>
                      <a:pPr algn="ctr">
                        <a:spcAft>
                          <a:spcPts val="0"/>
                        </a:spcAft>
                      </a:pPr>
                      <a:r>
                        <a:rPr lang="en-US" sz="1600" kern="0">
                          <a:effectLst/>
                          <a:latin typeface="標楷體" panose="03000509000000000000" pitchFamily="65" charset="-120"/>
                          <a:ea typeface="標楷體" panose="03000509000000000000" pitchFamily="65" charset="-120"/>
                        </a:rPr>
                        <a:t>60</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5"/>
                  </a:ext>
                </a:extLst>
              </a:tr>
              <a:tr h="374442">
                <a:tc vMerge="1">
                  <a:txBody>
                    <a:bodyPr/>
                    <a:lstStyle/>
                    <a:p>
                      <a:endParaRPr lang="zh-TW" altLang="en-US"/>
                    </a:p>
                  </a:txBody>
                  <a:tcPr/>
                </a:tc>
                <a:tc>
                  <a:txBody>
                    <a:bodyPr/>
                    <a:lstStyle/>
                    <a:p>
                      <a:pPr>
                        <a:spcAft>
                          <a:spcPts val="0"/>
                        </a:spcAft>
                      </a:pPr>
                      <a:r>
                        <a:rPr lang="zh-TW" sz="1600" kern="0">
                          <a:effectLst/>
                          <a:latin typeface="標楷體" panose="03000509000000000000" pitchFamily="65" charset="-120"/>
                          <a:ea typeface="標楷體" panose="03000509000000000000" pitchFamily="65" charset="-120"/>
                        </a:rPr>
                        <a:t>演算法</a:t>
                      </a:r>
                      <a:r>
                        <a:rPr lang="en-US" sz="1600" kern="0">
                          <a:effectLst/>
                          <a:latin typeface="標楷體" panose="03000509000000000000" pitchFamily="65" charset="-120"/>
                          <a:ea typeface="標楷體" panose="03000509000000000000" pitchFamily="65" charset="-120"/>
                        </a:rPr>
                        <a:t>(A)</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748883">
                <a:tc>
                  <a:txBody>
                    <a:bodyPr/>
                    <a:lstStyle/>
                    <a:p>
                      <a:pPr algn="ctr">
                        <a:spcAft>
                          <a:spcPts val="0"/>
                        </a:spcAft>
                      </a:pPr>
                      <a:r>
                        <a:rPr lang="zh-TW" sz="1600" kern="0">
                          <a:effectLst/>
                          <a:latin typeface="標楷體" panose="03000509000000000000" pitchFamily="65" charset="-120"/>
                          <a:ea typeface="標楷體" panose="03000509000000000000" pitchFamily="65" charset="-120"/>
                        </a:rPr>
                        <a:t>資訊科技與人類社會</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spcAft>
                          <a:spcPts val="0"/>
                        </a:spcAft>
                      </a:pPr>
                      <a:r>
                        <a:rPr lang="zh-TW" sz="1600" kern="0">
                          <a:effectLst/>
                          <a:latin typeface="標楷體" panose="03000509000000000000" pitchFamily="65" charset="-120"/>
                          <a:ea typeface="標楷體" panose="03000509000000000000" pitchFamily="65" charset="-120"/>
                        </a:rPr>
                        <a:t>資訊科技與人類社會</a:t>
                      </a:r>
                      <a:r>
                        <a:rPr lang="en-US" sz="1600" kern="0">
                          <a:effectLst/>
                          <a:latin typeface="標楷體" panose="03000509000000000000" pitchFamily="65" charset="-120"/>
                          <a:ea typeface="標楷體" panose="03000509000000000000" pitchFamily="65" charset="-120"/>
                        </a:rPr>
                        <a:t>(H)</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6</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8</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16</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7"/>
                  </a:ext>
                </a:extLst>
              </a:tr>
              <a:tr h="374442">
                <a:tc gridSpan="2">
                  <a:txBody>
                    <a:bodyPr/>
                    <a:lstStyle/>
                    <a:p>
                      <a:pPr algn="ctr">
                        <a:spcAft>
                          <a:spcPts val="0"/>
                        </a:spcAft>
                      </a:pPr>
                      <a:r>
                        <a:rPr lang="zh-TW" sz="1600" kern="0">
                          <a:effectLst/>
                          <a:latin typeface="標楷體" panose="03000509000000000000" pitchFamily="65" charset="-120"/>
                          <a:ea typeface="標楷體" panose="03000509000000000000" pitchFamily="65" charset="-120"/>
                        </a:rPr>
                        <a:t>小計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hMerge="1">
                  <a:txBody>
                    <a:bodyPr/>
                    <a:lstStyle/>
                    <a:p>
                      <a:endParaRPr lang="zh-TW" altLang="en-US"/>
                    </a:p>
                  </a:txBody>
                  <a:tcP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12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72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a:effectLst/>
                          <a:latin typeface="標楷體" panose="03000509000000000000" pitchFamily="65" charset="-120"/>
                          <a:ea typeface="標楷體" panose="03000509000000000000" pitchFamily="65" charset="-120"/>
                        </a:rPr>
                        <a:t>72</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en-US" sz="1600" kern="0" dirty="0">
                          <a:effectLst/>
                          <a:latin typeface="標楷體" panose="03000509000000000000" pitchFamily="65" charset="-120"/>
                          <a:ea typeface="標楷體" panose="03000509000000000000" pitchFamily="65" charset="-120"/>
                        </a:rPr>
                        <a:t>156</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008"/>
                  </a:ext>
                </a:extLst>
              </a:tr>
            </a:tbl>
          </a:graphicData>
        </a:graphic>
      </p:graphicFrame>
      <p:sp>
        <p:nvSpPr>
          <p:cNvPr id="5" name="標題 1"/>
          <p:cNvSpPr txBox="1">
            <a:spLocks/>
          </p:cNvSpPr>
          <p:nvPr/>
        </p:nvSpPr>
        <p:spPr>
          <a:xfrm>
            <a:off x="323528" y="764704"/>
            <a:ext cx="8496942" cy="936104"/>
          </a:xfrm>
          <a:prstGeom prst="rect">
            <a:avLst/>
          </a:prstGeom>
        </p:spPr>
        <p:txBody>
          <a:bodyPr>
            <a:normAutofit fontScale="92500" lnSpcReduction="10000"/>
          </a:bodyPr>
          <a:lstStyle>
            <a:lvl1pPr algn="l" rtl="0" eaLnBrk="0" fontAlgn="base" hangingPunct="0">
              <a:spcBef>
                <a:spcPct val="0"/>
              </a:spcBef>
              <a:spcAft>
                <a:spcPct val="0"/>
              </a:spcAft>
              <a:defRPr sz="3600" b="1" kern="1200">
                <a:solidFill>
                  <a:srgbClr val="002060"/>
                </a:solidFill>
                <a:latin typeface="標楷體" pitchFamily="65" charset="-120"/>
                <a:ea typeface="標楷體" pitchFamily="65" charset="-120"/>
                <a:cs typeface="+mj-cs"/>
              </a:defRPr>
            </a:lvl1pPr>
            <a:lvl2pPr algn="l" rtl="0" eaLnBrk="0" fontAlgn="base" hangingPunct="0">
              <a:spcBef>
                <a:spcPct val="0"/>
              </a:spcBef>
              <a:spcAft>
                <a:spcPct val="0"/>
              </a:spcAft>
              <a:defRPr sz="3600" b="1">
                <a:solidFill>
                  <a:srgbClr val="002060"/>
                </a:solidFill>
                <a:latin typeface="標楷體" pitchFamily="65" charset="-120"/>
                <a:ea typeface="標楷體" pitchFamily="65" charset="-120"/>
              </a:defRPr>
            </a:lvl2pPr>
            <a:lvl3pPr algn="l" rtl="0" eaLnBrk="0" fontAlgn="base" hangingPunct="0">
              <a:spcBef>
                <a:spcPct val="0"/>
              </a:spcBef>
              <a:spcAft>
                <a:spcPct val="0"/>
              </a:spcAft>
              <a:defRPr sz="3600" b="1">
                <a:solidFill>
                  <a:srgbClr val="002060"/>
                </a:solidFill>
                <a:latin typeface="標楷體" pitchFamily="65" charset="-120"/>
                <a:ea typeface="標楷體" pitchFamily="65" charset="-120"/>
              </a:defRPr>
            </a:lvl3pPr>
            <a:lvl4pPr algn="l" rtl="0" eaLnBrk="0" fontAlgn="base" hangingPunct="0">
              <a:spcBef>
                <a:spcPct val="0"/>
              </a:spcBef>
              <a:spcAft>
                <a:spcPct val="0"/>
              </a:spcAft>
              <a:defRPr sz="3600" b="1">
                <a:solidFill>
                  <a:srgbClr val="002060"/>
                </a:solidFill>
                <a:latin typeface="標楷體" pitchFamily="65" charset="-120"/>
                <a:ea typeface="標楷體" pitchFamily="65" charset="-120"/>
              </a:defRPr>
            </a:lvl4pPr>
            <a:lvl5pPr algn="l" rtl="0" eaLnBrk="0" fontAlgn="base" hangingPunct="0">
              <a:spcBef>
                <a:spcPct val="0"/>
              </a:spcBef>
              <a:spcAft>
                <a:spcPct val="0"/>
              </a:spcAft>
              <a:defRPr sz="3600" b="1">
                <a:solidFill>
                  <a:srgbClr val="002060"/>
                </a:solidFill>
                <a:latin typeface="標楷體" pitchFamily="65" charset="-120"/>
                <a:ea typeface="標楷體" pitchFamily="65" charset="-120"/>
              </a:defRPr>
            </a:lvl5pPr>
            <a:lvl6pPr marL="4572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6pPr>
            <a:lvl7pPr marL="9144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7pPr>
            <a:lvl8pPr marL="13716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8pPr>
            <a:lvl9pPr marL="1828800" algn="ctr" rtl="0" eaLnBrk="1" fontAlgn="base" hangingPunct="1">
              <a:spcBef>
                <a:spcPct val="0"/>
              </a:spcBef>
              <a:spcAft>
                <a:spcPct val="0"/>
              </a:spcAft>
              <a:defRPr sz="4400">
                <a:solidFill>
                  <a:schemeClr val="tx1"/>
                </a:solidFill>
                <a:latin typeface="華康中黑體" pitchFamily="49" charset="-120"/>
                <a:ea typeface="華康中黑體" pitchFamily="49" charset="-120"/>
              </a:defRPr>
            </a:lvl9pPr>
          </a:lstStyle>
          <a:p>
            <a:pPr algn="ctr"/>
            <a:r>
              <a:rPr kumimoji="0" lang="zh-TW" altLang="en-US" sz="3175" dirty="0">
                <a:solidFill>
                  <a:srgbClr val="7030A0"/>
                </a:solidFill>
              </a:rPr>
              <a:t>臺北市科技領域國小資訊科技</a:t>
            </a:r>
            <a:r>
              <a:rPr kumimoji="0" lang="zh-TW" altLang="en-US" sz="3175" dirty="0" smtClean="0">
                <a:solidFill>
                  <a:srgbClr val="7030A0"/>
                </a:solidFill>
              </a:rPr>
              <a:t>課程</a:t>
            </a:r>
            <a:r>
              <a:rPr kumimoji="0" lang="en-US" altLang="zh-TW" sz="3175" dirty="0" smtClean="0">
                <a:solidFill>
                  <a:srgbClr val="7030A0"/>
                </a:solidFill>
              </a:rPr>
              <a:t/>
            </a:r>
            <a:br>
              <a:rPr kumimoji="0" lang="en-US" altLang="zh-TW" sz="3175" dirty="0" smtClean="0">
                <a:solidFill>
                  <a:srgbClr val="7030A0"/>
                </a:solidFill>
              </a:rPr>
            </a:br>
            <a:r>
              <a:rPr kumimoji="0" lang="zh-TW" altLang="en-US" sz="3175" dirty="0" smtClean="0">
                <a:solidFill>
                  <a:srgbClr val="7030A0"/>
                </a:solidFill>
              </a:rPr>
              <a:t>各</a:t>
            </a:r>
            <a:r>
              <a:rPr kumimoji="0" lang="zh-TW" altLang="en-US" sz="3175" dirty="0">
                <a:solidFill>
                  <a:srgbClr val="7030A0"/>
                </a:solidFill>
              </a:rPr>
              <a:t>學習階段建議授課時數</a:t>
            </a:r>
          </a:p>
        </p:txBody>
      </p:sp>
    </p:spTree>
    <p:extLst>
      <p:ext uri="{BB962C8B-B14F-4D97-AF65-F5344CB8AC3E}">
        <p14:creationId xmlns:p14="http://schemas.microsoft.com/office/powerpoint/2010/main" val="724242192"/>
      </p:ext>
    </p:extLst>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教案徵集</a:t>
            </a:r>
            <a:r>
              <a:rPr lang="zh-TW" altLang="en-US" dirty="0" smtClean="0"/>
              <a:t>活動介紹</a:t>
            </a:r>
            <a:endParaRPr lang="zh-TW" altLang="en-US" dirty="0"/>
          </a:p>
        </p:txBody>
      </p:sp>
      <p:sp>
        <p:nvSpPr>
          <p:cNvPr id="3" name="內容版面配置區 2"/>
          <p:cNvSpPr>
            <a:spLocks noGrp="1"/>
          </p:cNvSpPr>
          <p:nvPr>
            <p:ph idx="1"/>
          </p:nvPr>
        </p:nvSpPr>
        <p:spPr>
          <a:xfrm>
            <a:off x="471841" y="1412776"/>
            <a:ext cx="8229600" cy="4248472"/>
          </a:xfrm>
        </p:spPr>
        <p:txBody>
          <a:bodyPr/>
          <a:lstStyle/>
          <a:p>
            <a:pPr lvl="1">
              <a:buFont typeface="Wingdings" panose="05000000000000000000" pitchFamily="2" charset="2"/>
              <a:buChar char="Ø"/>
            </a:pPr>
            <a:r>
              <a:rPr lang="zh-TW" altLang="en-US" sz="2400" dirty="0" smtClean="0"/>
              <a:t>參與</a:t>
            </a:r>
            <a:r>
              <a:rPr lang="zh-TW" altLang="en-US" sz="2400" dirty="0"/>
              <a:t>對象：本市公私立國民小學教師（含退休教師、實習教師及代理代課教師），每件作者以不超過</a:t>
            </a:r>
            <a:r>
              <a:rPr lang="en-US" altLang="zh-TW" sz="2400" dirty="0"/>
              <a:t>3</a:t>
            </a:r>
            <a:r>
              <a:rPr lang="zh-TW" altLang="en-US" sz="2400" dirty="0"/>
              <a:t>人為限</a:t>
            </a:r>
            <a:r>
              <a:rPr lang="zh-TW" altLang="en-US" sz="2400" dirty="0" smtClean="0"/>
              <a:t>。</a:t>
            </a:r>
            <a:endParaRPr lang="en-US" altLang="zh-TW" sz="2400" dirty="0" smtClean="0"/>
          </a:p>
          <a:p>
            <a:pPr lvl="1">
              <a:buFont typeface="Wingdings" panose="05000000000000000000" pitchFamily="2" charset="2"/>
              <a:buChar char="Ø"/>
            </a:pPr>
            <a:r>
              <a:rPr lang="zh-TW" altLang="zh-TW" sz="2400" dirty="0"/>
              <a:t>作品分「運算與設計思維」、「資訊科學與科技應用」、「</a:t>
            </a:r>
            <a:r>
              <a:rPr lang="zh-TW" altLang="zh-TW" sz="2400" dirty="0" smtClean="0"/>
              <a:t>資訊科技</a:t>
            </a:r>
            <a:r>
              <a:rPr lang="zh-TW" altLang="zh-TW" sz="2400" dirty="0"/>
              <a:t>與人類社會」三類</a:t>
            </a:r>
            <a:r>
              <a:rPr lang="zh-TW" altLang="zh-TW" sz="2400" dirty="0" smtClean="0"/>
              <a:t>。</a:t>
            </a:r>
            <a:endParaRPr lang="en-US" altLang="zh-TW" sz="2400" dirty="0" smtClean="0"/>
          </a:p>
          <a:p>
            <a:pPr lvl="1">
              <a:buFont typeface="Wingdings" panose="05000000000000000000" pitchFamily="2" charset="2"/>
              <a:buChar char="Ø"/>
            </a:pPr>
            <a:r>
              <a:rPr lang="zh-TW" altLang="en-US" sz="2400" dirty="0"/>
              <a:t>至臺北益教</a:t>
            </a:r>
            <a:r>
              <a:rPr lang="zh-TW" altLang="en-US" sz="2400" dirty="0" smtClean="0"/>
              <a:t>網「</a:t>
            </a:r>
            <a:r>
              <a:rPr lang="zh-TW" altLang="en-US" sz="2400" dirty="0"/>
              <a:t>資訊科技課程教學</a:t>
            </a:r>
            <a:r>
              <a:rPr lang="zh-TW" altLang="en-US" sz="2400" dirty="0" smtClean="0"/>
              <a:t>綱要」</a:t>
            </a:r>
            <a:r>
              <a:rPr lang="zh-TW" altLang="en-US" sz="2400" dirty="0"/>
              <a:t>專區</a:t>
            </a:r>
            <a:r>
              <a:rPr lang="zh-TW" altLang="en-US" sz="2400" dirty="0" smtClean="0"/>
              <a:t>下載</a:t>
            </a:r>
            <a:r>
              <a:rPr lang="zh-TW" altLang="en-US" sz="2400" dirty="0"/>
              <a:t>報名表，填寫資料並繳交報名表及規定文件後完成報名</a:t>
            </a:r>
            <a:r>
              <a:rPr lang="zh-TW" altLang="en-US" sz="2400" dirty="0" smtClean="0"/>
              <a:t>程序。</a:t>
            </a:r>
            <a:endParaRPr lang="en-US" altLang="zh-TW" sz="2400" dirty="0" smtClean="0"/>
          </a:p>
          <a:p>
            <a:pPr lvl="1">
              <a:buFont typeface="Wingdings" panose="05000000000000000000" pitchFamily="2" charset="2"/>
              <a:buChar char="Ø"/>
            </a:pPr>
            <a:r>
              <a:rPr lang="zh-TW" altLang="en-US" sz="2400" dirty="0"/>
              <a:t>得獎作品必須以「創用</a:t>
            </a:r>
            <a:r>
              <a:rPr lang="en-US" altLang="zh-TW" sz="2400" dirty="0"/>
              <a:t>CC </a:t>
            </a:r>
            <a:r>
              <a:rPr lang="zh-TW" altLang="en-US" sz="2400" dirty="0"/>
              <a:t>姓名標示─非商業性─相同方式分享臺灣</a:t>
            </a:r>
            <a:r>
              <a:rPr lang="en-US" altLang="zh-TW" sz="2400" dirty="0"/>
              <a:t>4.0</a:t>
            </a:r>
            <a:r>
              <a:rPr lang="zh-TW" altLang="en-US" sz="2400" dirty="0"/>
              <a:t>版」授權條款釋出。</a:t>
            </a:r>
            <a:endParaRPr lang="en-US" altLang="zh-TW" sz="2400" dirty="0" smtClean="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24</a:t>
            </a:fld>
            <a:endParaRPr lang="en-US" altLang="zh-TW"/>
          </a:p>
        </p:txBody>
      </p:sp>
    </p:spTree>
    <p:extLst>
      <p:ext uri="{BB962C8B-B14F-4D97-AF65-F5344CB8AC3E}">
        <p14:creationId xmlns:p14="http://schemas.microsoft.com/office/powerpoint/2010/main" val="4186381142"/>
      </p:ext>
    </p:extLst>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教案徵集</a:t>
            </a:r>
            <a:r>
              <a:rPr lang="zh-TW" altLang="en-US" dirty="0" smtClean="0"/>
              <a:t>活動介紹</a:t>
            </a:r>
            <a:endParaRPr lang="zh-TW" altLang="en-US" dirty="0"/>
          </a:p>
        </p:txBody>
      </p:sp>
      <p:sp>
        <p:nvSpPr>
          <p:cNvPr id="3" name="內容版面配置區 2"/>
          <p:cNvSpPr>
            <a:spLocks noGrp="1"/>
          </p:cNvSpPr>
          <p:nvPr>
            <p:ph idx="1"/>
          </p:nvPr>
        </p:nvSpPr>
        <p:spPr>
          <a:xfrm>
            <a:off x="487578" y="1628800"/>
            <a:ext cx="8229600" cy="3536068"/>
          </a:xfrm>
        </p:spPr>
        <p:txBody>
          <a:bodyPr/>
          <a:lstStyle/>
          <a:p>
            <a:pPr lvl="1">
              <a:buFont typeface="Wingdings" panose="05000000000000000000" pitchFamily="2" charset="2"/>
              <a:buChar char="Ø"/>
            </a:pPr>
            <a:r>
              <a:rPr lang="zh-TW" altLang="en-US" dirty="0" smtClean="0"/>
              <a:t>參賽</a:t>
            </a:r>
            <a:r>
              <a:rPr lang="zh-TW" altLang="en-US" dirty="0"/>
              <a:t>教案以件為單位，不限制團隊參賽作品件數</a:t>
            </a:r>
            <a:r>
              <a:rPr lang="en-US" altLang="zh-TW" dirty="0"/>
              <a:t>(</a:t>
            </a:r>
            <a:r>
              <a:rPr lang="zh-TW" altLang="en-US" dirty="0"/>
              <a:t>一件作品，一信封袋</a:t>
            </a:r>
            <a:r>
              <a:rPr lang="en-US" altLang="zh-TW" dirty="0"/>
              <a:t>)</a:t>
            </a:r>
            <a:r>
              <a:rPr lang="zh-TW" altLang="en-US" dirty="0" smtClean="0"/>
              <a:t>。</a:t>
            </a:r>
            <a:endParaRPr lang="en-US" altLang="zh-TW" dirty="0" smtClean="0"/>
          </a:p>
          <a:p>
            <a:pPr lvl="1">
              <a:buFont typeface="Wingdings" panose="05000000000000000000" pitchFamily="2" charset="2"/>
              <a:buChar char="Ø"/>
            </a:pPr>
            <a:r>
              <a:rPr lang="zh-TW" altLang="en-US" dirty="0" smtClean="0"/>
              <a:t>參賽者</a:t>
            </a:r>
            <a:r>
              <a:rPr lang="zh-TW" altLang="en-US" dirty="0"/>
              <a:t>須保證所提供之教案係未經刊登、非授權自其他人或單位之原創教案，內容未侵害或抄襲他人著作、非歷年來之得獎作品</a:t>
            </a:r>
            <a:r>
              <a:rPr lang="zh-TW" altLang="en-US" dirty="0" smtClean="0"/>
              <a:t>。</a:t>
            </a:r>
            <a:endParaRPr lang="en-US" altLang="zh-TW" dirty="0" smtClean="0"/>
          </a:p>
          <a:p>
            <a:pPr lvl="1">
              <a:buFont typeface="Wingdings" panose="05000000000000000000" pitchFamily="2" charset="2"/>
              <a:buChar char="Ø"/>
            </a:pPr>
            <a:r>
              <a:rPr lang="zh-TW" altLang="en-US" dirty="0"/>
              <a:t>報名及文件繳交期限：</a:t>
            </a:r>
            <a:r>
              <a:rPr lang="en-US" altLang="zh-TW" dirty="0"/>
              <a:t>106</a:t>
            </a:r>
            <a:r>
              <a:rPr lang="zh-TW" altLang="en-US" dirty="0"/>
              <a:t>年</a:t>
            </a:r>
            <a:r>
              <a:rPr lang="en-US" altLang="zh-TW" dirty="0"/>
              <a:t>3</a:t>
            </a:r>
            <a:r>
              <a:rPr lang="zh-TW" altLang="en-US" dirty="0"/>
              <a:t>月</a:t>
            </a:r>
            <a:r>
              <a:rPr lang="en-US" altLang="zh-TW" dirty="0"/>
              <a:t>31</a:t>
            </a:r>
            <a:r>
              <a:rPr lang="zh-TW" altLang="en-US" dirty="0"/>
              <a:t>日</a:t>
            </a:r>
            <a:r>
              <a:rPr lang="en-US" altLang="zh-TW" dirty="0"/>
              <a:t>(</a:t>
            </a:r>
            <a:r>
              <a:rPr lang="zh-TW" altLang="en-US" dirty="0"/>
              <a:t>星期五</a:t>
            </a:r>
            <a:r>
              <a:rPr lang="en-US" altLang="zh-TW" dirty="0"/>
              <a:t>)</a:t>
            </a:r>
            <a:r>
              <a:rPr lang="zh-TW" altLang="en-US" dirty="0"/>
              <a:t>至</a:t>
            </a:r>
            <a:r>
              <a:rPr lang="en-US" altLang="zh-TW" dirty="0"/>
              <a:t>6</a:t>
            </a:r>
            <a:r>
              <a:rPr lang="zh-TW" altLang="en-US" dirty="0"/>
              <a:t>月</a:t>
            </a:r>
            <a:r>
              <a:rPr lang="en-US" altLang="zh-TW" dirty="0"/>
              <a:t>15</a:t>
            </a:r>
            <a:r>
              <a:rPr lang="zh-TW" altLang="en-US" dirty="0"/>
              <a:t>日</a:t>
            </a:r>
            <a:r>
              <a:rPr lang="en-US" altLang="zh-TW" dirty="0"/>
              <a:t>(</a:t>
            </a:r>
            <a:r>
              <a:rPr lang="zh-TW" altLang="en-US" dirty="0"/>
              <a:t>星期四</a:t>
            </a:r>
            <a:r>
              <a:rPr lang="en-US" altLang="zh-TW" dirty="0"/>
              <a:t>)</a:t>
            </a:r>
            <a:r>
              <a:rPr lang="zh-TW" altLang="en-US" dirty="0"/>
              <a:t>中午</a:t>
            </a:r>
            <a:r>
              <a:rPr lang="en-US" altLang="zh-TW" dirty="0"/>
              <a:t>12</a:t>
            </a:r>
            <a:r>
              <a:rPr lang="zh-TW" altLang="en-US" dirty="0"/>
              <a:t>點止。</a:t>
            </a:r>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25</a:t>
            </a:fld>
            <a:endParaRPr lang="en-US" altLang="zh-TW"/>
          </a:p>
        </p:txBody>
      </p:sp>
    </p:spTree>
    <p:extLst>
      <p:ext uri="{BB962C8B-B14F-4D97-AF65-F5344CB8AC3E}">
        <p14:creationId xmlns:p14="http://schemas.microsoft.com/office/powerpoint/2010/main" val="1270545002"/>
      </p:ext>
    </p:extLst>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教案徵集</a:t>
            </a:r>
            <a:r>
              <a:rPr lang="zh-TW" altLang="en-US" dirty="0" smtClean="0"/>
              <a:t>活動介紹</a:t>
            </a:r>
            <a:endParaRPr lang="zh-TW" altLang="en-US" dirty="0"/>
          </a:p>
        </p:txBody>
      </p:sp>
      <p:sp>
        <p:nvSpPr>
          <p:cNvPr id="3" name="內容版面配置區 2"/>
          <p:cNvSpPr>
            <a:spLocks noGrp="1"/>
          </p:cNvSpPr>
          <p:nvPr>
            <p:ph idx="1"/>
          </p:nvPr>
        </p:nvSpPr>
        <p:spPr>
          <a:xfrm>
            <a:off x="467544" y="1556792"/>
            <a:ext cx="8229600" cy="3816424"/>
          </a:xfrm>
        </p:spPr>
        <p:txBody>
          <a:bodyPr/>
          <a:lstStyle/>
          <a:p>
            <a:pPr lvl="1">
              <a:buFont typeface="Wingdings" panose="05000000000000000000" pitchFamily="2" charset="2"/>
              <a:buChar char="Ø"/>
            </a:pPr>
            <a:r>
              <a:rPr lang="zh-TW" altLang="en-US" dirty="0" smtClean="0"/>
              <a:t>教案</a:t>
            </a:r>
            <a:r>
              <a:rPr lang="zh-TW" altLang="en-US" dirty="0"/>
              <a:t>主題</a:t>
            </a:r>
            <a:r>
              <a:rPr lang="zh-TW" altLang="en-US" dirty="0" smtClean="0"/>
              <a:t>：以</a:t>
            </a:r>
            <a:r>
              <a:rPr lang="zh-TW" altLang="en-US" dirty="0"/>
              <a:t>「主題教學」融入本市資訊科技課程教學綱要設計。</a:t>
            </a:r>
          </a:p>
          <a:p>
            <a:pPr lvl="1">
              <a:buFont typeface="Wingdings" panose="05000000000000000000" pitchFamily="2" charset="2"/>
              <a:buChar char="Ø"/>
            </a:pPr>
            <a:r>
              <a:rPr lang="zh-TW" altLang="en-US" dirty="0" smtClean="0"/>
              <a:t>教案</a:t>
            </a:r>
            <a:r>
              <a:rPr lang="zh-TW" altLang="en-US" dirty="0"/>
              <a:t>設計格式：請</a:t>
            </a:r>
            <a:r>
              <a:rPr lang="zh-TW" altLang="en-US" dirty="0" smtClean="0"/>
              <a:t>參考</a:t>
            </a:r>
            <a:r>
              <a:rPr lang="zh-TW" altLang="en-US" dirty="0"/>
              <a:t>報名表</a:t>
            </a:r>
            <a:r>
              <a:rPr lang="zh-TW" altLang="en-US" dirty="0" smtClean="0"/>
              <a:t>附件</a:t>
            </a:r>
            <a:r>
              <a:rPr lang="zh-TW" altLang="en-US" dirty="0"/>
              <a:t>三格式編寫，教學活動設計至少包含</a:t>
            </a:r>
            <a:r>
              <a:rPr lang="en-US" altLang="zh-TW" dirty="0"/>
              <a:t>1</a:t>
            </a:r>
            <a:r>
              <a:rPr lang="zh-TW" altLang="en-US" dirty="0"/>
              <a:t>個主題單元。</a:t>
            </a:r>
          </a:p>
          <a:p>
            <a:pPr lvl="1">
              <a:buFont typeface="Wingdings" panose="05000000000000000000" pitchFamily="2" charset="2"/>
              <a:buChar char="Ø"/>
            </a:pPr>
            <a:r>
              <a:rPr lang="zh-TW" altLang="en-US" dirty="0" smtClean="0"/>
              <a:t>教案</a:t>
            </a:r>
            <a:r>
              <a:rPr lang="zh-TW" altLang="en-US" dirty="0"/>
              <a:t>字數：不限，相關資料</a:t>
            </a:r>
            <a:r>
              <a:rPr lang="en-US" altLang="zh-TW" dirty="0"/>
              <a:t>(</a:t>
            </a:r>
            <a:r>
              <a:rPr lang="zh-TW" altLang="en-US" dirty="0"/>
              <a:t>如學習單、影片、教學輔助文件等</a:t>
            </a:r>
            <a:r>
              <a:rPr lang="en-US" altLang="zh-TW" dirty="0"/>
              <a:t>)</a:t>
            </a:r>
            <a:r>
              <a:rPr lang="zh-TW" altLang="en-US" dirty="0"/>
              <a:t>請一併燒錄至</a:t>
            </a:r>
            <a:r>
              <a:rPr lang="zh-TW" altLang="en-US" dirty="0" smtClean="0"/>
              <a:t>作品光碟。</a:t>
            </a:r>
            <a:endParaRPr lang="en-US" altLang="zh-TW" dirty="0" smtClean="0"/>
          </a:p>
          <a:p>
            <a:pPr lvl="1">
              <a:buFont typeface="Wingdings" panose="05000000000000000000" pitchFamily="2" charset="2"/>
              <a:buChar char="Ø"/>
            </a:pPr>
            <a:r>
              <a:rPr lang="zh-TW" altLang="en-US" dirty="0" smtClean="0"/>
              <a:t>示範</a:t>
            </a:r>
            <a:r>
              <a:rPr lang="zh-TW" altLang="en-US" dirty="0"/>
              <a:t>教學影片</a:t>
            </a:r>
            <a:r>
              <a:rPr lang="en-US" altLang="zh-TW" dirty="0"/>
              <a:t>(</a:t>
            </a:r>
            <a:r>
              <a:rPr lang="zh-TW" altLang="en-US" dirty="0"/>
              <a:t>加分項</a:t>
            </a:r>
            <a:r>
              <a:rPr lang="en-US" altLang="zh-TW" dirty="0"/>
              <a:t>10</a:t>
            </a:r>
            <a:r>
              <a:rPr lang="en-US" altLang="zh-TW" dirty="0" smtClean="0"/>
              <a:t>%):</a:t>
            </a:r>
            <a:r>
              <a:rPr lang="zh-TW" altLang="en-US" dirty="0" smtClean="0"/>
              <a:t>限</a:t>
            </a:r>
            <a:r>
              <a:rPr lang="en-US" altLang="zh-TW" dirty="0"/>
              <a:t>mp4</a:t>
            </a:r>
            <a:r>
              <a:rPr lang="zh-TW" altLang="en-US" dirty="0" smtClean="0"/>
              <a:t>格式，片長</a:t>
            </a:r>
            <a:r>
              <a:rPr lang="en-US" altLang="zh-TW" dirty="0" smtClean="0"/>
              <a:t>5</a:t>
            </a:r>
            <a:r>
              <a:rPr lang="zh-TW" altLang="en-US" dirty="0" smtClean="0"/>
              <a:t>分鐘內，</a:t>
            </a:r>
            <a:r>
              <a:rPr lang="zh-TW" altLang="en-US" dirty="0"/>
              <a:t>檔案大小不</a:t>
            </a:r>
            <a:r>
              <a:rPr lang="zh-TW" altLang="en-US" dirty="0" smtClean="0"/>
              <a:t>限。</a:t>
            </a:r>
            <a:endParaRPr lang="zh-TW" altLang="en-US" dirty="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26</a:t>
            </a:fld>
            <a:endParaRPr lang="en-US" altLang="zh-TW"/>
          </a:p>
        </p:txBody>
      </p:sp>
    </p:spTree>
    <p:extLst>
      <p:ext uri="{BB962C8B-B14F-4D97-AF65-F5344CB8AC3E}">
        <p14:creationId xmlns:p14="http://schemas.microsoft.com/office/powerpoint/2010/main" val="3334594397"/>
      </p:ext>
    </p:extLst>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教案徵集</a:t>
            </a:r>
            <a:r>
              <a:rPr lang="zh-TW" altLang="en-US" dirty="0" smtClean="0"/>
              <a:t>活動介紹</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08620605"/>
              </p:ext>
            </p:extLst>
          </p:nvPr>
        </p:nvGraphicFramePr>
        <p:xfrm>
          <a:off x="2627784" y="2420888"/>
          <a:ext cx="4444330" cy="2758476"/>
        </p:xfrm>
        <a:graphic>
          <a:graphicData uri="http://schemas.openxmlformats.org/drawingml/2006/table">
            <a:tbl>
              <a:tblPr/>
              <a:tblGrid>
                <a:gridCol w="2996915">
                  <a:extLst>
                    <a:ext uri="{9D8B030D-6E8A-4147-A177-3AD203B41FA5}">
                      <a16:colId xmlns:a16="http://schemas.microsoft.com/office/drawing/2014/main" val="415568058"/>
                    </a:ext>
                  </a:extLst>
                </a:gridCol>
                <a:gridCol w="1447415">
                  <a:extLst>
                    <a:ext uri="{9D8B030D-6E8A-4147-A177-3AD203B41FA5}">
                      <a16:colId xmlns:a16="http://schemas.microsoft.com/office/drawing/2014/main" val="2179224226"/>
                    </a:ext>
                  </a:extLst>
                </a:gridCol>
              </a:tblGrid>
              <a:tr h="394068">
                <a:tc>
                  <a:txBody>
                    <a:bodyPr/>
                    <a:lstStyle/>
                    <a:p>
                      <a:pPr algn="ctr">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評分項目與重點</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配分</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8082147"/>
                  </a:ext>
                </a:extLst>
              </a:tr>
              <a:tr h="394068">
                <a:tc>
                  <a:txBody>
                    <a:bodyPr/>
                    <a:lstStyle/>
                    <a:p>
                      <a:pPr algn="just">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內容豐富性、正確性</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25%</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005744"/>
                  </a:ext>
                </a:extLst>
              </a:tr>
              <a:tr h="394068">
                <a:tc>
                  <a:txBody>
                    <a:bodyPr/>
                    <a:lstStyle/>
                    <a:p>
                      <a:pPr algn="just">
                        <a:lnSpc>
                          <a:spcPts val="2400"/>
                        </a:lnSpc>
                        <a:spcAft>
                          <a:spcPts val="0"/>
                        </a:spcAft>
                      </a:pPr>
                      <a:r>
                        <a:rPr lang="zh-TW" sz="20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現行教學環境中具體可行</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25%</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495243"/>
                  </a:ext>
                </a:extLst>
              </a:tr>
              <a:tr h="394068">
                <a:tc>
                  <a:txBody>
                    <a:bodyPr/>
                    <a:lstStyle/>
                    <a:p>
                      <a:pPr algn="just">
                        <a:lnSpc>
                          <a:spcPts val="2400"/>
                        </a:lnSpc>
                        <a:spcAft>
                          <a:spcPts val="0"/>
                        </a:spcAft>
                      </a:pPr>
                      <a:r>
                        <a:rPr lang="zh-TW" sz="20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教學活動設計完整性</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20%</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870023"/>
                  </a:ext>
                </a:extLst>
              </a:tr>
              <a:tr h="394068">
                <a:tc>
                  <a:txBody>
                    <a:bodyPr/>
                    <a:lstStyle/>
                    <a:p>
                      <a:pPr algn="just">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學習成效評量的設計</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20%</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519465"/>
                  </a:ext>
                </a:extLst>
              </a:tr>
              <a:tr h="394068">
                <a:tc>
                  <a:txBody>
                    <a:bodyPr/>
                    <a:lstStyle/>
                    <a:p>
                      <a:pPr algn="just">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符合學習者學習能力</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10%</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083551"/>
                  </a:ext>
                </a:extLst>
              </a:tr>
              <a:tr h="394068">
                <a:tc>
                  <a:txBody>
                    <a:bodyPr/>
                    <a:lstStyle/>
                    <a:p>
                      <a:pPr algn="r">
                        <a:lnSpc>
                          <a:spcPts val="2400"/>
                        </a:lnSpc>
                        <a:spcAft>
                          <a:spcPts val="0"/>
                        </a:spcAft>
                      </a:pPr>
                      <a:r>
                        <a:rPr lang="zh-TW" sz="20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總計</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000" kern="100" dirty="0">
                          <a:solidFill>
                            <a:srgbClr val="000000"/>
                          </a:solidFill>
                          <a:effectLst/>
                          <a:latin typeface="標楷體" panose="03000509000000000000" pitchFamily="65" charset="-120"/>
                          <a:ea typeface="新細明體" panose="02020500000000000000" pitchFamily="18" charset="-120"/>
                          <a:cs typeface="標楷體" panose="03000509000000000000" pitchFamily="65" charset="-120"/>
                        </a:rPr>
                        <a:t>100%</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571782"/>
                  </a:ext>
                </a:extLst>
              </a:tr>
            </a:tbl>
          </a:graphicData>
        </a:graphic>
      </p:graphicFrame>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27</a:t>
            </a:fld>
            <a:endParaRPr lang="en-US" altLang="zh-TW"/>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標楷體" panose="03000509000000000000" pitchFamily="65" charset="-120"/>
              </a:rPr>
              <a:t>評分標準</a:t>
            </a:r>
            <a:endParaRPr kumimoji="0" lang="zh-TW" altLang="zh-TW"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7" name="內容版面配置區 2"/>
          <p:cNvSpPr txBox="1">
            <a:spLocks/>
          </p:cNvSpPr>
          <p:nvPr/>
        </p:nvSpPr>
        <p:spPr bwMode="auto">
          <a:xfrm>
            <a:off x="467544" y="1700808"/>
            <a:ext cx="82296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500"/>
              </a:spcBef>
              <a:spcAft>
                <a:spcPts val="500"/>
              </a:spcAft>
              <a:buBlip>
                <a:blip r:embed="rId2"/>
              </a:buBlip>
              <a:defRPr sz="28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Blip>
                <a:blip r:embed="rId3"/>
              </a:buBlip>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Blip>
                <a:blip r:embed="rId4"/>
              </a:buBlip>
              <a:defRPr sz="28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kumimoji="0" lang="zh-TW" altLang="en-US" dirty="0" smtClean="0"/>
              <a:t>評分</a:t>
            </a:r>
            <a:r>
              <a:rPr kumimoji="0" lang="zh-TW" altLang="en-US" dirty="0"/>
              <a:t>標準</a:t>
            </a:r>
            <a:r>
              <a:rPr kumimoji="0" lang="zh-TW" altLang="en-US" dirty="0" smtClean="0"/>
              <a:t>：</a:t>
            </a:r>
          </a:p>
        </p:txBody>
      </p:sp>
    </p:spTree>
    <p:extLst>
      <p:ext uri="{BB962C8B-B14F-4D97-AF65-F5344CB8AC3E}">
        <p14:creationId xmlns:p14="http://schemas.microsoft.com/office/powerpoint/2010/main" val="3385862903"/>
      </p:ext>
    </p:extLst>
  </p:cSld>
  <p:clrMapOvr>
    <a:masterClrMapping/>
  </p:clrMapOvr>
  <p:transition>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教案徵集</a:t>
            </a:r>
            <a:r>
              <a:rPr lang="zh-TW" altLang="en-US" dirty="0" smtClean="0"/>
              <a:t>活動介紹</a:t>
            </a:r>
            <a:endParaRPr lang="zh-TW" altLang="en-US" dirty="0"/>
          </a:p>
        </p:txBody>
      </p:sp>
      <p:sp>
        <p:nvSpPr>
          <p:cNvPr id="3" name="內容版面配置區 2"/>
          <p:cNvSpPr>
            <a:spLocks noGrp="1"/>
          </p:cNvSpPr>
          <p:nvPr>
            <p:ph idx="1"/>
          </p:nvPr>
        </p:nvSpPr>
        <p:spPr>
          <a:xfrm>
            <a:off x="467544" y="1700808"/>
            <a:ext cx="8229600" cy="3168352"/>
          </a:xfrm>
        </p:spPr>
        <p:txBody>
          <a:bodyPr/>
          <a:lstStyle/>
          <a:p>
            <a:pPr lvl="1">
              <a:lnSpc>
                <a:spcPct val="150000"/>
              </a:lnSpc>
              <a:buFont typeface="Wingdings" panose="05000000000000000000" pitchFamily="2" charset="2"/>
              <a:buChar char="Ø"/>
            </a:pPr>
            <a:r>
              <a:rPr lang="zh-TW" altLang="zh-TW" dirty="0"/>
              <a:t>決賽優勝</a:t>
            </a:r>
            <a:r>
              <a:rPr lang="zh-TW" altLang="zh-TW" dirty="0" smtClean="0"/>
              <a:t>獎勵</a:t>
            </a:r>
            <a:r>
              <a:rPr lang="zh-TW" altLang="en-US" dirty="0" smtClean="0"/>
              <a:t>：</a:t>
            </a:r>
            <a:endParaRPr lang="en-US" altLang="zh-TW" dirty="0"/>
          </a:p>
          <a:p>
            <a:pPr lvl="2">
              <a:lnSpc>
                <a:spcPct val="150000"/>
              </a:lnSpc>
              <a:buFont typeface="Wingdings" panose="05000000000000000000" pitchFamily="2" charset="2"/>
              <a:buChar char="Ø"/>
            </a:pPr>
            <a:r>
              <a:rPr lang="zh-TW" altLang="zh-TW" sz="2400" dirty="0"/>
              <a:t>作品擇優錄取特優</a:t>
            </a:r>
            <a:r>
              <a:rPr lang="en-US" altLang="zh-TW" sz="2400" dirty="0"/>
              <a:t>15</a:t>
            </a:r>
            <a:r>
              <a:rPr lang="zh-TW" altLang="zh-TW" sz="2400" dirty="0"/>
              <a:t>件、優等</a:t>
            </a:r>
            <a:r>
              <a:rPr lang="en-US" altLang="zh-TW" sz="2400" dirty="0"/>
              <a:t>20</a:t>
            </a:r>
            <a:r>
              <a:rPr lang="zh-TW" altLang="zh-TW" sz="2400" dirty="0"/>
              <a:t>件</a:t>
            </a:r>
            <a:r>
              <a:rPr lang="zh-TW" altLang="zh-TW" sz="2400" dirty="0" smtClean="0"/>
              <a:t>。</a:t>
            </a:r>
            <a:endParaRPr lang="en-US" altLang="zh-TW" sz="2400" dirty="0" smtClean="0"/>
          </a:p>
          <a:p>
            <a:pPr lvl="2">
              <a:lnSpc>
                <a:spcPct val="150000"/>
              </a:lnSpc>
              <a:buFont typeface="Wingdings" panose="05000000000000000000" pitchFamily="2" charset="2"/>
              <a:buChar char="Ø"/>
            </a:pPr>
            <a:r>
              <a:rPr lang="zh-TW" altLang="en-US" sz="2400" dirty="0" smtClean="0"/>
              <a:t>獲獎</a:t>
            </a:r>
            <a:r>
              <a:rPr lang="zh-TW" altLang="en-US" sz="2400" dirty="0"/>
              <a:t>之參賽團隊由本市頒發獎狀，每件作品特優</a:t>
            </a:r>
            <a:r>
              <a:rPr lang="en-US" altLang="zh-TW" sz="2400" dirty="0"/>
              <a:t>4,000</a:t>
            </a:r>
            <a:r>
              <a:rPr lang="zh-TW" altLang="en-US" sz="2400" dirty="0"/>
              <a:t>元、優等</a:t>
            </a:r>
            <a:r>
              <a:rPr lang="en-US" altLang="zh-TW" sz="2400" dirty="0"/>
              <a:t>2,000</a:t>
            </a:r>
            <a:r>
              <a:rPr lang="zh-TW" altLang="en-US" sz="2400" dirty="0"/>
              <a:t>元等值禮券</a:t>
            </a:r>
            <a:r>
              <a:rPr lang="zh-TW" altLang="en-US" sz="2400" dirty="0" smtClean="0"/>
              <a:t>。</a:t>
            </a:r>
            <a:endParaRPr lang="en-US" altLang="zh-TW" sz="2400" dirty="0" smtClean="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28</a:t>
            </a:fld>
            <a:endParaRPr lang="en-US" altLang="zh-TW"/>
          </a:p>
        </p:txBody>
      </p:sp>
    </p:spTree>
    <p:extLst>
      <p:ext uri="{BB962C8B-B14F-4D97-AF65-F5344CB8AC3E}">
        <p14:creationId xmlns:p14="http://schemas.microsoft.com/office/powerpoint/2010/main" val="4201071943"/>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7322634" y="6492875"/>
            <a:ext cx="1804988" cy="365125"/>
          </a:xfrm>
        </p:spPr>
        <p:txBody>
          <a:bodyPr/>
          <a:lstStyle/>
          <a:p>
            <a:pPr>
              <a:defRPr/>
            </a:pPr>
            <a:fld id="{F884BF54-462D-4A9D-98BD-92F8E664E35B}" type="slidenum">
              <a:rPr lang="en-US" altLang="zh-TW" smtClean="0">
                <a:solidFill>
                  <a:srgbClr val="000000"/>
                </a:solidFill>
              </a:rPr>
              <a:pPr>
                <a:defRPr/>
              </a:pPr>
              <a:t>3</a:t>
            </a:fld>
            <a:endParaRPr lang="en-US" altLang="zh-TW" dirty="0">
              <a:solidFill>
                <a:srgbClr val="000000"/>
              </a:solidFill>
            </a:endParaRPr>
          </a:p>
        </p:txBody>
      </p:sp>
      <p:sp>
        <p:nvSpPr>
          <p:cNvPr id="7" name="矩形 6"/>
          <p:cNvSpPr/>
          <p:nvPr/>
        </p:nvSpPr>
        <p:spPr>
          <a:xfrm>
            <a:off x="1115616" y="6488668"/>
            <a:ext cx="7038528" cy="369332"/>
          </a:xfrm>
          <a:prstGeom prst="rect">
            <a:avLst/>
          </a:prstGeom>
          <a:solidFill>
            <a:srgbClr val="FFC000"/>
          </a:solidFill>
        </p:spPr>
        <p:txBody>
          <a:bodyPr wrap="square">
            <a:spAutoFit/>
          </a:bodyPr>
          <a:lstStyle/>
          <a:p>
            <a:r>
              <a:rPr lang="zh-TW" altLang="en-US" dirty="0" smtClean="0"/>
              <a:t>引自</a:t>
            </a:r>
            <a:r>
              <a:rPr lang="en-US" altLang="zh-TW" dirty="0" smtClean="0"/>
              <a:t>https</a:t>
            </a:r>
            <a:r>
              <a:rPr lang="en-US" altLang="zh-TW" dirty="0"/>
              <a:t>://cueducation201.wikispaces.com/21st+Century+Skills</a:t>
            </a:r>
            <a:endParaRPr lang="zh-TW" altLang="en-US" dirty="0"/>
          </a:p>
        </p:txBody>
      </p:sp>
      <p:pic>
        <p:nvPicPr>
          <p:cNvPr id="9" name="圖片 8" descr="listening_learning_sha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950" y="-13571"/>
            <a:ext cx="6597860" cy="6502239"/>
          </a:xfrm>
          <a:prstGeom prst="rect">
            <a:avLst/>
          </a:prstGeom>
        </p:spPr>
      </p:pic>
    </p:spTree>
    <p:extLst>
      <p:ext uri="{BB962C8B-B14F-4D97-AF65-F5344CB8AC3E}">
        <p14:creationId xmlns:p14="http://schemas.microsoft.com/office/powerpoint/2010/main" val="1267370376"/>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323528" y="692696"/>
            <a:ext cx="8496944" cy="4731920"/>
          </a:xfrm>
          <a:prstGeom prst="rect">
            <a:avLst/>
          </a:prstGeom>
        </p:spPr>
      </p:pic>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4</a:t>
            </a:fld>
            <a:endParaRPr lang="en-US" altLang="zh-TW"/>
          </a:p>
        </p:txBody>
      </p:sp>
    </p:spTree>
    <p:extLst>
      <p:ext uri="{BB962C8B-B14F-4D97-AF65-F5344CB8AC3E}">
        <p14:creationId xmlns:p14="http://schemas.microsoft.com/office/powerpoint/2010/main" val="3540903028"/>
      </p:ext>
    </p:extLst>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980728"/>
            <a:ext cx="7704856" cy="576064"/>
          </a:xfrm>
        </p:spPr>
        <p:txBody>
          <a:bodyPr/>
          <a:lstStyle/>
          <a:p>
            <a:r>
              <a:rPr lang="en-US" altLang="zh-TW" dirty="0" smtClean="0"/>
              <a:t>107</a:t>
            </a:r>
            <a:r>
              <a:rPr lang="zh-TW" altLang="en-US" dirty="0" smtClean="0"/>
              <a:t>課綱科技領域</a:t>
            </a:r>
            <a:r>
              <a:rPr lang="en-US" altLang="zh-TW" dirty="0" smtClean="0"/>
              <a:t>-</a:t>
            </a:r>
            <a:r>
              <a:rPr lang="zh-TW" altLang="en-US" dirty="0" smtClean="0"/>
              <a:t>資訊科技學習表現</a:t>
            </a:r>
            <a:endParaRPr lang="zh-TW" altLang="en-US" dirty="0"/>
          </a:p>
        </p:txBody>
      </p:sp>
      <p:sp>
        <p:nvSpPr>
          <p:cNvPr id="3" name="內容版面配置區 2"/>
          <p:cNvSpPr>
            <a:spLocks noGrp="1"/>
          </p:cNvSpPr>
          <p:nvPr>
            <p:ph idx="1"/>
          </p:nvPr>
        </p:nvSpPr>
        <p:spPr>
          <a:xfrm>
            <a:off x="971600" y="1628800"/>
            <a:ext cx="4968552" cy="3600400"/>
          </a:xfrm>
        </p:spPr>
        <p:txBody>
          <a:bodyPr/>
          <a:lstStyle/>
          <a:p>
            <a:pPr>
              <a:lnSpc>
                <a:spcPct val="150000"/>
              </a:lnSpc>
            </a:pPr>
            <a:r>
              <a:rPr lang="zh-TW" altLang="en-US" sz="3200" dirty="0" smtClean="0"/>
              <a:t>運算</a:t>
            </a:r>
            <a:r>
              <a:rPr lang="zh-TW" altLang="en-US" sz="3200" dirty="0"/>
              <a:t>思維與問題</a:t>
            </a:r>
            <a:r>
              <a:rPr lang="zh-TW" altLang="en-US" sz="3200" dirty="0" smtClean="0"/>
              <a:t>解決</a:t>
            </a:r>
            <a:endParaRPr lang="en-US" altLang="zh-TW" sz="3200" dirty="0" smtClean="0"/>
          </a:p>
          <a:p>
            <a:pPr>
              <a:lnSpc>
                <a:spcPct val="150000"/>
              </a:lnSpc>
            </a:pPr>
            <a:r>
              <a:rPr lang="zh-TW" altLang="en-US" sz="3200" dirty="0" smtClean="0"/>
              <a:t>資訊科技與合作共創</a:t>
            </a:r>
            <a:endParaRPr lang="en-US" altLang="zh-TW" sz="3200" dirty="0" smtClean="0"/>
          </a:p>
          <a:p>
            <a:pPr>
              <a:lnSpc>
                <a:spcPct val="150000"/>
              </a:lnSpc>
            </a:pPr>
            <a:r>
              <a:rPr lang="zh-TW" altLang="en-US" sz="3200" dirty="0" smtClean="0"/>
              <a:t>資訊科技與溝通表達</a:t>
            </a:r>
            <a:endParaRPr lang="en-US" altLang="zh-TW" sz="3200" dirty="0" smtClean="0"/>
          </a:p>
          <a:p>
            <a:pPr>
              <a:lnSpc>
                <a:spcPct val="150000"/>
              </a:lnSpc>
            </a:pPr>
            <a:r>
              <a:rPr lang="zh-TW" altLang="en-US" sz="3200" dirty="0" smtClean="0"/>
              <a:t>資訊科技的使用</a:t>
            </a:r>
            <a:r>
              <a:rPr lang="zh-TW" altLang="en-US" sz="3200" dirty="0"/>
              <a:t>態度</a:t>
            </a:r>
            <a:endParaRPr lang="en-US" altLang="zh-TW" sz="3200" dirty="0" smtClean="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5</a:t>
            </a:fld>
            <a:endParaRPr lang="en-US" altLang="zh-TW"/>
          </a:p>
        </p:txBody>
      </p:sp>
    </p:spTree>
    <p:extLst>
      <p:ext uri="{BB962C8B-B14F-4D97-AF65-F5344CB8AC3E}">
        <p14:creationId xmlns:p14="http://schemas.microsoft.com/office/powerpoint/2010/main" val="3963666443"/>
      </p:ext>
    </p:extLst>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980728"/>
            <a:ext cx="7704856" cy="576064"/>
          </a:xfrm>
        </p:spPr>
        <p:txBody>
          <a:bodyPr/>
          <a:lstStyle/>
          <a:p>
            <a:r>
              <a:rPr lang="en-US" altLang="zh-TW" dirty="0" smtClean="0"/>
              <a:t>107</a:t>
            </a:r>
            <a:r>
              <a:rPr lang="zh-TW" altLang="en-US" dirty="0" smtClean="0"/>
              <a:t>課綱科技領域</a:t>
            </a:r>
            <a:r>
              <a:rPr lang="en-US" altLang="zh-TW" dirty="0" smtClean="0"/>
              <a:t>-</a:t>
            </a:r>
            <a:r>
              <a:rPr lang="zh-TW" altLang="en-US" dirty="0" smtClean="0"/>
              <a:t>資訊科技學習內容</a:t>
            </a:r>
            <a:endParaRPr lang="zh-TW" altLang="en-US" dirty="0"/>
          </a:p>
        </p:txBody>
      </p:sp>
      <p:sp>
        <p:nvSpPr>
          <p:cNvPr id="3" name="內容版面配置區 2"/>
          <p:cNvSpPr>
            <a:spLocks noGrp="1"/>
          </p:cNvSpPr>
          <p:nvPr>
            <p:ph idx="1"/>
          </p:nvPr>
        </p:nvSpPr>
        <p:spPr>
          <a:xfrm>
            <a:off x="1763688" y="1412776"/>
            <a:ext cx="4968552" cy="4032448"/>
          </a:xfrm>
        </p:spPr>
        <p:txBody>
          <a:bodyPr/>
          <a:lstStyle/>
          <a:p>
            <a:pPr>
              <a:lnSpc>
                <a:spcPct val="150000"/>
              </a:lnSpc>
            </a:pPr>
            <a:r>
              <a:rPr lang="zh-TW" altLang="en-US" sz="2400" dirty="0" smtClean="0"/>
              <a:t>演算法</a:t>
            </a:r>
            <a:endParaRPr lang="en-US" altLang="zh-TW" sz="2400" dirty="0" smtClean="0"/>
          </a:p>
          <a:p>
            <a:pPr>
              <a:lnSpc>
                <a:spcPct val="150000"/>
              </a:lnSpc>
            </a:pPr>
            <a:r>
              <a:rPr lang="zh-TW" altLang="en-US" sz="2400" dirty="0" smtClean="0"/>
              <a:t>程式設計</a:t>
            </a:r>
            <a:endParaRPr lang="en-US" altLang="zh-TW" sz="2400" dirty="0" smtClean="0"/>
          </a:p>
          <a:p>
            <a:pPr>
              <a:lnSpc>
                <a:spcPct val="150000"/>
              </a:lnSpc>
            </a:pPr>
            <a:r>
              <a:rPr lang="zh-TW" altLang="en-US" sz="2400" dirty="0" smtClean="0"/>
              <a:t>系統平台</a:t>
            </a:r>
            <a:endParaRPr lang="en-US" altLang="zh-TW" sz="2400" dirty="0" smtClean="0"/>
          </a:p>
          <a:p>
            <a:pPr>
              <a:lnSpc>
                <a:spcPct val="150000"/>
              </a:lnSpc>
            </a:pPr>
            <a:r>
              <a:rPr lang="zh-TW" altLang="en-US" sz="2400" dirty="0" smtClean="0"/>
              <a:t>資料表示、處理及分析</a:t>
            </a:r>
            <a:endParaRPr lang="en-US" altLang="zh-TW" sz="2400" dirty="0" smtClean="0"/>
          </a:p>
          <a:p>
            <a:pPr>
              <a:lnSpc>
                <a:spcPct val="150000"/>
              </a:lnSpc>
            </a:pPr>
            <a:r>
              <a:rPr lang="zh-TW" altLang="en-US" sz="2400" dirty="0" smtClean="0"/>
              <a:t>資訊科技應用</a:t>
            </a:r>
            <a:endParaRPr lang="en-US" altLang="zh-TW" sz="2400" dirty="0" smtClean="0"/>
          </a:p>
          <a:p>
            <a:pPr>
              <a:lnSpc>
                <a:spcPct val="150000"/>
              </a:lnSpc>
            </a:pPr>
            <a:r>
              <a:rPr lang="zh-TW" altLang="en-US" sz="2400" dirty="0" smtClean="0"/>
              <a:t>資訊科技與人類社</a:t>
            </a:r>
            <a:r>
              <a:rPr lang="zh-TW" altLang="en-US" sz="2400" dirty="0"/>
              <a:t>會</a:t>
            </a:r>
            <a:endParaRPr lang="en-US" altLang="zh-TW" sz="2400" dirty="0" smtClean="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6</a:t>
            </a:fld>
            <a:endParaRPr lang="en-US" altLang="zh-TW"/>
          </a:p>
        </p:txBody>
      </p:sp>
    </p:spTree>
    <p:extLst>
      <p:ext uri="{BB962C8B-B14F-4D97-AF65-F5344CB8AC3E}">
        <p14:creationId xmlns:p14="http://schemas.microsoft.com/office/powerpoint/2010/main" val="3570739638"/>
      </p:ext>
    </p:ext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p:txBody>
          <a:bodyPr/>
          <a:lstStyle/>
          <a:p>
            <a:r>
              <a:rPr lang="zh-TW" altLang="en-US" dirty="0" smtClean="0"/>
              <a:t>實施要點</a:t>
            </a:r>
            <a:endParaRPr lang="en-US" altLang="zh-TW" dirty="0" smtClean="0"/>
          </a:p>
          <a:p>
            <a:pPr marL="457200" lvl="1" indent="0">
              <a:buNone/>
            </a:pPr>
            <a:r>
              <a:rPr lang="zh-TW" altLang="en-US" dirty="0" smtClean="0"/>
              <a:t>一、課程發展</a:t>
            </a:r>
            <a:r>
              <a:rPr lang="en-US" altLang="zh-TW" dirty="0" smtClean="0"/>
              <a:t/>
            </a:r>
            <a:br>
              <a:rPr lang="en-US" altLang="zh-TW" dirty="0" smtClean="0"/>
            </a:br>
            <a:r>
              <a:rPr lang="en-US" altLang="zh-TW" dirty="0" smtClean="0"/>
              <a:t>…</a:t>
            </a:r>
          </a:p>
          <a:p>
            <a:pPr marL="1169988" lvl="1" indent="-712788">
              <a:buNone/>
            </a:pPr>
            <a:r>
              <a:rPr lang="en-US" altLang="zh-TW" dirty="0" smtClean="0"/>
              <a:t>(</a:t>
            </a:r>
            <a:r>
              <a:rPr lang="zh-TW" altLang="en-US" dirty="0" smtClean="0"/>
              <a:t>三</a:t>
            </a:r>
            <a:r>
              <a:rPr lang="en-US" altLang="zh-TW" dirty="0" smtClean="0"/>
              <a:t>)</a:t>
            </a:r>
            <a:r>
              <a:rPr lang="zh-TW" altLang="en-US" dirty="0" smtClean="0"/>
              <a:t>資訊科技</a:t>
            </a:r>
            <a:r>
              <a:rPr lang="zh-TW" altLang="en-US" dirty="0"/>
              <a:t>之課程設計以運算思維為主軸，透過電腦科學相關知能的學習，培養邏輯思考、系統化思考等運算思維，並藉由資訊科技之設計與實作，增進運算思維的應用能力、問題解決能力、團隊合作以及創新思考</a:t>
            </a:r>
            <a:r>
              <a:rPr lang="zh-TW" altLang="en-US" dirty="0" smtClean="0"/>
              <a:t>。</a:t>
            </a:r>
            <a:endParaRPr lang="zh-TW" altLang="en-US" dirty="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7</a:t>
            </a:fld>
            <a:endParaRPr lang="en-US" altLang="zh-TW"/>
          </a:p>
        </p:txBody>
      </p:sp>
    </p:spTree>
    <p:extLst>
      <p:ext uri="{BB962C8B-B14F-4D97-AF65-F5344CB8AC3E}">
        <p14:creationId xmlns:p14="http://schemas.microsoft.com/office/powerpoint/2010/main" val="2955212105"/>
      </p:ext>
    </p:extLst>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787381"/>
            <a:ext cx="7704856" cy="576064"/>
          </a:xfrm>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a:xfrm>
            <a:off x="26631" y="1268760"/>
            <a:ext cx="8856984" cy="4248472"/>
          </a:xfrm>
        </p:spPr>
        <p:txBody>
          <a:bodyPr/>
          <a:lstStyle/>
          <a:p>
            <a:pPr marL="457200" lvl="1" indent="0">
              <a:buNone/>
            </a:pPr>
            <a:r>
              <a:rPr lang="zh-TW" altLang="en-US" dirty="0" smtClean="0"/>
              <a:t>二、教材編選</a:t>
            </a:r>
            <a:endParaRPr lang="en-US" altLang="zh-TW" dirty="0" smtClean="0"/>
          </a:p>
          <a:p>
            <a:pPr marL="1169988" lvl="1" indent="-712788">
              <a:buNone/>
            </a:pPr>
            <a:r>
              <a:rPr lang="en-US" altLang="zh-TW" dirty="0" smtClean="0"/>
              <a:t>(</a:t>
            </a:r>
            <a:r>
              <a:rPr lang="zh-TW" altLang="en-US" dirty="0" smtClean="0"/>
              <a:t>一</a:t>
            </a:r>
            <a:r>
              <a:rPr lang="en-US" altLang="zh-TW" dirty="0" smtClean="0"/>
              <a:t>)</a:t>
            </a:r>
            <a:r>
              <a:rPr lang="zh-TW" altLang="en-US" dirty="0" smtClean="0"/>
              <a:t>教材的編選應符合科技領域課程之理念、學習目標</a:t>
            </a:r>
            <a:r>
              <a:rPr lang="zh-TW" altLang="en-US" dirty="0"/>
              <a:t>與學習重點</a:t>
            </a:r>
            <a:r>
              <a:rPr lang="zh-TW" altLang="en-US" dirty="0" smtClean="0"/>
              <a:t>，並適合學生之認知能力與身心發展。</a:t>
            </a:r>
            <a:endParaRPr lang="en-US" altLang="zh-TW" dirty="0" smtClean="0"/>
          </a:p>
          <a:p>
            <a:pPr marL="1169988" lvl="1" indent="-712788">
              <a:buNone/>
            </a:pPr>
            <a:r>
              <a:rPr lang="en-US" altLang="zh-TW" dirty="0" smtClean="0"/>
              <a:t>(</a:t>
            </a:r>
            <a:r>
              <a:rPr lang="zh-TW" altLang="en-US" dirty="0" smtClean="0"/>
              <a:t>二</a:t>
            </a:r>
            <a:r>
              <a:rPr lang="en-US" altLang="zh-TW" dirty="0" smtClean="0"/>
              <a:t>)</a:t>
            </a:r>
            <a:r>
              <a:rPr lang="zh-TW" altLang="en-US" dirty="0"/>
              <a:t>教材編寫</a:t>
            </a:r>
            <a:r>
              <a:rPr lang="zh-TW" altLang="en-US" dirty="0" smtClean="0"/>
              <a:t>應注意其</a:t>
            </a:r>
            <a:r>
              <a:rPr lang="zh-TW" altLang="en-US" dirty="0"/>
              <a:t>連貫性，如有先後順序關係之</a:t>
            </a:r>
            <a:r>
              <a:rPr lang="zh-TW" altLang="en-US" dirty="0" smtClean="0"/>
              <a:t>內涵，則</a:t>
            </a:r>
            <a:r>
              <a:rPr lang="zh-TW" altLang="en-US" dirty="0"/>
              <a:t>須</a:t>
            </a:r>
            <a:r>
              <a:rPr lang="zh-TW" altLang="en-US" dirty="0" smtClean="0"/>
              <a:t>循序漸進介紹，並</a:t>
            </a:r>
            <a:r>
              <a:rPr lang="zh-TW" altLang="en-US" dirty="0"/>
              <a:t>應注意教材內容應具時代性及</a:t>
            </a:r>
            <a:r>
              <a:rPr lang="zh-TW" altLang="en-US" dirty="0" smtClean="0"/>
              <a:t>前瞻性。</a:t>
            </a:r>
            <a:endParaRPr lang="en-US" altLang="zh-TW" dirty="0" smtClean="0"/>
          </a:p>
          <a:p>
            <a:pPr marL="1169988" lvl="1" indent="-712788">
              <a:buNone/>
            </a:pPr>
            <a:r>
              <a:rPr lang="en-US" altLang="zh-TW" dirty="0" smtClean="0"/>
              <a:t>(</a:t>
            </a:r>
            <a:r>
              <a:rPr lang="zh-TW" altLang="en-US" dirty="0" smtClean="0"/>
              <a:t>三</a:t>
            </a:r>
            <a:r>
              <a:rPr lang="en-US" altLang="zh-TW" dirty="0" smtClean="0"/>
              <a:t>)</a:t>
            </a:r>
            <a:r>
              <a:rPr lang="zh-TW" altLang="en-US" dirty="0"/>
              <a:t>教材內容</a:t>
            </a:r>
            <a:r>
              <a:rPr lang="zh-TW" altLang="en-US" dirty="0" smtClean="0"/>
              <a:t>與教學</a:t>
            </a:r>
            <a:r>
              <a:rPr lang="zh-TW" altLang="en-US" dirty="0"/>
              <a:t>活動應妥善運用數位科技平台或軟體等教學資源。</a:t>
            </a:r>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8</a:t>
            </a:fld>
            <a:endParaRPr lang="en-US" altLang="zh-TW"/>
          </a:p>
        </p:txBody>
      </p:sp>
    </p:spTree>
    <p:extLst>
      <p:ext uri="{BB962C8B-B14F-4D97-AF65-F5344CB8AC3E}">
        <p14:creationId xmlns:p14="http://schemas.microsoft.com/office/powerpoint/2010/main" val="867314661"/>
      </p:ext>
    </p:extLst>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357" y="787381"/>
            <a:ext cx="7704856" cy="576064"/>
          </a:xfrm>
        </p:spPr>
        <p:txBody>
          <a:bodyPr/>
          <a:lstStyle/>
          <a:p>
            <a:pPr algn="ctr"/>
            <a:r>
              <a:rPr lang="en-US" altLang="zh-TW" dirty="0"/>
              <a:t>107</a:t>
            </a:r>
            <a:r>
              <a:rPr lang="zh-TW" altLang="en-US" dirty="0"/>
              <a:t>課綱科技領域</a:t>
            </a:r>
          </a:p>
        </p:txBody>
      </p:sp>
      <p:sp>
        <p:nvSpPr>
          <p:cNvPr id="3" name="內容版面配置區 2"/>
          <p:cNvSpPr>
            <a:spLocks noGrp="1"/>
          </p:cNvSpPr>
          <p:nvPr>
            <p:ph idx="1"/>
          </p:nvPr>
        </p:nvSpPr>
        <p:spPr>
          <a:xfrm>
            <a:off x="4184" y="1772816"/>
            <a:ext cx="8856984" cy="2448272"/>
          </a:xfrm>
        </p:spPr>
        <p:txBody>
          <a:bodyPr/>
          <a:lstStyle/>
          <a:p>
            <a:pPr marL="1169988" lvl="1" indent="-712788">
              <a:buNone/>
            </a:pPr>
            <a:r>
              <a:rPr lang="en-US" altLang="zh-TW" dirty="0" smtClean="0"/>
              <a:t>…</a:t>
            </a:r>
          </a:p>
          <a:p>
            <a:pPr marL="1169988" lvl="1" indent="-712788">
              <a:buNone/>
            </a:pPr>
            <a:r>
              <a:rPr lang="en-US" altLang="zh-TW" dirty="0" smtClean="0"/>
              <a:t>(</a:t>
            </a:r>
            <a:r>
              <a:rPr lang="zh-TW" altLang="en-US" dirty="0" smtClean="0"/>
              <a:t>八</a:t>
            </a:r>
            <a:r>
              <a:rPr lang="en-US" altLang="zh-TW" dirty="0" smtClean="0"/>
              <a:t>)</a:t>
            </a:r>
            <a:r>
              <a:rPr lang="zh-TW" altLang="en-US" dirty="0" smtClean="0"/>
              <a:t>各</a:t>
            </a:r>
            <a:r>
              <a:rPr lang="zh-TW" altLang="en-US" dirty="0"/>
              <a:t>校教師在依循課程綱要的原則下</a:t>
            </a:r>
            <a:r>
              <a:rPr lang="zh-TW" altLang="en-US" dirty="0" smtClean="0"/>
              <a:t>，可</a:t>
            </a:r>
            <a:r>
              <a:rPr lang="zh-TW" altLang="en-US" dirty="0"/>
              <a:t>適度自主</a:t>
            </a:r>
            <a:r>
              <a:rPr lang="zh-TW" altLang="en-US" dirty="0" smtClean="0"/>
              <a:t>進行教材的編</a:t>
            </a:r>
            <a:r>
              <a:rPr lang="zh-TW" altLang="en-US" dirty="0"/>
              <a:t>選及實作學習活動</a:t>
            </a:r>
            <a:r>
              <a:rPr lang="zh-TW" altLang="en-US" dirty="0" smtClean="0"/>
              <a:t>規劃，以適應</a:t>
            </a:r>
            <a:r>
              <a:rPr lang="zh-TW" altLang="en-US" dirty="0"/>
              <a:t>各</a:t>
            </a:r>
            <a:r>
              <a:rPr lang="zh-TW" altLang="en-US" dirty="0" smtClean="0"/>
              <a:t>地區、學校</a:t>
            </a:r>
            <a:r>
              <a:rPr lang="zh-TW" altLang="en-US" dirty="0"/>
              <a:t>或個別學生的</a:t>
            </a:r>
            <a:r>
              <a:rPr lang="zh-TW" altLang="en-US" dirty="0" smtClean="0"/>
              <a:t>特殊性</a:t>
            </a:r>
            <a:r>
              <a:rPr lang="zh-TW" altLang="en-US" dirty="0"/>
              <a:t>，但教材所培養的學習</a:t>
            </a:r>
            <a:r>
              <a:rPr lang="zh-TW" altLang="en-US" dirty="0" smtClean="0"/>
              <a:t>表現，應</a:t>
            </a:r>
            <a:r>
              <a:rPr lang="zh-TW" altLang="en-US" dirty="0"/>
              <a:t>符合課程</a:t>
            </a:r>
            <a:r>
              <a:rPr lang="zh-TW" altLang="en-US" dirty="0" smtClean="0"/>
              <a:t>綱要。</a:t>
            </a:r>
            <a:endParaRPr lang="zh-TW" altLang="en-US" dirty="0"/>
          </a:p>
        </p:txBody>
      </p:sp>
      <p:sp>
        <p:nvSpPr>
          <p:cNvPr id="4" name="投影片編號版面配置區 3"/>
          <p:cNvSpPr>
            <a:spLocks noGrp="1"/>
          </p:cNvSpPr>
          <p:nvPr>
            <p:ph type="sldNum" sz="quarter" idx="11"/>
          </p:nvPr>
        </p:nvSpPr>
        <p:spPr/>
        <p:txBody>
          <a:bodyPr/>
          <a:lstStyle/>
          <a:p>
            <a:pPr>
              <a:defRPr/>
            </a:pPr>
            <a:fld id="{F884BF54-462D-4A9D-98BD-92F8E664E35B}" type="slidenum">
              <a:rPr lang="en-US" altLang="zh-TW" smtClean="0"/>
              <a:pPr>
                <a:defRPr/>
              </a:pPr>
              <a:t>9</a:t>
            </a:fld>
            <a:endParaRPr lang="en-US" altLang="zh-TW"/>
          </a:p>
        </p:txBody>
      </p:sp>
    </p:spTree>
    <p:extLst>
      <p:ext uri="{BB962C8B-B14F-4D97-AF65-F5344CB8AC3E}">
        <p14:creationId xmlns:p14="http://schemas.microsoft.com/office/powerpoint/2010/main" val="3362475305"/>
      </p:ext>
    </p:extLst>
  </p:cSld>
  <p:clrMapOvr>
    <a:masterClrMapping/>
  </p:clrMapOvr>
  <p:transition>
    <p:newsflash/>
  </p:transition>
</p:sld>
</file>

<file path=ppt/theme/theme1.xml><?xml version="1.0" encoding="utf-8"?>
<a:theme xmlns:a="http://schemas.openxmlformats.org/drawingml/2006/main" name="台北益教網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4099</TotalTime>
  <Words>1888</Words>
  <Application>Microsoft Office PowerPoint</Application>
  <PresentationFormat>如螢幕大小 (4:3)</PresentationFormat>
  <Paragraphs>239</Paragraphs>
  <Slides>28</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華康中黑體</vt:lpstr>
      <vt:lpstr>Microsoft JhengHei</vt:lpstr>
      <vt:lpstr>新細明體</vt:lpstr>
      <vt:lpstr>標楷體</vt:lpstr>
      <vt:lpstr>Arial</vt:lpstr>
      <vt:lpstr>Calibri</vt:lpstr>
      <vt:lpstr>Segoe UI Semibold</vt:lpstr>
      <vt:lpstr>Times New Roman</vt:lpstr>
      <vt:lpstr>Wingdings</vt:lpstr>
      <vt:lpstr>台北益教網佈景主題</vt:lpstr>
      <vt:lpstr>PowerPoint 簡報</vt:lpstr>
      <vt:lpstr>PowerPoint 簡報</vt:lpstr>
      <vt:lpstr>PowerPoint 簡報</vt:lpstr>
      <vt:lpstr>PowerPoint 簡報</vt:lpstr>
      <vt:lpstr>107課綱科技領域-資訊科技學習表現</vt:lpstr>
      <vt:lpstr>107課綱科技領域-資訊科技學習內容</vt:lpstr>
      <vt:lpstr>107課綱科技領域</vt:lpstr>
      <vt:lpstr>107課綱科技領域</vt:lpstr>
      <vt:lpstr>107課綱科技領域</vt:lpstr>
      <vt:lpstr>PowerPoint 簡報</vt:lpstr>
      <vt:lpstr>107課綱科技領域</vt:lpstr>
      <vt:lpstr>107課綱科技領域</vt:lpstr>
      <vt:lpstr>107課綱科技領域</vt:lpstr>
      <vt:lpstr>部頒九年一貫、十二年國教課綱」及    「本市國小資訊科技教學綱要」內涵比較(1)</vt:lpstr>
      <vt:lpstr>部頒九年一貫、十二年國教課綱」及    「本市國小資訊科技教學綱要」內涵比較(2)</vt:lpstr>
      <vt:lpstr>部頒九年一貫、十二年國教課綱」及    「本市國小資訊科技教學綱要」內涵比較(2)</vt:lpstr>
      <vt:lpstr>部頒九年一貫、十二年國教課綱」及    「本市國小資訊科技教學綱要」內涵比較(3)</vt:lpstr>
      <vt:lpstr>臺北市科技領域國小資訊科技課程教學綱要 學習內容面向</vt:lpstr>
      <vt:lpstr>臺北市科技領域國小資訊科技課程教學綱要架構</vt:lpstr>
      <vt:lpstr>「運算與設計思維」知識樹架構</vt:lpstr>
      <vt:lpstr>「資訊科學與科技應用」知識樹架構</vt:lpstr>
      <vt:lpstr>PowerPoint 簡報</vt:lpstr>
      <vt:lpstr>PowerPoint 簡報</vt:lpstr>
      <vt:lpstr>教案徵集活動介紹</vt:lpstr>
      <vt:lpstr>教案徵集活動介紹</vt:lpstr>
      <vt:lpstr>教案徵集活動介紹</vt:lpstr>
      <vt:lpstr>教案徵集活動介紹</vt:lpstr>
      <vt:lpstr>教案徵集活動介紹</vt:lpstr>
    </vt:vector>
  </TitlesOfParts>
  <Company>bles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益教網簡介</dc:title>
  <dc:creator>Lu</dc:creator>
  <cp:lastModifiedBy>盧東華</cp:lastModifiedBy>
  <cp:revision>525</cp:revision>
  <dcterms:created xsi:type="dcterms:W3CDTF">2008-12-28T02:01:14Z</dcterms:created>
  <dcterms:modified xsi:type="dcterms:W3CDTF">2017-03-24T01:45:03Z</dcterms:modified>
</cp:coreProperties>
</file>