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4" r:id="rId9"/>
    <p:sldId id="265" r:id="rId10"/>
    <p:sldId id="289" r:id="rId11"/>
    <p:sldId id="266" r:id="rId12"/>
    <p:sldId id="267" r:id="rId13"/>
    <p:sldId id="268" r:id="rId14"/>
    <p:sldId id="269" r:id="rId15"/>
    <p:sldId id="270" r:id="rId16"/>
    <p:sldId id="29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5" r:id="rId31"/>
    <p:sldId id="284" r:id="rId32"/>
    <p:sldId id="288" r:id="rId33"/>
    <p:sldId id="287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58FE0E1-71EE-4CF8-80EA-49DB81914EC3}">
          <p14:sldIdLst>
            <p14:sldId id="256"/>
            <p14:sldId id="257"/>
            <p14:sldId id="258"/>
            <p14:sldId id="260"/>
            <p14:sldId id="259"/>
            <p14:sldId id="263"/>
            <p14:sldId id="261"/>
            <p14:sldId id="264"/>
            <p14:sldId id="265"/>
            <p14:sldId id="289"/>
            <p14:sldId id="266"/>
            <p14:sldId id="267"/>
            <p14:sldId id="268"/>
            <p14:sldId id="269"/>
            <p14:sldId id="270"/>
            <p14:sldId id="29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2"/>
            <p14:sldId id="285"/>
            <p14:sldId id="284"/>
            <p14:sldId id="288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A5DA1-6772-42E1-A049-C2D100E8BE24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CE28-FFE1-4CE8-BAEA-66E02E879D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97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defTabSz="923925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defTabSz="923925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defTabSz="923925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defTabSz="923925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9EA558B6-FB98-4570-94F9-22A4DA02C215}" type="slidenum"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pPr eaLnBrk="1" hangingPunct="1"/>
              <a:t>6</a:t>
            </a:fld>
            <a:endParaRPr lang="en-US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Recursive </a:t>
            </a:r>
            <a:r>
              <a:rPr lang="zh-TW" altLang="en-US" smtClean="0"/>
              <a:t>遞迴查詢</a:t>
            </a:r>
            <a:r>
              <a:rPr lang="en-US" altLang="zh-TW" smtClean="0"/>
              <a:t>:</a:t>
            </a:r>
          </a:p>
          <a:p>
            <a:pPr eaLnBrk="1" hangingPunct="1"/>
            <a:r>
              <a:rPr lang="zh-TW" altLang="en-US" smtClean="0"/>
              <a:t>使用者只送出一個查詢， 由</a:t>
            </a:r>
            <a:r>
              <a:rPr lang="en-US" altLang="zh-TW" smtClean="0"/>
              <a:t>DNS Server </a:t>
            </a:r>
            <a:r>
              <a:rPr lang="zh-TW" altLang="en-US" smtClean="0"/>
              <a:t>完成其他所需的查詢後回應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Non-Recusive </a:t>
            </a:r>
            <a:r>
              <a:rPr lang="zh-TW" altLang="en-US" smtClean="0"/>
              <a:t>反覆查詢</a:t>
            </a:r>
            <a:r>
              <a:rPr lang="en-US" altLang="zh-TW" smtClean="0"/>
              <a:t>(</a:t>
            </a:r>
            <a:r>
              <a:rPr lang="zh-TW" altLang="en-US" smtClean="0"/>
              <a:t>非遞迴查詢</a:t>
            </a:r>
            <a:r>
              <a:rPr lang="en-US" altLang="zh-TW" smtClean="0"/>
              <a:t>) </a:t>
            </a:r>
          </a:p>
          <a:p>
            <a:pPr eaLnBrk="1" hangingPunct="1"/>
            <a:r>
              <a:rPr lang="zh-TW" altLang="en-US" smtClean="0"/>
              <a:t>每一個查詢直接給予指示性的回應， 由使用者端再進行後續的查詢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通常</a:t>
            </a:r>
            <a:r>
              <a:rPr lang="en-US" altLang="zh-TW" smtClean="0"/>
              <a:t>Client</a:t>
            </a:r>
            <a:r>
              <a:rPr lang="zh-TW" altLang="en-US" smtClean="0"/>
              <a:t>到</a:t>
            </a:r>
            <a:r>
              <a:rPr lang="en-US" altLang="zh-TW" smtClean="0"/>
              <a:t>Server</a:t>
            </a:r>
            <a:r>
              <a:rPr lang="zh-TW" altLang="en-US" smtClean="0"/>
              <a:t>之間是 </a:t>
            </a:r>
            <a:r>
              <a:rPr lang="en-US" altLang="zh-TW" smtClean="0"/>
              <a:t>Recursive </a:t>
            </a:r>
            <a:r>
              <a:rPr lang="zh-TW" altLang="en-US" smtClean="0"/>
              <a:t>查詢</a:t>
            </a:r>
          </a:p>
          <a:p>
            <a:pPr eaLnBrk="1" hangingPunct="1"/>
            <a:r>
              <a:rPr lang="en-US" altLang="zh-TW" smtClean="0"/>
              <a:t>Server</a:t>
            </a:r>
            <a:r>
              <a:rPr lang="zh-TW" altLang="en-US" smtClean="0"/>
              <a:t>到</a:t>
            </a:r>
            <a:r>
              <a:rPr lang="en-US" altLang="zh-TW" smtClean="0"/>
              <a:t>Server</a:t>
            </a:r>
            <a:r>
              <a:rPr lang="zh-TW" altLang="en-US" smtClean="0"/>
              <a:t>之間是</a:t>
            </a:r>
            <a:r>
              <a:rPr lang="en-US" altLang="zh-TW" smtClean="0"/>
              <a:t>Interactive </a:t>
            </a:r>
            <a:r>
              <a:rPr lang="zh-TW" altLang="en-US" smtClean="0"/>
              <a:t>查詢</a:t>
            </a:r>
          </a:p>
        </p:txBody>
      </p:sp>
    </p:spTree>
    <p:extLst>
      <p:ext uri="{BB962C8B-B14F-4D97-AF65-F5344CB8AC3E}">
        <p14:creationId xmlns:p14="http://schemas.microsoft.com/office/powerpoint/2010/main" val="310085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3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40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02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10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6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86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83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82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39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97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34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824533-F163-435E-ACEB-55F17E0169CE}" type="datetimeFigureOut">
              <a:rPr lang="zh-TW" altLang="en-US" smtClean="0"/>
              <a:t>2017/3/21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5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3URR5-YHqjxcFVSdGlsX2FVZ3M/view?usp=sharing" TargetMode="External"/><Relationship Id="rId2" Type="http://schemas.openxmlformats.org/officeDocument/2006/relationships/hyperlink" Target="https://download.docker.com/win/stable/InstallDocker.m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eb.tp.edu.tw/docc/form/dns.do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DNS Server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97280" y="5155416"/>
            <a:ext cx="10058400" cy="1143000"/>
          </a:xfrm>
        </p:spPr>
        <p:txBody>
          <a:bodyPr/>
          <a:lstStyle/>
          <a:p>
            <a:pPr algn="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子國民小學 資訊組長 姜保煌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2000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2000" cap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00276@stps.tp.edu.tw</a:t>
            </a:r>
            <a:endParaRPr lang="zh-TW" altLang="en-US" sz="2000" cap="none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22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Microsoft DNS Server </a:t>
            </a:r>
            <a:r>
              <a:rPr lang="zh-TW" altLang="en-US" dirty="0" smtClean="0"/>
              <a:t>備份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6249" y="1845734"/>
            <a:ext cx="1057738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latin typeface="+mn-ea"/>
              </a:rPr>
              <a:t>備份</a:t>
            </a:r>
            <a:r>
              <a:rPr lang="en-US" altLang="zh-TW" sz="2800" dirty="0" smtClean="0">
                <a:latin typeface="+mn-ea"/>
              </a:rPr>
              <a:t>: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latin typeface="+mn-ea"/>
              </a:rPr>
              <a:t>停止</a:t>
            </a:r>
            <a:r>
              <a:rPr lang="en-US" altLang="zh-TW" sz="2200" dirty="0" smtClean="0">
                <a:latin typeface="+mn-ea"/>
              </a:rPr>
              <a:t>DNS</a:t>
            </a:r>
            <a:r>
              <a:rPr lang="zh-TW" altLang="en-US" sz="2200" dirty="0" smtClean="0">
                <a:latin typeface="+mn-ea"/>
              </a:rPr>
              <a:t>服務</a:t>
            </a:r>
            <a:endParaRPr lang="en-US" altLang="zh-TW" sz="2200" dirty="0" smtClean="0">
              <a:latin typeface="+mn-ea"/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zh-TW" altLang="en-US" sz="2200" dirty="0" smtClean="0"/>
              <a:t>備份</a:t>
            </a:r>
            <a:r>
              <a:rPr lang="en-US" altLang="zh-TW" sz="2200" dirty="0" smtClean="0"/>
              <a:t>DNS</a:t>
            </a:r>
            <a:r>
              <a:rPr lang="zh-TW" altLang="en-US" sz="2200" dirty="0" smtClean="0"/>
              <a:t>目錄</a:t>
            </a:r>
            <a:endParaRPr lang="en-US" altLang="zh-TW" sz="2200" dirty="0" smtClean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altLang="zh-TW" sz="1600" dirty="0">
                <a:latin typeface="+mn-ea"/>
              </a:rPr>
              <a:t>C:\</a:t>
            </a:r>
            <a:r>
              <a:rPr lang="en-US" altLang="zh-TW" sz="1600" dirty="0" smtClean="0">
                <a:latin typeface="+mn-ea"/>
              </a:rPr>
              <a:t>Windows\System32\dns </a:t>
            </a:r>
            <a:r>
              <a:rPr lang="zh-TW" altLang="en-US" sz="1600" dirty="0" smtClean="0">
                <a:latin typeface="+mn-ea"/>
              </a:rPr>
              <a:t>整個</a:t>
            </a:r>
            <a:r>
              <a:rPr lang="zh-TW" altLang="en-US" sz="1600" dirty="0">
                <a:latin typeface="+mn-ea"/>
              </a:rPr>
              <a:t>目錄複製到備份的資料夾</a:t>
            </a:r>
            <a:endParaRPr lang="en-US" altLang="zh-TW" sz="1600" dirty="0" smtClean="0">
              <a:latin typeface="+mn-ea"/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zh-TW" altLang="en-US" sz="2200" dirty="0" smtClean="0"/>
              <a:t>備份</a:t>
            </a:r>
            <a:r>
              <a:rPr lang="en-US" altLang="zh-TW" sz="2200" dirty="0" smtClean="0"/>
              <a:t>DNS</a:t>
            </a:r>
            <a:r>
              <a:rPr lang="zh-TW" altLang="en-US" sz="2200" dirty="0" smtClean="0"/>
              <a:t>登錄機碼值</a:t>
            </a:r>
            <a:endParaRPr lang="en-US" altLang="zh-TW" sz="2200" dirty="0" smtClean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altLang="zh-TW" sz="1600" dirty="0" smtClean="0">
                <a:latin typeface="+mn-ea"/>
              </a:rPr>
              <a:t>HKEY_LOCAL_MACHINE\SYSTEM\</a:t>
            </a:r>
            <a:r>
              <a:rPr lang="en-US" altLang="zh-TW" sz="1600" dirty="0" err="1" smtClean="0">
                <a:latin typeface="+mn-ea"/>
              </a:rPr>
              <a:t>CurrentControlSet</a:t>
            </a:r>
            <a:r>
              <a:rPr lang="en-US" altLang="zh-TW" sz="1600" dirty="0" smtClean="0">
                <a:latin typeface="+mn-ea"/>
              </a:rPr>
              <a:t>\Services\DNS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altLang="zh-TW" sz="1600" dirty="0">
                <a:latin typeface="+mn-ea"/>
              </a:rPr>
              <a:t>HKEY_LOCAL_MACHINE\SOFTWARE\Microsoft\Windows NT\</a:t>
            </a:r>
            <a:r>
              <a:rPr lang="en-US" altLang="zh-TW" sz="1600" dirty="0" err="1">
                <a:latin typeface="+mn-ea"/>
              </a:rPr>
              <a:t>CurrentVersion</a:t>
            </a:r>
            <a:r>
              <a:rPr lang="en-US" altLang="zh-TW" sz="1600" dirty="0">
                <a:latin typeface="+mn-ea"/>
              </a:rPr>
              <a:t>\DNS Server</a:t>
            </a:r>
            <a:endParaRPr lang="en-US" altLang="zh-TW" sz="1600" dirty="0" smtClean="0">
              <a:latin typeface="+mn-ea"/>
            </a:endParaRPr>
          </a:p>
          <a:p>
            <a:pPr marL="0" indent="0">
              <a:buNone/>
            </a:pPr>
            <a:endParaRPr lang="en-US" altLang="zh-TW" sz="2800" dirty="0">
              <a:latin typeface="+mn-ea"/>
            </a:endParaRPr>
          </a:p>
          <a:p>
            <a:endParaRPr lang="en-US" altLang="zh-TW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08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Windows DNS Server (Master/Slave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9163"/>
          </a:xfrm>
        </p:spPr>
        <p:txBody>
          <a:bodyPr>
            <a:normAutofit/>
          </a:bodyPr>
          <a:lstStyle/>
          <a:p>
            <a:r>
              <a:rPr lang="en-US" altLang="zh-TW" dirty="0"/>
              <a:t>Master DNS Server : 172.16.1.15</a:t>
            </a:r>
            <a:endParaRPr lang="zh-TW" altLang="zh-TW" dirty="0"/>
          </a:p>
          <a:p>
            <a:r>
              <a:rPr lang="en-US" altLang="zh-TW" dirty="0" smtClean="0"/>
              <a:t>Slave </a:t>
            </a:r>
            <a:r>
              <a:rPr lang="en-US" altLang="zh-TW" dirty="0"/>
              <a:t>DNS Server : 172.16.1.10</a:t>
            </a:r>
            <a:endParaRPr lang="zh-TW" altLang="zh-TW" dirty="0"/>
          </a:p>
          <a:p>
            <a:r>
              <a:rPr lang="en-US" altLang="zh-TW" dirty="0"/>
              <a:t>Domain name: stps.tp.edu.tw</a:t>
            </a:r>
            <a:endParaRPr lang="zh-TW" altLang="zh-TW" dirty="0"/>
          </a:p>
          <a:p>
            <a:r>
              <a:rPr lang="en-US" altLang="zh-TW" sz="1700" dirty="0"/>
              <a:t>1.</a:t>
            </a:r>
            <a:r>
              <a:rPr lang="zh-TW" altLang="zh-TW" sz="1700" dirty="0"/>
              <a:t>在</a:t>
            </a:r>
            <a:r>
              <a:rPr lang="en-US" altLang="zh-TW" sz="1700" dirty="0"/>
              <a:t>Slave DNS </a:t>
            </a:r>
            <a:r>
              <a:rPr lang="zh-TW" altLang="zh-TW" sz="1700" dirty="0"/>
              <a:t>伺服器上新增一個</a:t>
            </a:r>
            <a:r>
              <a:rPr lang="en-US" altLang="zh-TW" sz="1700" dirty="0"/>
              <a:t> [</a:t>
            </a:r>
            <a:r>
              <a:rPr lang="zh-TW" altLang="zh-TW" sz="1700" dirty="0"/>
              <a:t>次要區域</a:t>
            </a:r>
            <a:r>
              <a:rPr lang="en-US" altLang="zh-TW" sz="1700" dirty="0"/>
              <a:t>]</a:t>
            </a:r>
            <a:r>
              <a:rPr lang="zh-TW" altLang="zh-TW" sz="1700" dirty="0"/>
              <a:t>。</a:t>
            </a:r>
          </a:p>
          <a:p>
            <a:r>
              <a:rPr lang="en-US" altLang="zh-TW" sz="1700" dirty="0"/>
              <a:t>2.</a:t>
            </a:r>
            <a:r>
              <a:rPr lang="zh-TW" altLang="zh-TW" sz="1700" dirty="0"/>
              <a:t>接著選擇正向或反向對應區域。</a:t>
            </a:r>
          </a:p>
          <a:p>
            <a:r>
              <a:rPr lang="en-US" altLang="zh-TW" sz="1700" dirty="0"/>
              <a:t>3.</a:t>
            </a:r>
            <a:r>
              <a:rPr lang="zh-TW" altLang="zh-TW" sz="1700" dirty="0"/>
              <a:t>填入區域名稱，例如</a:t>
            </a:r>
            <a:r>
              <a:rPr lang="en-US" altLang="zh-TW" sz="1700" dirty="0"/>
              <a:t> : stps.tp.edu.tw</a:t>
            </a:r>
            <a:r>
              <a:rPr lang="zh-TW" altLang="zh-TW" sz="1700" dirty="0"/>
              <a:t>。</a:t>
            </a:r>
          </a:p>
          <a:p>
            <a:r>
              <a:rPr lang="en-US" altLang="zh-TW" sz="1700" dirty="0"/>
              <a:t>4.</a:t>
            </a:r>
            <a:r>
              <a:rPr lang="zh-TW" altLang="zh-TW" sz="1700" dirty="0"/>
              <a:t>填入主要</a:t>
            </a:r>
            <a:r>
              <a:rPr lang="en-US" altLang="zh-TW" sz="1700" dirty="0"/>
              <a:t> DNS </a:t>
            </a:r>
            <a:r>
              <a:rPr lang="zh-TW" altLang="zh-TW" sz="1700" dirty="0"/>
              <a:t>伺服器，例如</a:t>
            </a:r>
            <a:r>
              <a:rPr lang="en-US" altLang="zh-TW" sz="1700" dirty="0"/>
              <a:t>: 172.16.1.15</a:t>
            </a:r>
            <a:r>
              <a:rPr lang="zh-TW" altLang="zh-TW" sz="1700" dirty="0"/>
              <a:t>。</a:t>
            </a:r>
          </a:p>
          <a:p>
            <a:r>
              <a:rPr lang="en-US" altLang="zh-TW" sz="1700" dirty="0"/>
              <a:t>5.</a:t>
            </a:r>
            <a:r>
              <a:rPr lang="zh-TW" altLang="zh-TW" sz="1700" dirty="0"/>
              <a:t>在</a:t>
            </a:r>
            <a:r>
              <a:rPr lang="en-US" altLang="zh-TW" sz="1700" dirty="0"/>
              <a:t>Master DNS </a:t>
            </a:r>
            <a:r>
              <a:rPr lang="zh-TW" altLang="zh-TW" sz="1700" dirty="0"/>
              <a:t>伺服器的 </a:t>
            </a:r>
            <a:r>
              <a:rPr lang="en-US" altLang="zh-TW" sz="1700" dirty="0"/>
              <a:t>[</a:t>
            </a:r>
            <a:r>
              <a:rPr lang="zh-TW" altLang="zh-TW" sz="1700" dirty="0"/>
              <a:t>主要區域</a:t>
            </a:r>
            <a:r>
              <a:rPr lang="en-US" altLang="zh-TW" sz="1700" dirty="0"/>
              <a:t>] (stps.tp.edu.tw) </a:t>
            </a:r>
            <a:r>
              <a:rPr lang="zh-TW" altLang="zh-TW" sz="1700" dirty="0"/>
              <a:t>上滑鼠右鍵選取</a:t>
            </a:r>
            <a:r>
              <a:rPr lang="en-US" altLang="zh-TW" sz="1700" dirty="0"/>
              <a:t> [ </a:t>
            </a:r>
            <a:r>
              <a:rPr lang="zh-TW" altLang="zh-TW" sz="1700" dirty="0"/>
              <a:t>區域轉送</a:t>
            </a:r>
            <a:r>
              <a:rPr lang="en-US" altLang="zh-TW" sz="1700" dirty="0"/>
              <a:t> ]</a:t>
            </a:r>
            <a:r>
              <a:rPr lang="zh-TW" altLang="zh-TW" sz="1700" dirty="0"/>
              <a:t>頁次並填入</a:t>
            </a:r>
            <a:r>
              <a:rPr lang="en-US" altLang="zh-TW" sz="1700" dirty="0"/>
              <a:t> Slave DNS </a:t>
            </a:r>
            <a:r>
              <a:rPr lang="zh-TW" altLang="zh-TW" sz="1700" dirty="0"/>
              <a:t>伺服器，例如</a:t>
            </a:r>
            <a:r>
              <a:rPr lang="en-US" altLang="zh-TW" sz="1700" dirty="0"/>
              <a:t>:172.16.1.10</a:t>
            </a:r>
            <a:r>
              <a:rPr lang="zh-TW" altLang="zh-TW" sz="1700" dirty="0"/>
              <a:t>。並選定</a:t>
            </a:r>
            <a:r>
              <a:rPr lang="en-US" altLang="zh-TW" sz="1700" dirty="0"/>
              <a:t> [</a:t>
            </a:r>
            <a:r>
              <a:rPr lang="zh-TW" altLang="zh-TW" sz="1700" dirty="0"/>
              <a:t>通知</a:t>
            </a:r>
            <a:r>
              <a:rPr lang="en-US" altLang="zh-TW" sz="1700" dirty="0"/>
              <a:t>] (Zone Transfer Notification) </a:t>
            </a:r>
            <a:r>
              <a:rPr lang="zh-TW" altLang="zh-TW" sz="1700" dirty="0"/>
              <a:t>頁次，勾選自動通知選項後填入 </a:t>
            </a:r>
            <a:r>
              <a:rPr lang="en-US" altLang="zh-TW" sz="1700" dirty="0"/>
              <a:t>Slaver DNS </a:t>
            </a:r>
            <a:r>
              <a:rPr lang="zh-TW" altLang="zh-TW" sz="1700" dirty="0"/>
              <a:t>伺服器</a:t>
            </a:r>
            <a:r>
              <a:rPr lang="en-US" altLang="zh-TW" sz="1700" dirty="0"/>
              <a:t> IP</a:t>
            </a:r>
            <a:r>
              <a:rPr lang="zh-TW" altLang="zh-TW" sz="1700" dirty="0"/>
              <a:t>。</a:t>
            </a:r>
          </a:p>
          <a:p>
            <a:r>
              <a:rPr lang="en-US" altLang="zh-TW" sz="1700" dirty="0"/>
              <a:t>6.</a:t>
            </a:r>
            <a:r>
              <a:rPr lang="zh-TW" altLang="zh-TW" sz="1700" dirty="0"/>
              <a:t>如果要手動進行複寫，請在你 </a:t>
            </a:r>
            <a:r>
              <a:rPr lang="en-US" altLang="zh-TW" sz="1700" dirty="0"/>
              <a:t>Slaver DNS </a:t>
            </a:r>
            <a:r>
              <a:rPr lang="zh-TW" altLang="zh-TW" sz="1700" dirty="0"/>
              <a:t>伺服器的</a:t>
            </a:r>
            <a:r>
              <a:rPr lang="en-US" altLang="zh-TW" sz="1700" dirty="0"/>
              <a:t>[</a:t>
            </a:r>
            <a:r>
              <a:rPr lang="zh-TW" altLang="zh-TW" sz="1700" dirty="0"/>
              <a:t>主要區域</a:t>
            </a:r>
            <a:r>
              <a:rPr lang="en-US" altLang="zh-TW" sz="1700" dirty="0"/>
              <a:t>] (stps.tp.edu.tw) </a:t>
            </a:r>
            <a:r>
              <a:rPr lang="zh-TW" altLang="zh-TW" sz="1700" dirty="0"/>
              <a:t>上滑鼠右鍵選取</a:t>
            </a:r>
            <a:r>
              <a:rPr lang="en-US" altLang="zh-TW" sz="1700" dirty="0"/>
              <a:t> [</a:t>
            </a:r>
            <a:r>
              <a:rPr lang="zh-TW" altLang="zh-TW" sz="1700" dirty="0"/>
              <a:t>從主機轉送</a:t>
            </a:r>
            <a:r>
              <a:rPr lang="en-US" altLang="zh-TW" sz="1700" dirty="0"/>
              <a:t>]  </a:t>
            </a:r>
            <a:r>
              <a:rPr lang="zh-TW" altLang="zh-TW" sz="1700" dirty="0"/>
              <a:t>即可。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0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CentOS7 </a:t>
            </a:r>
            <a:r>
              <a:rPr lang="zh-TW" altLang="zh-TW" dirty="0"/>
              <a:t>上</a:t>
            </a:r>
            <a:r>
              <a:rPr lang="zh-TW" altLang="zh-TW" dirty="0" smtClean="0"/>
              <a:t>安裝</a:t>
            </a:r>
            <a:r>
              <a:rPr lang="zh-TW" altLang="en-US" dirty="0"/>
              <a:t>及</a:t>
            </a:r>
            <a:r>
              <a:rPr lang="zh-TW" altLang="zh-TW" dirty="0" smtClean="0"/>
              <a:t>設定</a:t>
            </a:r>
            <a:r>
              <a:rPr lang="en-US" altLang="zh-TW" dirty="0" smtClean="0"/>
              <a:t> BIND(1)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134768"/>
            <a:ext cx="10958086" cy="472323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+mn-ea"/>
              </a:rPr>
              <a:t>1</a:t>
            </a:r>
            <a:r>
              <a:rPr lang="en-US" altLang="zh-TW" dirty="0" smtClean="0">
                <a:latin typeface="+mn-ea"/>
              </a:rPr>
              <a:t>.</a:t>
            </a:r>
            <a:r>
              <a:rPr lang="zh-TW" altLang="en-US" dirty="0" smtClean="0">
                <a:latin typeface="+mn-ea"/>
              </a:rPr>
              <a:t>可</a:t>
            </a:r>
            <a:r>
              <a:rPr lang="zh-TW" altLang="zh-TW" dirty="0" smtClean="0">
                <a:latin typeface="+mn-ea"/>
              </a:rPr>
              <a:t>選擇</a:t>
            </a:r>
            <a:r>
              <a:rPr lang="en-US" altLang="zh-TW" dirty="0" smtClean="0">
                <a:latin typeface="+mn-ea"/>
              </a:rPr>
              <a:t> </a:t>
            </a:r>
            <a:r>
              <a:rPr lang="en-US" altLang="zh-TW" dirty="0">
                <a:latin typeface="+mn-ea"/>
              </a:rPr>
              <a:t>minimal </a:t>
            </a:r>
            <a:r>
              <a:rPr lang="zh-TW" altLang="zh-TW" dirty="0" smtClean="0">
                <a:latin typeface="+mn-ea"/>
              </a:rPr>
              <a:t>安裝</a:t>
            </a:r>
            <a:r>
              <a:rPr lang="zh-TW" altLang="en-US" dirty="0" smtClean="0">
                <a:latin typeface="+mn-ea"/>
              </a:rPr>
              <a:t>，本次研習為求編輯檔案方便，虛擬機中已安裝</a:t>
            </a:r>
            <a:r>
              <a:rPr lang="en-US" altLang="zh-TW" dirty="0" smtClean="0">
                <a:latin typeface="+mn-ea"/>
              </a:rPr>
              <a:t>X-Window</a:t>
            </a:r>
            <a:endParaRPr lang="zh-TW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2. </a:t>
            </a:r>
            <a:r>
              <a:rPr lang="zh-TW" altLang="zh-TW" dirty="0">
                <a:latin typeface="+mn-ea"/>
              </a:rPr>
              <a:t>升級官方套件</a:t>
            </a:r>
          </a:p>
          <a:p>
            <a:r>
              <a:rPr lang="en-US" altLang="zh-TW" dirty="0">
                <a:latin typeface="+mn-ea"/>
              </a:rPr>
              <a:t>   #yum –y update</a:t>
            </a:r>
            <a:endParaRPr lang="zh-TW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 </a:t>
            </a:r>
            <a:r>
              <a:rPr lang="en-US" altLang="zh-TW" dirty="0" smtClean="0">
                <a:latin typeface="+mn-ea"/>
              </a:rPr>
              <a:t>3</a:t>
            </a:r>
            <a:r>
              <a:rPr lang="en-US" altLang="zh-TW" dirty="0">
                <a:latin typeface="+mn-ea"/>
              </a:rPr>
              <a:t>.</a:t>
            </a:r>
            <a:r>
              <a:rPr lang="zh-TW" altLang="zh-TW" dirty="0">
                <a:latin typeface="+mn-ea"/>
              </a:rPr>
              <a:t>關閉</a:t>
            </a:r>
            <a:r>
              <a:rPr lang="en-US" altLang="zh-TW" dirty="0">
                <a:latin typeface="+mn-ea"/>
              </a:rPr>
              <a:t> </a:t>
            </a:r>
            <a:r>
              <a:rPr lang="en-US" altLang="zh-TW" dirty="0" err="1">
                <a:latin typeface="+mn-ea"/>
              </a:rPr>
              <a:t>selinux</a:t>
            </a:r>
            <a:endParaRPr lang="zh-TW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   </a:t>
            </a:r>
            <a:r>
              <a:rPr lang="zh-TW" altLang="zh-TW" dirty="0">
                <a:latin typeface="+mn-ea"/>
              </a:rPr>
              <a:t>請修改</a:t>
            </a:r>
            <a:r>
              <a:rPr lang="en-US" altLang="zh-TW" dirty="0">
                <a:latin typeface="+mn-ea"/>
              </a:rPr>
              <a:t> /</a:t>
            </a:r>
            <a:r>
              <a:rPr lang="en-US" altLang="zh-TW" dirty="0" err="1">
                <a:latin typeface="+mn-ea"/>
              </a:rPr>
              <a:t>etc</a:t>
            </a:r>
            <a:r>
              <a:rPr lang="en-US" altLang="zh-TW" dirty="0">
                <a:latin typeface="+mn-ea"/>
              </a:rPr>
              <a:t> /</a:t>
            </a:r>
            <a:r>
              <a:rPr lang="en-US" altLang="zh-TW" dirty="0" err="1">
                <a:latin typeface="+mn-ea"/>
              </a:rPr>
              <a:t>selinux</a:t>
            </a:r>
            <a:r>
              <a:rPr lang="en-US" altLang="zh-TW" dirty="0">
                <a:latin typeface="+mn-ea"/>
              </a:rPr>
              <a:t>/</a:t>
            </a:r>
            <a:r>
              <a:rPr lang="en-US" altLang="zh-TW" dirty="0" err="1">
                <a:latin typeface="+mn-ea"/>
              </a:rPr>
              <a:t>config</a:t>
            </a:r>
            <a:r>
              <a:rPr lang="en-US" altLang="zh-TW" dirty="0">
                <a:latin typeface="+mn-ea"/>
              </a:rPr>
              <a:t> </a:t>
            </a:r>
            <a:r>
              <a:rPr lang="zh-TW" altLang="zh-TW" dirty="0">
                <a:latin typeface="+mn-ea"/>
              </a:rPr>
              <a:t>，將</a:t>
            </a:r>
            <a:r>
              <a:rPr lang="en-US" altLang="zh-TW" dirty="0">
                <a:latin typeface="+mn-ea"/>
              </a:rPr>
              <a:t> SELINUX </a:t>
            </a:r>
            <a:r>
              <a:rPr lang="zh-TW" altLang="zh-TW" dirty="0">
                <a:latin typeface="+mn-ea"/>
              </a:rPr>
              <a:t>那行改為</a:t>
            </a:r>
            <a:r>
              <a:rPr lang="en-US" altLang="zh-TW" dirty="0">
                <a:latin typeface="+mn-ea"/>
              </a:rPr>
              <a:t> disabled</a:t>
            </a:r>
            <a:r>
              <a:rPr lang="zh-TW" altLang="zh-TW" dirty="0">
                <a:latin typeface="+mn-ea"/>
              </a:rPr>
              <a:t>，然後重新開機後就生效了。</a:t>
            </a:r>
          </a:p>
          <a:p>
            <a:r>
              <a:rPr lang="en-US" altLang="zh-TW" dirty="0" smtClean="0">
                <a:latin typeface="+mn-ea"/>
              </a:rPr>
              <a:t>   SELINUX=enforcing  </a:t>
            </a:r>
            <a:r>
              <a:rPr lang="zh-TW" altLang="zh-TW" dirty="0" smtClean="0">
                <a:latin typeface="+mn-ea"/>
              </a:rPr>
              <a:t>改為 </a:t>
            </a:r>
            <a:r>
              <a:rPr lang="en-US" altLang="zh-TW" dirty="0" smtClean="0">
                <a:latin typeface="+mn-ea"/>
              </a:rPr>
              <a:t>SELINUX=disabled</a:t>
            </a:r>
            <a:endParaRPr lang="zh-TW" altLang="zh-TW" dirty="0" smtClean="0">
              <a:latin typeface="+mn-ea"/>
            </a:endParaRPr>
          </a:p>
          <a:p>
            <a:r>
              <a:rPr lang="en-US" altLang="zh-TW" dirty="0">
                <a:latin typeface="+mn-ea"/>
              </a:rPr>
              <a:t> </a:t>
            </a:r>
            <a:r>
              <a:rPr lang="en-US" altLang="zh-TW" dirty="0" smtClean="0">
                <a:latin typeface="+mn-ea"/>
              </a:rPr>
              <a:t>4</a:t>
            </a:r>
            <a:r>
              <a:rPr lang="en-US" altLang="zh-TW" dirty="0">
                <a:latin typeface="+mn-ea"/>
              </a:rPr>
              <a:t>.</a:t>
            </a:r>
            <a:r>
              <a:rPr lang="zh-TW" altLang="zh-TW" dirty="0">
                <a:latin typeface="+mn-ea"/>
              </a:rPr>
              <a:t>關閉</a:t>
            </a:r>
            <a:r>
              <a:rPr lang="en-US" altLang="zh-TW" dirty="0">
                <a:latin typeface="+mn-ea"/>
              </a:rPr>
              <a:t> </a:t>
            </a:r>
            <a:r>
              <a:rPr lang="en-US" altLang="zh-TW" dirty="0" err="1">
                <a:latin typeface="+mn-ea"/>
              </a:rPr>
              <a:t>firewalld</a:t>
            </a:r>
            <a:endParaRPr lang="zh-TW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  #systemctl  stop  </a:t>
            </a:r>
            <a:r>
              <a:rPr lang="en-US" altLang="zh-TW" dirty="0" err="1">
                <a:latin typeface="+mn-ea"/>
              </a:rPr>
              <a:t>firewalld</a:t>
            </a:r>
            <a:endParaRPr lang="zh-TW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  #systemctl  disable  </a:t>
            </a:r>
            <a:r>
              <a:rPr lang="en-US" altLang="zh-TW" dirty="0" err="1">
                <a:latin typeface="+mn-ea"/>
              </a:rPr>
              <a:t>firewalld</a:t>
            </a:r>
            <a:endParaRPr lang="zh-TW" altLang="zh-TW" dirty="0"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22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CentOS7 </a:t>
            </a:r>
            <a:r>
              <a:rPr lang="zh-TW" altLang="zh-TW" dirty="0"/>
              <a:t>上</a:t>
            </a:r>
            <a:r>
              <a:rPr lang="zh-TW" altLang="zh-TW" dirty="0" smtClean="0"/>
              <a:t>安裝</a:t>
            </a:r>
            <a:r>
              <a:rPr lang="zh-TW" altLang="en-US" dirty="0"/>
              <a:t>及</a:t>
            </a:r>
            <a:r>
              <a:rPr lang="zh-TW" altLang="zh-TW" dirty="0" smtClean="0"/>
              <a:t>設定</a:t>
            </a:r>
            <a:r>
              <a:rPr lang="en-US" altLang="zh-TW" dirty="0" smtClean="0"/>
              <a:t> BIND(2)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4661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5.</a:t>
            </a:r>
            <a:r>
              <a:rPr lang="zh-TW" altLang="zh-TW" dirty="0"/>
              <a:t>安裝</a:t>
            </a:r>
            <a:r>
              <a:rPr lang="en-US" altLang="zh-TW" dirty="0"/>
              <a:t> BIND </a:t>
            </a:r>
            <a:r>
              <a:rPr lang="zh-TW" altLang="zh-TW" dirty="0"/>
              <a:t>套件：</a:t>
            </a:r>
          </a:p>
          <a:p>
            <a:r>
              <a:rPr lang="en-US" altLang="zh-TW" dirty="0"/>
              <a:t>#yum -y install  bind  bind-libs  bind-</a:t>
            </a:r>
            <a:r>
              <a:rPr lang="en-US" altLang="zh-TW" dirty="0" err="1"/>
              <a:t>utils</a:t>
            </a:r>
            <a:r>
              <a:rPr lang="en-US" altLang="zh-TW" dirty="0"/>
              <a:t>  bind-</a:t>
            </a:r>
            <a:r>
              <a:rPr lang="en-US" altLang="zh-TW" dirty="0" err="1"/>
              <a:t>chroot</a:t>
            </a:r>
            <a:endParaRPr lang="zh-TW" altLang="zh-TW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bind        // bind </a:t>
            </a:r>
            <a:r>
              <a:rPr lang="zh-TW" altLang="zh-TW" dirty="0"/>
              <a:t>的主程式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bind-libs     // bind </a:t>
            </a:r>
            <a:r>
              <a:rPr lang="zh-TW" altLang="zh-TW" dirty="0"/>
              <a:t>和相關指令使用的函式庫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bind-</a:t>
            </a:r>
            <a:r>
              <a:rPr lang="en-US" altLang="zh-TW" dirty="0" err="1"/>
              <a:t>utils</a:t>
            </a:r>
            <a:r>
              <a:rPr lang="en-US" altLang="zh-TW" dirty="0"/>
              <a:t>    // </a:t>
            </a:r>
            <a:r>
              <a:rPr lang="zh-TW" altLang="zh-TW" dirty="0"/>
              <a:t>用戶端的指令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bind-</a:t>
            </a:r>
            <a:r>
              <a:rPr lang="en-US" altLang="zh-TW" dirty="0" err="1"/>
              <a:t>chroot</a:t>
            </a:r>
            <a:r>
              <a:rPr lang="en-US" altLang="zh-TW" dirty="0"/>
              <a:t>  // </a:t>
            </a:r>
            <a:r>
              <a:rPr lang="zh-TW" altLang="zh-TW" dirty="0"/>
              <a:t>將</a:t>
            </a:r>
            <a:r>
              <a:rPr lang="en-US" altLang="zh-TW" dirty="0"/>
              <a:t> bind </a:t>
            </a:r>
            <a:r>
              <a:rPr lang="zh-TW" altLang="zh-TW" dirty="0"/>
              <a:t>主程式限制在</a:t>
            </a:r>
            <a:r>
              <a:rPr lang="en-US" altLang="zh-TW" dirty="0"/>
              <a:t>/</a:t>
            </a:r>
            <a:r>
              <a:rPr lang="en-US" altLang="zh-TW" dirty="0" err="1"/>
              <a:t>var</a:t>
            </a:r>
            <a:r>
              <a:rPr lang="en-US" altLang="zh-TW" dirty="0"/>
              <a:t>/named/</a:t>
            </a:r>
            <a:r>
              <a:rPr lang="en-US" altLang="zh-TW" dirty="0" err="1"/>
              <a:t>chroot</a:t>
            </a:r>
            <a:r>
              <a:rPr lang="zh-TW" altLang="zh-TW" dirty="0" smtClean="0"/>
              <a:t>裡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6.</a:t>
            </a:r>
            <a:r>
              <a:rPr lang="zh-TW" altLang="zh-TW" dirty="0" smtClean="0"/>
              <a:t>啟動 </a:t>
            </a:r>
            <a:r>
              <a:rPr lang="en-US" altLang="zh-TW" dirty="0" smtClean="0"/>
              <a:t>named-</a:t>
            </a:r>
            <a:r>
              <a:rPr lang="en-US" altLang="zh-TW" dirty="0" err="1" smtClean="0"/>
              <a:t>chroot</a:t>
            </a:r>
            <a:r>
              <a:rPr lang="zh-TW" altLang="zh-TW" dirty="0" smtClean="0"/>
              <a:t>，關閉 </a:t>
            </a:r>
            <a:r>
              <a:rPr lang="en-US" altLang="zh-TW" dirty="0" smtClean="0"/>
              <a:t>named</a:t>
            </a:r>
            <a:endParaRPr lang="zh-TW" altLang="zh-TW" dirty="0" smtClean="0"/>
          </a:p>
          <a:p>
            <a:r>
              <a:rPr lang="en-US" altLang="zh-TW" dirty="0" smtClean="0"/>
              <a:t>   </a:t>
            </a:r>
            <a:r>
              <a:rPr lang="en-US" altLang="zh-TW" dirty="0"/>
              <a:t>#systemctl  stop  </a:t>
            </a:r>
            <a:r>
              <a:rPr lang="en-US" altLang="zh-TW" dirty="0" smtClean="0"/>
              <a:t>named</a:t>
            </a:r>
          </a:p>
          <a:p>
            <a:r>
              <a:rPr lang="zh-TW" altLang="en-US" dirty="0" smtClean="0"/>
              <a:t>   </a:t>
            </a:r>
            <a:r>
              <a:rPr lang="en-US" altLang="zh-TW" dirty="0" smtClean="0"/>
              <a:t>#systemctl  </a:t>
            </a:r>
            <a:r>
              <a:rPr lang="en-US" altLang="zh-TW" dirty="0"/>
              <a:t>disable  </a:t>
            </a:r>
            <a:r>
              <a:rPr lang="en-US" altLang="zh-TW" dirty="0" smtClean="0"/>
              <a:t>named</a:t>
            </a:r>
            <a:endParaRPr lang="zh-TW" altLang="zh-TW" dirty="0"/>
          </a:p>
          <a:p>
            <a:r>
              <a:rPr lang="en-US" altLang="zh-TW" dirty="0" smtClean="0"/>
              <a:t>   #</a:t>
            </a:r>
            <a:r>
              <a:rPr lang="en-US" altLang="zh-TW" dirty="0"/>
              <a:t>systemctl  start  </a:t>
            </a:r>
            <a:r>
              <a:rPr lang="en-US" altLang="zh-TW" dirty="0" smtClean="0"/>
              <a:t>named-</a:t>
            </a:r>
            <a:r>
              <a:rPr lang="en-US" altLang="zh-TW" dirty="0" err="1" smtClean="0"/>
              <a:t>chroot</a:t>
            </a:r>
            <a:endParaRPr lang="en-US" altLang="zh-TW" dirty="0" smtClean="0"/>
          </a:p>
          <a:p>
            <a:r>
              <a:rPr lang="zh-TW" altLang="en-US" dirty="0" smtClean="0"/>
              <a:t>   </a:t>
            </a:r>
            <a:r>
              <a:rPr lang="en-US" altLang="zh-TW" dirty="0" smtClean="0"/>
              <a:t>#</a:t>
            </a:r>
            <a:r>
              <a:rPr lang="en-US" altLang="zh-TW" dirty="0"/>
              <a:t>systemctl  enable  named-</a:t>
            </a:r>
            <a:r>
              <a:rPr lang="en-US" altLang="zh-TW" dirty="0" err="1"/>
              <a:t>chroot</a:t>
            </a:r>
            <a:endParaRPr lang="zh-TW" altLang="zh-TW" dirty="0"/>
          </a:p>
          <a:p>
            <a:pPr lvl="1">
              <a:buFont typeface="Wingdings" panose="05000000000000000000" pitchFamily="2" charset="2"/>
              <a:buChar char="l"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4368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305653"/>
            <a:ext cx="10058400" cy="145075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en-US" altLang="zh-TW" dirty="0" smtClean="0"/>
              <a:t> BIND(</a:t>
            </a:r>
            <a:r>
              <a:rPr lang="zh-TW" altLang="en-US" dirty="0" smtClean="0"/>
              <a:t>編輯 </a:t>
            </a:r>
            <a:r>
              <a:rPr lang="en-US" altLang="zh-TW" dirty="0" err="1" smtClean="0"/>
              <a:t>named.conf</a:t>
            </a:r>
            <a:r>
              <a:rPr lang="en-US" altLang="zh-TW" dirty="0" smtClean="0"/>
              <a:t>)#1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zh-TW" dirty="0" smtClean="0"/>
              <a:t>編修</a:t>
            </a:r>
            <a:r>
              <a:rPr lang="zh-TW" altLang="zh-TW" dirty="0"/>
              <a:t>設定檔</a:t>
            </a:r>
            <a:r>
              <a:rPr lang="en-US" altLang="zh-TW" dirty="0"/>
              <a:t>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</a:t>
            </a:r>
            <a:r>
              <a:rPr lang="en-US" altLang="zh-TW" dirty="0" err="1" smtClean="0"/>
              <a:t>chroot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named.conf</a:t>
            </a:r>
            <a:endParaRPr lang="zh-TW" altLang="zh-TW" dirty="0"/>
          </a:p>
          <a:p>
            <a:r>
              <a:rPr lang="en-US" altLang="zh-TW" dirty="0"/>
              <a:t>  options {</a:t>
            </a:r>
          </a:p>
          <a:p>
            <a:r>
              <a:rPr lang="en-US" altLang="zh-TW" dirty="0"/>
              <a:t>	listen-on port 53 { any; };</a:t>
            </a:r>
          </a:p>
          <a:p>
            <a:r>
              <a:rPr lang="en-US" altLang="zh-TW" dirty="0"/>
              <a:t>	listen-on-v6 port 53 { any; };</a:t>
            </a:r>
          </a:p>
          <a:p>
            <a:r>
              <a:rPr lang="en-US" altLang="zh-TW" dirty="0"/>
              <a:t>	directory 	"/</a:t>
            </a:r>
            <a:r>
              <a:rPr lang="en-US" altLang="zh-TW" dirty="0" err="1"/>
              <a:t>var</a:t>
            </a:r>
            <a:r>
              <a:rPr lang="en-US" altLang="zh-TW" dirty="0"/>
              <a:t>/named";</a:t>
            </a:r>
          </a:p>
          <a:p>
            <a:r>
              <a:rPr lang="en-US" altLang="zh-TW" dirty="0"/>
              <a:t>	allow-query     { any; };</a:t>
            </a:r>
          </a:p>
          <a:p>
            <a:r>
              <a:rPr lang="en-US" altLang="zh-TW" dirty="0"/>
              <a:t>	recursion no;</a:t>
            </a:r>
          </a:p>
          <a:p>
            <a:r>
              <a:rPr lang="en-US" altLang="zh-TW" smtClean="0"/>
              <a:t>           version </a:t>
            </a:r>
            <a:r>
              <a:rPr lang="en-US" altLang="zh-TW" dirty="0"/>
              <a:t>"</a:t>
            </a:r>
            <a:r>
              <a:rPr lang="en-US" altLang="zh-TW" dirty="0" err="1"/>
              <a:t>stps</a:t>
            </a:r>
            <a:r>
              <a:rPr lang="en-US" altLang="zh-TW" dirty="0"/>
              <a:t>" ;</a:t>
            </a:r>
          </a:p>
          <a:p>
            <a:r>
              <a:rPr lang="en-US" altLang="zh-TW" dirty="0" smtClean="0"/>
              <a:t>};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98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設定</a:t>
            </a:r>
            <a:r>
              <a:rPr lang="en-US" altLang="zh-TW" dirty="0"/>
              <a:t> BIND(</a:t>
            </a:r>
            <a:r>
              <a:rPr lang="zh-TW" altLang="en-US" dirty="0"/>
              <a:t>編輯 </a:t>
            </a:r>
            <a:r>
              <a:rPr lang="en-US" altLang="zh-TW" dirty="0" err="1"/>
              <a:t>named.conf</a:t>
            </a:r>
            <a:r>
              <a:rPr lang="en-US" altLang="zh-TW" dirty="0" smtClean="0"/>
              <a:t>)#2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latin typeface="+mn-ea"/>
              </a:rPr>
              <a:t>新增領域宣告 </a:t>
            </a:r>
            <a:r>
              <a:rPr lang="en-US" altLang="zh-TW" sz="2600" dirty="0" smtClean="0">
                <a:latin typeface="+mn-ea"/>
              </a:rPr>
              <a:t>(</a:t>
            </a:r>
            <a:r>
              <a:rPr lang="zh-TW" altLang="zh-TW" sz="2600" dirty="0">
                <a:latin typeface="+mn-ea"/>
              </a:rPr>
              <a:t>編修</a:t>
            </a:r>
            <a:r>
              <a:rPr lang="en-US" altLang="zh-TW" sz="2600" dirty="0">
                <a:latin typeface="+mn-ea"/>
              </a:rPr>
              <a:t> /</a:t>
            </a:r>
            <a:r>
              <a:rPr lang="en-US" altLang="zh-TW" sz="2600" dirty="0" err="1">
                <a:latin typeface="+mn-ea"/>
              </a:rPr>
              <a:t>var</a:t>
            </a:r>
            <a:r>
              <a:rPr lang="en-US" altLang="zh-TW" sz="2600" dirty="0">
                <a:latin typeface="+mn-ea"/>
              </a:rPr>
              <a:t>/named/</a:t>
            </a:r>
            <a:r>
              <a:rPr lang="en-US" altLang="zh-TW" sz="2600" dirty="0" err="1">
                <a:latin typeface="+mn-ea"/>
              </a:rPr>
              <a:t>chroot</a:t>
            </a:r>
            <a:r>
              <a:rPr lang="en-US" altLang="zh-TW" sz="2600" dirty="0">
                <a:latin typeface="+mn-ea"/>
              </a:rPr>
              <a:t>/</a:t>
            </a:r>
            <a:r>
              <a:rPr lang="en-US" altLang="zh-TW" sz="2600" dirty="0" err="1">
                <a:latin typeface="+mn-ea"/>
              </a:rPr>
              <a:t>etc</a:t>
            </a:r>
            <a:r>
              <a:rPr lang="en-US" altLang="zh-TW" sz="2600" dirty="0">
                <a:latin typeface="+mn-ea"/>
              </a:rPr>
              <a:t>/named.conf</a:t>
            </a:r>
            <a:r>
              <a:rPr lang="en-US" altLang="zh-TW" sz="2600" dirty="0" smtClean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zone </a:t>
            </a:r>
            <a:r>
              <a:rPr lang="en-US" altLang="zh-TW" dirty="0"/>
              <a:t>"stps.tp.edu.tw" IN {            // </a:t>
            </a:r>
            <a:r>
              <a:rPr lang="zh-TW" altLang="zh-TW" dirty="0"/>
              <a:t>社子國小的領域名稱</a:t>
            </a:r>
          </a:p>
          <a:p>
            <a:r>
              <a:rPr lang="en-US" altLang="zh-TW" dirty="0"/>
              <a:t>        type master;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file </a:t>
            </a:r>
            <a:r>
              <a:rPr lang="en-US" altLang="zh-TW" dirty="0"/>
              <a:t>"</a:t>
            </a:r>
            <a:r>
              <a:rPr lang="en-US" altLang="zh-TW" dirty="0" err="1"/>
              <a:t>named.stps</a:t>
            </a:r>
            <a:r>
              <a:rPr lang="en-US" altLang="zh-TW" dirty="0"/>
              <a:t>";    // </a:t>
            </a:r>
            <a:r>
              <a:rPr lang="zh-TW" altLang="zh-TW" dirty="0"/>
              <a:t>正</a:t>
            </a:r>
            <a:r>
              <a:rPr lang="zh-TW" altLang="zh-TW" dirty="0" smtClean="0"/>
              <a:t>解</a:t>
            </a:r>
            <a:r>
              <a:rPr lang="zh-TW" altLang="en-US" dirty="0"/>
              <a:t>領域</a:t>
            </a:r>
            <a:r>
              <a:rPr lang="zh-TW" altLang="zh-TW" dirty="0" smtClean="0"/>
              <a:t>檔案名稱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};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zone </a:t>
            </a:r>
            <a:r>
              <a:rPr lang="en-US" altLang="zh-TW" dirty="0"/>
              <a:t>"148.21.163.in-addr.arpa" IN {</a:t>
            </a:r>
            <a:endParaRPr lang="zh-TW" altLang="zh-TW" dirty="0"/>
          </a:p>
          <a:p>
            <a:r>
              <a:rPr lang="en-US" altLang="zh-TW" dirty="0"/>
              <a:t>        type master;</a:t>
            </a:r>
            <a:endParaRPr lang="zh-TW" altLang="zh-TW" dirty="0"/>
          </a:p>
          <a:p>
            <a:r>
              <a:rPr lang="en-US" altLang="zh-TW" dirty="0"/>
              <a:t>        file "named.163.21.148";  </a:t>
            </a:r>
            <a:r>
              <a:rPr lang="en-US" altLang="zh-TW" dirty="0" smtClean="0"/>
              <a:t>//ipv4</a:t>
            </a:r>
            <a:r>
              <a:rPr lang="zh-TW" altLang="zh-TW" dirty="0" smtClean="0"/>
              <a:t>反解</a:t>
            </a:r>
            <a:r>
              <a:rPr lang="zh-TW" altLang="en-US" dirty="0"/>
              <a:t>領域</a:t>
            </a:r>
            <a:r>
              <a:rPr lang="zh-TW" altLang="zh-TW" dirty="0" smtClean="0"/>
              <a:t>檔案名稱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};</a:t>
            </a:r>
          </a:p>
          <a:p>
            <a:pPr marL="0" indent="0">
              <a:buNone/>
            </a:pPr>
            <a:r>
              <a:rPr lang="en-US" altLang="zh-TW" dirty="0"/>
              <a:t>zone "b.b.2.1.8.8.2.0.1.0.0.2.ip6.arpa" IN {</a:t>
            </a:r>
          </a:p>
          <a:p>
            <a:r>
              <a:rPr lang="en-US" altLang="zh-TW" dirty="0"/>
              <a:t>        type master ;</a:t>
            </a:r>
          </a:p>
          <a:p>
            <a:r>
              <a:rPr lang="en-US" altLang="zh-TW" dirty="0"/>
              <a:t>        file </a:t>
            </a:r>
            <a:r>
              <a:rPr lang="en-US" altLang="zh-TW" dirty="0" smtClean="0"/>
              <a:t>"stps.ipv6_rev </a:t>
            </a:r>
            <a:r>
              <a:rPr lang="en-US" altLang="zh-TW" dirty="0"/>
              <a:t>";</a:t>
            </a:r>
            <a:r>
              <a:rPr lang="zh-TW" altLang="en-US" dirty="0" smtClean="0"/>
              <a:t> </a:t>
            </a:r>
            <a:r>
              <a:rPr lang="en-US" altLang="zh-TW" dirty="0" smtClean="0"/>
              <a:t>//ipv6</a:t>
            </a:r>
            <a:r>
              <a:rPr lang="zh-TW" altLang="zh-TW" dirty="0" smtClean="0"/>
              <a:t>反解</a:t>
            </a:r>
            <a:r>
              <a:rPr lang="zh-TW" altLang="en-US" dirty="0" smtClean="0"/>
              <a:t>領域</a:t>
            </a:r>
            <a:r>
              <a:rPr lang="zh-TW" altLang="zh-TW" dirty="0" smtClean="0"/>
              <a:t>檔案名稱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};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85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設定</a:t>
            </a:r>
            <a:r>
              <a:rPr lang="en-US" altLang="zh-TW" dirty="0"/>
              <a:t> BIND(</a:t>
            </a:r>
            <a:r>
              <a:rPr lang="zh-TW" altLang="en-US" dirty="0"/>
              <a:t>編輯 </a:t>
            </a:r>
            <a:r>
              <a:rPr lang="en-US" altLang="zh-TW" dirty="0" err="1"/>
              <a:t>named.conf</a:t>
            </a:r>
            <a:r>
              <a:rPr lang="en-US" altLang="zh-TW" dirty="0" smtClean="0"/>
              <a:t>)#3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600" dirty="0" err="1" smtClean="0">
                <a:latin typeface="+mn-ea"/>
              </a:rPr>
              <a:t>named.conf</a:t>
            </a:r>
            <a:r>
              <a:rPr lang="en-US" altLang="zh-TW" sz="2600" dirty="0" smtClean="0">
                <a:latin typeface="+mn-ea"/>
              </a:rPr>
              <a:t>  </a:t>
            </a:r>
            <a:r>
              <a:rPr lang="zh-TW" altLang="en-US" sz="2600" dirty="0" smtClean="0">
                <a:latin typeface="+mn-ea"/>
              </a:rPr>
              <a:t>其他</a:t>
            </a:r>
            <a:r>
              <a:rPr lang="en-US" altLang="zh-TW" sz="2600" dirty="0" smtClean="0">
                <a:latin typeface="+mn-ea"/>
              </a:rPr>
              <a:t>options </a:t>
            </a:r>
            <a:r>
              <a:rPr lang="zh-TW" altLang="en-US" sz="2600" dirty="0" smtClean="0">
                <a:latin typeface="+mn-ea"/>
              </a:rPr>
              <a:t>常見設定項目</a:t>
            </a:r>
            <a:endParaRPr lang="en-US" altLang="zh-TW" sz="2600" dirty="0" smtClean="0">
              <a:latin typeface="+mn-ea"/>
            </a:endParaRPr>
          </a:p>
          <a:p>
            <a:r>
              <a:rPr lang="en-US" altLang="zh-TW" dirty="0"/>
              <a:t>options {</a:t>
            </a:r>
          </a:p>
          <a:p>
            <a:r>
              <a:rPr lang="en-US" altLang="zh-TW" dirty="0"/>
              <a:t>notify </a:t>
            </a:r>
            <a:r>
              <a:rPr lang="en-US" altLang="zh-TW" dirty="0" err="1"/>
              <a:t>yes_or_no</a:t>
            </a:r>
            <a:r>
              <a:rPr lang="en-US" altLang="zh-TW" dirty="0" smtClean="0"/>
              <a:t>;</a:t>
            </a:r>
            <a:r>
              <a:rPr lang="zh-TW" altLang="en-US" dirty="0" smtClean="0"/>
              <a:t>                                           </a:t>
            </a:r>
            <a:r>
              <a:rPr lang="en-US" altLang="zh-TW" dirty="0" smtClean="0"/>
              <a:t> //zone</a:t>
            </a:r>
            <a:r>
              <a:rPr lang="zh-TW" altLang="en-US" dirty="0" smtClean="0"/>
              <a:t>更</a:t>
            </a:r>
            <a:r>
              <a:rPr lang="zh-TW" altLang="en-US" dirty="0"/>
              <a:t>新</a:t>
            </a:r>
            <a:r>
              <a:rPr lang="zh-TW" altLang="en-US" dirty="0" smtClean="0"/>
              <a:t>通知</a:t>
            </a:r>
            <a:endParaRPr lang="en-US" altLang="zh-TW" dirty="0"/>
          </a:p>
          <a:p>
            <a:r>
              <a:rPr lang="en-US" altLang="zh-TW" dirty="0"/>
              <a:t>recursion </a:t>
            </a:r>
            <a:r>
              <a:rPr lang="en-US" altLang="zh-TW" dirty="0" err="1"/>
              <a:t>yes_or_no</a:t>
            </a:r>
            <a:r>
              <a:rPr lang="en-US" altLang="zh-TW" dirty="0" smtClean="0"/>
              <a:t>;</a:t>
            </a:r>
            <a:r>
              <a:rPr lang="zh-TW" altLang="en-US" dirty="0" smtClean="0"/>
              <a:t>                                        </a:t>
            </a:r>
            <a:r>
              <a:rPr lang="en-US" altLang="zh-TW" dirty="0" smtClean="0"/>
              <a:t>//</a:t>
            </a:r>
            <a:r>
              <a:rPr lang="zh-TW" altLang="en-US" dirty="0" smtClean="0"/>
              <a:t>是否允許使用</a:t>
            </a:r>
            <a:r>
              <a:rPr lang="zh-TW" altLang="en-US" dirty="0"/>
              <a:t>遞迴查詢</a:t>
            </a:r>
            <a:endParaRPr lang="en-US" altLang="zh-TW" dirty="0"/>
          </a:p>
          <a:p>
            <a:r>
              <a:rPr lang="en-US" altLang="zh-TW" dirty="0"/>
              <a:t>allow-recursion {  </a:t>
            </a:r>
            <a:r>
              <a:rPr lang="en-US" altLang="zh-TW" dirty="0" err="1"/>
              <a:t>address_match_list</a:t>
            </a:r>
            <a:r>
              <a:rPr lang="en-US" altLang="zh-TW" dirty="0"/>
              <a:t> ; };      </a:t>
            </a:r>
            <a:r>
              <a:rPr lang="en-US" altLang="zh-TW" dirty="0" smtClean="0"/>
              <a:t>  //</a:t>
            </a:r>
            <a:r>
              <a:rPr lang="zh-TW" altLang="en-US" dirty="0"/>
              <a:t>允許此 </a:t>
            </a:r>
            <a:r>
              <a:rPr lang="en-US" altLang="zh-TW" dirty="0"/>
              <a:t>IP </a:t>
            </a:r>
            <a:r>
              <a:rPr lang="zh-TW" altLang="en-US" dirty="0" smtClean="0"/>
              <a:t>使用遞迴查詢</a:t>
            </a:r>
            <a:endParaRPr lang="en-US" altLang="zh-TW" dirty="0"/>
          </a:p>
          <a:p>
            <a:r>
              <a:rPr lang="en-US" altLang="zh-TW" dirty="0" smtClean="0"/>
              <a:t>forwarders { </a:t>
            </a:r>
            <a:r>
              <a:rPr lang="en-US" altLang="zh-TW" dirty="0" err="1"/>
              <a:t>address_match_list</a:t>
            </a:r>
            <a:r>
              <a:rPr lang="en-US" altLang="zh-TW" dirty="0"/>
              <a:t>;};       //</a:t>
            </a:r>
            <a:r>
              <a:rPr lang="zh-TW" altLang="en-US" dirty="0"/>
              <a:t>找不到的查詢資料都往該 </a:t>
            </a:r>
            <a:r>
              <a:rPr lang="en-US" altLang="zh-TW" dirty="0"/>
              <a:t>IP </a:t>
            </a:r>
            <a:r>
              <a:rPr lang="zh-TW" altLang="en-US" dirty="0"/>
              <a:t>轉送</a:t>
            </a:r>
          </a:p>
          <a:p>
            <a:r>
              <a:rPr lang="en-US" altLang="zh-TW" dirty="0"/>
              <a:t>allow-query { </a:t>
            </a:r>
            <a:r>
              <a:rPr lang="en-US" altLang="zh-TW" dirty="0" err="1"/>
              <a:t>address_match_list</a:t>
            </a:r>
            <a:r>
              <a:rPr lang="en-US" altLang="zh-TW" dirty="0"/>
              <a:t>; };        //</a:t>
            </a:r>
            <a:r>
              <a:rPr lang="zh-TW" altLang="en-US" dirty="0"/>
              <a:t>允許此 </a:t>
            </a:r>
            <a:r>
              <a:rPr lang="en-US" altLang="zh-TW" dirty="0"/>
              <a:t>IP </a:t>
            </a:r>
            <a:r>
              <a:rPr lang="zh-TW" altLang="en-US" dirty="0"/>
              <a:t>使用查詢</a:t>
            </a:r>
            <a:r>
              <a:rPr lang="en-US" altLang="zh-TW" dirty="0"/>
              <a:t>,</a:t>
            </a:r>
            <a:r>
              <a:rPr lang="zh-TW" altLang="en-US" dirty="0"/>
              <a:t>可使用 </a:t>
            </a:r>
            <a:r>
              <a:rPr lang="en-US" altLang="zh-TW" dirty="0" err="1"/>
              <a:t>acl_name</a:t>
            </a:r>
            <a:endParaRPr lang="en-US" altLang="zh-TW" dirty="0"/>
          </a:p>
          <a:p>
            <a:r>
              <a:rPr lang="en-US" altLang="zh-TW" dirty="0"/>
              <a:t>allow-transfer { </a:t>
            </a:r>
            <a:r>
              <a:rPr lang="en-US" altLang="zh-TW" dirty="0" err="1"/>
              <a:t>address_match_list</a:t>
            </a:r>
            <a:r>
              <a:rPr lang="en-US" altLang="zh-TW" dirty="0"/>
              <a:t> };    //</a:t>
            </a:r>
            <a:r>
              <a:rPr lang="zh-TW" altLang="en-US" dirty="0"/>
              <a:t>允許從 </a:t>
            </a:r>
            <a:r>
              <a:rPr lang="en-US" altLang="zh-TW" dirty="0"/>
              <a:t>IP </a:t>
            </a:r>
            <a:r>
              <a:rPr lang="zh-TW" altLang="en-US" dirty="0"/>
              <a:t>進行 </a:t>
            </a:r>
            <a:r>
              <a:rPr lang="en-US" altLang="zh-TW" dirty="0"/>
              <a:t>zone transfer,</a:t>
            </a:r>
            <a:r>
              <a:rPr lang="zh-TW" altLang="en-US" dirty="0"/>
              <a:t>可使用 </a:t>
            </a:r>
            <a:r>
              <a:rPr lang="en-US" altLang="zh-TW" dirty="0" err="1"/>
              <a:t>acl_name</a:t>
            </a:r>
            <a:endParaRPr lang="en-US" altLang="zh-TW" dirty="0"/>
          </a:p>
          <a:p>
            <a:r>
              <a:rPr lang="en-US" altLang="zh-TW" dirty="0"/>
              <a:t>version "</a:t>
            </a:r>
            <a:r>
              <a:rPr lang="en-US" altLang="zh-TW" dirty="0" err="1"/>
              <a:t>version_string</a:t>
            </a:r>
            <a:r>
              <a:rPr lang="en-US" altLang="zh-TW" dirty="0"/>
              <a:t>";                //</a:t>
            </a:r>
            <a:r>
              <a:rPr lang="zh-TW" altLang="en-US" dirty="0"/>
              <a:t>版本說明</a:t>
            </a:r>
          </a:p>
          <a:p>
            <a:r>
              <a:rPr lang="en-US" altLang="zh-TW" dirty="0" err="1"/>
              <a:t>blackhole</a:t>
            </a:r>
            <a:r>
              <a:rPr lang="en-US" altLang="zh-TW" dirty="0"/>
              <a:t> { </a:t>
            </a:r>
            <a:r>
              <a:rPr lang="en-US" altLang="zh-TW" dirty="0" err="1"/>
              <a:t>address_match_list</a:t>
            </a:r>
            <a:r>
              <a:rPr lang="en-US" altLang="zh-TW" dirty="0"/>
              <a:t>; };         //</a:t>
            </a:r>
            <a:r>
              <a:rPr lang="zh-TW" altLang="en-US" dirty="0"/>
              <a:t>來自這些 </a:t>
            </a:r>
            <a:r>
              <a:rPr lang="en-US" altLang="zh-TW" dirty="0"/>
              <a:t>IP </a:t>
            </a:r>
            <a:r>
              <a:rPr lang="zh-TW" altLang="en-US" dirty="0"/>
              <a:t>的查詢將不必處理</a:t>
            </a:r>
          </a:p>
          <a:p>
            <a:r>
              <a:rPr lang="en-US" altLang="zh-TW" dirty="0"/>
              <a:t>};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88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設定</a:t>
            </a:r>
            <a:r>
              <a:rPr lang="en-US" altLang="zh-TW" dirty="0"/>
              <a:t> BIND(</a:t>
            </a:r>
            <a:r>
              <a:rPr lang="zh-TW" altLang="en-US" dirty="0"/>
              <a:t>編輯 </a:t>
            </a:r>
            <a:r>
              <a:rPr lang="en-US" altLang="zh-TW" dirty="0"/>
              <a:t>named.stps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360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儲存於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</a:t>
            </a:r>
            <a:r>
              <a:rPr lang="en-US" altLang="zh-TW" dirty="0" err="1" smtClean="0"/>
              <a:t>chroot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</a:t>
            </a:r>
            <a:r>
              <a:rPr lang="en-US" altLang="zh-TW" dirty="0" err="1" smtClean="0"/>
              <a:t>named.stps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1097280" y="2312275"/>
            <a:ext cx="10842472" cy="37311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/>
              <a:t>$TTL   38400</a:t>
            </a:r>
          </a:p>
          <a:p>
            <a:r>
              <a:rPr lang="en-US" altLang="zh-TW" sz="1600" dirty="0"/>
              <a:t>$origin stps.tp.edu.tw.</a:t>
            </a:r>
          </a:p>
          <a:p>
            <a:r>
              <a:rPr lang="en-US" altLang="zh-TW" sz="1600" dirty="0"/>
              <a:t>@            </a:t>
            </a:r>
            <a:r>
              <a:rPr lang="en-US" altLang="zh-TW" sz="1600" dirty="0" smtClean="0"/>
              <a:t>IN       </a:t>
            </a:r>
            <a:r>
              <a:rPr lang="en-US" altLang="zh-TW" sz="1600" dirty="0"/>
              <a:t>SOA         bind.stps.tp.edu.tw.  t00276.stps.tp.edu.tw. (2017022301 14400 900 604800 86400) </a:t>
            </a:r>
          </a:p>
          <a:p>
            <a:r>
              <a:rPr lang="en-US" altLang="zh-TW" sz="1600" dirty="0"/>
              <a:t>@            </a:t>
            </a:r>
            <a:r>
              <a:rPr lang="en-US" altLang="zh-TW" sz="1600" dirty="0" smtClean="0"/>
              <a:t>IN       </a:t>
            </a:r>
            <a:r>
              <a:rPr lang="en-US" altLang="zh-TW" sz="1600" dirty="0"/>
              <a:t>NS           </a:t>
            </a:r>
            <a:r>
              <a:rPr lang="en-US" altLang="zh-TW" sz="1600" dirty="0" smtClean="0"/>
              <a:t>bind.stps.tp.edu.tw.</a:t>
            </a:r>
            <a:endParaRPr lang="en-US" altLang="zh-TW" sz="1600" dirty="0"/>
          </a:p>
          <a:p>
            <a:r>
              <a:rPr lang="en-US" altLang="zh-TW" sz="1600" dirty="0"/>
              <a:t>bind         </a:t>
            </a:r>
            <a:r>
              <a:rPr lang="en-US" altLang="zh-TW" sz="1600" dirty="0" smtClean="0"/>
              <a:t>IN       </a:t>
            </a:r>
            <a:r>
              <a:rPr lang="en-US" altLang="zh-TW" sz="1600" dirty="0"/>
              <a:t>A             163.21.148.1</a:t>
            </a:r>
          </a:p>
          <a:p>
            <a:r>
              <a:rPr lang="en-US" altLang="zh-TW" sz="1600" dirty="0"/>
              <a:t>bind	IN      </a:t>
            </a:r>
            <a:r>
              <a:rPr lang="en-US" altLang="zh-TW" sz="1600" dirty="0" smtClean="0"/>
              <a:t>AAAA       2001:0288:12bb</a:t>
            </a:r>
            <a:r>
              <a:rPr lang="en-US" altLang="zh-TW" sz="1600" dirty="0"/>
              <a:t>::1</a:t>
            </a:r>
          </a:p>
          <a:p>
            <a:r>
              <a:rPr lang="en-US" altLang="zh-TW" sz="1600" dirty="0"/>
              <a:t>@	IN      MX	</a:t>
            </a:r>
            <a:r>
              <a:rPr lang="en-US" altLang="zh-TW" sz="1600" dirty="0" smtClean="0"/>
              <a:t>  1      aspmx.l.google.com</a:t>
            </a:r>
            <a:r>
              <a:rPr lang="en-US" altLang="zh-TW" sz="1600" dirty="0"/>
              <a:t>.</a:t>
            </a:r>
          </a:p>
          <a:p>
            <a:r>
              <a:rPr lang="en-US" altLang="zh-TW" sz="1600" dirty="0"/>
              <a:t>@	IN      MX	</a:t>
            </a:r>
            <a:r>
              <a:rPr lang="en-US" altLang="zh-TW" sz="1600" dirty="0" smtClean="0"/>
              <a:t>  5      </a:t>
            </a:r>
            <a:r>
              <a:rPr lang="en-US" altLang="zh-TW" sz="1600" dirty="0"/>
              <a:t>alt1.aspmx.l.google.com.</a:t>
            </a:r>
          </a:p>
          <a:p>
            <a:r>
              <a:rPr lang="en-US" altLang="zh-TW" sz="1600" dirty="0"/>
              <a:t>www        </a:t>
            </a:r>
            <a:r>
              <a:rPr lang="en-US" altLang="zh-TW" sz="1600" dirty="0" smtClean="0"/>
              <a:t>IN      </a:t>
            </a:r>
            <a:r>
              <a:rPr lang="en-US" altLang="zh-TW" sz="1600" dirty="0"/>
              <a:t>A              163.21.148.2</a:t>
            </a:r>
          </a:p>
          <a:p>
            <a:r>
              <a:rPr lang="en-US" altLang="zh-TW" sz="1600" dirty="0"/>
              <a:t>www	IN      </a:t>
            </a:r>
            <a:r>
              <a:rPr lang="en-US" altLang="zh-TW" sz="1600" dirty="0" smtClean="0"/>
              <a:t>AAAA       2001:0288:12bb:0002:0000:0000:0000:0001</a:t>
            </a:r>
            <a:endParaRPr lang="en-US" altLang="zh-TW" sz="1600" dirty="0"/>
          </a:p>
          <a:p>
            <a:r>
              <a:rPr lang="en-US" altLang="zh-TW" sz="1600" dirty="0" err="1"/>
              <a:t>ss</a:t>
            </a:r>
            <a:r>
              <a:rPr lang="en-US" altLang="zh-TW" sz="1600" dirty="0"/>
              <a:t>	IN     CNAME    ghs.google.com.	</a:t>
            </a:r>
          </a:p>
          <a:p>
            <a:r>
              <a:rPr lang="en-US" altLang="zh-TW" sz="1600" dirty="0"/>
              <a:t>m	IN     CNAME    ghs.google.com.</a:t>
            </a:r>
            <a:r>
              <a:rPr lang="en-US" altLang="zh-TW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270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設定</a:t>
            </a:r>
            <a:r>
              <a:rPr lang="en-US" altLang="zh-TW" dirty="0"/>
              <a:t> BIND(</a:t>
            </a:r>
            <a:r>
              <a:rPr lang="zh-TW" altLang="en-US" dirty="0"/>
              <a:t>編輯 </a:t>
            </a:r>
            <a:r>
              <a:rPr lang="en-US" altLang="zh-TW" dirty="0"/>
              <a:t>named.163.21.148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/>
              <a:t>儲存於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</a:t>
            </a:r>
            <a:r>
              <a:rPr lang="en-US" altLang="zh-TW" dirty="0" err="1" smtClean="0"/>
              <a:t>chroot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/named/named.163.21.148 </a:t>
            </a:r>
          </a:p>
        </p:txBody>
      </p:sp>
      <p:sp>
        <p:nvSpPr>
          <p:cNvPr id="4" name="流程圖: 程序 3"/>
          <p:cNvSpPr/>
          <p:nvPr/>
        </p:nvSpPr>
        <p:spPr>
          <a:xfrm>
            <a:off x="1097280" y="2417379"/>
            <a:ext cx="10184524" cy="2726501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/>
              <a:t>$TTL   38400</a:t>
            </a:r>
          </a:p>
          <a:p>
            <a:r>
              <a:rPr lang="en-US" altLang="zh-TW" sz="1600" dirty="0"/>
              <a:t>$origin 148.21.163.in-addr.arpa.</a:t>
            </a:r>
          </a:p>
          <a:p>
            <a:r>
              <a:rPr lang="en-US" altLang="zh-TW" sz="1600" dirty="0"/>
              <a:t>@   IN    SOA  bind.stps.tp.edu.tw. t00276.bind.stps.tp.edu.tw. (2017012601 14400 900 604800 86400)</a:t>
            </a:r>
          </a:p>
          <a:p>
            <a:r>
              <a:rPr lang="en-US" altLang="zh-TW" sz="1600" dirty="0"/>
              <a:t>@   IN    NS   bind.stps.tp.edu.tw.</a:t>
            </a:r>
          </a:p>
          <a:p>
            <a:r>
              <a:rPr lang="en-US" altLang="zh-TW" sz="1600" dirty="0"/>
              <a:t>1     IN   PTR  bind.stps.tp.edu.tw.</a:t>
            </a:r>
          </a:p>
          <a:p>
            <a:r>
              <a:rPr lang="en-US" altLang="zh-TW" sz="1600" dirty="0"/>
              <a:t>2     IN   PTR  www.stps.tp.edu.tw.</a:t>
            </a:r>
          </a:p>
          <a:p>
            <a:r>
              <a:rPr lang="en-US" altLang="zh-TW" sz="1600" dirty="0"/>
              <a:t>17   IN   PTR  files.stps.tp.edu.tw.</a:t>
            </a:r>
          </a:p>
          <a:p>
            <a:r>
              <a:rPr lang="en-US" altLang="zh-TW" sz="1600" dirty="0"/>
              <a:t>19   IN   PTR  media.stps.tp.edu.tw.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422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設定</a:t>
            </a:r>
            <a:r>
              <a:rPr lang="en-US" altLang="zh-TW" dirty="0"/>
              <a:t> BIND(</a:t>
            </a:r>
            <a:r>
              <a:rPr lang="zh-TW" altLang="en-US" dirty="0"/>
              <a:t>編輯 </a:t>
            </a:r>
            <a:r>
              <a:rPr lang="en-US" altLang="zh-TW" dirty="0"/>
              <a:t>stps.ipv6_rev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/>
              <a:t>儲存於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</a:t>
            </a:r>
            <a:r>
              <a:rPr lang="en-US" altLang="zh-TW" dirty="0" err="1" smtClean="0"/>
              <a:t>chroot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/named/stps.ipv6_rev </a:t>
            </a:r>
            <a:endParaRPr lang="en-US" altLang="zh-TW" dirty="0"/>
          </a:p>
        </p:txBody>
      </p:sp>
      <p:sp>
        <p:nvSpPr>
          <p:cNvPr id="4" name="流程圖: 程序 3"/>
          <p:cNvSpPr/>
          <p:nvPr/>
        </p:nvSpPr>
        <p:spPr>
          <a:xfrm>
            <a:off x="1097280" y="2270234"/>
            <a:ext cx="9907051" cy="344739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/>
              <a:t>$TTL   38400</a:t>
            </a:r>
          </a:p>
          <a:p>
            <a:r>
              <a:rPr lang="en-US" altLang="zh-TW" sz="1600" dirty="0"/>
              <a:t>$origin b.b.2.1.8.8.2.0.1.0.0.2.ip6.arpa.</a:t>
            </a:r>
          </a:p>
          <a:p>
            <a:r>
              <a:rPr lang="en-US" altLang="zh-TW" sz="1600" dirty="0"/>
              <a:t>@  IN SOA  bind.stps.tp.edu.tw. t00276.bind.stps.tp.edu.tw. (2017022301 14400 900 604800 86400)</a:t>
            </a:r>
          </a:p>
          <a:p>
            <a:r>
              <a:rPr lang="en-US" altLang="zh-TW" sz="1600" dirty="0"/>
              <a:t>@  IN   NS   bind.stps.tp.edu.tw.</a:t>
            </a:r>
          </a:p>
          <a:p>
            <a:r>
              <a:rPr lang="en-US" altLang="zh-TW" sz="1600" dirty="0"/>
              <a:t>1.0.0.0.0.0.0.0.0.0.0.0.0.0.0.0.0.0.0.0    IN    PTR   bind.stps.tp.edu.tw.</a:t>
            </a:r>
          </a:p>
          <a:p>
            <a:r>
              <a:rPr lang="en-US" altLang="zh-TW" sz="1600" dirty="0"/>
              <a:t>1.0.0.0.0.0.0.0.0.0.0.0.0.0.0.0.2.0.0.0    IN    PTR   www.stps.tp.edu.tw.</a:t>
            </a:r>
          </a:p>
          <a:p>
            <a:r>
              <a:rPr lang="en-US" altLang="zh-TW" sz="1600" dirty="0"/>
              <a:t>;2001:288:12bb:2::1  IN PTR www.stps.tp.edu.tw.</a:t>
            </a:r>
          </a:p>
          <a:p>
            <a:r>
              <a:rPr lang="en-US" altLang="zh-TW" sz="1600" dirty="0"/>
              <a:t>;2001:288:12bb::1     IN PTR bind.stps.tp.edu.tw.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250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 smtClean="0"/>
              <a:t>各校</a:t>
            </a:r>
            <a:r>
              <a:rPr lang="en-US" altLang="zh-TW" dirty="0" smtClean="0"/>
              <a:t>DNS</a:t>
            </a:r>
            <a:r>
              <a:rPr lang="zh-TW" altLang="en-US" dirty="0" smtClean="0"/>
              <a:t>伺服器版本和未來方案選擇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DNS</a:t>
            </a:r>
            <a:r>
              <a:rPr lang="zh-TW" altLang="en-US" dirty="0" smtClean="0"/>
              <a:t>相關概念說明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DNS</a:t>
            </a:r>
            <a:r>
              <a:rPr lang="zh-TW" altLang="en-US" dirty="0" smtClean="0"/>
              <a:t>網路偵錯</a:t>
            </a:r>
            <a:r>
              <a:rPr lang="zh-TW" altLang="en-US" dirty="0"/>
              <a:t>工具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nslookup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dig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Windows DNS Server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CentOS7 -- Bind9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Docker -- Bind9.9.5 (Windows10</a:t>
            </a:r>
            <a:r>
              <a:rPr lang="zh-TW" altLang="en-US" dirty="0" smtClean="0"/>
              <a:t>為例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1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5019" y="-385522"/>
            <a:ext cx="10058400" cy="1449387"/>
          </a:xfrm>
        </p:spPr>
        <p:txBody>
          <a:bodyPr/>
          <a:lstStyle/>
          <a:p>
            <a:r>
              <a:rPr lang="zh-TW" altLang="en-US" dirty="0"/>
              <a:t>檢視</a:t>
            </a:r>
            <a:r>
              <a:rPr lang="en-US" altLang="zh-TW" dirty="0" smtClean="0"/>
              <a:t>BIND</a:t>
            </a:r>
            <a:r>
              <a:rPr lang="zh-TW" altLang="en-US" dirty="0" smtClean="0"/>
              <a:t>服務啟動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18536" y="1156150"/>
            <a:ext cx="10058400" cy="8366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s</a:t>
            </a:r>
            <a:r>
              <a:rPr lang="en-US" altLang="zh-TW" dirty="0" smtClean="0"/>
              <a:t>ystemctl   restart named-</a:t>
            </a:r>
            <a:r>
              <a:rPr lang="en-US" altLang="zh-TW" dirty="0" err="1" smtClean="0"/>
              <a:t>chroot</a:t>
            </a:r>
            <a:r>
              <a:rPr lang="en-US" altLang="zh-TW" dirty="0" smtClean="0"/>
              <a:t>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 smtClean="0"/>
              <a:t>tail   -n  30   /var/log/messages | grep named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9" y="1923691"/>
            <a:ext cx="8220974" cy="4356339"/>
          </a:xfrm>
          <a:prstGeom prst="rect">
            <a:avLst/>
          </a:prstGeom>
        </p:spPr>
      </p:pic>
      <p:sp>
        <p:nvSpPr>
          <p:cNvPr id="9" name="直線圖說文字 1 (無框線) 8"/>
          <p:cNvSpPr/>
          <p:nvPr/>
        </p:nvSpPr>
        <p:spPr>
          <a:xfrm>
            <a:off x="8340306" y="1139226"/>
            <a:ext cx="3666226" cy="692180"/>
          </a:xfrm>
          <a:prstGeom prst="callout1">
            <a:avLst>
              <a:gd name="adj1" fmla="val 17351"/>
              <a:gd name="adj2" fmla="val -770"/>
              <a:gd name="adj3" fmla="val 112500"/>
              <a:gd name="adj4" fmla="val -383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新增的三個領域皆成功載入並啟動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62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3211" y="286603"/>
            <a:ext cx="10282469" cy="1450757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latin typeface="+mn-ea"/>
                <a:ea typeface="+mn-ea"/>
              </a:rPr>
              <a:t>Windows Docker </a:t>
            </a:r>
            <a:r>
              <a:rPr lang="en-US" altLang="zh-TW" sz="4000" b="1" dirty="0">
                <a:latin typeface="+mn-ea"/>
                <a:ea typeface="+mn-ea"/>
              </a:rPr>
              <a:t>-- </a:t>
            </a:r>
            <a:r>
              <a:rPr lang="en-US" altLang="zh-TW" sz="4000" b="1" dirty="0" smtClean="0">
                <a:latin typeface="+mn-ea"/>
                <a:ea typeface="+mn-ea"/>
              </a:rPr>
              <a:t>Bind9.9+Webmin#1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1400" dirty="0" smtClean="0"/>
              <a:t>Windows 10 - -Intel i5 4950 </a:t>
            </a:r>
            <a:r>
              <a:rPr lang="zh-TW" altLang="en-US" sz="1400" dirty="0" smtClean="0"/>
              <a:t>，</a:t>
            </a:r>
            <a:r>
              <a:rPr lang="en-US" altLang="zh-TW" sz="1400" dirty="0" smtClean="0"/>
              <a:t> RAM : 4GB </a:t>
            </a:r>
            <a:r>
              <a:rPr lang="zh-TW" altLang="en-US" sz="1400" dirty="0" smtClean="0"/>
              <a:t>，</a:t>
            </a:r>
            <a:r>
              <a:rPr lang="en-US" altLang="zh-TW" sz="1400" dirty="0" smtClean="0"/>
              <a:t>64bit</a:t>
            </a:r>
            <a:r>
              <a:rPr lang="zh-TW" altLang="en-US" sz="1400" dirty="0" smtClean="0"/>
              <a:t>，</a:t>
            </a:r>
            <a:r>
              <a:rPr lang="en-US" altLang="zh-TW" sz="1400" dirty="0" smtClean="0"/>
              <a:t>IP : 172.16.1.50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1400" dirty="0" err="1" smtClean="0"/>
              <a:t>Docker</a:t>
            </a:r>
            <a:r>
              <a:rPr lang="zh-TW" altLang="en-US" sz="1400" dirty="0" smtClean="0"/>
              <a:t>安裝</a:t>
            </a:r>
            <a:r>
              <a:rPr lang="zh-TW" altLang="en-US" sz="1400" dirty="0"/>
              <a:t>前須知</a:t>
            </a:r>
            <a:endParaRPr lang="en-US" altLang="zh-TW" sz="14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000" dirty="0" smtClean="0"/>
              <a:t>64bit </a:t>
            </a:r>
            <a:r>
              <a:rPr lang="en-US" altLang="zh-TW" sz="1000" dirty="0"/>
              <a:t>Windows 10 Pro, Enterprise and Education (1511 November update, Build 10586 or later</a:t>
            </a:r>
            <a:r>
              <a:rPr lang="en-US" altLang="zh-TW" sz="1000" dirty="0" smtClean="0"/>
              <a:t>)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000" dirty="0" smtClean="0"/>
              <a:t>Enabled </a:t>
            </a:r>
            <a:r>
              <a:rPr lang="en-US" altLang="zh-TW" sz="1000" dirty="0"/>
              <a:t>Microsoft </a:t>
            </a:r>
            <a:r>
              <a:rPr lang="en-US" altLang="zh-TW" sz="1000" dirty="0" smtClean="0"/>
              <a:t>Hyper-V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000" dirty="0"/>
              <a:t>Enabled </a:t>
            </a:r>
            <a:r>
              <a:rPr lang="en-US" altLang="zh-TW" sz="1000" dirty="0" smtClean="0"/>
              <a:t>Virtualization </a:t>
            </a:r>
            <a:r>
              <a:rPr lang="en-US" altLang="zh-TW" sz="1000" dirty="0"/>
              <a:t>Technology (</a:t>
            </a:r>
            <a:r>
              <a:rPr lang="en-US" altLang="zh-TW" sz="1000" dirty="0" err="1"/>
              <a:t>VTx</a:t>
            </a:r>
            <a:r>
              <a:rPr lang="en-US" altLang="zh-TW" sz="1000" dirty="0" smtClean="0"/>
              <a:t>)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000" dirty="0" smtClean="0"/>
              <a:t>RAM</a:t>
            </a:r>
            <a:r>
              <a:rPr lang="zh-TW" altLang="en-US" sz="1000" dirty="0"/>
              <a:t> </a:t>
            </a:r>
            <a:r>
              <a:rPr lang="zh-TW" altLang="en-US" sz="1000" dirty="0" smtClean="0"/>
              <a:t>最好</a:t>
            </a:r>
            <a:r>
              <a:rPr lang="en-US" altLang="zh-TW" sz="1000" dirty="0" smtClean="0"/>
              <a:t>8GB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000" dirty="0" smtClean="0">
                <a:latin typeface="+mn-ea"/>
              </a:rPr>
              <a:t>Windows10 </a:t>
            </a:r>
            <a:r>
              <a:rPr lang="zh-TW" altLang="en-US" sz="1000" dirty="0" smtClean="0">
                <a:latin typeface="+mn-ea"/>
              </a:rPr>
              <a:t>本機防火牆放</a:t>
            </a:r>
            <a:r>
              <a:rPr lang="zh-TW" altLang="en-US" sz="1000" dirty="0">
                <a:latin typeface="+mn-ea"/>
              </a:rPr>
              <a:t>行</a:t>
            </a:r>
            <a:r>
              <a:rPr lang="zh-TW" altLang="en-US" sz="1000" dirty="0" smtClean="0">
                <a:latin typeface="+mn-ea"/>
              </a:rPr>
              <a:t> </a:t>
            </a:r>
            <a:r>
              <a:rPr lang="en-US" altLang="zh-TW" sz="1000" dirty="0" smtClean="0">
                <a:latin typeface="+mn-ea"/>
              </a:rPr>
              <a:t>TCP</a:t>
            </a:r>
            <a:r>
              <a:rPr lang="zh-TW" altLang="en-US" sz="1000" dirty="0" smtClean="0">
                <a:latin typeface="+mn-ea"/>
              </a:rPr>
              <a:t> </a:t>
            </a:r>
            <a:r>
              <a:rPr lang="en-US" altLang="zh-TW" sz="1000" dirty="0" smtClean="0">
                <a:latin typeface="+mn-ea"/>
              </a:rPr>
              <a:t>53</a:t>
            </a:r>
            <a:r>
              <a:rPr lang="zh-TW" altLang="en-US" sz="1000" dirty="0" smtClean="0">
                <a:latin typeface="+mn-ea"/>
              </a:rPr>
              <a:t>、</a:t>
            </a:r>
            <a:r>
              <a:rPr lang="en-US" altLang="zh-TW" sz="1000" dirty="0" smtClean="0">
                <a:latin typeface="+mn-ea"/>
              </a:rPr>
              <a:t>UDP 53</a:t>
            </a:r>
            <a:r>
              <a:rPr lang="zh-TW" altLang="en-US" sz="1000" dirty="0" smtClean="0">
                <a:latin typeface="+mn-ea"/>
              </a:rPr>
              <a:t> 、</a:t>
            </a:r>
            <a:r>
              <a:rPr lang="en-US" altLang="zh-TW" sz="1000" dirty="0" smtClean="0">
                <a:latin typeface="+mn-ea"/>
              </a:rPr>
              <a:t>TCP 10000 port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565108"/>
            <a:ext cx="4167764" cy="247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97" y="2892422"/>
            <a:ext cx="352425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6425513" y="4266339"/>
            <a:ext cx="1013254" cy="197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3168" y="286603"/>
            <a:ext cx="10422512" cy="145075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+mn-ea"/>
                <a:ea typeface="+mn-ea"/>
              </a:rPr>
              <a:t>Windows Docker -- </a:t>
            </a:r>
            <a:r>
              <a:rPr lang="en-US" altLang="zh-TW" sz="4000" b="1" dirty="0" smtClean="0">
                <a:latin typeface="+mn-ea"/>
                <a:ea typeface="+mn-ea"/>
              </a:rPr>
              <a:t>Bind9.9+Webmin#2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hlinkClick r:id="rId2"/>
              </a:rPr>
              <a:t>下載並安裝 </a:t>
            </a:r>
            <a:r>
              <a:rPr lang="en-US" altLang="zh-TW" dirty="0" smtClean="0">
                <a:hlinkClick r:id="rId2"/>
              </a:rPr>
              <a:t>InstallDocker.msi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設定 </a:t>
            </a:r>
            <a:r>
              <a:rPr lang="en-US" altLang="zh-TW" dirty="0" smtClean="0"/>
              <a:t>Docker </a:t>
            </a:r>
            <a:r>
              <a:rPr lang="zh-TW" altLang="en-US" dirty="0" smtClean="0"/>
              <a:t>之</a:t>
            </a:r>
            <a:r>
              <a:rPr lang="en-US" altLang="zh-TW" dirty="0" smtClean="0"/>
              <a:t>CPU</a:t>
            </a:r>
            <a:r>
              <a:rPr lang="zh-TW" altLang="en-US" dirty="0" smtClean="0"/>
              <a:t> 和</a:t>
            </a:r>
            <a:r>
              <a:rPr lang="en-US" altLang="zh-TW" dirty="0" smtClean="0"/>
              <a:t>RAM</a:t>
            </a:r>
            <a:r>
              <a:rPr lang="zh-TW" altLang="en-US" dirty="0" smtClean="0"/>
              <a:t> 以及 </a:t>
            </a:r>
            <a:r>
              <a:rPr lang="en-US" altLang="zh-TW" dirty="0" smtClean="0"/>
              <a:t>Share drivers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hlinkClick r:id="rId3"/>
              </a:rPr>
              <a:t>下載並解壓縮</a:t>
            </a:r>
            <a:r>
              <a:rPr lang="en-US" altLang="zh-TW" dirty="0" smtClean="0">
                <a:hlinkClick r:id="rId3"/>
              </a:rPr>
              <a:t>Kitematic.zip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將解開後的 </a:t>
            </a:r>
            <a:r>
              <a:rPr lang="en-US" altLang="zh-TW" dirty="0" err="1" smtClean="0"/>
              <a:t>Kitematic</a:t>
            </a:r>
            <a:r>
              <a:rPr lang="en-US" altLang="zh-TW" dirty="0" smtClean="0"/>
              <a:t> </a:t>
            </a:r>
            <a:r>
              <a:rPr lang="zh-TW" altLang="en-US" dirty="0" smtClean="0"/>
              <a:t>資料夾搬移至 </a:t>
            </a:r>
            <a:r>
              <a:rPr lang="en-US" altLang="zh-TW" dirty="0" smtClean="0"/>
              <a:t>c:\Program Files\Docker\ </a:t>
            </a:r>
            <a:r>
              <a:rPr lang="zh-TW" altLang="en-US" dirty="0" smtClean="0"/>
              <a:t>下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754543"/>
            <a:ext cx="6617173" cy="237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3168" y="286603"/>
            <a:ext cx="10422512" cy="145075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+mn-ea"/>
                <a:ea typeface="+mn-ea"/>
              </a:rPr>
              <a:t>Windows Docker -- </a:t>
            </a:r>
            <a:r>
              <a:rPr lang="en-US" altLang="zh-TW" sz="4000" b="1" dirty="0" smtClean="0">
                <a:latin typeface="+mn-ea"/>
                <a:ea typeface="+mn-ea"/>
              </a:rPr>
              <a:t>Bind9.9+Webmin#3</a:t>
            </a:r>
            <a:endParaRPr lang="zh-TW" altLang="en-US" sz="4000" b="1" dirty="0">
              <a:latin typeface="+mn-ea"/>
              <a:ea typeface="+mn-ea"/>
            </a:endParaRPr>
          </a:p>
        </p:txBody>
      </p:sp>
      <p:pic>
        <p:nvPicPr>
          <p:cNvPr id="2050" name="Picture 2" descr="Showing hidden apps in the taskb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69" y="2126882"/>
            <a:ext cx="3673298" cy="27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cker for Windows popup me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81" y="2126882"/>
            <a:ext cx="3757398" cy="39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燕尾形向右箭號 3"/>
          <p:cNvSpPr/>
          <p:nvPr/>
        </p:nvSpPr>
        <p:spPr>
          <a:xfrm>
            <a:off x="5016608" y="3573870"/>
            <a:ext cx="864972" cy="3555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07892" y="4275438"/>
            <a:ext cx="774357" cy="205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0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3168" y="286603"/>
            <a:ext cx="10422512" cy="145075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+mn-ea"/>
                <a:ea typeface="+mn-ea"/>
              </a:rPr>
              <a:t>Windows Docker -- </a:t>
            </a:r>
            <a:r>
              <a:rPr lang="en-US" altLang="zh-TW" sz="4000" b="1" dirty="0" smtClean="0">
                <a:latin typeface="+mn-ea"/>
                <a:ea typeface="+mn-ea"/>
              </a:rPr>
              <a:t>Bind9.9+Webmin#4</a:t>
            </a:r>
            <a:endParaRPr lang="zh-TW" altLang="en-US" sz="4000" b="1" dirty="0">
              <a:latin typeface="+mn-ea"/>
              <a:ea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5" y="2866900"/>
            <a:ext cx="9392783" cy="345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2899719" y="3188043"/>
            <a:ext cx="593124" cy="313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245180" y="3815039"/>
            <a:ext cx="1153297" cy="10544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097280" y="1836346"/>
            <a:ext cx="3370811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搜尋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bind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選擇 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sameersbn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\bind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點選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</a:t>
            </a:r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769179" y="4597633"/>
            <a:ext cx="593124" cy="313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115817" y="28669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665375" y="34457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909288" y="41963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50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3168" y="286603"/>
            <a:ext cx="10422512" cy="145075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+mn-ea"/>
                <a:ea typeface="+mn-ea"/>
              </a:rPr>
              <a:t>Windows Docker -- </a:t>
            </a:r>
            <a:r>
              <a:rPr lang="en-US" altLang="zh-TW" sz="4000" b="1" dirty="0" smtClean="0">
                <a:latin typeface="+mn-ea"/>
                <a:ea typeface="+mn-ea"/>
              </a:rPr>
              <a:t>Bind9.9+Webmin#5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5502" y="1798243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點選 </a:t>
            </a:r>
            <a:r>
              <a:rPr lang="en-US" altLang="zh-TW" dirty="0" smtClean="0"/>
              <a:t>/data </a:t>
            </a:r>
            <a:r>
              <a:rPr lang="en-US" altLang="zh-TW" dirty="0" smtClean="0">
                <a:sym typeface="Wingdings" panose="05000000000000000000" pitchFamily="2" charset="2"/>
              </a:rPr>
              <a:t> Enabled                                             2.</a:t>
            </a:r>
            <a:r>
              <a:rPr lang="zh-TW" altLang="en-US" dirty="0" smtClean="0">
                <a:sym typeface="Wingdings" panose="05000000000000000000" pitchFamily="2" charset="2"/>
              </a:rPr>
              <a:t>更改 </a:t>
            </a:r>
            <a:r>
              <a:rPr lang="en-US" altLang="zh-TW" dirty="0" smtClean="0">
                <a:sym typeface="Wingdings" panose="05000000000000000000" pitchFamily="2" charset="2"/>
              </a:rPr>
              <a:t>port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8" y="2142481"/>
            <a:ext cx="5346356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18" y="2142481"/>
            <a:ext cx="4048125" cy="1905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03308" y="3262184"/>
            <a:ext cx="2388973" cy="716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8" y="4260841"/>
            <a:ext cx="534635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540476" y="5198076"/>
            <a:ext cx="1622854" cy="691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466336" y="5889448"/>
            <a:ext cx="1820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正常可見此二個資料夾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#1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31" y="2027497"/>
            <a:ext cx="6526666" cy="4022725"/>
          </a:xfrm>
        </p:spPr>
      </p:pic>
    </p:spTree>
    <p:extLst>
      <p:ext uri="{BB962C8B-B14F-4D97-AF65-F5344CB8AC3E}">
        <p14:creationId xmlns:p14="http://schemas.microsoft.com/office/powerpoint/2010/main" val="29124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#2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編輯</a:t>
            </a:r>
            <a:r>
              <a:rPr lang="en-US" altLang="zh-TW" dirty="0" smtClean="0"/>
              <a:t>bind</a:t>
            </a:r>
            <a:r>
              <a:rPr lang="zh-TW" altLang="en-US" dirty="0" smtClean="0"/>
              <a:t>設定檔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84" y="1845734"/>
            <a:ext cx="8163696" cy="44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此版本</a:t>
            </a:r>
            <a:r>
              <a:rPr lang="en-US" altLang="zh-TW" dirty="0" smtClean="0"/>
              <a:t>bind</a:t>
            </a:r>
            <a:r>
              <a:rPr lang="zh-TW" altLang="en-US" dirty="0"/>
              <a:t>的</a:t>
            </a:r>
            <a:r>
              <a:rPr lang="zh-TW" altLang="en-US" dirty="0" smtClean="0"/>
              <a:t>設定檔共有以</a:t>
            </a:r>
            <a:r>
              <a:rPr lang="zh-TW" altLang="en-US" dirty="0"/>
              <a:t>下</a:t>
            </a:r>
            <a:r>
              <a:rPr lang="zh-TW" altLang="en-US" dirty="0" smtClean="0"/>
              <a:t>四個</a:t>
            </a:r>
            <a:r>
              <a:rPr lang="en-US" altLang="zh-TW" dirty="0" smtClean="0"/>
              <a:t>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</a:t>
            </a:r>
            <a:r>
              <a:rPr lang="en-US" altLang="zh-TW" dirty="0" err="1" smtClean="0"/>
              <a:t>named.conf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/</a:t>
            </a:r>
            <a:r>
              <a:rPr lang="en-US" altLang="zh-TW" dirty="0" smtClean="0"/>
              <a:t>etc/bind/</a:t>
            </a:r>
            <a:r>
              <a:rPr lang="en-US" altLang="zh-TW" dirty="0" err="1" smtClean="0"/>
              <a:t>named.conf.options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</a:t>
            </a:r>
            <a:r>
              <a:rPr lang="en-US" altLang="zh-TW" dirty="0" err="1" smtClean="0"/>
              <a:t>named.conf.local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</a:t>
            </a:r>
            <a:r>
              <a:rPr lang="en-US" altLang="zh-TW" dirty="0" err="1" smtClean="0"/>
              <a:t>named.conf.default</a:t>
            </a:r>
            <a:r>
              <a:rPr lang="en-US" altLang="zh-TW" dirty="0" smtClean="0"/>
              <a:t>-zones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n"/>
            </a:pPr>
            <a:r>
              <a:rPr lang="zh-TW" altLang="en-US" sz="2000" dirty="0" smtClean="0"/>
              <a:t>簡單而言，只需編輯以下兩個設定檔</a:t>
            </a:r>
            <a:r>
              <a:rPr lang="en-US" altLang="zh-TW" sz="2000" dirty="0" smtClean="0"/>
              <a:t>:</a:t>
            </a: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altLang="zh-TW" sz="1600" dirty="0" smtClean="0"/>
              <a:t>/etc/bind/</a:t>
            </a:r>
            <a:r>
              <a:rPr lang="en-US" altLang="zh-TW" sz="1600" dirty="0" err="1" smtClean="0"/>
              <a:t>named.conf.options</a:t>
            </a:r>
            <a:r>
              <a:rPr lang="zh-TW" altLang="en-US" sz="1600" dirty="0" smtClean="0"/>
              <a:t>                 </a:t>
            </a:r>
            <a:r>
              <a:rPr lang="en-US" altLang="zh-TW" sz="1600" dirty="0" smtClean="0"/>
              <a:t>//</a:t>
            </a:r>
            <a:r>
              <a:rPr lang="zh-TW" altLang="en-US" sz="1600" dirty="0" smtClean="0"/>
              <a:t>請參考</a:t>
            </a:r>
            <a:r>
              <a:rPr lang="en-US" altLang="zh-TW" sz="1600" dirty="0" smtClean="0"/>
              <a:t>CentOS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Bind </a:t>
            </a:r>
            <a:r>
              <a:rPr lang="zh-TW" altLang="en-US" sz="1600" dirty="0" smtClean="0"/>
              <a:t>之 </a:t>
            </a:r>
            <a:r>
              <a:rPr lang="en-US" altLang="zh-TW" sz="1600" dirty="0" err="1" smtClean="0"/>
              <a:t>named.conf</a:t>
            </a:r>
            <a:r>
              <a:rPr lang="en-US" altLang="zh-TW" sz="1600" dirty="0" smtClean="0"/>
              <a:t> </a:t>
            </a:r>
            <a:r>
              <a:rPr lang="zh-TW" altLang="en-US" sz="1600" dirty="0" smtClean="0"/>
              <a:t>中 </a:t>
            </a:r>
            <a:r>
              <a:rPr lang="en-US" altLang="zh-TW" sz="1600" dirty="0" smtClean="0"/>
              <a:t>options</a:t>
            </a:r>
            <a:r>
              <a:rPr lang="zh-TW" altLang="en-US" sz="1600" dirty="0" smtClean="0"/>
              <a:t>中設定選項</a:t>
            </a:r>
            <a:endParaRPr lang="en-US" altLang="zh-TW" sz="1600" dirty="0" smtClean="0"/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altLang="zh-TW" sz="1600" dirty="0" smtClean="0"/>
              <a:t>/etc/bind/</a:t>
            </a:r>
            <a:r>
              <a:rPr lang="en-US" altLang="zh-TW" sz="1600" dirty="0" err="1" smtClean="0"/>
              <a:t>named.conf.local</a:t>
            </a:r>
            <a:r>
              <a:rPr lang="zh-TW" altLang="en-US" sz="1600" dirty="0" smtClean="0"/>
              <a:t>                     </a:t>
            </a:r>
            <a:r>
              <a:rPr lang="en-US" altLang="zh-TW" sz="1600" dirty="0" smtClean="0"/>
              <a:t>//</a:t>
            </a:r>
            <a:r>
              <a:rPr lang="zh-TW" altLang="en-US" sz="1600" dirty="0"/>
              <a:t>請參考</a:t>
            </a:r>
            <a:r>
              <a:rPr lang="en-US" altLang="zh-TW" sz="1600" dirty="0"/>
              <a:t>CentOS</a:t>
            </a:r>
            <a:r>
              <a:rPr lang="zh-TW" altLang="en-US" sz="1600" dirty="0"/>
              <a:t> </a:t>
            </a:r>
            <a:r>
              <a:rPr lang="en-US" altLang="zh-TW" sz="1600" dirty="0"/>
              <a:t>Bind </a:t>
            </a:r>
            <a:r>
              <a:rPr lang="zh-TW" altLang="en-US" sz="1600" dirty="0"/>
              <a:t>之 </a:t>
            </a:r>
            <a:r>
              <a:rPr lang="en-US" altLang="zh-TW" sz="1600" dirty="0" err="1" smtClean="0"/>
              <a:t>named.conf</a:t>
            </a:r>
            <a:r>
              <a:rPr lang="en-US" altLang="zh-TW" sz="1600" dirty="0" smtClean="0"/>
              <a:t> </a:t>
            </a:r>
            <a:r>
              <a:rPr lang="zh-TW" altLang="en-US" sz="1600" dirty="0" smtClean="0"/>
              <a:t>中</a:t>
            </a:r>
            <a:r>
              <a:rPr lang="en-US" altLang="zh-TW" sz="1600" dirty="0" smtClean="0"/>
              <a:t>”</a:t>
            </a:r>
            <a:r>
              <a:rPr lang="zh-TW" altLang="en-US" sz="1600" dirty="0" smtClean="0">
                <a:latin typeface="+mn-ea"/>
              </a:rPr>
              <a:t>新增</a:t>
            </a:r>
            <a:r>
              <a:rPr lang="zh-TW" altLang="en-US" sz="1600" dirty="0">
                <a:latin typeface="+mn-ea"/>
              </a:rPr>
              <a:t>領域</a:t>
            </a:r>
            <a:r>
              <a:rPr lang="zh-TW" altLang="en-US" sz="1600" dirty="0" smtClean="0">
                <a:latin typeface="+mn-ea"/>
              </a:rPr>
              <a:t>宣告</a:t>
            </a:r>
            <a:r>
              <a:rPr lang="en-US" altLang="zh-TW" sz="1600" dirty="0" smtClean="0">
                <a:latin typeface="+mn-ea"/>
              </a:rPr>
              <a:t>”</a:t>
            </a:r>
            <a:r>
              <a:rPr lang="zh-TW" altLang="en-US" sz="1600" dirty="0" smtClean="0">
                <a:latin typeface="+mn-ea"/>
              </a:rPr>
              <a:t> </a:t>
            </a:r>
            <a:endParaRPr lang="en-US" altLang="zh-TW" sz="1600" dirty="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altLang="zh-TW" sz="2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n"/>
            </a:pPr>
            <a:endParaRPr lang="en-US" altLang="zh-TW" sz="2000" dirty="0"/>
          </a:p>
          <a:p>
            <a:pPr marL="201168" lvl="1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9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</a:t>
            </a:r>
            <a:r>
              <a:rPr lang="en-US" altLang="zh-TW" dirty="0" err="1" smtClean="0"/>
              <a:t>named.conf.options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7280" y="2388974"/>
            <a:ext cx="7257535" cy="310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/>
              <a:t>options {</a:t>
            </a:r>
          </a:p>
          <a:p>
            <a:r>
              <a:rPr lang="en-US" altLang="zh-TW" dirty="0"/>
              <a:t>	directory "/</a:t>
            </a:r>
            <a:r>
              <a:rPr lang="en-US" altLang="zh-TW" dirty="0" err="1"/>
              <a:t>var</a:t>
            </a:r>
            <a:r>
              <a:rPr lang="en-US" altLang="zh-TW" dirty="0"/>
              <a:t>/cache/bind";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dnssec</a:t>
            </a:r>
            <a:r>
              <a:rPr lang="en-US" altLang="zh-TW" dirty="0"/>
              <a:t>-validation auto;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auth-nxdomain</a:t>
            </a:r>
            <a:r>
              <a:rPr lang="en-US" altLang="zh-TW" dirty="0"/>
              <a:t> no;    # conform to RFC1035</a:t>
            </a:r>
          </a:p>
          <a:p>
            <a:r>
              <a:rPr lang="en-US" altLang="zh-TW" dirty="0"/>
              <a:t>	listen-on-v6 </a:t>
            </a:r>
            <a:r>
              <a:rPr lang="en-US" altLang="zh-TW" dirty="0" smtClean="0"/>
              <a:t>   { </a:t>
            </a:r>
            <a:r>
              <a:rPr lang="en-US" altLang="zh-TW" dirty="0"/>
              <a:t>any; };</a:t>
            </a:r>
          </a:p>
          <a:p>
            <a:r>
              <a:rPr lang="en-US" altLang="zh-TW" dirty="0"/>
              <a:t>       </a:t>
            </a:r>
            <a:r>
              <a:rPr lang="en-US" altLang="zh-TW" dirty="0" smtClean="0"/>
              <a:t>       </a:t>
            </a:r>
            <a:r>
              <a:rPr lang="en-US" altLang="zh-TW" dirty="0"/>
              <a:t>allow-query     { any; };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recursion </a:t>
            </a:r>
            <a:r>
              <a:rPr lang="en-US" altLang="zh-TW" dirty="0"/>
              <a:t>no;</a:t>
            </a:r>
          </a:p>
          <a:p>
            <a:r>
              <a:rPr lang="en-US" altLang="zh-TW" dirty="0"/>
              <a:t>        </a:t>
            </a:r>
            <a:r>
              <a:rPr lang="en-US" altLang="zh-TW" dirty="0" smtClean="0"/>
              <a:t>      version  </a:t>
            </a:r>
            <a:r>
              <a:rPr lang="en-US" altLang="zh-TW" dirty="0"/>
              <a:t>"</a:t>
            </a:r>
            <a:r>
              <a:rPr lang="en-US" altLang="zh-TW" dirty="0" smtClean="0"/>
              <a:t>none" 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2806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各校</a:t>
            </a:r>
            <a:r>
              <a:rPr lang="en-US" altLang="zh-TW" dirty="0"/>
              <a:t>DNS</a:t>
            </a:r>
            <a:r>
              <a:rPr lang="zh-TW" altLang="en-US" dirty="0" smtClean="0"/>
              <a:t>伺服器版本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208240"/>
              </p:ext>
            </p:extLst>
          </p:nvPr>
        </p:nvGraphicFramePr>
        <p:xfrm>
          <a:off x="1097280" y="2480744"/>
          <a:ext cx="10058400" cy="168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57600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DNS</a:t>
                      </a:r>
                      <a:r>
                        <a:rPr lang="zh-TW" altLang="en-US" dirty="0" smtClean="0"/>
                        <a:t> 版本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教育部要求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Windows DNS</a:t>
                      </a:r>
                      <a:r>
                        <a:rPr lang="en-US" altLang="zh-TW" baseline="0" dirty="0" smtClean="0"/>
                        <a:t> Server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Windows Server 2008 R2</a:t>
                      </a:r>
                      <a:r>
                        <a:rPr lang="zh-TW" altLang="en-US" dirty="0" smtClean="0"/>
                        <a:t>以上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含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DNS</a:t>
                      </a:r>
                      <a:r>
                        <a:rPr lang="en-US" altLang="zh-TW" baseline="0" dirty="0" smtClean="0"/>
                        <a:t> Server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Linux -- Bind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Bind 9.9</a:t>
                      </a:r>
                      <a:r>
                        <a:rPr lang="zh-TW" altLang="en-US" dirty="0" smtClean="0"/>
                        <a:t>以上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含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Synology or QNAP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Bind 9.9</a:t>
                      </a:r>
                      <a:r>
                        <a:rPr lang="zh-TW" altLang="en-US" dirty="0" smtClean="0"/>
                        <a:t>以上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含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4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/bind/named.conf.local : </a:t>
            </a:r>
            <a:r>
              <a:rPr lang="zh-TW" altLang="en-US" dirty="0" smtClean="0"/>
              <a:t>新增下列三個領域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7280" y="2388974"/>
            <a:ext cx="7257535" cy="35884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/>
              <a:t>zone "stps.tp.edu.tw" IN {            </a:t>
            </a:r>
          </a:p>
          <a:p>
            <a:r>
              <a:rPr lang="en-US" altLang="zh-TW" dirty="0"/>
              <a:t>        type master; </a:t>
            </a:r>
          </a:p>
          <a:p>
            <a:r>
              <a:rPr lang="en-US" altLang="zh-TW" dirty="0"/>
              <a:t>        file "/data/bind/</a:t>
            </a:r>
            <a:r>
              <a:rPr lang="en-US" altLang="zh-TW" dirty="0" err="1"/>
              <a:t>etc</a:t>
            </a:r>
            <a:r>
              <a:rPr lang="en-US" altLang="zh-TW" dirty="0"/>
              <a:t>/named.stps";    </a:t>
            </a:r>
          </a:p>
          <a:p>
            <a:r>
              <a:rPr lang="en-US" altLang="zh-TW" dirty="0" smtClean="0"/>
              <a:t>};</a:t>
            </a:r>
          </a:p>
          <a:p>
            <a:endParaRPr lang="en-US" altLang="zh-TW" dirty="0"/>
          </a:p>
          <a:p>
            <a:r>
              <a:rPr lang="en-US" altLang="zh-TW" dirty="0" smtClean="0"/>
              <a:t>zone </a:t>
            </a:r>
            <a:r>
              <a:rPr lang="en-US" altLang="zh-TW" dirty="0"/>
              <a:t>"148.21.163.in-addr.arpa" IN {</a:t>
            </a:r>
          </a:p>
          <a:p>
            <a:r>
              <a:rPr lang="en-US" altLang="zh-TW" dirty="0"/>
              <a:t>        type master;</a:t>
            </a:r>
          </a:p>
          <a:p>
            <a:r>
              <a:rPr lang="en-US" altLang="zh-TW" dirty="0"/>
              <a:t>        file "/data/bind/</a:t>
            </a:r>
            <a:r>
              <a:rPr lang="en-US" altLang="zh-TW" dirty="0" err="1"/>
              <a:t>etc</a:t>
            </a:r>
            <a:r>
              <a:rPr lang="en-US" altLang="zh-TW" dirty="0"/>
              <a:t>/named.163.21.148";  </a:t>
            </a:r>
          </a:p>
          <a:p>
            <a:r>
              <a:rPr lang="en-US" altLang="zh-TW" dirty="0"/>
              <a:t>};</a:t>
            </a:r>
          </a:p>
          <a:p>
            <a:r>
              <a:rPr lang="en-US" altLang="zh-TW" dirty="0"/>
              <a:t>zone "b.b.2.1.8.8.2.0.1.0.0.2.ip6.arpa" IN {</a:t>
            </a:r>
          </a:p>
          <a:p>
            <a:r>
              <a:rPr lang="en-US" altLang="zh-TW" dirty="0"/>
              <a:t>        type master ;</a:t>
            </a:r>
          </a:p>
          <a:p>
            <a:r>
              <a:rPr lang="en-US" altLang="zh-TW" dirty="0"/>
              <a:t>        file "/data/bind/</a:t>
            </a:r>
            <a:r>
              <a:rPr lang="en-US" altLang="zh-TW" dirty="0" err="1"/>
              <a:t>etc</a:t>
            </a:r>
            <a:r>
              <a:rPr lang="en-US" altLang="zh-TW" dirty="0"/>
              <a:t>/stps.ipv6_rev"</a:t>
            </a:r>
            <a:r>
              <a:rPr lang="en-US" altLang="zh-TW" dirty="0" smtClean="0"/>
              <a:t>;</a:t>
            </a:r>
            <a:endParaRPr lang="en-US" altLang="zh-TW" dirty="0"/>
          </a:p>
          <a:p>
            <a:r>
              <a:rPr lang="en-US" altLang="zh-TW" dirty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6491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 </a:t>
            </a:r>
            <a:r>
              <a:rPr lang="en-US" altLang="zh-TW" dirty="0" err="1"/>
              <a:t>webmin</a:t>
            </a:r>
            <a:r>
              <a:rPr lang="en-US" altLang="zh-TW" dirty="0"/>
              <a:t> 	</a:t>
            </a:r>
            <a:r>
              <a:rPr lang="zh-TW" altLang="en-US" dirty="0"/>
              <a:t>設定 </a:t>
            </a:r>
            <a:r>
              <a:rPr lang="en-US" altLang="zh-TW" dirty="0"/>
              <a:t>Bind </a:t>
            </a:r>
            <a:r>
              <a:rPr lang="en-US" altLang="zh-TW" dirty="0" smtClean="0"/>
              <a:t>#6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81786"/>
            <a:ext cx="9293929" cy="174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儲存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/bind/named.conf.local </a:t>
            </a:r>
            <a:r>
              <a:rPr lang="zh-TW" altLang="en-US" dirty="0" smtClean="0"/>
              <a:t>後已新增下列</a:t>
            </a:r>
            <a:r>
              <a:rPr lang="zh-TW" altLang="en-US" dirty="0"/>
              <a:t>三個</a:t>
            </a:r>
            <a:r>
              <a:rPr lang="zh-TW" altLang="en-US" dirty="0" smtClean="0"/>
              <a:t>領域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473146"/>
            <a:ext cx="9293929" cy="150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向下箭號 6"/>
          <p:cNvSpPr/>
          <p:nvPr/>
        </p:nvSpPr>
        <p:spPr>
          <a:xfrm>
            <a:off x="4975654" y="4044778"/>
            <a:ext cx="280087" cy="42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8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以記事本軟體編輯 </a:t>
            </a:r>
            <a:r>
              <a:rPr lang="en-US" altLang="zh-TW" dirty="0" smtClean="0"/>
              <a:t>“ stps.tp.edu.tw ”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altLang="zh-TW" dirty="0" smtClean="0"/>
              <a:t> “163.21.148 ”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altLang="zh-TW" dirty="0" smtClean="0"/>
              <a:t> “ 2001:288:12bb”</a:t>
            </a:r>
            <a:r>
              <a:rPr lang="zh-TW" altLang="en-US" dirty="0" smtClean="0"/>
              <a:t>三個領域，詳細內容請參閱簡報之</a:t>
            </a:r>
            <a:r>
              <a:rPr lang="en-US" altLang="zh-TW" smtClean="0"/>
              <a:t>17-19</a:t>
            </a:r>
            <a:r>
              <a:rPr lang="zh-TW" altLang="en-US" smtClean="0"/>
              <a:t>頁</a:t>
            </a:r>
            <a:r>
              <a:rPr lang="zh-TW" altLang="en-US" dirty="0" smtClean="0"/>
              <a:t>，並依序以下列檔名存檔</a:t>
            </a:r>
            <a:r>
              <a:rPr lang="en-US" altLang="zh-TW" dirty="0" smtClean="0"/>
              <a:t>(</a:t>
            </a:r>
            <a:r>
              <a:rPr lang="zh-TW" altLang="en-US" dirty="0" smtClean="0"/>
              <a:t>配合 </a:t>
            </a:r>
            <a:r>
              <a:rPr lang="en-US" altLang="zh-TW" dirty="0" smtClean="0"/>
              <a:t>named.conf.local </a:t>
            </a:r>
            <a:r>
              <a:rPr lang="zh-TW" altLang="en-US" dirty="0" smtClean="0"/>
              <a:t>之設定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，將此</a:t>
            </a:r>
            <a:r>
              <a:rPr lang="zh-TW" altLang="en-US" dirty="0"/>
              <a:t>三</a:t>
            </a:r>
            <a:r>
              <a:rPr lang="zh-TW" altLang="en-US" dirty="0" smtClean="0"/>
              <a:t>檔案存入 </a:t>
            </a:r>
            <a:r>
              <a:rPr lang="en-US" altLang="zh-TW" dirty="0" err="1" smtClean="0"/>
              <a:t>Kitematic</a:t>
            </a:r>
            <a:r>
              <a:rPr lang="en-US" altLang="zh-TW" dirty="0" smtClean="0"/>
              <a:t> </a:t>
            </a:r>
            <a:r>
              <a:rPr lang="zh-TW" altLang="en-US" dirty="0" smtClean="0"/>
              <a:t>之 </a:t>
            </a:r>
            <a:r>
              <a:rPr lang="en-US" altLang="zh-TW" dirty="0" smtClean="0"/>
              <a:t>”/data/bind/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 ”</a:t>
            </a:r>
            <a:r>
              <a:rPr lang="zh-TW" altLang="en-US" dirty="0" smtClean="0"/>
              <a:t> 的資料夾中 </a:t>
            </a:r>
            <a:r>
              <a:rPr lang="en-US" altLang="zh-TW" dirty="0" smtClean="0"/>
              <a:t>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/data/bind/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/named.stps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/data/bind/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/named.163.21.148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/data/bind/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/stps.ipv6_rev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/>
              <a:t>重新啟動</a:t>
            </a:r>
            <a:r>
              <a:rPr lang="en-US" altLang="zh-TW" dirty="0"/>
              <a:t>Bind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133721"/>
            <a:ext cx="10058400" cy="196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直線單箭頭接點 6"/>
          <p:cNvCxnSpPr/>
          <p:nvPr/>
        </p:nvCxnSpPr>
        <p:spPr>
          <a:xfrm flipH="1" flipV="1">
            <a:off x="1399196" y="2907957"/>
            <a:ext cx="7061064" cy="210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1399196" y="3575222"/>
            <a:ext cx="4157229" cy="1433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1359243" y="3188043"/>
            <a:ext cx="3220997" cy="1777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080283"/>
            <a:ext cx="10058400" cy="42420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1800" dirty="0" smtClean="0"/>
              <a:t>下載市網之 </a:t>
            </a:r>
            <a:r>
              <a:rPr lang="en-US" altLang="zh-TW" sz="1800" dirty="0">
                <a:hlinkClick r:id="rId2"/>
              </a:rPr>
              <a:t>DNS</a:t>
            </a:r>
            <a:r>
              <a:rPr lang="zh-TW" altLang="en-US" sz="1800" dirty="0">
                <a:hlinkClick r:id="rId2"/>
              </a:rPr>
              <a:t>記錄異動</a:t>
            </a:r>
            <a:r>
              <a:rPr lang="zh-TW" altLang="en-US" sz="1800" dirty="0" smtClean="0">
                <a:hlinkClick r:id="rId2"/>
              </a:rPr>
              <a:t>申請表</a:t>
            </a:r>
            <a:endParaRPr lang="en-US" altLang="zh-TW" sz="18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1800" dirty="0" smtClean="0"/>
              <a:t>更改學</a:t>
            </a:r>
            <a:r>
              <a:rPr lang="zh-TW" altLang="en-US" sz="1800" dirty="0"/>
              <a:t>校</a:t>
            </a:r>
            <a:r>
              <a:rPr lang="zh-TW" altLang="en-US" sz="1800" dirty="0" smtClean="0"/>
              <a:t>對外防火牆之設</a:t>
            </a:r>
            <a:r>
              <a:rPr lang="zh-TW" altLang="en-US" sz="1800" dirty="0"/>
              <a:t>定</a:t>
            </a:r>
            <a:endParaRPr lang="en-US" altLang="zh-TW" sz="18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1800" dirty="0" smtClean="0"/>
              <a:t>如有錯誤請參閱 </a:t>
            </a:r>
            <a:r>
              <a:rPr lang="en-US" altLang="zh-TW" sz="1800" dirty="0" smtClean="0"/>
              <a:t>log</a:t>
            </a:r>
            <a:r>
              <a:rPr lang="zh-TW" altLang="en-US" sz="1800" dirty="0" smtClean="0"/>
              <a:t>檔</a:t>
            </a:r>
            <a:endParaRPr lang="en-US" altLang="zh-TW" sz="1800" dirty="0" smtClean="0"/>
          </a:p>
          <a:p>
            <a:pPr lvl="2">
              <a:buFont typeface="Wingdings" panose="05000000000000000000" pitchFamily="2" charset="2"/>
              <a:buChar char="p"/>
            </a:pPr>
            <a:r>
              <a:rPr lang="en-US" altLang="zh-TW" dirty="0" smtClean="0"/>
              <a:t>CentOS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dirty="0"/>
              <a:t>tail   -n  30   /</a:t>
            </a:r>
            <a:r>
              <a:rPr lang="en-US" altLang="zh-TW" dirty="0" err="1"/>
              <a:t>var</a:t>
            </a:r>
            <a:r>
              <a:rPr lang="en-US" altLang="zh-TW" dirty="0"/>
              <a:t>/log/messages | grep named</a:t>
            </a:r>
          </a:p>
          <a:p>
            <a:pPr lvl="2">
              <a:buFont typeface="Wingdings" panose="05000000000000000000" pitchFamily="2" charset="2"/>
              <a:buChar char="p"/>
            </a:pPr>
            <a:r>
              <a:rPr lang="en-US" altLang="zh-TW" dirty="0" smtClean="0"/>
              <a:t>Docker Bind : container logs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1800" dirty="0" smtClean="0"/>
              <a:t>注意檔案權限</a:t>
            </a:r>
            <a:endParaRPr lang="en-US" altLang="zh-TW" sz="1800" dirty="0" smtClean="0"/>
          </a:p>
          <a:p>
            <a:pPr lvl="2">
              <a:buFont typeface="Wingdings" panose="05000000000000000000" pitchFamily="2" charset="2"/>
              <a:buChar char="p"/>
            </a:pPr>
            <a:r>
              <a:rPr lang="en-US" altLang="zh-TW" dirty="0" smtClean="0"/>
              <a:t>CentOS</a:t>
            </a:r>
            <a:endParaRPr lang="en-US" altLang="zh-TW" dirty="0"/>
          </a:p>
          <a:p>
            <a:pPr lvl="2">
              <a:buFont typeface="Wingdings" panose="05000000000000000000" pitchFamily="2" charset="2"/>
              <a:buChar char="p"/>
            </a:pPr>
            <a:r>
              <a:rPr lang="en-US" altLang="zh-TW" dirty="0"/>
              <a:t>Docker </a:t>
            </a:r>
            <a:r>
              <a:rPr lang="en-US" altLang="zh-TW" dirty="0" smtClean="0"/>
              <a:t>: share drivers </a:t>
            </a:r>
            <a:r>
              <a:rPr lang="zh-TW" altLang="en-US" dirty="0" smtClean="0"/>
              <a:t>發生錯誤，可移除重裝</a:t>
            </a:r>
            <a:r>
              <a:rPr lang="en-US" altLang="zh-TW" dirty="0" smtClean="0"/>
              <a:t>Docker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1800" dirty="0">
                <a:latin typeface="+mj-ea"/>
                <a:ea typeface="+mj-ea"/>
              </a:rPr>
              <a:t>bind 9.9</a:t>
            </a:r>
            <a:r>
              <a:rPr lang="zh-TW" altLang="en-US" sz="1800" dirty="0">
                <a:latin typeface="+mj-ea"/>
                <a:ea typeface="+mj-ea"/>
              </a:rPr>
              <a:t>以後，</a:t>
            </a:r>
            <a:r>
              <a:rPr lang="en-US" altLang="zh-TW" sz="1800" dirty="0">
                <a:latin typeface="+mj-ea"/>
                <a:ea typeface="+mj-ea"/>
              </a:rPr>
              <a:t>slave</a:t>
            </a:r>
            <a:r>
              <a:rPr lang="zh-TW" altLang="en-US" sz="1800" dirty="0" smtClean="0">
                <a:latin typeface="+mj-ea"/>
                <a:ea typeface="+mj-ea"/>
              </a:rPr>
              <a:t>的從 </a:t>
            </a:r>
            <a:r>
              <a:rPr lang="en-US" altLang="zh-TW" sz="1800" dirty="0" smtClean="0">
                <a:latin typeface="+mj-ea"/>
                <a:ea typeface="+mj-ea"/>
              </a:rPr>
              <a:t>master </a:t>
            </a:r>
            <a:r>
              <a:rPr lang="zh-TW" altLang="en-US" sz="1800" dirty="0" smtClean="0">
                <a:latin typeface="+mj-ea"/>
                <a:ea typeface="+mj-ea"/>
              </a:rPr>
              <a:t>轉送的</a:t>
            </a:r>
            <a:r>
              <a:rPr lang="en-US" altLang="zh-TW" sz="1800" dirty="0" smtClean="0">
                <a:latin typeface="+mj-ea"/>
                <a:ea typeface="+mj-ea"/>
              </a:rPr>
              <a:t>zone </a:t>
            </a:r>
            <a:r>
              <a:rPr lang="en-US" altLang="zh-TW" sz="1800" dirty="0">
                <a:latin typeface="+mj-ea"/>
                <a:ea typeface="+mj-ea"/>
              </a:rPr>
              <a:t>file</a:t>
            </a:r>
            <a:r>
              <a:rPr lang="zh-TW" altLang="en-US" sz="1800" dirty="0">
                <a:latin typeface="+mj-ea"/>
                <a:ea typeface="+mj-ea"/>
              </a:rPr>
              <a:t>格式預設為</a:t>
            </a:r>
            <a:r>
              <a:rPr lang="en-US" altLang="zh-TW" sz="1800" dirty="0">
                <a:latin typeface="+mj-ea"/>
                <a:ea typeface="+mj-ea"/>
              </a:rPr>
              <a:t>raw, </a:t>
            </a:r>
            <a:r>
              <a:rPr lang="zh-TW" altLang="en-US" sz="1800" dirty="0">
                <a:latin typeface="+mj-ea"/>
                <a:ea typeface="+mj-ea"/>
              </a:rPr>
              <a:t>不再是</a:t>
            </a:r>
            <a:r>
              <a:rPr lang="en-US" altLang="zh-TW" sz="1800" dirty="0">
                <a:latin typeface="+mj-ea"/>
                <a:ea typeface="+mj-ea"/>
              </a:rPr>
              <a:t>text</a:t>
            </a:r>
            <a:r>
              <a:rPr lang="zh-TW" altLang="en-US" sz="1800" dirty="0" smtClean="0">
                <a:latin typeface="+mj-ea"/>
                <a:ea typeface="+mj-ea"/>
              </a:rPr>
              <a:t>格式所以</a:t>
            </a:r>
            <a:r>
              <a:rPr lang="zh-TW" altLang="en-US" sz="1800" dirty="0">
                <a:latin typeface="+mj-ea"/>
                <a:ea typeface="+mj-ea"/>
              </a:rPr>
              <a:t>無法直接</a:t>
            </a:r>
            <a:r>
              <a:rPr lang="zh-TW" altLang="en-US" sz="1800" dirty="0" smtClean="0">
                <a:latin typeface="+mj-ea"/>
                <a:ea typeface="+mj-ea"/>
              </a:rPr>
              <a:t>檢視，可使用 </a:t>
            </a:r>
            <a:r>
              <a:rPr lang="en-US" altLang="zh-TW" sz="1800" dirty="0">
                <a:latin typeface="+mj-ea"/>
                <a:ea typeface="+mj-ea"/>
              </a:rPr>
              <a:t>named-</a:t>
            </a:r>
            <a:r>
              <a:rPr lang="en-US" altLang="zh-TW" sz="1800" dirty="0" err="1">
                <a:latin typeface="+mj-ea"/>
                <a:ea typeface="+mj-ea"/>
              </a:rPr>
              <a:t>compilezone</a:t>
            </a:r>
            <a:r>
              <a:rPr lang="en-US" altLang="zh-TW" sz="1800" dirty="0">
                <a:latin typeface="+mj-ea"/>
                <a:ea typeface="+mj-ea"/>
              </a:rPr>
              <a:t> [-f </a:t>
            </a:r>
            <a:r>
              <a:rPr lang="en-US" altLang="zh-TW" sz="1800" dirty="0" err="1">
                <a:latin typeface="+mj-ea"/>
                <a:ea typeface="+mj-ea"/>
              </a:rPr>
              <a:t>inputformat</a:t>
            </a:r>
            <a:r>
              <a:rPr lang="en-US" altLang="zh-TW" sz="1800" dirty="0">
                <a:latin typeface="+mj-ea"/>
                <a:ea typeface="+mj-ea"/>
              </a:rPr>
              <a:t>] [-F </a:t>
            </a:r>
            <a:r>
              <a:rPr lang="en-US" altLang="zh-TW" sz="1800" dirty="0" err="1">
                <a:latin typeface="+mj-ea"/>
                <a:ea typeface="+mj-ea"/>
              </a:rPr>
              <a:t>outputformat</a:t>
            </a:r>
            <a:r>
              <a:rPr lang="en-US" altLang="zh-TW" sz="1800" dirty="0">
                <a:latin typeface="+mj-ea"/>
                <a:ea typeface="+mj-ea"/>
              </a:rPr>
              <a:t>] -o filename </a:t>
            </a:r>
            <a:r>
              <a:rPr lang="en-US" altLang="zh-TW" sz="1800" dirty="0" err="1">
                <a:latin typeface="+mj-ea"/>
                <a:ea typeface="+mj-ea"/>
              </a:rPr>
              <a:t>zonename</a:t>
            </a:r>
            <a:r>
              <a:rPr lang="en-US" altLang="zh-TW" sz="1800" dirty="0">
                <a:latin typeface="+mj-ea"/>
                <a:ea typeface="+mj-ea"/>
              </a:rPr>
              <a:t> </a:t>
            </a:r>
            <a:r>
              <a:rPr lang="en-US" altLang="zh-TW" sz="1800" dirty="0" smtClean="0">
                <a:latin typeface="+mj-ea"/>
                <a:ea typeface="+mj-ea"/>
              </a:rPr>
              <a:t>filename</a:t>
            </a:r>
            <a:r>
              <a:rPr lang="zh-TW" altLang="en-US" sz="1800" dirty="0" smtClean="0">
                <a:latin typeface="+mj-ea"/>
                <a:ea typeface="+mj-ea"/>
              </a:rPr>
              <a:t>，例如 </a:t>
            </a:r>
            <a:r>
              <a:rPr lang="en-US" altLang="zh-TW" sz="1800" dirty="0" smtClean="0">
                <a:latin typeface="+mj-ea"/>
                <a:ea typeface="+mj-ea"/>
              </a:rPr>
              <a:t>:</a:t>
            </a:r>
            <a:r>
              <a:rPr lang="zh-TW" altLang="en-US" sz="1800" dirty="0" smtClean="0">
                <a:latin typeface="+mj-ea"/>
                <a:ea typeface="+mj-ea"/>
              </a:rPr>
              <a:t> </a:t>
            </a:r>
            <a:r>
              <a:rPr lang="en-US" altLang="zh-TW" sz="1800" dirty="0"/>
              <a:t>named-</a:t>
            </a:r>
            <a:r>
              <a:rPr lang="en-US" altLang="zh-TW" sz="1800" dirty="0" err="1"/>
              <a:t>compilezone</a:t>
            </a:r>
            <a:r>
              <a:rPr lang="en-US" altLang="zh-TW" sz="1800" dirty="0"/>
              <a:t> -f raw -F text -o </a:t>
            </a:r>
            <a:r>
              <a:rPr lang="en-US" altLang="zh-TW" u="sng" dirty="0"/>
              <a:t>named.stps.txt</a:t>
            </a:r>
            <a:r>
              <a:rPr lang="en-US" altLang="zh-TW" sz="1800" dirty="0" smtClean="0"/>
              <a:t>  </a:t>
            </a:r>
            <a:r>
              <a:rPr lang="en-US" altLang="zh-TW" sz="1800" u="sng" dirty="0" smtClean="0"/>
              <a:t>stps.tp.edu.tw</a:t>
            </a:r>
            <a:r>
              <a:rPr lang="en-US" altLang="zh-TW" sz="1800" dirty="0" smtClean="0"/>
              <a:t> </a:t>
            </a:r>
            <a:r>
              <a:rPr lang="en-US" altLang="zh-TW" sz="1800" u="sng" dirty="0" err="1" smtClean="0"/>
              <a:t>named.stps</a:t>
            </a:r>
            <a:r>
              <a:rPr lang="en-US" altLang="zh-TW" sz="1800" dirty="0" smtClean="0"/>
              <a:t> </a:t>
            </a:r>
            <a:endParaRPr lang="en-US" altLang="zh-TW" sz="1800" dirty="0" smtClean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05" y="1737360"/>
            <a:ext cx="4814475" cy="3024204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7117492" y="2487827"/>
            <a:ext cx="757881" cy="1540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372497" y="3476368"/>
            <a:ext cx="3968708" cy="724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9976021" y="5541900"/>
            <a:ext cx="117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sz="1200" dirty="0" smtClean="0">
                <a:solidFill>
                  <a:srgbClr val="FF0000"/>
                </a:solidFill>
                <a:latin typeface="+mj-ea"/>
                <a:ea typeface="+mj-ea"/>
              </a:rPr>
              <a:t>raw zone file</a:t>
            </a:r>
            <a:endParaRPr lang="zh-TW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906602" y="5538364"/>
            <a:ext cx="117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sz="1200" dirty="0" smtClean="0">
                <a:solidFill>
                  <a:srgbClr val="FF0000"/>
                </a:solidFill>
                <a:latin typeface="+mj-ea"/>
                <a:ea typeface="+mj-ea"/>
              </a:rPr>
              <a:t>txt zone file</a:t>
            </a:r>
            <a:endParaRPr lang="zh-TW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596183" y="5538364"/>
            <a:ext cx="137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sz="1200" dirty="0" smtClean="0">
                <a:solidFill>
                  <a:srgbClr val="FF0000"/>
                </a:solidFill>
                <a:latin typeface="+mj-ea"/>
                <a:ea typeface="+mj-ea"/>
              </a:rPr>
              <a:t>domain name</a:t>
            </a:r>
            <a:endParaRPr lang="zh-TW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74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未來方案選擇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986585"/>
              </p:ext>
            </p:extLst>
          </p:nvPr>
        </p:nvGraphicFramePr>
        <p:xfrm>
          <a:off x="1097280" y="2480744"/>
          <a:ext cx="9800874" cy="204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266"/>
                <a:gridCol w="1591051"/>
                <a:gridCol w="3187557"/>
              </a:tblGrid>
              <a:tr h="57600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DNS</a:t>
                      </a:r>
                      <a:r>
                        <a:rPr lang="zh-TW" altLang="en-US" dirty="0" smtClean="0"/>
                        <a:t> 版本選擇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經費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難度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Windows Server 2016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DNS</a:t>
                      </a:r>
                      <a:r>
                        <a:rPr lang="en-US" altLang="zh-TW" baseline="0" dirty="0" smtClean="0"/>
                        <a:t> Server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大約</a:t>
                      </a:r>
                      <a:r>
                        <a:rPr lang="en-US" altLang="zh-TW" dirty="0" smtClean="0"/>
                        <a:t>10,000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易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Linux -- Bind 9.9</a:t>
                      </a:r>
                      <a:r>
                        <a:rPr lang="zh-TW" altLang="en-US" dirty="0" smtClean="0"/>
                        <a:t>以上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含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Free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</a:t>
                      </a:r>
                      <a:endParaRPr lang="zh-TW" alt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NAS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zh-TW" altLang="en-US" baseline="0" dirty="0" smtClean="0"/>
                        <a:t>之 </a:t>
                      </a:r>
                      <a:r>
                        <a:rPr lang="en-US" altLang="zh-TW" baseline="0" dirty="0" smtClean="0"/>
                        <a:t>embedded DNS Server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Free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易</a:t>
                      </a:r>
                      <a:endParaRPr lang="zh-TW" alt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smtClean="0"/>
                        <a:t>Docker </a:t>
                      </a:r>
                      <a:r>
                        <a:rPr lang="en-US" altLang="zh-TW" baseline="0" dirty="0" smtClean="0"/>
                        <a:t>–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en-US" altLang="zh-TW" baseline="0" dirty="0" smtClean="0"/>
                        <a:t>Bind 9.9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Free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易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五角星形 2"/>
          <p:cNvSpPr/>
          <p:nvPr/>
        </p:nvSpPr>
        <p:spPr>
          <a:xfrm>
            <a:off x="841907" y="4217773"/>
            <a:ext cx="255373" cy="254506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9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85738"/>
            <a:ext cx="10058400" cy="909637"/>
          </a:xfrm>
        </p:spPr>
        <p:txBody>
          <a:bodyPr/>
          <a:lstStyle/>
          <a:p>
            <a:r>
              <a:rPr lang="en-US" altLang="zh-TW" dirty="0" smtClean="0"/>
              <a:t>DNS</a:t>
            </a:r>
            <a:r>
              <a:rPr lang="zh-TW" altLang="en-US" dirty="0"/>
              <a:t>階層結構</a:t>
            </a:r>
          </a:p>
        </p:txBody>
      </p:sp>
      <p:grpSp>
        <p:nvGrpSpPr>
          <p:cNvPr id="4" name="群組 53"/>
          <p:cNvGrpSpPr>
            <a:grpSpLocks/>
          </p:cNvGrpSpPr>
          <p:nvPr/>
        </p:nvGrpSpPr>
        <p:grpSpPr bwMode="auto">
          <a:xfrm>
            <a:off x="440181" y="640556"/>
            <a:ext cx="11141640" cy="5613068"/>
            <a:chOff x="156109" y="1225863"/>
            <a:chExt cx="8835491" cy="5266422"/>
          </a:xfrm>
        </p:grpSpPr>
        <p:cxnSp>
          <p:nvCxnSpPr>
            <p:cNvPr id="5" name="直線接點 4"/>
            <p:cNvCxnSpPr>
              <a:endCxn id="74" idx="0"/>
            </p:cNvCxnSpPr>
            <p:nvPr/>
          </p:nvCxnSpPr>
          <p:spPr bwMode="auto">
            <a:xfrm flipH="1">
              <a:off x="682625" y="3797775"/>
              <a:ext cx="11113" cy="2251217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6" name="直線接點 5"/>
            <p:cNvCxnSpPr>
              <a:stCxn id="29" idx="4"/>
              <a:endCxn id="32" idx="0"/>
            </p:cNvCxnSpPr>
            <p:nvPr/>
          </p:nvCxnSpPr>
          <p:spPr bwMode="auto">
            <a:xfrm>
              <a:off x="7666038" y="3186550"/>
              <a:ext cx="0" cy="1317708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7" name="直線接點 6"/>
            <p:cNvCxnSpPr>
              <a:stCxn id="22" idx="4"/>
              <a:endCxn id="47" idx="0"/>
            </p:cNvCxnSpPr>
            <p:nvPr/>
          </p:nvCxnSpPr>
          <p:spPr bwMode="auto">
            <a:xfrm>
              <a:off x="3619500" y="2495943"/>
              <a:ext cx="0" cy="877943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8" name="直線接點 7"/>
            <p:cNvCxnSpPr>
              <a:stCxn id="12" idx="4"/>
              <a:endCxn id="16" idx="0"/>
            </p:cNvCxnSpPr>
            <p:nvPr/>
          </p:nvCxnSpPr>
          <p:spPr bwMode="auto">
            <a:xfrm>
              <a:off x="2087563" y="3186550"/>
              <a:ext cx="0" cy="1882894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9" name="直線接點 8"/>
            <p:cNvCxnSpPr>
              <a:stCxn id="59" idx="4"/>
              <a:endCxn id="66" idx="0"/>
            </p:cNvCxnSpPr>
            <p:nvPr/>
          </p:nvCxnSpPr>
          <p:spPr bwMode="auto">
            <a:xfrm>
              <a:off x="1276350" y="3197662"/>
              <a:ext cx="0" cy="2184538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10" name="橢圓 9"/>
            <p:cNvSpPr/>
            <p:nvPr/>
          </p:nvSpPr>
          <p:spPr bwMode="auto">
            <a:xfrm>
              <a:off x="4316413" y="1554497"/>
              <a:ext cx="349250" cy="314345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．</a:t>
              </a:r>
            </a:p>
          </p:txBody>
        </p:sp>
        <p:sp>
          <p:nvSpPr>
            <p:cNvPr id="11" name="橢圓 10"/>
            <p:cNvSpPr/>
            <p:nvPr/>
          </p:nvSpPr>
          <p:spPr bwMode="auto">
            <a:xfrm>
              <a:off x="1036638" y="2119682"/>
              <a:ext cx="977900" cy="438178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arpa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2" name="橢圓 11"/>
            <p:cNvSpPr/>
            <p:nvPr/>
          </p:nvSpPr>
          <p:spPr bwMode="auto">
            <a:xfrm>
              <a:off x="1619250" y="2746784"/>
              <a:ext cx="936625" cy="439766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In-</a:t>
              </a:r>
              <a:r>
                <a:rPr kumimoji="0" lang="en-US" altLang="zh-TW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addr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" name="橢圓 12"/>
            <p:cNvSpPr/>
            <p:nvPr/>
          </p:nvSpPr>
          <p:spPr bwMode="auto">
            <a:xfrm>
              <a:off x="1668463" y="3373886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163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橢圓 13"/>
            <p:cNvSpPr/>
            <p:nvPr/>
          </p:nvSpPr>
          <p:spPr bwMode="auto">
            <a:xfrm>
              <a:off x="1668463" y="3939072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21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橢圓 14"/>
            <p:cNvSpPr/>
            <p:nvPr/>
          </p:nvSpPr>
          <p:spPr bwMode="auto">
            <a:xfrm>
              <a:off x="1668463" y="4504258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148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" name="橢圓 15"/>
            <p:cNvSpPr/>
            <p:nvPr/>
          </p:nvSpPr>
          <p:spPr bwMode="auto">
            <a:xfrm>
              <a:off x="1668463" y="5069443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1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17" name="直線接點 16"/>
            <p:cNvCxnSpPr>
              <a:stCxn id="10" idx="3"/>
              <a:endCxn id="11" idx="0"/>
            </p:cNvCxnSpPr>
            <p:nvPr/>
          </p:nvCxnSpPr>
          <p:spPr bwMode="auto">
            <a:xfrm flipH="1">
              <a:off x="1525588" y="1822801"/>
              <a:ext cx="2841625" cy="296882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18" name="直線接點 17"/>
            <p:cNvCxnSpPr>
              <a:stCxn id="11" idx="4"/>
              <a:endCxn id="12" idx="0"/>
            </p:cNvCxnSpPr>
            <p:nvPr/>
          </p:nvCxnSpPr>
          <p:spPr bwMode="auto">
            <a:xfrm>
              <a:off x="1525588" y="2557860"/>
              <a:ext cx="561975" cy="188924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19" name="直線單箭頭接點 18"/>
            <p:cNvCxnSpPr>
              <a:endCxn id="16" idx="4"/>
            </p:cNvCxnSpPr>
            <p:nvPr/>
          </p:nvCxnSpPr>
          <p:spPr bwMode="auto">
            <a:xfrm flipH="1" flipV="1">
              <a:off x="2087563" y="5445704"/>
              <a:ext cx="204787" cy="312758"/>
            </a:xfrm>
            <a:prstGeom prst="straightConnector1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tailEnd type="arrow"/>
            </a:ln>
            <a:effectLst/>
          </p:spPr>
        </p:cxnSp>
        <p:sp>
          <p:nvSpPr>
            <p:cNvPr id="20" name="文字方塊 191"/>
            <p:cNvSpPr txBox="1">
              <a:spLocks noChangeArrowheads="1"/>
            </p:cNvSpPr>
            <p:nvPr/>
          </p:nvSpPr>
          <p:spPr bwMode="auto">
            <a:xfrm>
              <a:off x="1600288" y="5776656"/>
              <a:ext cx="2681200" cy="35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1.228.21.163.in-addr.arpa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.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 bwMode="auto">
            <a:xfrm>
              <a:off x="2292350" y="2119682"/>
              <a:ext cx="9112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com</a:t>
              </a:r>
            </a:p>
          </p:txBody>
        </p:sp>
        <p:sp>
          <p:nvSpPr>
            <p:cNvPr id="22" name="橢圓 21"/>
            <p:cNvSpPr/>
            <p:nvPr/>
          </p:nvSpPr>
          <p:spPr bwMode="auto">
            <a:xfrm>
              <a:off x="3200400" y="2119682"/>
              <a:ext cx="836613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net</a:t>
              </a:r>
            </a:p>
          </p:txBody>
        </p:sp>
        <p:sp>
          <p:nvSpPr>
            <p:cNvPr id="23" name="橢圓 22"/>
            <p:cNvSpPr/>
            <p:nvPr/>
          </p:nvSpPr>
          <p:spPr bwMode="auto">
            <a:xfrm>
              <a:off x="4163499" y="2110856"/>
              <a:ext cx="836612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org</a:t>
              </a:r>
            </a:p>
          </p:txBody>
        </p:sp>
        <p:cxnSp>
          <p:nvCxnSpPr>
            <p:cNvPr id="24" name="直線接點 23"/>
            <p:cNvCxnSpPr>
              <a:stCxn id="10" idx="4"/>
              <a:endCxn id="21" idx="0"/>
            </p:cNvCxnSpPr>
            <p:nvPr/>
          </p:nvCxnSpPr>
          <p:spPr bwMode="auto">
            <a:xfrm flipH="1">
              <a:off x="2747963" y="1868842"/>
              <a:ext cx="1743075" cy="250841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25" name="直線接點 24"/>
            <p:cNvCxnSpPr>
              <a:stCxn id="10" idx="4"/>
              <a:endCxn id="22" idx="0"/>
            </p:cNvCxnSpPr>
            <p:nvPr/>
          </p:nvCxnSpPr>
          <p:spPr bwMode="auto">
            <a:xfrm flipH="1">
              <a:off x="3619500" y="1868842"/>
              <a:ext cx="871538" cy="250841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27" name="直線接點 26"/>
            <p:cNvCxnSpPr>
              <a:stCxn id="10" idx="4"/>
              <a:endCxn id="23" idx="0"/>
            </p:cNvCxnSpPr>
            <p:nvPr/>
          </p:nvCxnSpPr>
          <p:spPr bwMode="auto">
            <a:xfrm>
              <a:off x="4491038" y="1868842"/>
              <a:ext cx="90767" cy="242014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28" name="橢圓 27"/>
            <p:cNvSpPr/>
            <p:nvPr/>
          </p:nvSpPr>
          <p:spPr bwMode="auto">
            <a:xfrm>
              <a:off x="6757988" y="2119682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tw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9" name="橢圓 28"/>
            <p:cNvSpPr/>
            <p:nvPr/>
          </p:nvSpPr>
          <p:spPr bwMode="auto">
            <a:xfrm>
              <a:off x="7246938" y="2810288"/>
              <a:ext cx="838200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edu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0" name="橢圓 29"/>
            <p:cNvSpPr/>
            <p:nvPr/>
          </p:nvSpPr>
          <p:spPr bwMode="auto">
            <a:xfrm>
              <a:off x="7246938" y="3373886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tp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1" name="橢圓 30"/>
            <p:cNvSpPr/>
            <p:nvPr/>
          </p:nvSpPr>
          <p:spPr bwMode="auto">
            <a:xfrm>
              <a:off x="7107238" y="3939072"/>
              <a:ext cx="11176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stps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2" name="橢圓 31"/>
            <p:cNvSpPr/>
            <p:nvPr/>
          </p:nvSpPr>
          <p:spPr bwMode="auto">
            <a:xfrm>
              <a:off x="7177088" y="4504258"/>
              <a:ext cx="9779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www</a:t>
              </a:r>
            </a:p>
          </p:txBody>
        </p:sp>
        <p:cxnSp>
          <p:nvCxnSpPr>
            <p:cNvPr id="33" name="直線接點 32"/>
            <p:cNvCxnSpPr>
              <a:stCxn id="10" idx="5"/>
              <a:endCxn id="28" idx="0"/>
            </p:cNvCxnSpPr>
            <p:nvPr/>
          </p:nvCxnSpPr>
          <p:spPr bwMode="auto">
            <a:xfrm>
              <a:off x="4614863" y="1822801"/>
              <a:ext cx="2562225" cy="296882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34" name="文字方塊 205"/>
            <p:cNvSpPr txBox="1">
              <a:spLocks noChangeArrowheads="1"/>
            </p:cNvSpPr>
            <p:nvPr/>
          </p:nvSpPr>
          <p:spPr bwMode="auto">
            <a:xfrm>
              <a:off x="269874" y="2035113"/>
              <a:ext cx="1019782" cy="69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最上層</a:t>
              </a:r>
              <a:r>
                <a:rPr kumimoji="0" lang="zh-TW" alt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網域</a:t>
              </a:r>
              <a:endParaRPr kumimoji="0" lang="en-US" altLang="zh-TW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zh-TW" sz="1400" dirty="0" smtClean="0"/>
                <a:t>top-level domains</a:t>
              </a:r>
              <a:endParaRPr kumimoji="0" lang="zh-TW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</p:txBody>
        </p:sp>
        <p:sp>
          <p:nvSpPr>
            <p:cNvPr id="35" name="文字方塊 206"/>
            <p:cNvSpPr txBox="1">
              <a:spLocks noChangeArrowheads="1"/>
            </p:cNvSpPr>
            <p:nvPr/>
          </p:nvSpPr>
          <p:spPr bwMode="auto">
            <a:xfrm>
              <a:off x="156109" y="2832302"/>
              <a:ext cx="906723" cy="28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第二層網域</a:t>
              </a:r>
            </a:p>
          </p:txBody>
        </p:sp>
        <p:cxnSp>
          <p:nvCxnSpPr>
            <p:cNvPr id="36" name="直線單箭頭接點 35"/>
            <p:cNvCxnSpPr>
              <a:stCxn id="37" idx="3"/>
              <a:endCxn id="32" idx="2"/>
            </p:cNvCxnSpPr>
            <p:nvPr/>
          </p:nvCxnSpPr>
          <p:spPr bwMode="auto">
            <a:xfrm flipV="1">
              <a:off x="6561285" y="4692389"/>
              <a:ext cx="615803" cy="23865"/>
            </a:xfrm>
            <a:prstGeom prst="straightConnector1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tailEnd type="arrow"/>
            </a:ln>
            <a:effectLst/>
          </p:spPr>
        </p:cxnSp>
        <p:sp>
          <p:nvSpPr>
            <p:cNvPr id="37" name="文字方塊 208"/>
            <p:cNvSpPr txBox="1">
              <a:spLocks noChangeArrowheads="1"/>
            </p:cNvSpPr>
            <p:nvPr/>
          </p:nvSpPr>
          <p:spPr bwMode="auto">
            <a:xfrm>
              <a:off x="4307016" y="4542992"/>
              <a:ext cx="2254269" cy="346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www.stps.tp.edu.tw</a:t>
              </a: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.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</p:txBody>
        </p:sp>
        <p:cxnSp>
          <p:nvCxnSpPr>
            <p:cNvPr id="38" name="直線接點 37"/>
            <p:cNvCxnSpPr>
              <a:stCxn id="28" idx="4"/>
              <a:endCxn id="29" idx="0"/>
            </p:cNvCxnSpPr>
            <p:nvPr/>
          </p:nvCxnSpPr>
          <p:spPr bwMode="auto">
            <a:xfrm>
              <a:off x="7177088" y="2495943"/>
              <a:ext cx="488950" cy="314345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39" name="橢圓 38"/>
            <p:cNvSpPr/>
            <p:nvPr/>
          </p:nvSpPr>
          <p:spPr bwMode="auto">
            <a:xfrm>
              <a:off x="8154988" y="2810288"/>
              <a:ext cx="836612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org</a:t>
              </a:r>
            </a:p>
          </p:txBody>
        </p:sp>
        <p:sp>
          <p:nvSpPr>
            <p:cNvPr id="40" name="橢圓 39"/>
            <p:cNvSpPr/>
            <p:nvPr/>
          </p:nvSpPr>
          <p:spPr bwMode="auto">
            <a:xfrm>
              <a:off x="5711825" y="2810288"/>
              <a:ext cx="876300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com</a:t>
              </a:r>
            </a:p>
          </p:txBody>
        </p:sp>
        <p:cxnSp>
          <p:nvCxnSpPr>
            <p:cNvPr id="42" name="直線接點 41"/>
            <p:cNvCxnSpPr>
              <a:stCxn id="28" idx="4"/>
              <a:endCxn id="39" idx="0"/>
            </p:cNvCxnSpPr>
            <p:nvPr/>
          </p:nvCxnSpPr>
          <p:spPr bwMode="auto">
            <a:xfrm>
              <a:off x="7177088" y="2495943"/>
              <a:ext cx="1395412" cy="314345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43" name="直線接點 42"/>
            <p:cNvCxnSpPr>
              <a:stCxn id="28" idx="4"/>
              <a:endCxn id="40" idx="0"/>
            </p:cNvCxnSpPr>
            <p:nvPr/>
          </p:nvCxnSpPr>
          <p:spPr bwMode="auto">
            <a:xfrm flipH="1">
              <a:off x="6149975" y="2495943"/>
              <a:ext cx="1027113" cy="314345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46" name="橢圓 45"/>
            <p:cNvSpPr/>
            <p:nvPr/>
          </p:nvSpPr>
          <p:spPr bwMode="auto">
            <a:xfrm>
              <a:off x="3130550" y="2810288"/>
              <a:ext cx="976313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hinet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3130550" y="3373886"/>
              <a:ext cx="976313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www</a:t>
              </a:r>
            </a:p>
          </p:txBody>
        </p:sp>
        <p:cxnSp>
          <p:nvCxnSpPr>
            <p:cNvPr id="48" name="直線單箭頭接點 47"/>
            <p:cNvCxnSpPr>
              <a:stCxn id="49" idx="3"/>
              <a:endCxn id="47" idx="6"/>
            </p:cNvCxnSpPr>
            <p:nvPr/>
          </p:nvCxnSpPr>
          <p:spPr bwMode="auto">
            <a:xfrm flipH="1" flipV="1">
              <a:off x="4106863" y="3562810"/>
              <a:ext cx="349250" cy="50803"/>
            </a:xfrm>
            <a:prstGeom prst="straightConnector1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tailEnd type="arrow"/>
            </a:ln>
            <a:effectLst/>
          </p:spPr>
        </p:cxnSp>
        <p:sp>
          <p:nvSpPr>
            <p:cNvPr id="49" name="文字方塊 225"/>
            <p:cNvSpPr txBox="1">
              <a:spLocks noChangeArrowheads="1"/>
            </p:cNvSpPr>
            <p:nvPr/>
          </p:nvSpPr>
          <p:spPr bwMode="auto">
            <a:xfrm flipH="1">
              <a:off x="4456066" y="3428564"/>
              <a:ext cx="1628102" cy="36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www.hinet.net.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</p:txBody>
        </p:sp>
        <p:sp>
          <p:nvSpPr>
            <p:cNvPr id="59" name="橢圓 58"/>
            <p:cNvSpPr/>
            <p:nvPr/>
          </p:nvSpPr>
          <p:spPr bwMode="auto">
            <a:xfrm>
              <a:off x="952500" y="2757898"/>
              <a:ext cx="647700" cy="439765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ip6</a:t>
              </a:r>
              <a:endPara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60" name="直線接點 59"/>
            <p:cNvCxnSpPr>
              <a:stCxn id="11" idx="4"/>
              <a:endCxn id="59" idx="0"/>
            </p:cNvCxnSpPr>
            <p:nvPr/>
          </p:nvCxnSpPr>
          <p:spPr bwMode="auto">
            <a:xfrm flipH="1">
              <a:off x="1276350" y="2557860"/>
              <a:ext cx="249238" cy="200038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61" name="橢圓 60"/>
            <p:cNvSpPr/>
            <p:nvPr/>
          </p:nvSpPr>
          <p:spPr bwMode="auto">
            <a:xfrm>
              <a:off x="1087438" y="3240528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2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2" name="橢圓 61"/>
            <p:cNvSpPr/>
            <p:nvPr/>
          </p:nvSpPr>
          <p:spPr bwMode="auto">
            <a:xfrm>
              <a:off x="1087438" y="3669180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0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3" name="橢圓 62"/>
            <p:cNvSpPr/>
            <p:nvPr/>
          </p:nvSpPr>
          <p:spPr bwMode="auto">
            <a:xfrm>
              <a:off x="1087438" y="4097832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0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4" name="橢圓 63"/>
            <p:cNvSpPr/>
            <p:nvPr/>
          </p:nvSpPr>
          <p:spPr bwMode="auto">
            <a:xfrm>
              <a:off x="1087438" y="4524896"/>
              <a:ext cx="377825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1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5" name="橢圓 64"/>
            <p:cNvSpPr/>
            <p:nvPr/>
          </p:nvSpPr>
          <p:spPr bwMode="auto">
            <a:xfrm>
              <a:off x="1087438" y="4953548"/>
              <a:ext cx="377825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0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6" name="橢圓 65"/>
            <p:cNvSpPr/>
            <p:nvPr/>
          </p:nvSpPr>
          <p:spPr bwMode="auto">
            <a:xfrm>
              <a:off x="1087438" y="5382200"/>
              <a:ext cx="377825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2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7" name="橢圓 66"/>
            <p:cNvSpPr/>
            <p:nvPr/>
          </p:nvSpPr>
          <p:spPr bwMode="auto">
            <a:xfrm>
              <a:off x="493713" y="3939072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8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8" name="橢圓 67"/>
            <p:cNvSpPr/>
            <p:nvPr/>
          </p:nvSpPr>
          <p:spPr bwMode="auto">
            <a:xfrm>
              <a:off x="493713" y="4361374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8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69" name="直線單箭頭接點 68"/>
            <p:cNvCxnSpPr/>
            <p:nvPr/>
          </p:nvCxnSpPr>
          <p:spPr bwMode="auto">
            <a:xfrm flipH="1" flipV="1">
              <a:off x="908050" y="6237917"/>
              <a:ext cx="623888" cy="103194"/>
            </a:xfrm>
            <a:prstGeom prst="straightConnector1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tailEnd type="arrow"/>
            </a:ln>
            <a:effectLst/>
          </p:spPr>
        </p:cxnSp>
        <p:sp>
          <p:nvSpPr>
            <p:cNvPr id="70" name="文字方塊 191"/>
            <p:cNvSpPr txBox="1">
              <a:spLocks noChangeArrowheads="1"/>
            </p:cNvSpPr>
            <p:nvPr/>
          </p:nvSpPr>
          <p:spPr bwMode="auto">
            <a:xfrm>
              <a:off x="1532002" y="6134940"/>
              <a:ext cx="2681200" cy="35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b.b.2.1.8.8.2.0.1.0.0.2.ip6.arpa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.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</p:txBody>
        </p:sp>
        <p:sp>
          <p:nvSpPr>
            <p:cNvPr id="71" name="橢圓 70"/>
            <p:cNvSpPr/>
            <p:nvPr/>
          </p:nvSpPr>
          <p:spPr bwMode="auto">
            <a:xfrm>
              <a:off x="493713" y="4783675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1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2" name="橢圓 71"/>
            <p:cNvSpPr/>
            <p:nvPr/>
          </p:nvSpPr>
          <p:spPr bwMode="auto">
            <a:xfrm>
              <a:off x="493713" y="5205977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2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3" name="橢圓 72"/>
            <p:cNvSpPr/>
            <p:nvPr/>
          </p:nvSpPr>
          <p:spPr bwMode="auto">
            <a:xfrm>
              <a:off x="493713" y="5626691"/>
              <a:ext cx="377825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b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4" name="橢圓 73"/>
            <p:cNvSpPr/>
            <p:nvPr/>
          </p:nvSpPr>
          <p:spPr bwMode="auto">
            <a:xfrm>
              <a:off x="493713" y="6048992"/>
              <a:ext cx="377825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b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5" name="文字方塊 205"/>
            <p:cNvSpPr txBox="1">
              <a:spLocks noChangeArrowheads="1"/>
            </p:cNvSpPr>
            <p:nvPr/>
          </p:nvSpPr>
          <p:spPr bwMode="auto">
            <a:xfrm>
              <a:off x="4090064" y="1225863"/>
              <a:ext cx="801948" cy="31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根網域</a:t>
              </a:r>
            </a:p>
          </p:txBody>
        </p:sp>
      </p:grpSp>
      <p:cxnSp>
        <p:nvCxnSpPr>
          <p:cNvPr id="76" name="直線接點 75"/>
          <p:cNvCxnSpPr/>
          <p:nvPr/>
        </p:nvCxnSpPr>
        <p:spPr bwMode="auto">
          <a:xfrm>
            <a:off x="6063185" y="1284015"/>
            <a:ext cx="1886134" cy="352061"/>
          </a:xfrm>
          <a:prstGeom prst="line">
            <a:avLst/>
          </a:prstGeom>
          <a:noFill/>
          <a:ln w="28575" cap="flat" cmpd="sng" algn="ctr">
            <a:solidFill>
              <a:srgbClr val="F0A22E"/>
            </a:solidFill>
            <a:prstDash val="solid"/>
          </a:ln>
          <a:effectLst/>
        </p:spPr>
      </p:cxnSp>
      <p:sp>
        <p:nvSpPr>
          <p:cNvPr id="77" name="橢圓 76"/>
          <p:cNvSpPr/>
          <p:nvPr/>
        </p:nvSpPr>
        <p:spPr bwMode="auto">
          <a:xfrm>
            <a:off x="7428329" y="1593553"/>
            <a:ext cx="1054976" cy="401027"/>
          </a:xfrm>
          <a:prstGeom prst="ellipse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cn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78" name="直線接點 77"/>
          <p:cNvCxnSpPr/>
          <p:nvPr/>
        </p:nvCxnSpPr>
        <p:spPr bwMode="auto">
          <a:xfrm>
            <a:off x="6077588" y="1217931"/>
            <a:ext cx="5041127" cy="369127"/>
          </a:xfrm>
          <a:prstGeom prst="line">
            <a:avLst/>
          </a:prstGeom>
          <a:noFill/>
          <a:ln w="28575" cap="flat" cmpd="sng" algn="ctr">
            <a:solidFill>
              <a:srgbClr val="F0A22E"/>
            </a:solidFill>
            <a:prstDash val="solid"/>
          </a:ln>
          <a:effectLst/>
        </p:spPr>
      </p:cxnSp>
      <p:sp>
        <p:nvSpPr>
          <p:cNvPr id="79" name="橢圓 78"/>
          <p:cNvSpPr/>
          <p:nvPr/>
        </p:nvSpPr>
        <p:spPr bwMode="auto">
          <a:xfrm>
            <a:off x="10526845" y="1598270"/>
            <a:ext cx="1054976" cy="401027"/>
          </a:xfrm>
          <a:prstGeom prst="ellipse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jp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7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8372986B-7916-49A8-A17A-CF753A5F5E4A}" type="slidenum">
              <a:rPr kumimoji="0" lang="en-US" altLang="zh-TW">
                <a:latin typeface="Arial Black" panose="020B0A04020102020204" pitchFamily="34" charset="0"/>
                <a:ea typeface="新細明體" panose="02020500000000000000" pitchFamily="18" charset="-120"/>
              </a:rPr>
              <a:pPr eaLnBrk="1" hangingPunct="1"/>
              <a:t>6</a:t>
            </a:fld>
            <a:endParaRPr kumimoji="0" lang="en-US" altLang="zh-TW"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27158"/>
              </p:ext>
            </p:extLst>
          </p:nvPr>
        </p:nvGraphicFramePr>
        <p:xfrm>
          <a:off x="702650" y="3611366"/>
          <a:ext cx="714624" cy="64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" name="點陣圖影像" r:id="rId4" imgW="743040" imgH="790560" progId="Paint.Picture">
                  <p:embed/>
                </p:oleObj>
              </mc:Choice>
              <mc:Fallback>
                <p:oleObj name="點陣圖影像" r:id="rId4" imgW="743040" imgH="7905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50" y="3611366"/>
                        <a:ext cx="714624" cy="645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09206"/>
              </p:ext>
            </p:extLst>
          </p:nvPr>
        </p:nvGraphicFramePr>
        <p:xfrm>
          <a:off x="4450726" y="3525754"/>
          <a:ext cx="693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" name="點陣圖影像" r:id="rId6" imgW="693333" imgH="663138" progId="Paint.Picture">
                  <p:embed/>
                </p:oleObj>
              </mc:Choice>
              <mc:Fallback>
                <p:oleObj name="點陣圖影像" r:id="rId6" imgW="693333" imgH="6631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726" y="3525754"/>
                        <a:ext cx="6937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187310"/>
              </p:ext>
            </p:extLst>
          </p:nvPr>
        </p:nvGraphicFramePr>
        <p:xfrm>
          <a:off x="9679915" y="1071207"/>
          <a:ext cx="693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" name="點陣圖影像" r:id="rId8" imgW="693333" imgH="663138" progId="Paint.Picture">
                  <p:embed/>
                </p:oleObj>
              </mc:Choice>
              <mc:Fallback>
                <p:oleObj name="點陣圖影像" r:id="rId8" imgW="693333" imgH="6631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9915" y="1071207"/>
                        <a:ext cx="6937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16895"/>
              </p:ext>
            </p:extLst>
          </p:nvPr>
        </p:nvGraphicFramePr>
        <p:xfrm>
          <a:off x="9679915" y="2218970"/>
          <a:ext cx="693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" name="點陣圖影像" r:id="rId9" imgW="693333" imgH="663138" progId="Paint.Picture">
                  <p:embed/>
                </p:oleObj>
              </mc:Choice>
              <mc:Fallback>
                <p:oleObj name="點陣圖影像" r:id="rId9" imgW="693333" imgH="6631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9915" y="2218970"/>
                        <a:ext cx="6937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244492"/>
              </p:ext>
            </p:extLst>
          </p:nvPr>
        </p:nvGraphicFramePr>
        <p:xfrm>
          <a:off x="9939196" y="3509607"/>
          <a:ext cx="693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" name="點陣圖影像" r:id="rId10" imgW="693333" imgH="663138" progId="Paint.Picture">
                  <p:embed/>
                </p:oleObj>
              </mc:Choice>
              <mc:Fallback>
                <p:oleObj name="點陣圖影像" r:id="rId10" imgW="693333" imgH="6631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9196" y="3509607"/>
                        <a:ext cx="6937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346687"/>
              </p:ext>
            </p:extLst>
          </p:nvPr>
        </p:nvGraphicFramePr>
        <p:xfrm>
          <a:off x="10966581" y="4906350"/>
          <a:ext cx="693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" name="點陣圖影像" r:id="rId11" imgW="693333" imgH="663138" progId="Paint.Picture">
                  <p:embed/>
                </p:oleObj>
              </mc:Choice>
              <mc:Fallback>
                <p:oleObj name="點陣圖影像" r:id="rId11" imgW="693333" imgH="6631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6581" y="4906350"/>
                        <a:ext cx="6937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Line 9"/>
          <p:cNvSpPr>
            <a:spLocks noChangeShapeType="1"/>
          </p:cNvSpPr>
          <p:nvPr/>
        </p:nvSpPr>
        <p:spPr bwMode="auto">
          <a:xfrm flipV="1">
            <a:off x="1417274" y="3844217"/>
            <a:ext cx="3117405" cy="714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 rot="16200000">
            <a:off x="2810074" y="2403964"/>
            <a:ext cx="430887" cy="260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latin typeface="+mn-ea"/>
                <a:ea typeface="+mn-ea"/>
              </a:rPr>
              <a:t>查詢</a:t>
            </a:r>
            <a:r>
              <a:rPr lang="en-US" altLang="zh-TW" sz="1600" dirty="0" smtClean="0">
                <a:latin typeface="+mn-ea"/>
                <a:ea typeface="+mn-ea"/>
              </a:rPr>
              <a:t>www.pchome.com.tw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8940283" y="1152171"/>
            <a:ext cx="762000" cy="377825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root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8955156" y="2297645"/>
            <a:ext cx="762000" cy="377825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.</a:t>
            </a:r>
            <a:r>
              <a:rPr lang="en-US" altLang="zh-TW" sz="24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tw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5129301" y="1302482"/>
            <a:ext cx="3794125" cy="216426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5176883" y="1414899"/>
            <a:ext cx="3755461" cy="218043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 rot="19969625">
            <a:off x="7132307" y="1565622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 smtClean="0">
                <a:latin typeface="+mj-ea"/>
                <a:ea typeface="+mj-ea"/>
              </a:rPr>
              <a:t>查詢 </a:t>
            </a:r>
            <a:r>
              <a:rPr lang="en-US" altLang="zh-TW" sz="1600" dirty="0">
                <a:latin typeface="+mj-ea"/>
                <a:ea typeface="+mj-ea"/>
              </a:rPr>
              <a:t>.</a:t>
            </a:r>
            <a:r>
              <a:rPr lang="en-US" altLang="zh-TW" sz="1600" dirty="0" err="1">
                <a:latin typeface="+mj-ea"/>
                <a:ea typeface="+mj-ea"/>
              </a:rPr>
              <a:t>tw</a:t>
            </a:r>
            <a:r>
              <a:rPr lang="en-US" altLang="zh-TW" sz="1600" dirty="0">
                <a:latin typeface="+mj-ea"/>
                <a:ea typeface="+mj-ea"/>
              </a:rPr>
              <a:t> </a:t>
            </a: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 rot="19719852">
            <a:off x="7337056" y="191780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>
                <a:latin typeface="+mj-ea"/>
                <a:ea typeface="+mj-ea"/>
              </a:rPr>
              <a:t>回應</a:t>
            </a:r>
            <a:r>
              <a:rPr lang="en-US" altLang="zh-TW" sz="1600" dirty="0">
                <a:latin typeface="+mj-ea"/>
                <a:ea typeface="+mj-ea"/>
              </a:rPr>
              <a:t>.</a:t>
            </a:r>
            <a:r>
              <a:rPr lang="en-US" altLang="zh-TW" sz="1600" dirty="0" err="1" smtClean="0">
                <a:latin typeface="+mj-ea"/>
                <a:ea typeface="+mj-ea"/>
              </a:rPr>
              <a:t>tw</a:t>
            </a:r>
            <a:r>
              <a:rPr lang="en-US" altLang="zh-TW" sz="1600" dirty="0" smtClean="0">
                <a:latin typeface="+mj-ea"/>
                <a:ea typeface="+mj-ea"/>
              </a:rPr>
              <a:t>(s)</a:t>
            </a:r>
            <a:endParaRPr lang="en-US" altLang="zh-TW" sz="1600" dirty="0">
              <a:latin typeface="+mj-ea"/>
              <a:ea typeface="+mj-ea"/>
            </a:endParaRP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5229294" y="2428272"/>
            <a:ext cx="3725861" cy="128800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 flipV="1">
            <a:off x="5221353" y="2525466"/>
            <a:ext cx="3756613" cy="131335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 rot="20526029">
            <a:off x="6978961" y="2432806"/>
            <a:ext cx="21149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 smtClean="0">
                <a:latin typeface="+mn-ea"/>
                <a:ea typeface="+mn-ea"/>
              </a:rPr>
              <a:t>查詢 </a:t>
            </a:r>
            <a:r>
              <a:rPr lang="en-US" altLang="zh-TW" sz="1600" dirty="0" smtClean="0">
                <a:latin typeface="+mn-ea"/>
                <a:ea typeface="+mn-ea"/>
              </a:rPr>
              <a:t>com.tw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46" name="Text Box 21"/>
          <p:cNvSpPr txBox="1">
            <a:spLocks noChangeArrowheads="1"/>
          </p:cNvSpPr>
          <p:nvPr/>
        </p:nvSpPr>
        <p:spPr bwMode="auto">
          <a:xfrm rot="20450692">
            <a:off x="7271078" y="2764779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>
                <a:latin typeface="+mn-ea"/>
                <a:ea typeface="+mn-ea"/>
              </a:rPr>
              <a:t>回應 </a:t>
            </a:r>
            <a:r>
              <a:rPr lang="en-US" altLang="zh-TW" sz="1600" dirty="0" smtClean="0">
                <a:latin typeface="+mn-ea"/>
                <a:ea typeface="+mn-ea"/>
              </a:rPr>
              <a:t>com.tw(s)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8970769" y="3595333"/>
            <a:ext cx="990600" cy="377825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dirty="0" smtClean="0">
                <a:latin typeface="Times New Roman" panose="02020603050405020304" pitchFamily="18" charset="0"/>
                <a:ea typeface="新細明體" panose="02020500000000000000" pitchFamily="18" charset="-120"/>
              </a:rPr>
              <a:t>com.tw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 flipV="1">
            <a:off x="5206481" y="3746842"/>
            <a:ext cx="3733802" cy="18275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 flipV="1">
            <a:off x="5206483" y="3874424"/>
            <a:ext cx="3748672" cy="1622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50" name="Text Box 25"/>
          <p:cNvSpPr txBox="1">
            <a:spLocks noChangeArrowheads="1"/>
          </p:cNvSpPr>
          <p:nvPr/>
        </p:nvSpPr>
        <p:spPr bwMode="auto">
          <a:xfrm rot="21416395">
            <a:off x="6546180" y="3511496"/>
            <a:ext cx="228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 smtClean="0">
                <a:latin typeface="+mn-ea"/>
                <a:ea typeface="+mn-ea"/>
              </a:rPr>
              <a:t>查詢 </a:t>
            </a:r>
            <a:r>
              <a:rPr lang="en-US" altLang="zh-TW" sz="1600" dirty="0" smtClean="0">
                <a:latin typeface="+mn-ea"/>
                <a:ea typeface="+mn-ea"/>
              </a:rPr>
              <a:t>pchome.com.tw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51" name="Text Box 26"/>
          <p:cNvSpPr txBox="1">
            <a:spLocks noChangeArrowheads="1"/>
          </p:cNvSpPr>
          <p:nvPr/>
        </p:nvSpPr>
        <p:spPr bwMode="auto">
          <a:xfrm rot="21415529">
            <a:off x="6458185" y="3887749"/>
            <a:ext cx="25193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 smtClean="0">
                <a:latin typeface="+mn-ea"/>
                <a:ea typeface="+mn-ea"/>
              </a:rPr>
              <a:t>回</a:t>
            </a:r>
            <a:r>
              <a:rPr lang="zh-TW" altLang="en-US" sz="1600" dirty="0">
                <a:latin typeface="+mn-ea"/>
                <a:ea typeface="+mn-ea"/>
              </a:rPr>
              <a:t>應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r>
              <a:rPr lang="en-US" altLang="zh-TW" sz="1600" dirty="0" smtClean="0">
                <a:latin typeface="+mn-ea"/>
                <a:ea typeface="+mn-ea"/>
              </a:rPr>
              <a:t>pchome.com.tw(s)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5241187" y="4167833"/>
            <a:ext cx="3682239" cy="96415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5206483" y="4284308"/>
            <a:ext cx="3633104" cy="967419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54" name="Text Box 29"/>
          <p:cNvSpPr txBox="1">
            <a:spLocks noChangeArrowheads="1"/>
          </p:cNvSpPr>
          <p:nvPr/>
        </p:nvSpPr>
        <p:spPr bwMode="auto">
          <a:xfrm rot="866104">
            <a:off x="5973932" y="4484985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>
                <a:latin typeface="+mn-ea"/>
                <a:ea typeface="+mn-ea"/>
              </a:rPr>
              <a:t>查</a:t>
            </a:r>
            <a:r>
              <a:rPr lang="zh-TW" altLang="en-US" sz="1600" dirty="0" smtClean="0">
                <a:latin typeface="+mn-ea"/>
                <a:ea typeface="+mn-ea"/>
              </a:rPr>
              <a:t>詢 </a:t>
            </a:r>
            <a:r>
              <a:rPr lang="en-US" altLang="zh-TW" sz="1600" dirty="0" smtClean="0">
                <a:latin typeface="+mn-ea"/>
                <a:ea typeface="+mn-ea"/>
              </a:rPr>
              <a:t>www.pchome.com.tw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55" name="Text Box 30"/>
          <p:cNvSpPr txBox="1">
            <a:spLocks noChangeArrowheads="1"/>
          </p:cNvSpPr>
          <p:nvPr/>
        </p:nvSpPr>
        <p:spPr bwMode="auto">
          <a:xfrm>
            <a:off x="8940283" y="4982753"/>
            <a:ext cx="2051858" cy="369332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dirty="0" smtClean="0">
                <a:latin typeface="Times New Roman" panose="02020603050405020304" pitchFamily="18" charset="0"/>
                <a:ea typeface="新細明體" panose="02020500000000000000" pitchFamily="18" charset="-120"/>
              </a:rPr>
              <a:t>pchome.com.tw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56" name="Text Box 31"/>
          <p:cNvSpPr txBox="1">
            <a:spLocks noChangeArrowheads="1"/>
          </p:cNvSpPr>
          <p:nvPr/>
        </p:nvSpPr>
        <p:spPr bwMode="auto">
          <a:xfrm rot="887266">
            <a:off x="6133149" y="4828320"/>
            <a:ext cx="2234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 smtClean="0">
                <a:latin typeface="+mn-ea"/>
                <a:ea typeface="+mn-ea"/>
              </a:rPr>
              <a:t>回</a:t>
            </a:r>
            <a:r>
              <a:rPr lang="zh-TW" altLang="en-US" sz="1600" dirty="0">
                <a:latin typeface="+mn-ea"/>
                <a:ea typeface="+mn-ea"/>
              </a:rPr>
              <a:t>應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r>
              <a:rPr lang="en-US" altLang="zh-TW" sz="1600" dirty="0" smtClean="0">
                <a:latin typeface="+mn-ea"/>
                <a:ea typeface="+mn-ea"/>
              </a:rPr>
              <a:t>118.18.232.133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 flipV="1">
            <a:off x="1417275" y="3937520"/>
            <a:ext cx="3098742" cy="6931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58" name="Text Box 33"/>
          <p:cNvSpPr txBox="1">
            <a:spLocks noChangeArrowheads="1"/>
          </p:cNvSpPr>
          <p:nvPr/>
        </p:nvSpPr>
        <p:spPr bwMode="auto">
          <a:xfrm rot="16200000">
            <a:off x="3053685" y="3289767"/>
            <a:ext cx="4308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回應結果</a:t>
            </a:r>
          </a:p>
        </p:txBody>
      </p:sp>
      <p:sp>
        <p:nvSpPr>
          <p:cNvPr id="1059" name="Text Box 34"/>
          <p:cNvSpPr txBox="1">
            <a:spLocks noChangeArrowheads="1"/>
          </p:cNvSpPr>
          <p:nvPr/>
        </p:nvSpPr>
        <p:spPr bwMode="auto">
          <a:xfrm>
            <a:off x="1846652" y="5352085"/>
            <a:ext cx="1414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Recursive</a:t>
            </a:r>
          </a:p>
          <a:p>
            <a:pPr eaLnBrk="1" hangingPunct="1"/>
            <a:r>
              <a:rPr lang="en-US" altLang="zh-TW" sz="2400" dirty="0" err="1" smtClean="0">
                <a:latin typeface="Times New Roman" panose="02020603050405020304" pitchFamily="18" charset="0"/>
                <a:ea typeface="新細明體" panose="02020500000000000000" pitchFamily="18" charset="-120"/>
              </a:rPr>
              <a:t>Interative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1541851" y="5961684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1541851" y="5580684"/>
            <a:ext cx="381000" cy="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6038" y="65314"/>
            <a:ext cx="497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</a:rPr>
              <a:t>DNS</a:t>
            </a:r>
            <a:r>
              <a:rPr lang="zh-TW" altLang="en-US" sz="3600" dirty="0">
                <a:latin typeface="微軟正黑體" panose="020B0604030504040204" pitchFamily="34" charset="-120"/>
              </a:rPr>
              <a:t>查詢運作原理圖示</a:t>
            </a:r>
            <a:endParaRPr lang="zh-TW" altLang="en-US" sz="3600" dirty="0"/>
          </a:p>
        </p:txBody>
      </p:sp>
      <p:sp>
        <p:nvSpPr>
          <p:cNvPr id="6" name="矩形圖說文字 5"/>
          <p:cNvSpPr/>
          <p:nvPr/>
        </p:nvSpPr>
        <p:spPr>
          <a:xfrm>
            <a:off x="2397967" y="1651518"/>
            <a:ext cx="2843220" cy="1642325"/>
          </a:xfrm>
          <a:prstGeom prst="wedgeRectCallout">
            <a:avLst>
              <a:gd name="adj1" fmla="val 29988"/>
              <a:gd name="adj2" fmla="val 638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ea"/>
              </a:rPr>
              <a:t>是否屬於自己的 </a:t>
            </a:r>
            <a:r>
              <a:rPr lang="en-US" altLang="zh-TW" sz="1200" dirty="0" smtClean="0">
                <a:latin typeface="+mn-ea"/>
              </a:rPr>
              <a:t>DN ? </a:t>
            </a:r>
            <a:r>
              <a:rPr lang="zh-TW" altLang="en-US" sz="1200" dirty="0" smtClean="0">
                <a:latin typeface="+mn-ea"/>
              </a:rPr>
              <a:t>是則回應結果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ea"/>
              </a:rPr>
              <a:t>是否有 </a:t>
            </a:r>
            <a:r>
              <a:rPr lang="en-US" altLang="zh-TW" sz="1200" dirty="0" smtClean="0">
                <a:latin typeface="+mn-ea"/>
              </a:rPr>
              <a:t>Cache </a:t>
            </a:r>
            <a:r>
              <a:rPr lang="zh-TW" altLang="en-US" sz="1200" dirty="0" smtClean="0">
                <a:latin typeface="+mn-ea"/>
              </a:rPr>
              <a:t>資料 </a:t>
            </a:r>
            <a:r>
              <a:rPr lang="en-US" altLang="zh-TW" sz="1200" dirty="0" smtClean="0">
                <a:latin typeface="+mn-ea"/>
              </a:rPr>
              <a:t>? </a:t>
            </a:r>
            <a:r>
              <a:rPr lang="zh-TW" altLang="en-US" sz="1200" dirty="0" smtClean="0">
                <a:latin typeface="+mn-ea"/>
              </a:rPr>
              <a:t>是則回應結果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ea"/>
              </a:rPr>
              <a:t>皆非則向 </a:t>
            </a:r>
            <a:r>
              <a:rPr lang="en-US" altLang="zh-TW" sz="1200" dirty="0" smtClean="0">
                <a:latin typeface="+mn-ea"/>
              </a:rPr>
              <a:t>root “.”</a:t>
            </a:r>
            <a:r>
              <a:rPr lang="zh-TW" altLang="en-US" sz="1200" dirty="0" smtClean="0">
                <a:latin typeface="+mn-ea"/>
              </a:rPr>
              <a:t>　詢問</a:t>
            </a:r>
            <a:r>
              <a:rPr lang="en-US" altLang="zh-TW" sz="1200" dirty="0" smtClean="0">
                <a:latin typeface="+mn-ea"/>
              </a:rPr>
              <a:t>---&gt;</a:t>
            </a:r>
          </a:p>
          <a:p>
            <a:pPr>
              <a:spcBef>
                <a:spcPct val="50000"/>
              </a:spcBef>
            </a:pPr>
            <a:r>
              <a:rPr lang="zh-TW" altLang="en-US" sz="1200" dirty="0" smtClean="0">
                <a:latin typeface="+mn-ea"/>
              </a:rPr>
              <a:t>     得到的 </a:t>
            </a:r>
            <a:r>
              <a:rPr lang="en-US" altLang="zh-TW" sz="1200" dirty="0" smtClean="0">
                <a:latin typeface="+mn-ea"/>
              </a:rPr>
              <a:t>DNS </a:t>
            </a:r>
            <a:r>
              <a:rPr lang="zh-TW" altLang="en-US" sz="1200" dirty="0" smtClean="0">
                <a:latin typeface="+mn-ea"/>
              </a:rPr>
              <a:t>資料及主機資料都會    </a:t>
            </a:r>
            <a:r>
              <a:rPr lang="en-US" altLang="zh-TW" sz="1200" dirty="0" smtClean="0">
                <a:latin typeface="+mn-ea"/>
              </a:rPr>
              <a:t>Cache </a:t>
            </a:r>
            <a:r>
              <a:rPr lang="zh-TW" altLang="en-US" sz="1200" dirty="0" smtClean="0">
                <a:latin typeface="+mn-ea"/>
              </a:rPr>
              <a:t>以備下一次資料被查詢時使用</a:t>
            </a:r>
          </a:p>
          <a:p>
            <a:pPr algn="ctr"/>
            <a:endParaRPr lang="zh-TW" altLang="en-US" dirty="0"/>
          </a:p>
        </p:txBody>
      </p:sp>
      <p:sp>
        <p:nvSpPr>
          <p:cNvPr id="7" name="矩形圖說文字 6"/>
          <p:cNvSpPr/>
          <p:nvPr/>
        </p:nvSpPr>
        <p:spPr>
          <a:xfrm>
            <a:off x="365476" y="2589569"/>
            <a:ext cx="1350037" cy="584200"/>
          </a:xfrm>
          <a:prstGeom prst="wedgeRectCallout">
            <a:avLst>
              <a:gd name="adj1" fmla="val -3067"/>
              <a:gd name="adj2" fmla="val 1168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atin typeface="+mn-ea"/>
              </a:rPr>
              <a:t>本機 </a:t>
            </a:r>
            <a:r>
              <a:rPr lang="en-US" altLang="zh-TW" sz="1200" dirty="0" smtClean="0">
                <a:latin typeface="+mn-ea"/>
              </a:rPr>
              <a:t>hosts</a:t>
            </a:r>
            <a:endParaRPr lang="zh-TW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37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DNS</a:t>
            </a:r>
            <a:r>
              <a:rPr lang="zh-TW" altLang="en-US" b="1" dirty="0"/>
              <a:t>資源紀錄</a:t>
            </a:r>
            <a:r>
              <a:rPr lang="en-US" altLang="zh-TW" b="1" dirty="0"/>
              <a:t>(Resource Record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37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主機（Ａ）紀錄：紀錄網域名稱對應成 </a:t>
            </a:r>
            <a:r>
              <a:rPr lang="en-US" altLang="zh-TW" sz="1600" dirty="0">
                <a:latin typeface="+mn-ea"/>
              </a:rPr>
              <a:t>IP</a:t>
            </a:r>
            <a:endParaRPr lang="zh-TW" altLang="en-US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主機（ＡＡＡＡ）紀錄：紀錄網域名稱對應成 </a:t>
            </a:r>
            <a:r>
              <a:rPr lang="en-US" altLang="zh-TW" sz="1600" dirty="0">
                <a:latin typeface="+mn-ea"/>
              </a:rPr>
              <a:t>IPv6</a:t>
            </a:r>
            <a:endParaRPr lang="zh-TW" altLang="en-US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指標（</a:t>
            </a:r>
            <a:r>
              <a:rPr lang="en-US" altLang="zh-TW" sz="1600" dirty="0">
                <a:latin typeface="+mn-ea"/>
              </a:rPr>
              <a:t>PTR</a:t>
            </a:r>
            <a:r>
              <a:rPr lang="zh-TW" altLang="en-US" sz="1600" dirty="0">
                <a:latin typeface="+mn-ea"/>
              </a:rPr>
              <a:t>）紀錄：紀錄 </a:t>
            </a:r>
            <a:r>
              <a:rPr lang="en-US" altLang="zh-TW" sz="1600" dirty="0">
                <a:latin typeface="+mn-ea"/>
              </a:rPr>
              <a:t>IP (</a:t>
            </a:r>
            <a:r>
              <a:rPr lang="zh-TW" altLang="en-US" sz="1600" dirty="0">
                <a:latin typeface="+mn-ea"/>
              </a:rPr>
              <a:t>或 </a:t>
            </a:r>
            <a:r>
              <a:rPr lang="en-US" altLang="zh-TW" sz="1600" dirty="0">
                <a:latin typeface="+mn-ea"/>
              </a:rPr>
              <a:t>IPv6) </a:t>
            </a:r>
            <a:r>
              <a:rPr lang="zh-TW" altLang="en-US" sz="1600" dirty="0">
                <a:latin typeface="+mn-ea"/>
              </a:rPr>
              <a:t>對應成網域名稱</a:t>
            </a:r>
            <a:endParaRPr lang="en-US" altLang="zh-TW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別名（</a:t>
            </a:r>
            <a:r>
              <a:rPr lang="en-US" altLang="zh-TW" sz="1600" dirty="0">
                <a:latin typeface="+mn-ea"/>
              </a:rPr>
              <a:t>CNAME</a:t>
            </a:r>
            <a:r>
              <a:rPr lang="zh-TW" altLang="en-US" sz="1600" dirty="0">
                <a:latin typeface="+mn-ea"/>
              </a:rPr>
              <a:t>）紀錄：紀錄同一台主機的其他網域名稱</a:t>
            </a:r>
            <a:endParaRPr lang="en-US" altLang="zh-TW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郵件交換（</a:t>
            </a:r>
            <a:r>
              <a:rPr lang="en-US" altLang="zh-TW" sz="1600" dirty="0">
                <a:latin typeface="+mn-ea"/>
              </a:rPr>
              <a:t>MX</a:t>
            </a:r>
            <a:r>
              <a:rPr lang="zh-TW" altLang="en-US" sz="1600" dirty="0">
                <a:latin typeface="+mn-ea"/>
              </a:rPr>
              <a:t>）紀錄：紀錄網域內的預設郵件伺服器 </a:t>
            </a:r>
            <a:r>
              <a:rPr lang="en-US" altLang="zh-TW" sz="1600" dirty="0">
                <a:latin typeface="+mn-ea"/>
              </a:rPr>
              <a:t>IP </a:t>
            </a:r>
            <a:r>
              <a:rPr lang="zh-TW" altLang="en-US" sz="1600" dirty="0">
                <a:latin typeface="+mn-ea"/>
              </a:rPr>
              <a:t>及其優先權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名稱伺服器（</a:t>
            </a:r>
            <a:r>
              <a:rPr lang="en-US" altLang="zh-TW" sz="1600" dirty="0">
                <a:latin typeface="+mn-ea"/>
              </a:rPr>
              <a:t>NS</a:t>
            </a:r>
            <a:r>
              <a:rPr lang="zh-TW" altLang="en-US" sz="1600" dirty="0">
                <a:latin typeface="+mn-ea"/>
              </a:rPr>
              <a:t>）紀錄：紀錄管理該網域的名稱伺服器 </a:t>
            </a:r>
            <a:r>
              <a:rPr lang="en-US" altLang="zh-TW" sz="1600" dirty="0">
                <a:latin typeface="+mn-ea"/>
              </a:rPr>
              <a:t>IP</a:t>
            </a:r>
            <a:endParaRPr lang="zh-TW" altLang="en-US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授權（</a:t>
            </a:r>
            <a:r>
              <a:rPr lang="en-US" altLang="zh-TW" sz="1600" dirty="0">
                <a:latin typeface="+mn-ea"/>
              </a:rPr>
              <a:t>SOA</a:t>
            </a:r>
            <a:r>
              <a:rPr lang="zh-TW" altLang="en-US" sz="1600" dirty="0">
                <a:latin typeface="+mn-ea"/>
              </a:rPr>
              <a:t>）紀錄：記錄網域的宣告與運作規範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  </a:t>
            </a:r>
            <a:endParaRPr lang="zh-TW" altLang="en-US" sz="17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06187"/>
              </p:ext>
            </p:extLst>
          </p:nvPr>
        </p:nvGraphicFramePr>
        <p:xfrm>
          <a:off x="1210366" y="4636933"/>
          <a:ext cx="5694017" cy="152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4017"/>
              </a:tblGrid>
              <a:tr h="152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origin = bind.stps.tp.edu.tw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（管理此網域的主機名稱）</a:t>
                      </a:r>
                      <a:b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mail </a:t>
                      </a:r>
                      <a:r>
                        <a:rPr lang="en-US" altLang="zh-TW" sz="1200" b="0" dirty="0" err="1" smtClean="0">
                          <a:solidFill>
                            <a:schemeClr val="tx1"/>
                          </a:solidFill>
                        </a:rPr>
                        <a:t>addr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= t00276.stps.tp.edu.tw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（管理員信箱）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 serial = 2017031001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（設定稿之版本序號）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 refresh = 86400 (1 day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master/slave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DNS 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更新頻率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 retry   = 1800 (30 mins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，更新失敗時之重試頻率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 expire  = 1728000 (20 days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，快取紀錄保存期限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 minimum </a:t>
                      </a:r>
                      <a:r>
                        <a:rPr lang="en-US" altLang="zh-TW" sz="1200" b="0" dirty="0" err="1" smtClean="0">
                          <a:solidFill>
                            <a:schemeClr val="tx1"/>
                          </a:solidFill>
                        </a:rPr>
                        <a:t>ttl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= 259200 (3 days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，授權期限，通知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DNS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 詢問端資料可引用的期限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649357"/>
            <a:ext cx="10058400" cy="849464"/>
          </a:xfrm>
        </p:spPr>
        <p:txBody>
          <a:bodyPr/>
          <a:lstStyle/>
          <a:p>
            <a:r>
              <a:rPr lang="en-US" altLang="zh-TW" dirty="0"/>
              <a:t>DNS</a:t>
            </a:r>
            <a:r>
              <a:rPr lang="zh-TW" altLang="en-US" dirty="0"/>
              <a:t>網路偵錯工具 </a:t>
            </a:r>
            <a:r>
              <a:rPr lang="en-US" altLang="zh-TW" dirty="0"/>
              <a:t>– </a:t>
            </a:r>
            <a:r>
              <a:rPr lang="en-US" altLang="zh-TW" dirty="0" smtClean="0"/>
              <a:t>nslookup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29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查詢市網註冊之學校網域之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DNS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Name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正確與否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</a:rPr>
              <a:t>nslookup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</a:rPr>
              <a:t>server dns.tp.edu.tw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</a:rPr>
              <a:t>set q=ns 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>
                <a:latin typeface="微軟正黑體" panose="020B0604030504040204" pitchFamily="34" charset="-120"/>
              </a:rPr>
              <a:t>stps.tp.edu.tw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1168" lvl="1" indent="0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u"/>
            </a:pP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nslookup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-q=txt -class=chaos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version.bind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163.21.148.1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dirty="0"/>
              <a:t>查詢</a:t>
            </a:r>
            <a:r>
              <a:rPr lang="en-US" altLang="zh-TW" dirty="0"/>
              <a:t>DNS</a:t>
            </a:r>
            <a:r>
              <a:rPr lang="zh-TW" altLang="en-US" dirty="0"/>
              <a:t> </a:t>
            </a:r>
            <a:r>
              <a:rPr lang="en-US" altLang="zh-TW" dirty="0"/>
              <a:t>SERVER</a:t>
            </a:r>
            <a:r>
              <a:rPr lang="zh-TW" altLang="en-US" dirty="0"/>
              <a:t> </a:t>
            </a:r>
            <a:r>
              <a:rPr lang="zh-TW" altLang="en-US" dirty="0" smtClean="0"/>
              <a:t>版本</a:t>
            </a:r>
            <a:endParaRPr lang="en-US" altLang="zh-TW" dirty="0"/>
          </a:p>
          <a:p>
            <a:pPr marL="201168" lvl="1" indent="0">
              <a:buNone/>
            </a:pPr>
            <a:endParaRPr lang="en-US" altLang="zh-TW" dirty="0" smtClean="0"/>
          </a:p>
          <a:p>
            <a:pPr marL="201168" lvl="1" indent="0">
              <a:buNone/>
            </a:pPr>
            <a:endParaRPr lang="en-US" altLang="zh-TW" dirty="0"/>
          </a:p>
          <a:p>
            <a:pPr marL="201168" lvl="1" indent="0">
              <a:buNone/>
            </a:pPr>
            <a:endParaRPr lang="en-US" altLang="zh-TW" dirty="0" smtClean="0"/>
          </a:p>
          <a:p>
            <a:pPr marL="201168" lvl="1" indent="0">
              <a:buNone/>
            </a:pPr>
            <a:endParaRPr lang="en-US" altLang="zh-TW" dirty="0"/>
          </a:p>
          <a:p>
            <a:pPr marL="201168" lvl="1" indent="0">
              <a:buNone/>
            </a:pPr>
            <a:endParaRPr lang="en-US" altLang="zh-TW" dirty="0"/>
          </a:p>
          <a:p>
            <a:pPr marL="201168" lvl="1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24" y="2221833"/>
            <a:ext cx="5622177" cy="340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1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DNS</a:t>
            </a:r>
            <a:r>
              <a:rPr lang="zh-TW" altLang="en-US" dirty="0"/>
              <a:t>網路偵錯工具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dig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0173" y="1845734"/>
            <a:ext cx="11203459" cy="4023360"/>
          </a:xfrm>
        </p:spPr>
        <p:txBody>
          <a:bodyPr/>
          <a:lstStyle/>
          <a:p>
            <a:r>
              <a:rPr lang="en-US" altLang="zh-TW" sz="2800" dirty="0">
                <a:latin typeface="+mn-ea"/>
              </a:rPr>
              <a:t>dig </a:t>
            </a:r>
            <a:r>
              <a:rPr lang="zh-TW" altLang="en-US" sz="2800" dirty="0">
                <a:latin typeface="+mn-ea"/>
              </a:rPr>
              <a:t>使用操作</a:t>
            </a:r>
            <a:r>
              <a:rPr lang="zh-TW" altLang="en-US" sz="2800" dirty="0" smtClean="0">
                <a:latin typeface="+mn-ea"/>
              </a:rPr>
              <a:t>範例</a:t>
            </a:r>
            <a:endParaRPr lang="en-US" altLang="zh-TW" sz="2800" dirty="0" smtClean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 smtClean="0"/>
              <a:t>dig  www.google.com  @8.8.4.4</a:t>
            </a:r>
            <a:r>
              <a:rPr lang="zh-TW" altLang="en-US" dirty="0" smtClean="0"/>
              <a:t>        </a:t>
            </a:r>
            <a:r>
              <a:rPr lang="en-US" altLang="zh-TW" dirty="0" smtClean="0"/>
              <a:t> //</a:t>
            </a:r>
            <a:r>
              <a:rPr lang="zh-TW" altLang="en-US" dirty="0" smtClean="0"/>
              <a:t>指定 </a:t>
            </a:r>
            <a:r>
              <a:rPr lang="en-US" altLang="zh-TW" dirty="0" smtClean="0"/>
              <a:t>8.8.4.4</a:t>
            </a:r>
            <a:r>
              <a:rPr lang="zh-TW" altLang="en-US" dirty="0" smtClean="0"/>
              <a:t>為 </a:t>
            </a:r>
            <a:r>
              <a:rPr lang="en-US" altLang="zh-TW" dirty="0" err="1"/>
              <a:t>dns</a:t>
            </a:r>
            <a:r>
              <a:rPr lang="en-US" altLang="zh-TW" dirty="0"/>
              <a:t> </a:t>
            </a:r>
            <a:r>
              <a:rPr lang="en-US" altLang="zh-TW" dirty="0" smtClean="0"/>
              <a:t>server</a:t>
            </a:r>
            <a:r>
              <a:rPr lang="zh-TW" altLang="en-US" dirty="0" smtClean="0"/>
              <a:t>查詢</a:t>
            </a:r>
            <a:r>
              <a:rPr lang="en-US" altLang="zh-TW" dirty="0"/>
              <a:t>www.google.com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 smtClean="0"/>
              <a:t>dig –x 163.21.148.2                              //</a:t>
            </a:r>
            <a:r>
              <a:rPr lang="zh-TW" altLang="en-US" dirty="0" smtClean="0"/>
              <a:t>查詢</a:t>
            </a:r>
            <a:r>
              <a:rPr lang="en-US" altLang="zh-TW" dirty="0" smtClean="0"/>
              <a:t>163.21.148.2</a:t>
            </a:r>
            <a:r>
              <a:rPr lang="zh-TW" altLang="en-US" dirty="0" smtClean="0"/>
              <a:t>之反解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 smtClean="0"/>
              <a:t>dig </a:t>
            </a:r>
            <a:r>
              <a:rPr lang="en-US" altLang="zh-TW" dirty="0"/>
              <a:t>+trace </a:t>
            </a:r>
            <a:r>
              <a:rPr lang="en-US" altLang="zh-TW" dirty="0" smtClean="0"/>
              <a:t>www.google.com </a:t>
            </a:r>
            <a:r>
              <a:rPr lang="zh-TW" altLang="en-US" dirty="0" smtClean="0"/>
              <a:t>            </a:t>
            </a:r>
            <a:r>
              <a:rPr lang="en-US" altLang="zh-TW" dirty="0" smtClean="0"/>
              <a:t>//</a:t>
            </a:r>
            <a:r>
              <a:rPr lang="zh-TW" altLang="en-US" dirty="0" smtClean="0"/>
              <a:t>追蹤到 </a:t>
            </a:r>
            <a:r>
              <a:rPr lang="en-US" altLang="zh-TW" dirty="0"/>
              <a:t>www.google.com</a:t>
            </a:r>
            <a:r>
              <a:rPr lang="zh-TW" altLang="en-US" dirty="0" smtClean="0"/>
              <a:t>看</a:t>
            </a:r>
            <a:r>
              <a:rPr lang="zh-TW" altLang="en-US" dirty="0"/>
              <a:t>經過哪些節點 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mtClean="0"/>
              <a:t>dig </a:t>
            </a:r>
            <a:r>
              <a:rPr lang="en-US" altLang="zh-TW" dirty="0"/>
              <a:t>+trace </a:t>
            </a:r>
            <a:r>
              <a:rPr lang="en-US" altLang="zh-TW" dirty="0" smtClean="0"/>
              <a:t>www.google.com  </a:t>
            </a:r>
            <a:r>
              <a:rPr lang="en-US" altLang="zh-TW" dirty="0"/>
              <a:t>@8.8.8.8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//</a:t>
            </a:r>
            <a:r>
              <a:rPr lang="zh-TW" altLang="en-US" dirty="0" smtClean="0"/>
              <a:t>指定 </a:t>
            </a:r>
            <a:r>
              <a:rPr lang="en-US" altLang="zh-TW" dirty="0" smtClean="0"/>
              <a:t>8.8.8.8</a:t>
            </a:r>
            <a:r>
              <a:rPr lang="zh-TW" altLang="en-US" dirty="0" smtClean="0"/>
              <a:t>為 </a:t>
            </a:r>
            <a:r>
              <a:rPr lang="en-US" altLang="zh-TW" dirty="0" err="1" smtClean="0"/>
              <a:t>dns</a:t>
            </a:r>
            <a:r>
              <a:rPr lang="en-US" altLang="zh-TW" dirty="0" smtClean="0"/>
              <a:t> server</a:t>
            </a:r>
            <a:r>
              <a:rPr lang="zh-TW" altLang="en-US" dirty="0" smtClean="0"/>
              <a:t>查詢 </a:t>
            </a:r>
            <a:r>
              <a:rPr lang="en-US" altLang="zh-TW" dirty="0" smtClean="0"/>
              <a:t>www.google.com</a:t>
            </a:r>
            <a:r>
              <a:rPr lang="zh-TW" altLang="en-US" dirty="0" smtClean="0"/>
              <a:t> 並追  蹤</a:t>
            </a:r>
            <a:r>
              <a:rPr lang="zh-TW" altLang="en-US" dirty="0"/>
              <a:t>路徑經過 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/>
              <a:t>dig txt chaos </a:t>
            </a:r>
            <a:r>
              <a:rPr lang="en-US" altLang="zh-TW" dirty="0" err="1"/>
              <a:t>version.bind</a:t>
            </a:r>
            <a:r>
              <a:rPr lang="en-US" altLang="zh-TW" dirty="0"/>
              <a:t> </a:t>
            </a:r>
            <a:r>
              <a:rPr lang="en-US" altLang="zh-TW" dirty="0" smtClean="0"/>
              <a:t>@163.21.148.1</a:t>
            </a:r>
            <a:r>
              <a:rPr lang="zh-TW" altLang="en-US" dirty="0" smtClean="0"/>
              <a:t>   </a:t>
            </a:r>
            <a:r>
              <a:rPr lang="en-US" altLang="zh-TW" dirty="0" smtClean="0"/>
              <a:t>//</a:t>
            </a:r>
            <a:r>
              <a:rPr lang="zh-TW" altLang="en-US" dirty="0" smtClean="0"/>
              <a:t>查詢</a:t>
            </a:r>
            <a:r>
              <a:rPr lang="en-US" altLang="zh-TW" dirty="0" smtClean="0"/>
              <a:t>DNS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SERVER</a:t>
            </a:r>
            <a:r>
              <a:rPr lang="zh-TW" altLang="en-US" dirty="0" smtClean="0"/>
              <a:t> 版本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01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Words>1565</Words>
  <Application>Microsoft Office PowerPoint</Application>
  <PresentationFormat>寬螢幕</PresentationFormat>
  <Paragraphs>351</Paragraphs>
  <Slides>33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4" baseType="lpstr">
      <vt:lpstr>Franklin Gothic Book</vt:lpstr>
      <vt:lpstr>微軟正黑體</vt:lpstr>
      <vt:lpstr>新細明體</vt:lpstr>
      <vt:lpstr>Arial</vt:lpstr>
      <vt:lpstr>Arial Black</vt:lpstr>
      <vt:lpstr>Calibri</vt:lpstr>
      <vt:lpstr>Times New Roman</vt:lpstr>
      <vt:lpstr>Wingdings</vt:lpstr>
      <vt:lpstr>Wingdings 2</vt:lpstr>
      <vt:lpstr>回顧</vt:lpstr>
      <vt:lpstr>點陣圖影像</vt:lpstr>
      <vt:lpstr>DNS Server 架設</vt:lpstr>
      <vt:lpstr>課程大綱</vt:lpstr>
      <vt:lpstr>各校DNS伺服器版本</vt:lpstr>
      <vt:lpstr>未來方案選擇</vt:lpstr>
      <vt:lpstr>DNS階層結構</vt:lpstr>
      <vt:lpstr>PowerPoint 簡報</vt:lpstr>
      <vt:lpstr>DNS資源紀錄(Resource Record)</vt:lpstr>
      <vt:lpstr>DNS網路偵錯工具 – nslookup</vt:lpstr>
      <vt:lpstr>DNS網路偵錯工具 – dig</vt:lpstr>
      <vt:lpstr>Microsoft DNS Server 備份</vt:lpstr>
      <vt:lpstr>Windows DNS Server (Master/Slave)</vt:lpstr>
      <vt:lpstr>CentOS7 上安裝及設定 BIND(1)</vt:lpstr>
      <vt:lpstr>CentOS7 上安裝及設定 BIND(2)</vt:lpstr>
      <vt:lpstr>設定 BIND(編輯 named.conf)#1</vt:lpstr>
      <vt:lpstr>設定 BIND(編輯 named.conf)#2</vt:lpstr>
      <vt:lpstr>設定 BIND(編輯 named.conf)#3</vt:lpstr>
      <vt:lpstr>設定 BIND(編輯 named.stps)</vt:lpstr>
      <vt:lpstr>設定 BIND(編輯 named.163.21.148)</vt:lpstr>
      <vt:lpstr>設定 BIND(編輯 stps.ipv6_rev)</vt:lpstr>
      <vt:lpstr>檢視BIND服務啟動</vt:lpstr>
      <vt:lpstr>Windows Docker -- Bind9.9+Webmin#1</vt:lpstr>
      <vt:lpstr>Windows Docker -- Bind9.9+Webmin#2</vt:lpstr>
      <vt:lpstr>Windows Docker -- Bind9.9+Webmin#3</vt:lpstr>
      <vt:lpstr>Windows Docker -- Bind9.9+Webmin#4</vt:lpstr>
      <vt:lpstr>Windows Docker -- Bind9.9+Webmin#5</vt:lpstr>
      <vt:lpstr>使用 webmin  設定 Bind #1</vt:lpstr>
      <vt:lpstr>使用 webmin  設定 Bind #2</vt:lpstr>
      <vt:lpstr>使用 webmin  設定 Bind #3</vt:lpstr>
      <vt:lpstr>使用 webmin  設定 Bind #4</vt:lpstr>
      <vt:lpstr>使用 webmin  設定 Bind #5</vt:lpstr>
      <vt:lpstr>使用 webmin  設定 Bind #6</vt:lpstr>
      <vt:lpstr>使用 webmin  設定 Bind #7</vt:lpstr>
      <vt:lpstr>總結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Server 架設</dc:title>
  <dc:creator>admin</dc:creator>
  <cp:lastModifiedBy>admin</cp:lastModifiedBy>
  <cp:revision>124</cp:revision>
  <dcterms:created xsi:type="dcterms:W3CDTF">2017-03-06T03:27:57Z</dcterms:created>
  <dcterms:modified xsi:type="dcterms:W3CDTF">2017-03-21T03:11:24Z</dcterms:modified>
</cp:coreProperties>
</file>