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3" r:id="rId3"/>
    <p:sldId id="258" r:id="rId4"/>
    <p:sldId id="284" r:id="rId5"/>
    <p:sldId id="274" r:id="rId6"/>
    <p:sldId id="276" r:id="rId7"/>
    <p:sldId id="272" r:id="rId8"/>
    <p:sldId id="277" r:id="rId9"/>
    <p:sldId id="279" r:id="rId10"/>
    <p:sldId id="280" r:id="rId11"/>
    <p:sldId id="271" r:id="rId12"/>
    <p:sldId id="283" r:id="rId13"/>
    <p:sldId id="285" r:id="rId14"/>
    <p:sldId id="287" r:id="rId15"/>
    <p:sldId id="286" r:id="rId16"/>
    <p:sldId id="282" r:id="rId17"/>
    <p:sldId id="281" r:id="rId18"/>
    <p:sldId id="26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9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一、專業諮詢 意見整合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二、教師專業 成長研習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三、課程教材 教法研發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A577BABC-BE0D-45B3-AC73-9E1090C16047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四、教學資源 整合交流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DCB4A3-5B14-435D-A7CB-F38F33510392}" type="par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6E111F6D-FAA8-4B0F-B97F-FF274B009E84}" type="sibTrans" cxnId="{2FC90D75-5B86-4910-86AB-B9614D96AA7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4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4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4">
        <dgm:presLayoutVars>
          <dgm:bulletEnabled val="1"/>
        </dgm:presLayoutVars>
      </dgm:prSet>
      <dgm:spPr/>
    </dgm:pt>
    <dgm:pt modelId="{50B95615-CB8F-4CC2-8F64-0166EFD65558}" type="pres">
      <dgm:prSet presAssocID="{7A5B6132-DA9E-4D4C-92AC-FEA7555A6732}" presName="spaceBetweenRectangles" presStyleCnt="0"/>
      <dgm:spPr/>
    </dgm:pt>
    <dgm:pt modelId="{4B0D7589-22A6-4093-85FF-B52BB19A6325}" type="pres">
      <dgm:prSet presAssocID="{A577BABC-BE0D-45B3-AC73-9E1090C16047}" presName="parentLin" presStyleCnt="0"/>
      <dgm:spPr/>
    </dgm:pt>
    <dgm:pt modelId="{3444074F-3C3B-44FF-B1C8-C2FC4CF70827}" type="pres">
      <dgm:prSet presAssocID="{A577BABC-BE0D-45B3-AC73-9E1090C16047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333FF6B1-F70A-4601-8A6C-57EE44B43E8C}" type="pres">
      <dgm:prSet presAssocID="{A577BABC-BE0D-45B3-AC73-9E1090C160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6FE5F2-4C5B-4AE5-B042-17870F7FAEAD}" type="pres">
      <dgm:prSet presAssocID="{A577BABC-BE0D-45B3-AC73-9E1090C16047}" presName="negativeSpace" presStyleCnt="0"/>
      <dgm:spPr/>
    </dgm:pt>
    <dgm:pt modelId="{B3A81B91-F9F1-4E1B-9092-F6EAFCC3BD5D}" type="pres">
      <dgm:prSet presAssocID="{A577BABC-BE0D-45B3-AC73-9E1090C160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2FC90D75-5B86-4910-86AB-B9614D96AA7F}" srcId="{0274B17C-A8D6-4EC1-9F74-DEF1B852E50E}" destId="{A577BABC-BE0D-45B3-AC73-9E1090C16047}" srcOrd="3" destOrd="0" parTransId="{F5DCB4A3-5B14-435D-A7CB-F38F33510392}" sibTransId="{6E111F6D-FAA8-4B0F-B97F-FF274B009E84}"/>
    <dgm:cxn modelId="{4B2F0DB8-13BA-4345-B941-6D4153574279}" type="presOf" srcId="{A577BABC-BE0D-45B3-AC73-9E1090C16047}" destId="{3444074F-3C3B-44FF-B1C8-C2FC4CF70827}" srcOrd="0" destOrd="0" presId="urn:microsoft.com/office/officeart/2005/8/layout/list1"/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EBA1EDB1-0B4C-48D8-9066-177588A313F4}" type="presOf" srcId="{B05E394A-9B94-4D12-AA2A-4A782672DD2C}" destId="{8D3EE3B5-4895-4D5C-BF7C-9C953348E53B}" srcOrd="1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CBC3D887-12E0-46DE-BB31-80AB395576F3}" type="presOf" srcId="{B05E394A-9B94-4D12-AA2A-4A782672DD2C}" destId="{0846F4B8-B208-428D-B0F2-ECF3D2F850BA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8382DAB4-0E49-41E4-AAB6-E17462D3BBE3}" type="presOf" srcId="{A577BABC-BE0D-45B3-AC73-9E1090C16047}" destId="{333FF6B1-F70A-4601-8A6C-57EE44B43E8C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  <dgm:cxn modelId="{3F65B6CF-7D1D-4500-BCD7-3B12DF0DA4F7}" type="presParOf" srcId="{290ADAC8-17E0-4F11-BE79-899CD4DD5E12}" destId="{C761DE94-27E5-4F75-9E5A-A7E6DD8791DF}" srcOrd="7" destOrd="0" presId="urn:microsoft.com/office/officeart/2005/8/layout/list1"/>
    <dgm:cxn modelId="{9C9B19AD-8D43-4759-8741-12CA0EF43066}" type="presParOf" srcId="{290ADAC8-17E0-4F11-BE79-899CD4DD5E12}" destId="{B38C66CE-824B-42F9-A9FE-390D8396D086}" srcOrd="8" destOrd="0" presId="urn:microsoft.com/office/officeart/2005/8/layout/list1"/>
    <dgm:cxn modelId="{95C14885-A618-46DA-ABBD-E05F9561AB7B}" type="presParOf" srcId="{B38C66CE-824B-42F9-A9FE-390D8396D086}" destId="{0846F4B8-B208-428D-B0F2-ECF3D2F850BA}" srcOrd="0" destOrd="0" presId="urn:microsoft.com/office/officeart/2005/8/layout/list1"/>
    <dgm:cxn modelId="{83B200F3-D6CD-4420-97AD-2C39708FF0C4}" type="presParOf" srcId="{B38C66CE-824B-42F9-A9FE-390D8396D086}" destId="{8D3EE3B5-4895-4D5C-BF7C-9C953348E53B}" srcOrd="1" destOrd="0" presId="urn:microsoft.com/office/officeart/2005/8/layout/list1"/>
    <dgm:cxn modelId="{1C3421B7-8D63-47BC-920C-BE8D37C53957}" type="presParOf" srcId="{290ADAC8-17E0-4F11-BE79-899CD4DD5E12}" destId="{F262F509-6396-4BFC-87D5-70BB0970B22E}" srcOrd="9" destOrd="0" presId="urn:microsoft.com/office/officeart/2005/8/layout/list1"/>
    <dgm:cxn modelId="{B24CA0D8-DA35-4A57-A55C-03F45925C642}" type="presParOf" srcId="{290ADAC8-17E0-4F11-BE79-899CD4DD5E12}" destId="{F776FF77-BBFD-429A-B555-3A759A0377CC}" srcOrd="10" destOrd="0" presId="urn:microsoft.com/office/officeart/2005/8/layout/list1"/>
    <dgm:cxn modelId="{DF2F10D6-4358-4B4E-BAE5-5372EA60DAE3}" type="presParOf" srcId="{290ADAC8-17E0-4F11-BE79-899CD4DD5E12}" destId="{50B95615-CB8F-4CC2-8F64-0166EFD65558}" srcOrd="11" destOrd="0" presId="urn:microsoft.com/office/officeart/2005/8/layout/list1"/>
    <dgm:cxn modelId="{2A533392-4035-41DE-A5F1-B669EF1D6DCD}" type="presParOf" srcId="{290ADAC8-17E0-4F11-BE79-899CD4DD5E12}" destId="{4B0D7589-22A6-4093-85FF-B52BB19A6325}" srcOrd="12" destOrd="0" presId="urn:microsoft.com/office/officeart/2005/8/layout/list1"/>
    <dgm:cxn modelId="{5938669D-93D8-4480-92E7-07E47F17CC09}" type="presParOf" srcId="{4B0D7589-22A6-4093-85FF-B52BB19A6325}" destId="{3444074F-3C3B-44FF-B1C8-C2FC4CF70827}" srcOrd="0" destOrd="0" presId="urn:microsoft.com/office/officeart/2005/8/layout/list1"/>
    <dgm:cxn modelId="{7BD20A4F-42B1-49B2-B835-01A4DAEC582B}" type="presParOf" srcId="{4B0D7589-22A6-4093-85FF-B52BB19A6325}" destId="{333FF6B1-F70A-4601-8A6C-57EE44B43E8C}" srcOrd="1" destOrd="0" presId="urn:microsoft.com/office/officeart/2005/8/layout/list1"/>
    <dgm:cxn modelId="{E3AFCB0B-35E3-42DA-9E3F-302C5A566EE8}" type="presParOf" srcId="{290ADAC8-17E0-4F11-BE79-899CD4DD5E12}" destId="{A06FE5F2-4C5B-4AE5-B042-17870F7FAEAD}" srcOrd="13" destOrd="0" presId="urn:microsoft.com/office/officeart/2005/8/layout/list1"/>
    <dgm:cxn modelId="{12732EA3-5A37-4FBC-88F1-267CB82B51F8}" type="presParOf" srcId="{290ADAC8-17E0-4F11-BE79-899CD4DD5E12}" destId="{B3A81B91-F9F1-4E1B-9092-F6EAFCC3BD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279BF-A7FC-4E08-BB89-C12F6B701D4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</dgm:pt>
    <dgm:pt modelId="{A01EE677-4BF8-4B7B-8D00-6E57EED292E8}">
      <dgm:prSet phldrT="[文字]"/>
      <dgm:spPr/>
      <dgm:t>
        <a:bodyPr/>
        <a:lstStyle/>
        <a:p>
          <a:r>
            <a:rPr lang="en-US" altLang="zh-TW" dirty="0" smtClean="0"/>
            <a:t>104</a:t>
          </a:r>
          <a:endParaRPr lang="zh-TW" altLang="en-US" dirty="0"/>
        </a:p>
      </dgm:t>
    </dgm:pt>
    <dgm:pt modelId="{7860C2FB-044E-4BB2-8389-264A45F54EE5}" type="parTrans" cxnId="{AF61B425-CBDD-4E31-BBA6-67112E141E25}">
      <dgm:prSet/>
      <dgm:spPr/>
      <dgm:t>
        <a:bodyPr/>
        <a:lstStyle/>
        <a:p>
          <a:endParaRPr lang="zh-TW" altLang="en-US"/>
        </a:p>
      </dgm:t>
    </dgm:pt>
    <dgm:pt modelId="{477F7FA7-0782-4274-9DFC-2B5E7CC184F2}" type="sibTrans" cxnId="{AF61B425-CBDD-4E31-BBA6-67112E141E25}">
      <dgm:prSet/>
      <dgm:spPr/>
      <dgm:t>
        <a:bodyPr/>
        <a:lstStyle/>
        <a:p>
          <a:endParaRPr lang="zh-TW" altLang="en-US"/>
        </a:p>
      </dgm:t>
    </dgm:pt>
    <dgm:pt modelId="{7868E1BD-179B-4A86-85D3-8D2F131993C5}">
      <dgm:prSet phldrT="[文字]"/>
      <dgm:spPr/>
      <dgm:t>
        <a:bodyPr/>
        <a:lstStyle/>
        <a:p>
          <a:r>
            <a:rPr lang="en-US" altLang="zh-TW" dirty="0" smtClean="0"/>
            <a:t>105</a:t>
          </a:r>
          <a:endParaRPr lang="zh-TW" altLang="en-US" dirty="0"/>
        </a:p>
      </dgm:t>
    </dgm:pt>
    <dgm:pt modelId="{9C19A43B-895D-42F9-AF19-07523AF291C0}" type="parTrans" cxnId="{96E0B0AE-DEEA-4C23-B548-6E757C40EE80}">
      <dgm:prSet/>
      <dgm:spPr/>
      <dgm:t>
        <a:bodyPr/>
        <a:lstStyle/>
        <a:p>
          <a:endParaRPr lang="zh-TW" altLang="en-US"/>
        </a:p>
      </dgm:t>
    </dgm:pt>
    <dgm:pt modelId="{0C319F96-3AA5-48B3-9ACE-BDEB26D37C4E}" type="sibTrans" cxnId="{96E0B0AE-DEEA-4C23-B548-6E757C40EE80}">
      <dgm:prSet/>
      <dgm:spPr/>
      <dgm:t>
        <a:bodyPr/>
        <a:lstStyle/>
        <a:p>
          <a:endParaRPr lang="zh-TW" altLang="en-US"/>
        </a:p>
      </dgm:t>
    </dgm:pt>
    <dgm:pt modelId="{56A46F4B-3561-493D-B861-F9EDC1A5354C}">
      <dgm:prSet phldrT="[文字]"/>
      <dgm:spPr/>
      <dgm:t>
        <a:bodyPr/>
        <a:lstStyle/>
        <a:p>
          <a:r>
            <a:rPr lang="en-US" altLang="zh-TW" dirty="0" smtClean="0"/>
            <a:t>106</a:t>
          </a:r>
          <a:endParaRPr lang="zh-TW" altLang="en-US" dirty="0"/>
        </a:p>
      </dgm:t>
    </dgm:pt>
    <dgm:pt modelId="{FDFAAFF3-30F1-42A5-A1B6-5845DD1B154F}" type="parTrans" cxnId="{7BE80908-E2D3-4DF9-99AA-FE8C3113A5BF}">
      <dgm:prSet/>
      <dgm:spPr/>
      <dgm:t>
        <a:bodyPr/>
        <a:lstStyle/>
        <a:p>
          <a:endParaRPr lang="zh-TW" altLang="en-US"/>
        </a:p>
      </dgm:t>
    </dgm:pt>
    <dgm:pt modelId="{A0D60EFB-2A88-4DE6-A11C-42ACF2597B07}" type="sibTrans" cxnId="{7BE80908-E2D3-4DF9-99AA-FE8C3113A5BF}">
      <dgm:prSet/>
      <dgm:spPr/>
      <dgm:t>
        <a:bodyPr/>
        <a:lstStyle/>
        <a:p>
          <a:endParaRPr lang="zh-TW" altLang="en-US"/>
        </a:p>
      </dgm:t>
    </dgm:pt>
    <dgm:pt modelId="{E97514CD-042B-412A-8A50-A04D3C05386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國際教育</a:t>
          </a:r>
          <a:endParaRPr lang="zh-TW" altLang="en-US" sz="3200" dirty="0"/>
        </a:p>
      </dgm:t>
    </dgm:pt>
    <dgm:pt modelId="{6A8C7BBC-B16C-4B2F-881E-45149DDD172B}" type="parTrans" cxnId="{F1819783-4F7B-4696-9E04-0884D4CDA148}">
      <dgm:prSet/>
      <dgm:spPr/>
      <dgm:t>
        <a:bodyPr/>
        <a:lstStyle/>
        <a:p>
          <a:endParaRPr lang="zh-TW" altLang="en-US"/>
        </a:p>
      </dgm:t>
    </dgm:pt>
    <dgm:pt modelId="{D5B191B9-7B21-468F-A580-F94FB481D668}" type="sibTrans" cxnId="{F1819783-4F7B-4696-9E04-0884D4CDA148}">
      <dgm:prSet/>
      <dgm:spPr/>
      <dgm:t>
        <a:bodyPr/>
        <a:lstStyle/>
        <a:p>
          <a:endParaRPr lang="zh-TW" altLang="en-US"/>
        </a:p>
      </dgm:t>
    </dgm:pt>
    <dgm:pt modelId="{81D46B9E-2129-4FE9-90D8-B87F4DD10F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創客</a:t>
          </a:r>
          <a:r>
            <a:rPr lang="zh-TW" altLang="en-US" sz="3200" dirty="0" smtClean="0"/>
            <a:t>教育</a:t>
          </a:r>
          <a:endParaRPr lang="zh-TW" altLang="en-US" sz="3200" dirty="0"/>
        </a:p>
      </dgm:t>
    </dgm:pt>
    <dgm:pt modelId="{72D44B33-A050-482F-B9BF-110260765C52}" type="parTrans" cxnId="{61F7557D-B7A8-4288-A13D-C3219AA18BCA}">
      <dgm:prSet/>
      <dgm:spPr/>
      <dgm:t>
        <a:bodyPr/>
        <a:lstStyle/>
        <a:p>
          <a:endParaRPr lang="zh-TW" altLang="en-US"/>
        </a:p>
      </dgm:t>
    </dgm:pt>
    <dgm:pt modelId="{F1DCE420-1F01-4702-AD06-A1EA16E4CB47}" type="sibTrans" cxnId="{61F7557D-B7A8-4288-A13D-C3219AA18BCA}">
      <dgm:prSet/>
      <dgm:spPr/>
      <dgm:t>
        <a:bodyPr/>
        <a:lstStyle/>
        <a:p>
          <a:endParaRPr lang="zh-TW" altLang="en-US"/>
        </a:p>
      </dgm:t>
    </dgm:pt>
    <dgm:pt modelId="{8C30C1B0-1215-4FFA-B54A-32CE4A19BF2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非選擇評量工作坊</a:t>
          </a:r>
          <a:endParaRPr lang="zh-TW" altLang="en-US" sz="3200" dirty="0"/>
        </a:p>
      </dgm:t>
    </dgm:pt>
    <dgm:pt modelId="{17ABB719-A98E-4A5F-AE4C-85BA50C5BE86}" type="parTrans" cxnId="{BC25DE5D-67BC-4FC9-AB40-17CB5A8EBEB0}">
      <dgm:prSet/>
      <dgm:spPr/>
      <dgm:t>
        <a:bodyPr/>
        <a:lstStyle/>
        <a:p>
          <a:endParaRPr lang="zh-TW" altLang="en-US"/>
        </a:p>
      </dgm:t>
    </dgm:pt>
    <dgm:pt modelId="{7F9B659C-5849-4741-9B95-4B6298942975}" type="sibTrans" cxnId="{BC25DE5D-67BC-4FC9-AB40-17CB5A8EBEB0}">
      <dgm:prSet/>
      <dgm:spPr/>
      <dgm:t>
        <a:bodyPr/>
        <a:lstStyle/>
        <a:p>
          <a:endParaRPr lang="zh-TW" altLang="en-US"/>
        </a:p>
      </dgm:t>
    </dgm:pt>
    <dgm:pt modelId="{39B6AFC9-0B1D-4AD0-9FEF-939F5531E9E6}">
      <dgm:prSet custT="1"/>
      <dgm:spPr/>
      <dgm:t>
        <a:bodyPr/>
        <a:lstStyle/>
        <a:p>
          <a:r>
            <a:rPr lang="zh-TW" altLang="en-US" sz="3200" dirty="0" smtClean="0"/>
            <a:t>建構學習</a:t>
          </a:r>
          <a:r>
            <a:rPr lang="zh-TW" altLang="en-US" sz="3200" dirty="0" smtClean="0"/>
            <a:t>者中心共備模式</a:t>
          </a:r>
          <a:endParaRPr lang="zh-TW" altLang="en-US" sz="3200" dirty="0"/>
        </a:p>
      </dgm:t>
    </dgm:pt>
    <dgm:pt modelId="{DBA54C3B-8E9A-46FD-A38E-691561386DC0}" type="parTrans" cxnId="{76281179-6D9E-4DCA-B9CE-FC1005C61AD6}">
      <dgm:prSet/>
      <dgm:spPr/>
      <dgm:t>
        <a:bodyPr/>
        <a:lstStyle/>
        <a:p>
          <a:endParaRPr lang="zh-TW" altLang="en-US"/>
        </a:p>
      </dgm:t>
    </dgm:pt>
    <dgm:pt modelId="{40ECCD80-6D02-4016-AE3B-A61E76DF2643}" type="sibTrans" cxnId="{76281179-6D9E-4DCA-B9CE-FC1005C61AD6}">
      <dgm:prSet/>
      <dgm:spPr/>
      <dgm:t>
        <a:bodyPr/>
        <a:lstStyle/>
        <a:p>
          <a:endParaRPr lang="zh-TW" altLang="en-US"/>
        </a:p>
      </dgm:t>
    </dgm:pt>
    <dgm:pt modelId="{5A6EA1B7-27D0-4CEE-BF0E-94F406883652}">
      <dgm:prSet custT="1"/>
      <dgm:spPr/>
      <dgm:t>
        <a:bodyPr/>
        <a:lstStyle/>
        <a:p>
          <a:r>
            <a:rPr lang="zh-TW" altLang="en-US" sz="3200" dirty="0" smtClean="0"/>
            <a:t>閱讀理解工作坊</a:t>
          </a:r>
          <a:endParaRPr lang="zh-TW" altLang="en-US" sz="3200" dirty="0"/>
        </a:p>
      </dgm:t>
    </dgm:pt>
    <dgm:pt modelId="{081BCA8C-5837-4D05-9A10-48FD4567F83A}" type="parTrans" cxnId="{42D2A2E5-47F5-4010-8410-78DD3DE42EC9}">
      <dgm:prSet/>
      <dgm:spPr/>
      <dgm:t>
        <a:bodyPr/>
        <a:lstStyle/>
        <a:p>
          <a:endParaRPr lang="zh-TW" altLang="en-US"/>
        </a:p>
      </dgm:t>
    </dgm:pt>
    <dgm:pt modelId="{253B78DE-E979-448C-80A2-495289C42E13}" type="sibTrans" cxnId="{42D2A2E5-47F5-4010-8410-78DD3DE42EC9}">
      <dgm:prSet/>
      <dgm:spPr/>
      <dgm:t>
        <a:bodyPr/>
        <a:lstStyle/>
        <a:p>
          <a:endParaRPr lang="zh-TW" altLang="en-US"/>
        </a:p>
      </dgm:t>
    </dgm:pt>
    <dgm:pt modelId="{E8C6271A-FBD6-466A-8C09-E09093A005C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/>
            <a:t>素養導向課程設計工作坊</a:t>
          </a:r>
          <a:endParaRPr lang="zh-TW" altLang="en-US" sz="3200" dirty="0"/>
        </a:p>
      </dgm:t>
    </dgm:pt>
    <dgm:pt modelId="{D7291AA4-3567-4E51-A3CB-A623B2727364}" type="parTrans" cxnId="{5803C7AF-C087-43D4-B00C-AC57F2A5DCCA}">
      <dgm:prSet/>
      <dgm:spPr/>
      <dgm:t>
        <a:bodyPr/>
        <a:lstStyle/>
        <a:p>
          <a:endParaRPr lang="zh-TW" altLang="en-US"/>
        </a:p>
      </dgm:t>
    </dgm:pt>
    <dgm:pt modelId="{544689A3-1E2F-4106-A3A3-612535FEB403}" type="sibTrans" cxnId="{5803C7AF-C087-43D4-B00C-AC57F2A5DCCA}">
      <dgm:prSet/>
      <dgm:spPr/>
      <dgm:t>
        <a:bodyPr/>
        <a:lstStyle/>
        <a:p>
          <a:endParaRPr lang="zh-TW" altLang="en-US"/>
        </a:p>
      </dgm:t>
    </dgm:pt>
    <dgm:pt modelId="{45B872A5-948D-4568-9816-E9E520E466BE}" type="pres">
      <dgm:prSet presAssocID="{3B7279BF-A7FC-4E08-BB89-C12F6B701D41}" presName="linearFlow" presStyleCnt="0">
        <dgm:presLayoutVars>
          <dgm:dir/>
          <dgm:animLvl val="lvl"/>
          <dgm:resizeHandles val="exact"/>
        </dgm:presLayoutVars>
      </dgm:prSet>
      <dgm:spPr/>
    </dgm:pt>
    <dgm:pt modelId="{EDD4DF76-6679-4412-B042-2B70C517542B}" type="pres">
      <dgm:prSet presAssocID="{A01EE677-4BF8-4B7B-8D00-6E57EED292E8}" presName="composite" presStyleCnt="0"/>
      <dgm:spPr/>
    </dgm:pt>
    <dgm:pt modelId="{59DA164E-ECF7-481B-88EE-EC60EF77A369}" type="pres">
      <dgm:prSet presAssocID="{A01EE677-4BF8-4B7B-8D00-6E57EED292E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46CD64-7004-4FA9-9D48-A8145222F21F}" type="pres">
      <dgm:prSet presAssocID="{A01EE677-4BF8-4B7B-8D00-6E57EED292E8}" presName="descendantText" presStyleLbl="alignAcc1" presStyleIdx="0" presStyleCnt="3" custScaleY="100000" custLinFactNeighborX="657" custLinFactNeighborY="-141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2F80BA-F711-4B0B-9E89-5C946B70D2DF}" type="pres">
      <dgm:prSet presAssocID="{477F7FA7-0782-4274-9DFC-2B5E7CC184F2}" presName="sp" presStyleCnt="0"/>
      <dgm:spPr/>
    </dgm:pt>
    <dgm:pt modelId="{CC7241DC-B06B-4FB7-A109-B9D819059141}" type="pres">
      <dgm:prSet presAssocID="{7868E1BD-179B-4A86-85D3-8D2F131993C5}" presName="composite" presStyleCnt="0"/>
      <dgm:spPr/>
    </dgm:pt>
    <dgm:pt modelId="{098A4D48-D6B0-4D15-846C-C9AC9F37F31A}" type="pres">
      <dgm:prSet presAssocID="{7868E1BD-179B-4A86-85D3-8D2F131993C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959B85-290F-4B70-AE81-F2708D9D3D1F}" type="pres">
      <dgm:prSet presAssocID="{7868E1BD-179B-4A86-85D3-8D2F131993C5}" presName="descendantText" presStyleLbl="alignAcc1" presStyleIdx="1" presStyleCnt="3" custScaleY="993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0C987-E4B4-40FB-BA18-AD0504EBF781}" type="pres">
      <dgm:prSet presAssocID="{0C319F96-3AA5-48B3-9ACE-BDEB26D37C4E}" presName="sp" presStyleCnt="0"/>
      <dgm:spPr/>
    </dgm:pt>
    <dgm:pt modelId="{60B4C035-955D-4427-A25A-64E71465A982}" type="pres">
      <dgm:prSet presAssocID="{56A46F4B-3561-493D-B861-F9EDC1A5354C}" presName="composite" presStyleCnt="0"/>
      <dgm:spPr/>
    </dgm:pt>
    <dgm:pt modelId="{AD392FF9-FA3E-4D7B-B53F-AED0D6644373}" type="pres">
      <dgm:prSet presAssocID="{56A46F4B-3561-493D-B861-F9EDC1A535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56B25D-E065-4276-906E-1C494CBEAA7B}" type="pres">
      <dgm:prSet presAssocID="{56A46F4B-3561-493D-B861-F9EDC1A5354C}" presName="descendantText" presStyleLbl="alignAcc1" presStyleIdx="2" presStyleCnt="3" custScaleY="97601" custLinFactNeighborX="185" custLinFactNeighborY="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F2D62A-F3B9-428A-92B1-84D128581117}" type="presOf" srcId="{5A6EA1B7-27D0-4CEE-BF0E-94F406883652}" destId="{9F46CD64-7004-4FA9-9D48-A8145222F21F}" srcOrd="0" destOrd="1" presId="urn:microsoft.com/office/officeart/2005/8/layout/chevron2"/>
    <dgm:cxn modelId="{F1819783-4F7B-4696-9E04-0884D4CDA148}" srcId="{7868E1BD-179B-4A86-85D3-8D2F131993C5}" destId="{E97514CD-042B-412A-8A50-A04D3C053863}" srcOrd="0" destOrd="0" parTransId="{6A8C7BBC-B16C-4B2F-881E-45149DDD172B}" sibTransId="{D5B191B9-7B21-468F-A580-F94FB481D668}"/>
    <dgm:cxn modelId="{A651807C-97ED-49C5-8712-8D094D830EA6}" type="presOf" srcId="{7868E1BD-179B-4A86-85D3-8D2F131993C5}" destId="{098A4D48-D6B0-4D15-846C-C9AC9F37F31A}" srcOrd="0" destOrd="0" presId="urn:microsoft.com/office/officeart/2005/8/layout/chevron2"/>
    <dgm:cxn modelId="{4E7DDEF9-B15E-463D-AD3D-DC4DB80AACA5}" type="presOf" srcId="{81D46B9E-2129-4FE9-90D8-B87F4DD10F3F}" destId="{7956B25D-E065-4276-906E-1C494CBEAA7B}" srcOrd="0" destOrd="0" presId="urn:microsoft.com/office/officeart/2005/8/layout/chevron2"/>
    <dgm:cxn modelId="{61F7557D-B7A8-4288-A13D-C3219AA18BCA}" srcId="{56A46F4B-3561-493D-B861-F9EDC1A5354C}" destId="{81D46B9E-2129-4FE9-90D8-B87F4DD10F3F}" srcOrd="0" destOrd="0" parTransId="{72D44B33-A050-482F-B9BF-110260765C52}" sibTransId="{F1DCE420-1F01-4702-AD06-A1EA16E4CB47}"/>
    <dgm:cxn modelId="{95D8B6B7-7722-4DB3-AFEA-4A2CB69E2A0F}" type="presOf" srcId="{A01EE677-4BF8-4B7B-8D00-6E57EED292E8}" destId="{59DA164E-ECF7-481B-88EE-EC60EF77A369}" srcOrd="0" destOrd="0" presId="urn:microsoft.com/office/officeart/2005/8/layout/chevron2"/>
    <dgm:cxn modelId="{F3AC9D82-981A-43C1-B9A5-4E505C40A607}" type="presOf" srcId="{3B7279BF-A7FC-4E08-BB89-C12F6B701D41}" destId="{45B872A5-948D-4568-9816-E9E520E466BE}" srcOrd="0" destOrd="0" presId="urn:microsoft.com/office/officeart/2005/8/layout/chevron2"/>
    <dgm:cxn modelId="{94D8BD68-4935-4E10-96FB-34E65950823D}" type="presOf" srcId="{E8C6271A-FBD6-466A-8C09-E09093A005C0}" destId="{7956B25D-E065-4276-906E-1C494CBEAA7B}" srcOrd="0" destOrd="1" presId="urn:microsoft.com/office/officeart/2005/8/layout/chevron2"/>
    <dgm:cxn modelId="{AF61B425-CBDD-4E31-BBA6-67112E141E25}" srcId="{3B7279BF-A7FC-4E08-BB89-C12F6B701D41}" destId="{A01EE677-4BF8-4B7B-8D00-6E57EED292E8}" srcOrd="0" destOrd="0" parTransId="{7860C2FB-044E-4BB2-8389-264A45F54EE5}" sibTransId="{477F7FA7-0782-4274-9DFC-2B5E7CC184F2}"/>
    <dgm:cxn modelId="{36A5A1AB-0507-4897-ABA0-193925071B90}" type="presOf" srcId="{E97514CD-042B-412A-8A50-A04D3C053863}" destId="{97959B85-290F-4B70-AE81-F2708D9D3D1F}" srcOrd="0" destOrd="0" presId="urn:microsoft.com/office/officeart/2005/8/layout/chevron2"/>
    <dgm:cxn modelId="{7BE80908-E2D3-4DF9-99AA-FE8C3113A5BF}" srcId="{3B7279BF-A7FC-4E08-BB89-C12F6B701D41}" destId="{56A46F4B-3561-493D-B861-F9EDC1A5354C}" srcOrd="2" destOrd="0" parTransId="{FDFAAFF3-30F1-42A5-A1B6-5845DD1B154F}" sibTransId="{A0D60EFB-2A88-4DE6-A11C-42ACF2597B07}"/>
    <dgm:cxn modelId="{76281179-6D9E-4DCA-B9CE-FC1005C61AD6}" srcId="{A01EE677-4BF8-4B7B-8D00-6E57EED292E8}" destId="{39B6AFC9-0B1D-4AD0-9FEF-939F5531E9E6}" srcOrd="0" destOrd="0" parTransId="{DBA54C3B-8E9A-46FD-A38E-691561386DC0}" sibTransId="{40ECCD80-6D02-4016-AE3B-A61E76DF2643}"/>
    <dgm:cxn modelId="{96E0B0AE-DEEA-4C23-B548-6E757C40EE80}" srcId="{3B7279BF-A7FC-4E08-BB89-C12F6B701D41}" destId="{7868E1BD-179B-4A86-85D3-8D2F131993C5}" srcOrd="1" destOrd="0" parTransId="{9C19A43B-895D-42F9-AF19-07523AF291C0}" sibTransId="{0C319F96-3AA5-48B3-9ACE-BDEB26D37C4E}"/>
    <dgm:cxn modelId="{137C0D8E-1B12-4C3E-9759-84156E947F43}" type="presOf" srcId="{56A46F4B-3561-493D-B861-F9EDC1A5354C}" destId="{AD392FF9-FA3E-4D7B-B53F-AED0D6644373}" srcOrd="0" destOrd="0" presId="urn:microsoft.com/office/officeart/2005/8/layout/chevron2"/>
    <dgm:cxn modelId="{5803C7AF-C087-43D4-B00C-AC57F2A5DCCA}" srcId="{56A46F4B-3561-493D-B861-F9EDC1A5354C}" destId="{E8C6271A-FBD6-466A-8C09-E09093A005C0}" srcOrd="1" destOrd="0" parTransId="{D7291AA4-3567-4E51-A3CB-A623B2727364}" sibTransId="{544689A3-1E2F-4106-A3A3-612535FEB403}"/>
    <dgm:cxn modelId="{BC25DE5D-67BC-4FC9-AB40-17CB5A8EBEB0}" srcId="{7868E1BD-179B-4A86-85D3-8D2F131993C5}" destId="{8C30C1B0-1215-4FFA-B54A-32CE4A19BF26}" srcOrd="1" destOrd="0" parTransId="{17ABB719-A98E-4A5F-AE4C-85BA50C5BE86}" sibTransId="{7F9B659C-5849-4741-9B95-4B6298942975}"/>
    <dgm:cxn modelId="{BE3D4418-0BAD-4B71-9AB1-253AF45718A7}" type="presOf" srcId="{39B6AFC9-0B1D-4AD0-9FEF-939F5531E9E6}" destId="{9F46CD64-7004-4FA9-9D48-A8145222F21F}" srcOrd="0" destOrd="0" presId="urn:microsoft.com/office/officeart/2005/8/layout/chevron2"/>
    <dgm:cxn modelId="{A0EA430D-0116-4436-824E-AE2D7247EFB5}" type="presOf" srcId="{8C30C1B0-1215-4FFA-B54A-32CE4A19BF26}" destId="{97959B85-290F-4B70-AE81-F2708D9D3D1F}" srcOrd="0" destOrd="1" presId="urn:microsoft.com/office/officeart/2005/8/layout/chevron2"/>
    <dgm:cxn modelId="{42D2A2E5-47F5-4010-8410-78DD3DE42EC9}" srcId="{A01EE677-4BF8-4B7B-8D00-6E57EED292E8}" destId="{5A6EA1B7-27D0-4CEE-BF0E-94F406883652}" srcOrd="1" destOrd="0" parTransId="{081BCA8C-5837-4D05-9A10-48FD4567F83A}" sibTransId="{253B78DE-E979-448C-80A2-495289C42E13}"/>
    <dgm:cxn modelId="{D7BCC5A3-BC1D-493D-AA0F-C0694696E388}" type="presParOf" srcId="{45B872A5-948D-4568-9816-E9E520E466BE}" destId="{EDD4DF76-6679-4412-B042-2B70C517542B}" srcOrd="0" destOrd="0" presId="urn:microsoft.com/office/officeart/2005/8/layout/chevron2"/>
    <dgm:cxn modelId="{E4E9AADA-76B3-4E4D-B0E4-40271CF5DAF1}" type="presParOf" srcId="{EDD4DF76-6679-4412-B042-2B70C517542B}" destId="{59DA164E-ECF7-481B-88EE-EC60EF77A369}" srcOrd="0" destOrd="0" presId="urn:microsoft.com/office/officeart/2005/8/layout/chevron2"/>
    <dgm:cxn modelId="{0632EB87-5857-4B62-BEE2-BF2D31FCE890}" type="presParOf" srcId="{EDD4DF76-6679-4412-B042-2B70C517542B}" destId="{9F46CD64-7004-4FA9-9D48-A8145222F21F}" srcOrd="1" destOrd="0" presId="urn:microsoft.com/office/officeart/2005/8/layout/chevron2"/>
    <dgm:cxn modelId="{99289447-C92C-4F67-961E-A20F6AA78573}" type="presParOf" srcId="{45B872A5-948D-4568-9816-E9E520E466BE}" destId="{852F80BA-F711-4B0B-9E89-5C946B70D2DF}" srcOrd="1" destOrd="0" presId="urn:microsoft.com/office/officeart/2005/8/layout/chevron2"/>
    <dgm:cxn modelId="{1D104759-B80A-45A7-8EF6-5D98D3C4ACC4}" type="presParOf" srcId="{45B872A5-948D-4568-9816-E9E520E466BE}" destId="{CC7241DC-B06B-4FB7-A109-B9D819059141}" srcOrd="2" destOrd="0" presId="urn:microsoft.com/office/officeart/2005/8/layout/chevron2"/>
    <dgm:cxn modelId="{55ECC096-DB03-4A7C-9EDE-D420FC6D03D4}" type="presParOf" srcId="{CC7241DC-B06B-4FB7-A109-B9D819059141}" destId="{098A4D48-D6B0-4D15-846C-C9AC9F37F31A}" srcOrd="0" destOrd="0" presId="urn:microsoft.com/office/officeart/2005/8/layout/chevron2"/>
    <dgm:cxn modelId="{08C94092-237A-4F47-9F74-8BB7AD256580}" type="presParOf" srcId="{CC7241DC-B06B-4FB7-A109-B9D819059141}" destId="{97959B85-290F-4B70-AE81-F2708D9D3D1F}" srcOrd="1" destOrd="0" presId="urn:microsoft.com/office/officeart/2005/8/layout/chevron2"/>
    <dgm:cxn modelId="{9EB269B3-6333-493D-8185-6BD08EFDB905}" type="presParOf" srcId="{45B872A5-948D-4568-9816-E9E520E466BE}" destId="{CDA0C987-E4B4-40FB-BA18-AD0504EBF781}" srcOrd="3" destOrd="0" presId="urn:microsoft.com/office/officeart/2005/8/layout/chevron2"/>
    <dgm:cxn modelId="{351413AB-A18B-4830-80A3-3EB9918B4BB2}" type="presParOf" srcId="{45B872A5-948D-4568-9816-E9E520E466BE}" destId="{60B4C035-955D-4427-A25A-64E71465A982}" srcOrd="4" destOrd="0" presId="urn:microsoft.com/office/officeart/2005/8/layout/chevron2"/>
    <dgm:cxn modelId="{C1BB1C29-7D9E-4135-958B-18190A7536A3}" type="presParOf" srcId="{60B4C035-955D-4427-A25A-64E71465A982}" destId="{AD392FF9-FA3E-4D7B-B53F-AED0D6644373}" srcOrd="0" destOrd="0" presId="urn:microsoft.com/office/officeart/2005/8/layout/chevron2"/>
    <dgm:cxn modelId="{DA611DD9-D12A-4B71-8163-E6D20B99648D}" type="presParOf" srcId="{60B4C035-955D-4427-A25A-64E71465A982}" destId="{7956B25D-E065-4276-906E-1C494CBEAA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課綱的宣導與因應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二、辦理三場種子教師工作坊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三、推動核心素養課程的困難</a:t>
          </a:r>
          <a:endParaRPr lang="zh-CN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 custScaleX="12031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</dgm:pt>
    <dgm:pt modelId="{D5BCB613-75FD-4DEE-8DA5-6CE19F632FB4}" type="pres">
      <dgm:prSet presAssocID="{2E39222F-7B7B-4ED2-827E-1328DFCF5572}" presName="spaceBetweenRectangles" presStyleCnt="0"/>
      <dgm:spPr/>
    </dgm:pt>
    <dgm:pt modelId="{AD00622C-704A-40DB-AA9A-CF6B66B9CB56}" type="pres">
      <dgm:prSet presAssocID="{240C59D7-2CE4-462A-9515-C237DA44CA8D}" presName="parentLin" presStyleCnt="0"/>
      <dgm:spPr/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 custScaleX="12030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</dgm:pt>
    <dgm:pt modelId="{C761DE94-27E5-4F75-9E5A-A7E6DD8791DF}" type="pres">
      <dgm:prSet presAssocID="{947B3124-FA3E-44E6-A51D-10587B3FB02E}" presName="spaceBetweenRectangles" presStyleCnt="0"/>
      <dgm:spPr/>
    </dgm:pt>
    <dgm:pt modelId="{B38C66CE-824B-42F9-A9FE-390D8396D086}" type="pres">
      <dgm:prSet presAssocID="{B05E394A-9B94-4D12-AA2A-4A782672DD2C}" presName="parentLin" presStyleCnt="0"/>
      <dgm:spPr/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 custScaleX="12030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0934CB-44A8-47A8-82B5-85956DF79B20}" type="presOf" srcId="{B05E394A-9B94-4D12-AA2A-4A782672DD2C}" destId="{8D3EE3B5-4895-4D5C-BF7C-9C953348E53B}" srcOrd="1" destOrd="0" presId="urn:microsoft.com/office/officeart/2005/8/layout/list1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4912EBC8-1122-48C9-888B-5E4A0F3DCA5E}" type="presOf" srcId="{240C59D7-2CE4-462A-9515-C237DA44CA8D}" destId="{1C3B8E56-CDD6-48F6-8138-C0343817464C}" srcOrd="0" destOrd="0" presId="urn:microsoft.com/office/officeart/2005/8/layout/list1"/>
    <dgm:cxn modelId="{1ECFB68E-9A12-4F27-8862-4FF1447B4167}" type="presOf" srcId="{5D72DEBB-C4EE-4A4C-998A-DBACC02F0CFB}" destId="{833C47F7-914D-4919-99FE-C55F44DD4350}" srcOrd="1" destOrd="0" presId="urn:microsoft.com/office/officeart/2005/8/layout/list1"/>
    <dgm:cxn modelId="{E45D7E96-6179-4B23-885E-D7619993CD0C}" type="presOf" srcId="{240C59D7-2CE4-462A-9515-C237DA44CA8D}" destId="{120FC45C-3BD5-48EA-A639-E7D5A20ED3FD}" srcOrd="1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510ED165-8C29-41E7-B71D-40055528EC43}" type="presOf" srcId="{B05E394A-9B94-4D12-AA2A-4A782672DD2C}" destId="{0846F4B8-B208-428D-B0F2-ECF3D2F850BA}" srcOrd="0" destOrd="0" presId="urn:microsoft.com/office/officeart/2005/8/layout/list1"/>
    <dgm:cxn modelId="{E0C600DF-2699-494B-90CA-702D3632563B}" type="presOf" srcId="{5D72DEBB-C4EE-4A4C-998A-DBACC02F0CFB}" destId="{20A6C866-FD85-4400-83D4-E3B919A34B51}" srcOrd="0" destOrd="0" presId="urn:microsoft.com/office/officeart/2005/8/layout/list1"/>
    <dgm:cxn modelId="{E29D09A0-5BE9-467D-85F6-3EA8283183B9}" type="presOf" srcId="{0274B17C-A8D6-4EC1-9F74-DEF1B852E50E}" destId="{290ADAC8-17E0-4F11-BE79-899CD4DD5E12}" srcOrd="0" destOrd="0" presId="urn:microsoft.com/office/officeart/2005/8/layout/list1"/>
    <dgm:cxn modelId="{7A7FB780-D5AB-4248-B0B7-30686DAB209F}" type="presParOf" srcId="{290ADAC8-17E0-4F11-BE79-899CD4DD5E12}" destId="{45EF6FC4-75DC-49E3-BD05-7B7E6300CE25}" srcOrd="0" destOrd="0" presId="urn:microsoft.com/office/officeart/2005/8/layout/list1"/>
    <dgm:cxn modelId="{E2C6DDC2-A358-4AA1-9B86-9F48875E336A}" type="presParOf" srcId="{45EF6FC4-75DC-49E3-BD05-7B7E6300CE25}" destId="{20A6C866-FD85-4400-83D4-E3B919A34B51}" srcOrd="0" destOrd="0" presId="urn:microsoft.com/office/officeart/2005/8/layout/list1"/>
    <dgm:cxn modelId="{C02415E3-FF76-4F3F-9A61-9F0B8DC24A95}" type="presParOf" srcId="{45EF6FC4-75DC-49E3-BD05-7B7E6300CE25}" destId="{833C47F7-914D-4919-99FE-C55F44DD4350}" srcOrd="1" destOrd="0" presId="urn:microsoft.com/office/officeart/2005/8/layout/list1"/>
    <dgm:cxn modelId="{EB6B0EAE-6763-4C3F-B416-3FA3C9C214B6}" type="presParOf" srcId="{290ADAC8-17E0-4F11-BE79-899CD4DD5E12}" destId="{1CA09CCC-EF99-4340-B4E1-5E5C5D8074D6}" srcOrd="1" destOrd="0" presId="urn:microsoft.com/office/officeart/2005/8/layout/list1"/>
    <dgm:cxn modelId="{98FF8811-DD1C-41E4-B8F7-FD2498B51C7A}" type="presParOf" srcId="{290ADAC8-17E0-4F11-BE79-899CD4DD5E12}" destId="{5EFADA3F-DBD8-47B3-87A4-F7C4DF43CC18}" srcOrd="2" destOrd="0" presId="urn:microsoft.com/office/officeart/2005/8/layout/list1"/>
    <dgm:cxn modelId="{2524D796-2700-4D5D-B851-2E7DE1E9CC4A}" type="presParOf" srcId="{290ADAC8-17E0-4F11-BE79-899CD4DD5E12}" destId="{D5BCB613-75FD-4DEE-8DA5-6CE19F632FB4}" srcOrd="3" destOrd="0" presId="urn:microsoft.com/office/officeart/2005/8/layout/list1"/>
    <dgm:cxn modelId="{65B151B0-42DE-4FF3-A82D-F6BA5A19C21C}" type="presParOf" srcId="{290ADAC8-17E0-4F11-BE79-899CD4DD5E12}" destId="{AD00622C-704A-40DB-AA9A-CF6B66B9CB56}" srcOrd="4" destOrd="0" presId="urn:microsoft.com/office/officeart/2005/8/layout/list1"/>
    <dgm:cxn modelId="{6295C7A3-B8C3-4A3A-A262-50060B7DFF0C}" type="presParOf" srcId="{AD00622C-704A-40DB-AA9A-CF6B66B9CB56}" destId="{1C3B8E56-CDD6-48F6-8138-C0343817464C}" srcOrd="0" destOrd="0" presId="urn:microsoft.com/office/officeart/2005/8/layout/list1"/>
    <dgm:cxn modelId="{6328D57B-D623-436B-95EE-C079BED4B6FA}" type="presParOf" srcId="{AD00622C-704A-40DB-AA9A-CF6B66B9CB56}" destId="{120FC45C-3BD5-48EA-A639-E7D5A20ED3FD}" srcOrd="1" destOrd="0" presId="urn:microsoft.com/office/officeart/2005/8/layout/list1"/>
    <dgm:cxn modelId="{AE81BBA7-13D1-4090-9523-3BD2EE5D3EE6}" type="presParOf" srcId="{290ADAC8-17E0-4F11-BE79-899CD4DD5E12}" destId="{197A93D8-BD3E-486E-ABDB-8DA346AD7C11}" srcOrd="5" destOrd="0" presId="urn:microsoft.com/office/officeart/2005/8/layout/list1"/>
    <dgm:cxn modelId="{8EE13CC9-EE45-40A1-9E62-4FB4020B1038}" type="presParOf" srcId="{290ADAC8-17E0-4F11-BE79-899CD4DD5E12}" destId="{58D67328-282B-4E2B-B4DB-8AD412BAFFBC}" srcOrd="6" destOrd="0" presId="urn:microsoft.com/office/officeart/2005/8/layout/list1"/>
    <dgm:cxn modelId="{0481346D-0E9B-4FA1-9404-371F859721B4}" type="presParOf" srcId="{290ADAC8-17E0-4F11-BE79-899CD4DD5E12}" destId="{C761DE94-27E5-4F75-9E5A-A7E6DD8791DF}" srcOrd="7" destOrd="0" presId="urn:microsoft.com/office/officeart/2005/8/layout/list1"/>
    <dgm:cxn modelId="{56C0E48D-2A67-454A-A03A-8F4BFA0DCBB1}" type="presParOf" srcId="{290ADAC8-17E0-4F11-BE79-899CD4DD5E12}" destId="{B38C66CE-824B-42F9-A9FE-390D8396D086}" srcOrd="8" destOrd="0" presId="urn:microsoft.com/office/officeart/2005/8/layout/list1"/>
    <dgm:cxn modelId="{6E49493C-ECED-445E-BAFC-250E2B36F9A8}" type="presParOf" srcId="{B38C66CE-824B-42F9-A9FE-390D8396D086}" destId="{0846F4B8-B208-428D-B0F2-ECF3D2F850BA}" srcOrd="0" destOrd="0" presId="urn:microsoft.com/office/officeart/2005/8/layout/list1"/>
    <dgm:cxn modelId="{ECBDAFB5-66EB-4C71-8EA7-E1772595AA6C}" type="presParOf" srcId="{B38C66CE-824B-42F9-A9FE-390D8396D086}" destId="{8D3EE3B5-4895-4D5C-BF7C-9C953348E53B}" srcOrd="1" destOrd="0" presId="urn:microsoft.com/office/officeart/2005/8/layout/list1"/>
    <dgm:cxn modelId="{7A121119-6297-48F6-A556-218ACB7954AD}" type="presParOf" srcId="{290ADAC8-17E0-4F11-BE79-899CD4DD5E12}" destId="{F262F509-6396-4BFC-87D5-70BB0970B22E}" srcOrd="9" destOrd="0" presId="urn:microsoft.com/office/officeart/2005/8/layout/list1"/>
    <dgm:cxn modelId="{3ADEC49D-63E7-406F-88B5-8F6FC0D5A8C1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2439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296467" y="5871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一、專業諮詢 意見整合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406" y="84652"/>
        <a:ext cx="4098669" cy="479482"/>
      </dsp:txXfrm>
    </dsp:sp>
    <dsp:sp modelId="{58D67328-282B-4E2B-B4DB-8AD412BAFFBC}">
      <dsp:nvSpPr>
        <dsp:cNvPr id="0" name=""/>
        <dsp:cNvSpPr/>
      </dsp:nvSpPr>
      <dsp:spPr>
        <a:xfrm>
          <a:off x="0" y="1140873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296467" y="875193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二、教師專業 成長研習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406" y="901132"/>
        <a:ext cx="4098669" cy="479482"/>
      </dsp:txXfrm>
    </dsp:sp>
    <dsp:sp modelId="{F776FF77-BBFD-429A-B555-3A759A0377CC}">
      <dsp:nvSpPr>
        <dsp:cNvPr id="0" name=""/>
        <dsp:cNvSpPr/>
      </dsp:nvSpPr>
      <dsp:spPr>
        <a:xfrm>
          <a:off x="0" y="195735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296467" y="169167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三、課程教材 教法研發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406" y="1717613"/>
        <a:ext cx="4098669" cy="479482"/>
      </dsp:txXfrm>
    </dsp:sp>
    <dsp:sp modelId="{B3A81B91-F9F1-4E1B-9092-F6EAFCC3BD5D}">
      <dsp:nvSpPr>
        <dsp:cNvPr id="0" name=""/>
        <dsp:cNvSpPr/>
      </dsp:nvSpPr>
      <dsp:spPr>
        <a:xfrm>
          <a:off x="0" y="2773834"/>
          <a:ext cx="592935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FF6B1-F70A-4601-8A6C-57EE44B43E8C}">
      <dsp:nvSpPr>
        <dsp:cNvPr id="0" name=""/>
        <dsp:cNvSpPr/>
      </dsp:nvSpPr>
      <dsp:spPr>
        <a:xfrm>
          <a:off x="296467" y="2508154"/>
          <a:ext cx="4150547" cy="5313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881" tIns="0" rIns="15688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四、教學資源 整合交流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2406" y="2534093"/>
        <a:ext cx="409866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A164E-ECF7-481B-88EE-EC60EF77A369}">
      <dsp:nvSpPr>
        <dsp:cNvPr id="0" name=""/>
        <dsp:cNvSpPr/>
      </dsp:nvSpPr>
      <dsp:spPr>
        <a:xfrm rot="5400000">
          <a:off x="-249533" y="251818"/>
          <a:ext cx="1663558" cy="11644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104</a:t>
          </a:r>
          <a:endParaRPr lang="zh-TW" altLang="en-US" sz="3200" kern="1200" dirty="0"/>
        </a:p>
      </dsp:txBody>
      <dsp:txXfrm rot="-5400000">
        <a:off x="1" y="584531"/>
        <a:ext cx="1164491" cy="499067"/>
      </dsp:txXfrm>
    </dsp:sp>
    <dsp:sp modelId="{9F46CD64-7004-4FA9-9D48-A8145222F21F}">
      <dsp:nvSpPr>
        <dsp:cNvPr id="0" name=""/>
        <dsp:cNvSpPr/>
      </dsp:nvSpPr>
      <dsp:spPr>
        <a:xfrm rot="5400000">
          <a:off x="3173936" y="-2009445"/>
          <a:ext cx="1081313" cy="510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建構學習</a:t>
          </a:r>
          <a:r>
            <a:rPr lang="zh-TW" altLang="en-US" sz="3200" kern="1200" dirty="0" smtClean="0"/>
            <a:t>者中心共備模式</a:t>
          </a:r>
          <a:endParaRPr lang="zh-TW" alt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/>
            <a:t>閱讀理解工作坊</a:t>
          </a:r>
          <a:endParaRPr lang="zh-TW" altLang="en-US" sz="3200" kern="1200" dirty="0"/>
        </a:p>
      </dsp:txBody>
      <dsp:txXfrm rot="-5400000">
        <a:off x="1164491" y="52785"/>
        <a:ext cx="5047419" cy="975743"/>
      </dsp:txXfrm>
    </dsp:sp>
    <dsp:sp modelId="{098A4D48-D6B0-4D15-846C-C9AC9F37F31A}">
      <dsp:nvSpPr>
        <dsp:cNvPr id="0" name=""/>
        <dsp:cNvSpPr/>
      </dsp:nvSpPr>
      <dsp:spPr>
        <a:xfrm rot="5400000">
          <a:off x="-249533" y="1722010"/>
          <a:ext cx="1663558" cy="11644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105</a:t>
          </a:r>
          <a:endParaRPr lang="zh-TW" altLang="en-US" sz="3200" kern="1200" dirty="0"/>
        </a:p>
      </dsp:txBody>
      <dsp:txXfrm rot="-5400000">
        <a:off x="1" y="2054723"/>
        <a:ext cx="1164491" cy="499067"/>
      </dsp:txXfrm>
    </dsp:sp>
    <dsp:sp modelId="{97959B85-290F-4B70-AE81-F2708D9D3D1F}">
      <dsp:nvSpPr>
        <dsp:cNvPr id="0" name=""/>
        <dsp:cNvSpPr/>
      </dsp:nvSpPr>
      <dsp:spPr>
        <a:xfrm rot="5400000">
          <a:off x="3177299" y="-536969"/>
          <a:ext cx="1074587" cy="510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/>
            <a:t>國際教育</a:t>
          </a:r>
          <a:endParaRPr lang="zh-TW" altLang="en-US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/>
            <a:t>非選擇評量工作坊</a:t>
          </a:r>
          <a:endParaRPr lang="zh-TW" altLang="en-US" sz="3200" kern="1200" dirty="0"/>
        </a:p>
      </dsp:txBody>
      <dsp:txXfrm rot="-5400000">
        <a:off x="1164491" y="1528296"/>
        <a:ext cx="5047747" cy="969673"/>
      </dsp:txXfrm>
    </dsp:sp>
    <dsp:sp modelId="{AD392FF9-FA3E-4D7B-B53F-AED0D6644373}">
      <dsp:nvSpPr>
        <dsp:cNvPr id="0" name=""/>
        <dsp:cNvSpPr/>
      </dsp:nvSpPr>
      <dsp:spPr>
        <a:xfrm rot="5400000">
          <a:off x="-249533" y="3192202"/>
          <a:ext cx="1663558" cy="11644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106</a:t>
          </a:r>
          <a:endParaRPr lang="zh-TW" altLang="en-US" sz="3200" kern="1200" dirty="0"/>
        </a:p>
      </dsp:txBody>
      <dsp:txXfrm rot="-5400000">
        <a:off x="1" y="3524915"/>
        <a:ext cx="1164491" cy="499067"/>
      </dsp:txXfrm>
    </dsp:sp>
    <dsp:sp modelId="{7956B25D-E065-4276-906E-1C494CBEAA7B}">
      <dsp:nvSpPr>
        <dsp:cNvPr id="0" name=""/>
        <dsp:cNvSpPr/>
      </dsp:nvSpPr>
      <dsp:spPr>
        <a:xfrm rot="5400000">
          <a:off x="3186907" y="935785"/>
          <a:ext cx="1055372" cy="510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/>
            <a:t>創客</a:t>
          </a:r>
          <a:r>
            <a:rPr lang="zh-TW" altLang="en-US" sz="3200" kern="1200" dirty="0" smtClean="0"/>
            <a:t>教育</a:t>
          </a:r>
          <a:endParaRPr lang="zh-TW" altLang="en-US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/>
            <a:t>素養導向課程設計工作坊</a:t>
          </a:r>
          <a:endParaRPr lang="zh-TW" altLang="en-US" sz="3200" kern="1200" dirty="0"/>
        </a:p>
      </dsp:txBody>
      <dsp:txXfrm rot="-5400000">
        <a:off x="1164492" y="3009720"/>
        <a:ext cx="5048685" cy="952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378573"/>
          <a:ext cx="63087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15438" y="9573"/>
          <a:ext cx="531328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920" tIns="0" rIns="1669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一、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107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課綱的宣導與因應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464" y="45599"/>
        <a:ext cx="5241229" cy="665948"/>
      </dsp:txXfrm>
    </dsp:sp>
    <dsp:sp modelId="{58D67328-282B-4E2B-B4DB-8AD412BAFFBC}">
      <dsp:nvSpPr>
        <dsp:cNvPr id="0" name=""/>
        <dsp:cNvSpPr/>
      </dsp:nvSpPr>
      <dsp:spPr>
        <a:xfrm>
          <a:off x="0" y="1512574"/>
          <a:ext cx="63087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15438" y="1143574"/>
          <a:ext cx="5312706" cy="73800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920" tIns="0" rIns="1669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二、辦理三場種子教師工作坊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464" y="1179600"/>
        <a:ext cx="5240654" cy="665948"/>
      </dsp:txXfrm>
    </dsp:sp>
    <dsp:sp modelId="{F776FF77-BBFD-429A-B555-3A759A0377CC}">
      <dsp:nvSpPr>
        <dsp:cNvPr id="0" name=""/>
        <dsp:cNvSpPr/>
      </dsp:nvSpPr>
      <dsp:spPr>
        <a:xfrm>
          <a:off x="0" y="2646574"/>
          <a:ext cx="63087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15438" y="2277574"/>
          <a:ext cx="5312706" cy="73800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920" tIns="0" rIns="1669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三、推動核心素養課程的困難</a:t>
          </a:r>
          <a:endParaRPr lang="zh-CN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1464" y="2313600"/>
        <a:ext cx="524065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8880E-830A-497E-8DA6-EE44A134BFAE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1BA7-81E8-4309-AEFE-FA49154C85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904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ABA81-6C6D-42A9-BEEC-AC6F89BF1596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0726-1D7A-48F6-9E34-D0B7E20AAA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5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99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80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14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3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71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3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843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42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88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0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返校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267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4572000" y="3500438"/>
            <a:ext cx="1678514" cy="127924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未标题-1_1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9697" y="1928802"/>
            <a:ext cx="3164335" cy="4735629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7818" y="5143512"/>
            <a:ext cx="1013080" cy="1329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8" name="图片 7" descr="返校2_0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0760" y="4214818"/>
            <a:ext cx="3143240" cy="2420802"/>
          </a:xfrm>
          <a:prstGeom prst="rect">
            <a:avLst/>
          </a:prstGeom>
        </p:spPr>
      </p:pic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6578" y="5286388"/>
            <a:ext cx="1013080" cy="1329992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>
            <a:off x="6572264" y="3159625"/>
            <a:ext cx="3000396" cy="1779455"/>
            <a:chOff x="6572264" y="3159625"/>
            <a:chExt cx="3000396" cy="1779455"/>
          </a:xfrm>
        </p:grpSpPr>
        <p:sp>
          <p:nvSpPr>
            <p:cNvPr id="10" name="矩形 9"/>
            <p:cNvSpPr/>
            <p:nvPr userDrawn="1"/>
          </p:nvSpPr>
          <p:spPr>
            <a:xfrm>
              <a:off x="6929454" y="3159625"/>
              <a:ext cx="22860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4400" spc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7358082" y="3659691"/>
              <a:ext cx="128588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4400" spc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4400" spc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6572264" y="4169639"/>
              <a:ext cx="30003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S</a:t>
              </a:r>
              <a:r>
                <a:rPr lang="en-US" altLang="zh-CN" sz="4400" spc="0" smtClean="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H</a:t>
              </a:r>
              <a:r>
                <a:rPr lang="en-US" altLang="zh-CN" sz="4400" spc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r>
                <a:rPr lang="en-US" altLang="zh-CN" sz="4400" spc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L</a:t>
              </a:r>
              <a:endParaRPr lang="zh-CN" altLang="en-US" sz="4400" spc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6429388" y="357166"/>
            <a:ext cx="2286016" cy="164307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5357818" y="3857628"/>
            <a:ext cx="1428760" cy="108890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sb_0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2396" y="4929198"/>
            <a:ext cx="1143906" cy="1501743"/>
          </a:xfrm>
          <a:prstGeom prst="rect">
            <a:avLst/>
          </a:prstGeom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pic>
        <p:nvPicPr>
          <p:cNvPr id="16" name="图片 15" descr="未标题-1_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14554"/>
            <a:ext cx="1500166" cy="1047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sb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29520" y="4357694"/>
            <a:ext cx="1568904" cy="1962668"/>
          </a:xfrm>
          <a:prstGeom prst="rect">
            <a:avLst/>
          </a:prstGeom>
        </p:spPr>
      </p:pic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1170020" cy="1751010"/>
          </a:xfrm>
          <a:prstGeom prst="rect">
            <a:avLst/>
          </a:prstGeom>
        </p:spPr>
      </p:pic>
      <p:pic>
        <p:nvPicPr>
          <p:cNvPr id="11" name="图片 10" descr="bs_0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4209" y="4878712"/>
            <a:ext cx="949757" cy="836304"/>
          </a:xfrm>
          <a:prstGeom prst="rect">
            <a:avLst/>
          </a:prstGeom>
        </p:spPr>
      </p:pic>
      <p:pic>
        <p:nvPicPr>
          <p:cNvPr id="8" name="图片 7" descr="sb_06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5206" y="5286388"/>
            <a:ext cx="1013080" cy="1329992"/>
          </a:xfrm>
          <a:prstGeom prst="rect">
            <a:avLst/>
          </a:prstGeom>
        </p:spPr>
      </p:pic>
      <p:pic>
        <p:nvPicPr>
          <p:cNvPr id="12" name="图片 11" descr="返校2_0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8860" y="1071546"/>
            <a:ext cx="3143240" cy="2420802"/>
          </a:xfrm>
          <a:prstGeom prst="rect">
            <a:avLst/>
          </a:prstGeom>
        </p:spPr>
      </p:pic>
      <p:pic>
        <p:nvPicPr>
          <p:cNvPr id="13" name="图片 12" descr="返校1_03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7554" y="571480"/>
            <a:ext cx="2011341" cy="1322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C866-91A5-4FE8-852F-4E4EA3F8DEE3}" type="datetimeFigureOut">
              <a:rPr lang="zh-CN" altLang="en-US" smtClean="0"/>
              <a:pPr/>
              <a:t>2017/5/2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FAF5-218D-4493-AA17-9A1040C974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5" r:id="rId4"/>
    <p:sldLayoutId id="2147483664" r:id="rId5"/>
    <p:sldLayoutId id="2147483660" r:id="rId6"/>
    <p:sldLayoutId id="2147483661" r:id="rId7"/>
    <p:sldLayoutId id="2147483663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zh-TW" sz="4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105</a:t>
            </a:r>
            <a:r>
              <a:rPr kumimoji="1" lang="zh-TW" altLang="en-US" sz="4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學年度國教輔導團北區交流</a:t>
            </a:r>
            <a:endParaRPr lang="zh-TW" altLang="en-US" sz="44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883" y="2492896"/>
            <a:ext cx="51090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kumimoji="1" lang="zh-TW" altLang="en-US" sz="3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臺北市國民教育輔導</a:t>
            </a:r>
            <a:r>
              <a:rPr kumimoji="1" lang="zh-TW" altLang="en-US" sz="3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團</a:t>
            </a:r>
            <a:endParaRPr kumimoji="1" lang="en-US" altLang="zh-TW" sz="3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  <a:p>
            <a:pPr algn="just"/>
            <a:r>
              <a:rPr kumimoji="1" lang="zh-TW" altLang="en-US" sz="3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國中</a:t>
            </a:r>
            <a:r>
              <a:rPr kumimoji="1" lang="zh-TW" altLang="en-US" sz="3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社會學習</a:t>
            </a:r>
            <a:r>
              <a:rPr kumimoji="1" lang="zh-TW" altLang="en-US" sz="3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領域輔導小組</a:t>
            </a:r>
            <a:endParaRPr lang="zh-TW" altLang="en-US" sz="3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7883" y="4365104"/>
            <a:ext cx="4801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kumimoji="1" lang="zh-TW" altLang="en-US" sz="3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報告人：金華國中 許珮甄</a:t>
            </a:r>
            <a:endParaRPr lang="zh-TW" altLang="en-US" sz="3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文字方塊 3"/>
          <p:cNvSpPr txBox="1">
            <a:spLocks noChangeArrowheads="1"/>
          </p:cNvSpPr>
          <p:nvPr/>
        </p:nvSpPr>
        <p:spPr bwMode="auto">
          <a:xfrm>
            <a:off x="7410450" y="6381328"/>
            <a:ext cx="173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2017/05/04</a:t>
            </a:r>
            <a:endParaRPr lang="en-US" altLang="zh-TW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67544" y="404664"/>
            <a:ext cx="4993192" cy="531360"/>
            <a:chOff x="296467" y="875193"/>
            <a:chExt cx="4993192" cy="531360"/>
          </a:xfrm>
        </p:grpSpPr>
        <p:sp>
          <p:nvSpPr>
            <p:cNvPr id="6" name="圓角矩形 5"/>
            <p:cNvSpPr/>
            <p:nvPr/>
          </p:nvSpPr>
          <p:spPr>
            <a:xfrm>
              <a:off x="296467" y="875193"/>
              <a:ext cx="4993192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322406" y="901132"/>
              <a:ext cx="494131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881" tIns="0" rIns="15688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二、辦理三場種子教師工作坊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820"/>
            <a:ext cx="2952328" cy="22142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3708802"/>
            <a:ext cx="2946343" cy="22097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6" y="1243179"/>
            <a:ext cx="2952328" cy="22142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6" y="3717031"/>
            <a:ext cx="2935371" cy="220152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73" y="1243179"/>
            <a:ext cx="2935371" cy="220152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15" y="3708802"/>
            <a:ext cx="2952329" cy="221424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077306"/>
            <a:ext cx="6876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▲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北市輔導團吳慧玲老師、臺北市萬芳高中周岳虹老師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北市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輔導團張懿婷老師素養導向教學案例分享</a:t>
            </a:r>
          </a:p>
        </p:txBody>
      </p:sp>
    </p:spTree>
    <p:extLst>
      <p:ext uri="{BB962C8B-B14F-4D97-AF65-F5344CB8AC3E}">
        <p14:creationId xmlns:p14="http://schemas.microsoft.com/office/powerpoint/2010/main" val="32079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8" y="54777"/>
            <a:ext cx="7682515" cy="653858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07504" y="532263"/>
            <a:ext cx="8940962" cy="4767184"/>
            <a:chOff x="512590" y="1203936"/>
            <a:chExt cx="8429683" cy="4239215"/>
          </a:xfrm>
        </p:grpSpPr>
        <p:grpSp>
          <p:nvGrpSpPr>
            <p:cNvPr id="15" name="群組 14"/>
            <p:cNvGrpSpPr/>
            <p:nvPr/>
          </p:nvGrpSpPr>
          <p:grpSpPr>
            <a:xfrm>
              <a:off x="512590" y="3035427"/>
              <a:ext cx="8429683" cy="2407724"/>
              <a:chOff x="512590" y="3035427"/>
              <a:chExt cx="8429683" cy="2407724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512590" y="3035427"/>
                <a:ext cx="8429683" cy="2357066"/>
                <a:chOff x="512590" y="3035427"/>
                <a:chExt cx="8429683" cy="2357066"/>
              </a:xfrm>
            </p:grpSpPr>
            <p:grpSp>
              <p:nvGrpSpPr>
                <p:cNvPr id="5" name="群組 4"/>
                <p:cNvGrpSpPr/>
                <p:nvPr/>
              </p:nvGrpSpPr>
              <p:grpSpPr>
                <a:xfrm>
                  <a:off x="512590" y="3035427"/>
                  <a:ext cx="8429683" cy="2357066"/>
                  <a:chOff x="428597" y="3547736"/>
                  <a:chExt cx="8429683" cy="2357066"/>
                </a:xfrm>
              </p:grpSpPr>
              <p:grpSp>
                <p:nvGrpSpPr>
                  <p:cNvPr id="4" name="群組 3"/>
                  <p:cNvGrpSpPr/>
                  <p:nvPr/>
                </p:nvGrpSpPr>
                <p:grpSpPr>
                  <a:xfrm>
                    <a:off x="428597" y="3547736"/>
                    <a:ext cx="8429683" cy="2357066"/>
                    <a:chOff x="428597" y="3547736"/>
                    <a:chExt cx="8429683" cy="2357066"/>
                  </a:xfrm>
                </p:grpSpPr>
                <p:grpSp>
                  <p:nvGrpSpPr>
                    <p:cNvPr id="3" name="群組 2"/>
                    <p:cNvGrpSpPr/>
                    <p:nvPr/>
                  </p:nvGrpSpPr>
                  <p:grpSpPr>
                    <a:xfrm>
                      <a:off x="428597" y="3547736"/>
                      <a:ext cx="8429683" cy="2357066"/>
                      <a:chOff x="428597" y="3547736"/>
                      <a:chExt cx="8429683" cy="2357066"/>
                    </a:xfrm>
                  </p:grpSpPr>
                  <p:grpSp>
                    <p:nvGrpSpPr>
                      <p:cNvPr id="2" name="群組 1"/>
                      <p:cNvGrpSpPr/>
                      <p:nvPr/>
                    </p:nvGrpSpPr>
                    <p:grpSpPr>
                      <a:xfrm>
                        <a:off x="428597" y="3547736"/>
                        <a:ext cx="8429683" cy="2357066"/>
                        <a:chOff x="428597" y="3547736"/>
                        <a:chExt cx="8429683" cy="2357066"/>
                      </a:xfrm>
                    </p:grpSpPr>
                    <p:grpSp>
                      <p:nvGrpSpPr>
                        <p:cNvPr id="27" name="组合 26"/>
                        <p:cNvGrpSpPr/>
                        <p:nvPr/>
                      </p:nvGrpSpPr>
                      <p:grpSpPr>
                        <a:xfrm>
                          <a:off x="428597" y="3547736"/>
                          <a:ext cx="8429683" cy="2357066"/>
                          <a:chOff x="428597" y="2500694"/>
                          <a:chExt cx="8429683" cy="2357066"/>
                        </a:xfrm>
                      </p:grpSpPr>
                      <p:grpSp>
                        <p:nvGrpSpPr>
                          <p:cNvPr id="7" name="Group 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8597" y="2827091"/>
                            <a:ext cx="8429683" cy="2030669"/>
                            <a:chOff x="720" y="2987"/>
                            <a:chExt cx="4006" cy="927"/>
                          </a:xfrm>
                        </p:grpSpPr>
                        <p:sp>
                          <p:nvSpPr>
                            <p:cNvPr id="11" name="AutoShape 34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720" y="3258"/>
                              <a:ext cx="1330" cy="656"/>
                            </a:xfrm>
                            <a:prstGeom prst="bevel">
                              <a:avLst>
                                <a:gd name="adj" fmla="val 1648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50000">
                                  <a:srgbClr val="DDDDDD">
                                    <a:gamma/>
                                    <a:tint val="33333"/>
                                    <a:invGamma/>
                                  </a:srgbClr>
                                </a:gs>
                                <a:gs pos="100000">
                                  <a:srgbClr val="DDDDDD"/>
                                </a:gs>
                              </a:gsLst>
                              <a:lin ang="270000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2" name="AutoShape 35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720" y="2989"/>
                              <a:ext cx="1330" cy="269"/>
                            </a:xfrm>
                            <a:prstGeom prst="bevel">
                              <a:avLst>
                                <a:gd name="adj" fmla="val 3718"/>
                              </a:avLst>
                            </a:prstGeom>
                            <a:solidFill>
                              <a:schemeClr val="accent4">
                                <a:lumMod val="60000"/>
                                <a:lumOff val="40000"/>
                                <a:alpha val="50000"/>
                              </a:schemeClr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3" name="AutoShape 36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2064" y="3258"/>
                              <a:ext cx="1330" cy="656"/>
                            </a:xfrm>
                            <a:prstGeom prst="bevel">
                              <a:avLst>
                                <a:gd name="adj" fmla="val 1648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50000">
                                  <a:srgbClr val="DDDDDD">
                                    <a:gamma/>
                                    <a:tint val="33333"/>
                                    <a:invGamma/>
                                  </a:srgbClr>
                                </a:gs>
                                <a:gs pos="100000">
                                  <a:srgbClr val="DDDDDD"/>
                                </a:gs>
                              </a:gsLst>
                              <a:lin ang="270000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" name="AutoShape 37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2064" y="2989"/>
                              <a:ext cx="1330" cy="269"/>
                            </a:xfrm>
                            <a:prstGeom prst="bevel">
                              <a:avLst>
                                <a:gd name="adj" fmla="val 3718"/>
                              </a:avLst>
                            </a:prstGeom>
                            <a:solidFill>
                              <a:srgbClr val="99CC00">
                                <a:alpha val="50000"/>
                              </a:srgbClr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9" name="AutoShape 42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3396" y="3256"/>
                              <a:ext cx="1330" cy="656"/>
                            </a:xfrm>
                            <a:prstGeom prst="bevel">
                              <a:avLst>
                                <a:gd name="adj" fmla="val 1648"/>
                              </a:avLst>
                            </a:prstGeom>
                            <a:gradFill rotWithShape="1">
                              <a:gsLst>
                                <a:gs pos="0">
                                  <a:srgbClr val="DDDDDD"/>
                                </a:gs>
                                <a:gs pos="50000">
                                  <a:srgbClr val="DDDDDD">
                                    <a:gamma/>
                                    <a:tint val="33333"/>
                                    <a:invGamma/>
                                  </a:srgbClr>
                                </a:gs>
                                <a:gs pos="100000">
                                  <a:srgbClr val="DDDDDD"/>
                                </a:gs>
                              </a:gsLst>
                              <a:lin ang="2700000" scaled="1"/>
                            </a:gra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20" name="AutoShape 43"/>
                            <p:cNvSpPr>
                              <a:spLocks noChangeArrowheads="1"/>
                            </p:cNvSpPr>
                            <p:nvPr/>
                          </p:nvSpPr>
                          <p:spPr bwMode="gray">
                            <a:xfrm>
                              <a:off x="3396" y="2987"/>
                              <a:ext cx="1330" cy="269"/>
                            </a:xfrm>
                            <a:prstGeom prst="bevel">
                              <a:avLst>
                                <a:gd name="adj" fmla="val 3718"/>
                              </a:avLst>
                            </a:prstGeom>
                            <a:solidFill>
                              <a:schemeClr val="accent1">
                                <a:alpha val="50000"/>
                              </a:schemeClr>
                            </a:solidFill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sp>
                        <p:nvSpPr>
                          <p:cNvPr id="8" name="Freeform 46"/>
                          <p:cNvSpPr>
                            <a:spLocks/>
                          </p:cNvSpPr>
                          <p:nvPr/>
                        </p:nvSpPr>
                        <p:spPr bwMode="gray">
                          <a:xfrm>
                            <a:off x="428597" y="2511647"/>
                            <a:ext cx="8383389" cy="3154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44"/>
                              </a:cxn>
                              <a:cxn ang="0">
                                <a:pos x="624" y="0"/>
                              </a:cxn>
                              <a:cxn ang="0">
                                <a:pos x="3529" y="0"/>
                              </a:cxn>
                              <a:cxn ang="0">
                                <a:pos x="3984" y="144"/>
                              </a:cxn>
                              <a:cxn ang="0">
                                <a:pos x="0" y="144"/>
                              </a:cxn>
                            </a:cxnLst>
                            <a:rect l="0" t="0" r="r" b="b"/>
                            <a:pathLst>
                              <a:path w="3984" h="144">
                                <a:moveTo>
                                  <a:pt x="0" y="144"/>
                                </a:moveTo>
                                <a:lnTo>
                                  <a:pt x="624" y="0"/>
                                </a:lnTo>
                                <a:lnTo>
                                  <a:pt x="3529" y="0"/>
                                </a:lnTo>
                                <a:lnTo>
                                  <a:pt x="3984" y="144"/>
                                </a:lnTo>
                                <a:lnTo>
                                  <a:pt x="0" y="144"/>
                                </a:lnTo>
                                <a:close/>
                              </a:path>
                            </a:pathLst>
                          </a:custGeom>
                          <a:ln>
                            <a:headEnd/>
                            <a:tailEnd/>
                          </a:ln>
                          <a:effectLst/>
                        </p:spPr>
                        <p:style>
                          <a:lnRef idx="1">
                            <a:schemeClr val="accent4"/>
                          </a:lnRef>
                          <a:fillRef idx="3">
                            <a:schemeClr val="accent4"/>
                          </a:fillRef>
                          <a:effectRef idx="2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" name="Line 47"/>
                          <p:cNvSpPr>
                            <a:spLocks noChangeShapeType="1"/>
                          </p:cNvSpPr>
                          <p:nvPr/>
                        </p:nvSpPr>
                        <p:spPr bwMode="gray">
                          <a:xfrm flipV="1">
                            <a:off x="3252520" y="2500694"/>
                            <a:ext cx="248303" cy="28477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dist="28398" dir="9206097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" name="Line 48"/>
                          <p:cNvSpPr>
                            <a:spLocks noChangeShapeType="1"/>
                          </p:cNvSpPr>
                          <p:nvPr/>
                        </p:nvSpPr>
                        <p:spPr bwMode="gray">
                          <a:xfrm flipH="1" flipV="1">
                            <a:off x="5794471" y="2507266"/>
                            <a:ext cx="252512" cy="30668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dist="12700" dir="10800000" algn="ctr" rotWithShape="0">
                              <a:schemeClr val="tx1">
                                <a:alpha val="50000"/>
                              </a:schemeClr>
                            </a:outerShdw>
                          </a:effec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28" name="Rectangle 38"/>
                        <p:cNvSpPr>
                          <a:spLocks noChangeArrowheads="1"/>
                        </p:cNvSpPr>
                        <p:nvPr/>
                      </p:nvSpPr>
                      <p:spPr bwMode="gray">
                        <a:xfrm>
                          <a:off x="1339639" y="3970375"/>
                          <a:ext cx="982961" cy="461665"/>
                        </a:xfrm>
                        <a:prstGeom prst="rect">
                          <a:avLst/>
                        </a:prstGeom>
                        <a:noFill/>
                        <a:ln w="9525" algn="ctr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zh-TW" altLang="en-US" sz="2400" b="1" dirty="0" smtClean="0">
                              <a:solidFill>
                                <a:srgbClr val="1C1C1C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困難</a:t>
                          </a:r>
                          <a:r>
                            <a:rPr lang="en-US" altLang="zh-TW" sz="2400" b="1" dirty="0" smtClean="0">
                              <a:solidFill>
                                <a:srgbClr val="1C1C1C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1</a:t>
                          </a:r>
                          <a:endParaRPr lang="en-US" altLang="zh-CN" sz="2400" b="1" dirty="0">
                            <a:solidFill>
                              <a:srgbClr val="1C1C1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  <p:sp>
                    <p:nvSpPr>
                      <p:cNvPr id="30" name="Rectangle 39"/>
                      <p:cNvSpPr>
                        <a:spLocks noChangeArrowheads="1"/>
                      </p:cNvSpPr>
                      <p:nvPr/>
                    </p:nvSpPr>
                    <p:spPr bwMode="gray">
                      <a:xfrm>
                        <a:off x="4176605" y="3970375"/>
                        <a:ext cx="982961" cy="461665"/>
                      </a:xfrm>
                      <a:prstGeom prst="rect">
                        <a:avLst/>
                      </a:prstGeom>
                      <a:noFill/>
                      <a:ln w="9525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zh-TW" altLang="en-US" sz="2400" b="1" dirty="0" smtClean="0">
                            <a:solidFill>
                              <a:srgbClr val="1C1C1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困難</a:t>
                        </a:r>
                        <a:r>
                          <a:rPr lang="en-US" altLang="zh-TW" sz="2400" b="1" dirty="0" smtClean="0">
                            <a:solidFill>
                              <a:srgbClr val="1C1C1C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2</a:t>
                        </a:r>
                        <a:endParaRPr lang="en-US" altLang="zh-CN" sz="2400" b="1" dirty="0">
                          <a:solidFill>
                            <a:srgbClr val="1C1C1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</p:grpSp>
                <p:sp>
                  <p:nvSpPr>
                    <p:cNvPr id="32" name="Rectangle 4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6919142" y="3968026"/>
                      <a:ext cx="982961" cy="461665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TW" altLang="en-US" sz="2400" b="1" dirty="0" smtClean="0">
                          <a:solidFill>
                            <a:srgbClr val="1C1C1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困難</a:t>
                      </a:r>
                      <a:r>
                        <a:rPr lang="en-US" altLang="zh-TW" sz="2400" b="1" dirty="0" smtClean="0">
                          <a:solidFill>
                            <a:srgbClr val="1C1C1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CN" sz="2400" b="1" dirty="0">
                        <a:solidFill>
                          <a:srgbClr val="1C1C1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  <p:sp>
                <p:nvSpPr>
                  <p:cNvPr id="33" name="Rectangle 45"/>
                  <p:cNvSpPr>
                    <a:spLocks noChangeArrowheads="1"/>
                  </p:cNvSpPr>
                  <p:nvPr/>
                </p:nvSpPr>
                <p:spPr bwMode="gray">
                  <a:xfrm>
                    <a:off x="6186912" y="4673324"/>
                    <a:ext cx="2440947" cy="1067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just" eaLnBrk="0" hangingPunct="0"/>
                    <a:r>
                      <a:rPr lang="zh-TW" altLang="en-US" sz="2400" b="1" dirty="0" smtClean="0">
                        <a:solidFill>
                          <a:srgbClr val="1C1C1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歷年累積的課程缺乏完整的架構與延續性</a:t>
                    </a:r>
                    <a:endParaRPr lang="en-US" altLang="zh-CN" sz="2400" dirty="0">
                      <a:solidFill>
                        <a:srgbClr val="1C1C1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29" name="Rectangle 40"/>
                <p:cNvSpPr>
                  <a:spLocks noChangeArrowheads="1"/>
                </p:cNvSpPr>
                <p:nvPr/>
              </p:nvSpPr>
              <p:spPr bwMode="gray">
                <a:xfrm>
                  <a:off x="613262" y="4224541"/>
                  <a:ext cx="2483032" cy="4105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 eaLnBrk="0" hangingPunct="0"/>
                  <a:r>
                    <a:rPr lang="zh-TW" altLang="en-US" sz="2400" b="1" dirty="0" smtClean="0">
                      <a:solidFill>
                        <a:srgbClr val="1C1C1C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什麼是核心素養？</a:t>
                  </a:r>
                  <a:endParaRPr lang="en-US" altLang="zh-CN" sz="2400" dirty="0">
                    <a:solidFill>
                      <a:srgbClr val="1C1C1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31" name="Rectangle 41"/>
              <p:cNvSpPr>
                <a:spLocks noChangeArrowheads="1"/>
              </p:cNvSpPr>
              <p:nvPr/>
            </p:nvSpPr>
            <p:spPr bwMode="gray">
              <a:xfrm>
                <a:off x="3484940" y="4047332"/>
                <a:ext cx="2483032" cy="13958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TW" altLang="en-US" sz="2400" b="1" dirty="0" smtClean="0">
                    <a:solidFill>
                      <a:srgbClr val="1C1C1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如何因應</a:t>
                </a:r>
                <a:r>
                  <a:rPr lang="en-US" altLang="zh-TW" sz="2400" b="1" dirty="0" smtClean="0">
                    <a:solidFill>
                      <a:srgbClr val="1C1C1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107</a:t>
                </a:r>
                <a:r>
                  <a:rPr lang="zh-TW" altLang="en-US" sz="2400" b="1" dirty="0" smtClean="0">
                    <a:solidFill>
                      <a:srgbClr val="1C1C1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領綱滾動式的修正，並推出核心素養導向的課程？</a:t>
                </a:r>
                <a:endParaRPr lang="en-US" altLang="zh-CN" sz="2400" b="1" dirty="0">
                  <a:solidFill>
                    <a:srgbClr val="1C1C1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123404" y="1203936"/>
              <a:ext cx="5090290" cy="1643074"/>
              <a:chOff x="2123404" y="1203936"/>
              <a:chExt cx="5090290" cy="164307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239673" y="1203936"/>
                <a:ext cx="4929222" cy="1643074"/>
                <a:chOff x="2143108" y="714356"/>
                <a:chExt cx="4929222" cy="1643074"/>
              </a:xfrm>
            </p:grpSpPr>
            <p:sp>
              <p:nvSpPr>
                <p:cNvPr id="25" name="下箭头标注 24"/>
                <p:cNvSpPr/>
                <p:nvPr/>
              </p:nvSpPr>
              <p:spPr>
                <a:xfrm>
                  <a:off x="2143108" y="714356"/>
                  <a:ext cx="4929222" cy="1643074"/>
                </a:xfrm>
                <a:prstGeom prst="downArrowCallou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2285984" y="785794"/>
                  <a:ext cx="4572000" cy="4001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/>
                  <a:endParaRPr lang="en-US" altLang="zh-CN" sz="2000" dirty="0" smtClean="0">
                    <a:ea typeface="宋体" charset="-122"/>
                  </a:endParaRPr>
                </a:p>
              </p:txBody>
            </p:sp>
          </p:grpSp>
          <p:grpSp>
            <p:nvGrpSpPr>
              <p:cNvPr id="34" name="群組 33"/>
              <p:cNvGrpSpPr/>
              <p:nvPr/>
            </p:nvGrpSpPr>
            <p:grpSpPr>
              <a:xfrm>
                <a:off x="2123404" y="1488114"/>
                <a:ext cx="5090290" cy="558461"/>
                <a:chOff x="199369" y="1691674"/>
                <a:chExt cx="5090290" cy="558461"/>
              </a:xfrm>
            </p:grpSpPr>
            <p:sp>
              <p:nvSpPr>
                <p:cNvPr id="35" name="圓角矩形 34"/>
                <p:cNvSpPr/>
                <p:nvPr/>
              </p:nvSpPr>
              <p:spPr>
                <a:xfrm>
                  <a:off x="296467" y="1691674"/>
                  <a:ext cx="4993192" cy="531360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7500176"/>
                    <a:satOff val="-11253"/>
                    <a:lumOff val="-1830"/>
                    <a:alphaOff val="0"/>
                  </a:schemeClr>
                </a:fillRef>
                <a:effectRef idx="2">
                  <a:schemeClr val="accent3">
                    <a:hueOff val="7500176"/>
                    <a:satOff val="-11253"/>
                    <a:lumOff val="-183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6" name="圓角矩形 4"/>
                <p:cNvSpPr/>
                <p:nvPr/>
              </p:nvSpPr>
              <p:spPr>
                <a:xfrm>
                  <a:off x="199369" y="1770653"/>
                  <a:ext cx="4941314" cy="47948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6881" tIns="0" rIns="156881" bIns="0" numCol="1" spcCol="1270" anchor="ctr" anchorCtr="0">
                  <a:noAutofit/>
                </a:bodyPr>
                <a:lstStyle/>
                <a:p>
                  <a:pPr lvl="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800" kern="12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三、推動核心素養課程的困難</a:t>
                  </a:r>
                  <a:endParaRPr lang="zh-CN" altLang="en-US" sz="28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5029" y="1245639"/>
            <a:ext cx="7784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解決一</a:t>
            </a:r>
            <a:r>
              <a:rPr lang="zh-TW" altLang="en-US" sz="2800" b="1" dirty="0" smtClean="0">
                <a:solidFill>
                  <a:srgbClr val="1C1C1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釐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清核心素養定義</a:t>
            </a:r>
            <a:endParaRPr lang="en-US" altLang="zh-CN" sz="2800" dirty="0">
              <a:solidFill>
                <a:srgbClr val="1C1C1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9966" y="1841549"/>
            <a:ext cx="7784415" cy="36933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核心素養」是指一個人為適應現在生活及面對未來挑戰，所應具備的知識、能力與態度。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核心素養」強調學習不宜以學科知識及技能為限，而應關注學習與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生活的結合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，透過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實踐力行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而彰顯學習者的全人發展。</a:t>
            </a:r>
            <a:r>
              <a:rPr lang="en-US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重情境脈絡</a:t>
            </a:r>
            <a:r>
              <a:rPr lang="en-US" altLang="zh-TW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素養強調培養以人為本的「終身學習者」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與「自發、互動、共好」的基本理念相連結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，提出</a:t>
            </a:r>
            <a:r>
              <a:rPr lang="zh-TW" altLang="zh-TW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「自主行動」、「溝通互動」及「社會參與</a:t>
            </a:r>
            <a:r>
              <a:rPr lang="zh-TW" altLang="zh-TW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三大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面向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895820" y="345221"/>
            <a:ext cx="5312706" cy="738000"/>
            <a:chOff x="315438" y="2277574"/>
            <a:chExt cx="5312706" cy="738000"/>
          </a:xfrm>
        </p:grpSpPr>
        <p:sp>
          <p:nvSpPr>
            <p:cNvPr id="11" name="圓角矩形 10"/>
            <p:cNvSpPr/>
            <p:nvPr/>
          </p:nvSpPr>
          <p:spPr>
            <a:xfrm>
              <a:off x="315438" y="2277574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336528" y="2300944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7725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1335997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sz="28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solidFill>
                  <a:srgbClr val="1C1C1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en-US" altLang="zh-TW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課綱滾動式修正，及時接收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訊息與修正</a:t>
            </a:r>
            <a:endParaRPr lang="en-US" altLang="zh-CN" sz="2800" dirty="0">
              <a:solidFill>
                <a:srgbClr val="1C1C1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980542"/>
            <a:ext cx="8462744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邀請董教授帶領團員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進行增能工作坊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社會領綱審訂諮詢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，及時吸收與了解目前修訂的脈絡與動態。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根據領綱現況的安排，未來會留有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週空白課程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，教師可以彈性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設計與課程符合的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跨領域素養導向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。輔導團以此為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進行年度種子工作坊的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研發探究與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規劃。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54463" y="401124"/>
            <a:ext cx="5312706" cy="738000"/>
            <a:chOff x="300502" y="2228892"/>
            <a:chExt cx="5312706" cy="738000"/>
          </a:xfrm>
        </p:grpSpPr>
        <p:sp>
          <p:nvSpPr>
            <p:cNvPr id="9" name="圓角矩形 8"/>
            <p:cNvSpPr/>
            <p:nvPr/>
          </p:nvSpPr>
          <p:spPr>
            <a:xfrm>
              <a:off x="300502" y="2228892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336528" y="2300944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851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568" y="1186319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sz="28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800" b="1" dirty="0" smtClean="0">
                <a:solidFill>
                  <a:srgbClr val="1C1C1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因應</a:t>
            </a:r>
            <a:r>
              <a:rPr lang="en-US" altLang="zh-TW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課綱滾動式修正，及時接收</a:t>
            </a:r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訊息與修正</a:t>
            </a:r>
            <a:endParaRPr lang="en-US" altLang="zh-CN" sz="2800" dirty="0">
              <a:solidFill>
                <a:srgbClr val="1C1C1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208" y="1813171"/>
            <a:ext cx="8462744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素養導向課程設計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不一定以教科書內容作為跨領域整合的主體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，學科知識可能只是背景知識。設計教案時要抓緊主軸，時時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為什麼要學習這主題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和學生本身有什麼樣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的關聯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如何做出讓學生有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感甚至能身體力行的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設計，而不是僅是知識的陳述堆疊。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重大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議題現象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重要知識節點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為起點，畫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出關聯的知識節點結構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，刪除不必要的資訊堆疊。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更重要的是要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設計出與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生活結合的具體行動方案。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環保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議題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減塑生活等具體行動方案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69399" y="332656"/>
            <a:ext cx="5312706" cy="738000"/>
            <a:chOff x="315438" y="2277574"/>
            <a:chExt cx="5312706" cy="738000"/>
          </a:xfrm>
        </p:grpSpPr>
        <p:sp>
          <p:nvSpPr>
            <p:cNvPr id="9" name="圓角矩形 8"/>
            <p:cNvSpPr/>
            <p:nvPr/>
          </p:nvSpPr>
          <p:spPr>
            <a:xfrm>
              <a:off x="315438" y="2277574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336528" y="2300944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589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1966" y="1080471"/>
            <a:ext cx="8016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zh-TW" altLang="en-US" sz="2800" b="1" dirty="0" smtClean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解決三</a:t>
            </a:r>
            <a:r>
              <a:rPr lang="zh-TW" altLang="en-US" sz="2800" b="1" dirty="0" smtClean="0">
                <a:solidFill>
                  <a:srgbClr val="1C1C1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>
                <a:solidFill>
                  <a:srgbClr val="1C1C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歷年累積的課程缺乏完整的架構與延續性</a:t>
            </a:r>
            <a:endParaRPr lang="en-US" altLang="zh-CN" sz="2800" dirty="0">
              <a:solidFill>
                <a:srgbClr val="1C1C1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691" y="1772816"/>
            <a:ext cx="8208912" cy="36009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歷年北市輔導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團所推廣的主題，都應該融入成為方法或知識背景的一部分，才能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延續與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深化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導向的課程設計。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例如國際教育為重大議題、共備為教師備課方法、閱讀理解為教學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方法之一、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創客教育為學生行動方案的模式之一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一線教師對教育政策不斷改革的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焦慮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緩腳步，避免一年一新主軸，今年度的研發將會成為下年度培訓第一線教師的基礎，不求立即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的成果，陪伴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教師面對十二年國教所帶來恐懼與焦慮。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928794" y="173347"/>
            <a:ext cx="5312706" cy="738000"/>
            <a:chOff x="315438" y="2277574"/>
            <a:chExt cx="5312706" cy="738000"/>
          </a:xfrm>
        </p:grpSpPr>
        <p:sp>
          <p:nvSpPr>
            <p:cNvPr id="9" name="圓角矩形 8"/>
            <p:cNvSpPr/>
            <p:nvPr/>
          </p:nvSpPr>
          <p:spPr>
            <a:xfrm>
              <a:off x="315438" y="2277574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圓角矩形 4"/>
            <p:cNvSpPr/>
            <p:nvPr/>
          </p:nvSpPr>
          <p:spPr>
            <a:xfrm>
              <a:off x="336528" y="2300944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131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5823603_706003182882381_4449331798162336700_n.jpg"/>
          <p:cNvPicPr>
            <a:picLocks noChangeAspect="1"/>
          </p:cNvPicPr>
          <p:nvPr/>
        </p:nvPicPr>
        <p:blipFill>
          <a:blip r:embed="rId2"/>
          <a:srcRect l="42187" t="38542" b="7291"/>
          <a:stretch>
            <a:fillRect/>
          </a:stretch>
        </p:blipFill>
        <p:spPr>
          <a:xfrm rot="297107">
            <a:off x="125997" y="399544"/>
            <a:ext cx="4426871" cy="311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15826272_706003216215711_823874656333729413_n.jpg"/>
          <p:cNvPicPr>
            <a:picLocks noChangeAspect="1"/>
          </p:cNvPicPr>
          <p:nvPr/>
        </p:nvPicPr>
        <p:blipFill>
          <a:blip r:embed="rId3"/>
          <a:srcRect l="10769" t="22564"/>
          <a:stretch>
            <a:fillRect/>
          </a:stretch>
        </p:blipFill>
        <p:spPr>
          <a:xfrm>
            <a:off x="4643438" y="714356"/>
            <a:ext cx="4143372" cy="2696761"/>
          </a:xfrm>
          <a:prstGeom prst="rect">
            <a:avLst/>
          </a:prstGeom>
        </p:spPr>
      </p:pic>
      <p:pic>
        <p:nvPicPr>
          <p:cNvPr id="8" name="圖片 7" descr="15825886_706001429549223_5888469321640198792_n.jpg"/>
          <p:cNvPicPr>
            <a:picLocks noChangeAspect="1"/>
          </p:cNvPicPr>
          <p:nvPr/>
        </p:nvPicPr>
        <p:blipFill>
          <a:blip r:embed="rId4"/>
          <a:srcRect t="26041" r="1562" b="11458"/>
          <a:stretch>
            <a:fillRect/>
          </a:stretch>
        </p:blipFill>
        <p:spPr>
          <a:xfrm>
            <a:off x="1000100" y="3429000"/>
            <a:ext cx="5286380" cy="251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2000232" y="604799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▲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邀請教授指導，團員多次增能探究中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928794" y="173347"/>
            <a:ext cx="5312706" cy="738000"/>
            <a:chOff x="315438" y="2277574"/>
            <a:chExt cx="5312706" cy="738000"/>
          </a:xfrm>
        </p:grpSpPr>
        <p:sp>
          <p:nvSpPr>
            <p:cNvPr id="12" name="圓角矩形 11"/>
            <p:cNvSpPr/>
            <p:nvPr/>
          </p:nvSpPr>
          <p:spPr>
            <a:xfrm>
              <a:off x="315438" y="2277574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/>
            <p:nvPr/>
          </p:nvSpPr>
          <p:spPr>
            <a:xfrm>
              <a:off x="336528" y="2300944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907704" y="476672"/>
            <a:ext cx="5312706" cy="738000"/>
            <a:chOff x="315438" y="2277574"/>
            <a:chExt cx="5312706" cy="738000"/>
          </a:xfrm>
        </p:grpSpPr>
        <p:sp>
          <p:nvSpPr>
            <p:cNvPr id="11" name="圓角矩形 10"/>
            <p:cNvSpPr/>
            <p:nvPr/>
          </p:nvSpPr>
          <p:spPr>
            <a:xfrm>
              <a:off x="315438" y="2277574"/>
              <a:ext cx="5312706" cy="7380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351464" y="2313600"/>
              <a:ext cx="5240654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6920" tIns="0" rIns="166920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三、推動核心素養課程的困難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0" y="1916832"/>
            <a:ext cx="9144000" cy="3429000"/>
            <a:chOff x="0" y="1916832"/>
            <a:chExt cx="9144000" cy="3429000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6832"/>
              <a:ext cx="4572000" cy="3429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916832"/>
              <a:ext cx="4572000" cy="3429000"/>
            </a:xfrm>
            <a:prstGeom prst="rect">
              <a:avLst/>
            </a:prstGeom>
          </p:spPr>
        </p:pic>
      </p:grpSp>
      <p:sp>
        <p:nvSpPr>
          <p:cNvPr id="16" name="文字方塊 15"/>
          <p:cNvSpPr txBox="1"/>
          <p:nvPr/>
        </p:nvSpPr>
        <p:spPr>
          <a:xfrm>
            <a:off x="1643042" y="6047992"/>
            <a:ext cx="472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▲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邀請教授指導，團員多次增能探究中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94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71538" y="1357298"/>
            <a:ext cx="5124060" cy="1200329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7200" b="1" cap="none" spc="0" dirty="0" smtClean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  <a:endParaRPr lang="zh-CN" altLang="en-US" sz="7200" b="1" cap="none" spc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548680"/>
            <a:ext cx="3428998" cy="737180"/>
          </a:xfrm>
        </p:spPr>
        <p:txBody>
          <a:bodyPr anchor="ctr">
            <a:normAutofit fontScale="85000" lnSpcReduction="10000"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輔導團員介紹</a:t>
            </a:r>
            <a:endParaRPr lang="zh-CN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9240"/>
          <p:cNvGrpSpPr>
            <a:grpSpLocks/>
          </p:cNvGrpSpPr>
          <p:nvPr/>
        </p:nvGrpSpPr>
        <p:grpSpPr bwMode="auto">
          <a:xfrm>
            <a:off x="827584" y="1412776"/>
            <a:ext cx="7365496" cy="4375388"/>
            <a:chOff x="-115442" y="1259540"/>
            <a:chExt cx="8923786" cy="5466887"/>
          </a:xfrm>
        </p:grpSpPr>
        <p:grpSp>
          <p:nvGrpSpPr>
            <p:cNvPr id="4" name="群組 9219"/>
            <p:cNvGrpSpPr>
              <a:grpSpLocks/>
            </p:cNvGrpSpPr>
            <p:nvPr/>
          </p:nvGrpSpPr>
          <p:grpSpPr bwMode="auto">
            <a:xfrm>
              <a:off x="270568" y="1259540"/>
              <a:ext cx="8432860" cy="1621991"/>
              <a:chOff x="26727" y="1068882"/>
              <a:chExt cx="8432860" cy="1621991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4161482" y="2344224"/>
                <a:ext cx="0" cy="346369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群組 29"/>
              <p:cNvGrpSpPr>
                <a:grpSpLocks/>
              </p:cNvGrpSpPr>
              <p:nvPr/>
            </p:nvGrpSpPr>
            <p:grpSpPr bwMode="auto">
              <a:xfrm>
                <a:off x="26727" y="1068882"/>
                <a:ext cx="8432860" cy="1418793"/>
                <a:chOff x="75084" y="984109"/>
                <a:chExt cx="8432860" cy="1418793"/>
              </a:xfrm>
            </p:grpSpPr>
            <p:grpSp>
              <p:nvGrpSpPr>
                <p:cNvPr id="40" name="群組 28"/>
                <p:cNvGrpSpPr>
                  <a:grpSpLocks/>
                </p:cNvGrpSpPr>
                <p:nvPr/>
              </p:nvGrpSpPr>
              <p:grpSpPr bwMode="auto">
                <a:xfrm>
                  <a:off x="1761657" y="984109"/>
                  <a:ext cx="4896715" cy="919153"/>
                  <a:chOff x="1761657" y="984109"/>
                  <a:chExt cx="4896715" cy="919153"/>
                </a:xfrm>
              </p:grpSpPr>
              <p:sp>
                <p:nvSpPr>
                  <p:cNvPr id="42" name="圓角矩形 41"/>
                  <p:cNvSpPr/>
                  <p:nvPr/>
                </p:nvSpPr>
                <p:spPr>
                  <a:xfrm>
                    <a:off x="1761995" y="984109"/>
                    <a:ext cx="4895688" cy="573026"/>
                  </a:xfrm>
                  <a:prstGeom prst="roundRect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zh-TW" altLang="en-US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主任輔導員：北投李素珍校長</a:t>
                    </a:r>
                  </a:p>
                </p:txBody>
              </p:sp>
              <p:cxnSp>
                <p:nvCxnSpPr>
                  <p:cNvPr id="43" name="直線接點 42"/>
                  <p:cNvCxnSpPr/>
                  <p:nvPr/>
                </p:nvCxnSpPr>
                <p:spPr>
                  <a:xfrm>
                    <a:off x="4209839" y="1557135"/>
                    <a:ext cx="0" cy="346369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圓角矩形 40"/>
                <p:cNvSpPr/>
                <p:nvPr/>
              </p:nvSpPr>
              <p:spPr>
                <a:xfrm>
                  <a:off x="74842" y="1842849"/>
                  <a:ext cx="8432668" cy="560257"/>
                </a:xfrm>
                <a:prstGeom prst="roundRect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zh-TW" altLang="en-US" dirty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副主任輔導員：西松羅美娥校長</a:t>
                  </a:r>
                  <a:r>
                    <a:rPr lang="en-US" altLang="zh-TW" dirty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/</a:t>
                  </a:r>
                  <a:r>
                    <a:rPr lang="zh-TW" altLang="en-US" dirty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永吉國中賴宏銓校長</a:t>
                  </a:r>
                </a:p>
              </p:txBody>
            </p:sp>
          </p:grpSp>
        </p:grpSp>
        <p:grpSp>
          <p:nvGrpSpPr>
            <p:cNvPr id="5" name="群組 9239"/>
            <p:cNvGrpSpPr>
              <a:grpSpLocks/>
            </p:cNvGrpSpPr>
            <p:nvPr/>
          </p:nvGrpSpPr>
          <p:grpSpPr bwMode="auto">
            <a:xfrm>
              <a:off x="-115442" y="2881531"/>
              <a:ext cx="8923786" cy="3844896"/>
              <a:chOff x="-115442" y="2881531"/>
              <a:chExt cx="8923786" cy="3844896"/>
            </a:xfrm>
          </p:grpSpPr>
          <p:grpSp>
            <p:nvGrpSpPr>
              <p:cNvPr id="6" name="群組 9229"/>
              <p:cNvGrpSpPr>
                <a:grpSpLocks/>
              </p:cNvGrpSpPr>
              <p:nvPr/>
            </p:nvGrpSpPr>
            <p:grpSpPr bwMode="auto">
              <a:xfrm>
                <a:off x="7795615" y="2906230"/>
                <a:ext cx="1012729" cy="3820196"/>
                <a:chOff x="7709299" y="2906230"/>
                <a:chExt cx="1012729" cy="3820196"/>
              </a:xfrm>
            </p:grpSpPr>
            <p:grpSp>
              <p:nvGrpSpPr>
                <p:cNvPr id="32" name="群組 9218"/>
                <p:cNvGrpSpPr>
                  <a:grpSpLocks/>
                </p:cNvGrpSpPr>
                <p:nvPr/>
              </p:nvGrpSpPr>
              <p:grpSpPr bwMode="auto">
                <a:xfrm>
                  <a:off x="7710056" y="2906230"/>
                  <a:ext cx="1011972" cy="919639"/>
                  <a:chOff x="7785074" y="2401199"/>
                  <a:chExt cx="1011972" cy="919639"/>
                </a:xfrm>
              </p:grpSpPr>
              <p:sp>
                <p:nvSpPr>
                  <p:cNvPr id="36" name="圓角矩形 35"/>
                  <p:cNvSpPr/>
                  <p:nvPr/>
                </p:nvSpPr>
                <p:spPr>
                  <a:xfrm>
                    <a:off x="7772979" y="2720992"/>
                    <a:ext cx="1024067" cy="573026"/>
                  </a:xfrm>
                  <a:prstGeom prst="roundRect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zh-TW" altLang="en-US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行政</a:t>
                    </a:r>
                  </a:p>
                </p:txBody>
              </p:sp>
              <p:cxnSp>
                <p:nvCxnSpPr>
                  <p:cNvPr id="37" name="直線接點 36"/>
                  <p:cNvCxnSpPr/>
                  <p:nvPr/>
                </p:nvCxnSpPr>
                <p:spPr>
                  <a:xfrm>
                    <a:off x="8274943" y="2374624"/>
                    <a:ext cx="0" cy="346369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群組 9225"/>
                <p:cNvGrpSpPr>
                  <a:grpSpLocks/>
                </p:cNvGrpSpPr>
                <p:nvPr/>
              </p:nvGrpSpPr>
              <p:grpSpPr bwMode="auto">
                <a:xfrm>
                  <a:off x="7709299" y="3811796"/>
                  <a:ext cx="1012729" cy="2914630"/>
                  <a:chOff x="7709299" y="3811796"/>
                  <a:chExt cx="1012729" cy="2914630"/>
                </a:xfrm>
              </p:grpSpPr>
              <p:sp>
                <p:nvSpPr>
                  <p:cNvPr id="34" name="圓角矩形 33"/>
                  <p:cNvSpPr/>
                  <p:nvPr/>
                </p:nvSpPr>
                <p:spPr>
                  <a:xfrm>
                    <a:off x="7708806" y="3998570"/>
                    <a:ext cx="1013222" cy="2727857"/>
                  </a:xfrm>
                  <a:prstGeom prst="roundRect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eaVert" anchor="ctr"/>
                  <a:lstStyle/>
                  <a:p>
                    <a:pPr>
                      <a:defRPr/>
                    </a:pPr>
                    <a:r>
                      <a:rPr lang="zh-TW" altLang="en-US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執行祕書</a:t>
                    </a:r>
                    <a:endParaRPr lang="en-US" altLang="zh-TW" b="1" dirty="0">
                      <a:solidFill>
                        <a:schemeClr val="tx2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>
                      <a:defRPr/>
                    </a:pPr>
                    <a:r>
                      <a:rPr lang="zh-TW" altLang="en-US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北投 張玉鳳 主任</a:t>
                    </a:r>
                  </a:p>
                </p:txBody>
              </p:sp>
              <p:cxnSp>
                <p:nvCxnSpPr>
                  <p:cNvPr id="35" name="直線接點 34"/>
                  <p:cNvCxnSpPr>
                    <a:stCxn id="36" idx="2"/>
                  </p:cNvCxnSpPr>
                  <p:nvPr/>
                </p:nvCxnSpPr>
                <p:spPr>
                  <a:xfrm flipH="1">
                    <a:off x="8216966" y="3799049"/>
                    <a:ext cx="0" cy="199521"/>
                  </a:xfrm>
                  <a:prstGeom prst="line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" name="群組 9238"/>
              <p:cNvGrpSpPr>
                <a:grpSpLocks/>
              </p:cNvGrpSpPr>
              <p:nvPr/>
            </p:nvGrpSpPr>
            <p:grpSpPr bwMode="auto">
              <a:xfrm>
                <a:off x="-115442" y="2881531"/>
                <a:ext cx="8402318" cy="3844896"/>
                <a:chOff x="-115442" y="2881531"/>
                <a:chExt cx="8402318" cy="3844896"/>
              </a:xfrm>
            </p:grpSpPr>
            <p:grpSp>
              <p:nvGrpSpPr>
                <p:cNvPr id="8" name="群組 9228"/>
                <p:cNvGrpSpPr>
                  <a:grpSpLocks/>
                </p:cNvGrpSpPr>
                <p:nvPr/>
              </p:nvGrpSpPr>
              <p:grpSpPr bwMode="auto">
                <a:xfrm>
                  <a:off x="4722449" y="2902169"/>
                  <a:ext cx="2926872" cy="3824258"/>
                  <a:chOff x="4625702" y="2888640"/>
                  <a:chExt cx="2926872" cy="3824258"/>
                </a:xfrm>
              </p:grpSpPr>
              <p:grpSp>
                <p:nvGrpSpPr>
                  <p:cNvPr id="26" name="群組 9216"/>
                  <p:cNvGrpSpPr>
                    <a:grpSpLocks/>
                  </p:cNvGrpSpPr>
                  <p:nvPr/>
                </p:nvGrpSpPr>
                <p:grpSpPr bwMode="auto">
                  <a:xfrm>
                    <a:off x="5573250" y="2888640"/>
                    <a:ext cx="1025448" cy="922826"/>
                    <a:chOff x="6115119" y="2641923"/>
                    <a:chExt cx="1025448" cy="922826"/>
                  </a:xfrm>
                </p:grpSpPr>
                <p:sp>
                  <p:nvSpPr>
                    <p:cNvPr id="30" name="圓角矩形 29"/>
                    <p:cNvSpPr/>
                    <p:nvPr/>
                  </p:nvSpPr>
                  <p:spPr>
                    <a:xfrm>
                      <a:off x="6114648" y="3004085"/>
                      <a:ext cx="1025616" cy="560256"/>
                    </a:xfrm>
                    <a:prstGeom prst="roundRect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r>
                        <a:rPr lang="zh-TW" altLang="en-US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</a:t>
                      </a:r>
                    </a:p>
                  </p:txBody>
                </p:sp>
                <p:cxnSp>
                  <p:nvCxnSpPr>
                    <p:cNvPr id="31" name="直線接點 30"/>
                    <p:cNvCxnSpPr/>
                    <p:nvPr/>
                  </p:nvCxnSpPr>
                  <p:spPr>
                    <a:xfrm>
                      <a:off x="6635202" y="2641755"/>
                      <a:ext cx="0" cy="346369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群組 9224"/>
                  <p:cNvGrpSpPr>
                    <a:grpSpLocks/>
                  </p:cNvGrpSpPr>
                  <p:nvPr/>
                </p:nvGrpSpPr>
                <p:grpSpPr bwMode="auto">
                  <a:xfrm>
                    <a:off x="4625702" y="3811466"/>
                    <a:ext cx="2926872" cy="2901432"/>
                    <a:chOff x="4625702" y="3811466"/>
                    <a:chExt cx="2926872" cy="2901432"/>
                  </a:xfrm>
                </p:grpSpPr>
                <p:sp>
                  <p:nvSpPr>
                    <p:cNvPr id="28" name="圓角矩形 27"/>
                    <p:cNvSpPr/>
                    <p:nvPr/>
                  </p:nvSpPr>
                  <p:spPr>
                    <a:xfrm>
                      <a:off x="4613782" y="3997810"/>
                      <a:ext cx="2938962" cy="2715088"/>
                    </a:xfrm>
                    <a:prstGeom prst="roundRect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eaVert" anchor="ctr"/>
                    <a:lstStyle/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南港 李冬梅 老師</a:t>
                      </a:r>
                      <a:endParaRPr lang="en-US" altLang="zh-TW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民生 廖文傑 老師</a:t>
                      </a:r>
                      <a:endParaRPr lang="en-US" altLang="zh-TW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三民 張懿婷 老師</a:t>
                      </a:r>
                      <a:endParaRPr lang="en-US" altLang="zh-TW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仁愛 劉東衡 老師</a:t>
                      </a:r>
                      <a:endParaRPr lang="en-US" altLang="zh-TW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重慶 徐鳳鳴 老師</a:t>
                      </a:r>
                      <a:endParaRPr lang="en-US" altLang="zh-TW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弘道 黃素貞 主任大直 陳松齡 老師</a:t>
                      </a:r>
                      <a:endParaRPr lang="en-US" altLang="zh-TW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defRPr/>
                      </a:pPr>
                      <a:r>
                        <a:rPr lang="zh-TW" altLang="en-US" b="1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敦化 黃麗美 老師 </a:t>
                      </a:r>
                    </a:p>
                  </p:txBody>
                </p:sp>
                <p:cxnSp>
                  <p:nvCxnSpPr>
                    <p:cNvPr id="29" name="直線接點 28"/>
                    <p:cNvCxnSpPr>
                      <a:stCxn id="30" idx="2"/>
                    </p:cNvCxnSpPr>
                    <p:nvPr/>
                  </p:nvCxnSpPr>
                  <p:spPr>
                    <a:xfrm>
                      <a:off x="6093333" y="3811059"/>
                      <a:ext cx="4648" cy="188348"/>
                    </a:xfrm>
                    <a:prstGeom prst="line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" name="群組 9237"/>
                <p:cNvGrpSpPr>
                  <a:grpSpLocks/>
                </p:cNvGrpSpPr>
                <p:nvPr/>
              </p:nvGrpSpPr>
              <p:grpSpPr bwMode="auto">
                <a:xfrm>
                  <a:off x="-115442" y="2881531"/>
                  <a:ext cx="8402318" cy="3844895"/>
                  <a:chOff x="-115442" y="2881531"/>
                  <a:chExt cx="8402318" cy="3844895"/>
                </a:xfrm>
              </p:grpSpPr>
              <p:grpSp>
                <p:nvGrpSpPr>
                  <p:cNvPr id="10" name="群組 9227"/>
                  <p:cNvGrpSpPr>
                    <a:grpSpLocks/>
                  </p:cNvGrpSpPr>
                  <p:nvPr/>
                </p:nvGrpSpPr>
                <p:grpSpPr bwMode="auto">
                  <a:xfrm>
                    <a:off x="2327490" y="2902169"/>
                    <a:ext cx="2240088" cy="3824257"/>
                    <a:chOff x="2251859" y="2917740"/>
                    <a:chExt cx="2240088" cy="3824257"/>
                  </a:xfrm>
                </p:grpSpPr>
                <p:grpSp>
                  <p:nvGrpSpPr>
                    <p:cNvPr id="20" name="群組 9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2691" y="2917740"/>
                      <a:ext cx="998421" cy="898949"/>
                      <a:chOff x="4473613" y="2645770"/>
                      <a:chExt cx="998421" cy="898949"/>
                    </a:xfrm>
                  </p:grpSpPr>
                  <p:sp>
                    <p:nvSpPr>
                      <p:cNvPr id="24" name="圓角矩形 23"/>
                      <p:cNvSpPr/>
                      <p:nvPr/>
                    </p:nvSpPr>
                    <p:spPr>
                      <a:xfrm>
                        <a:off x="4474302" y="2983990"/>
                        <a:ext cx="997729" cy="560255"/>
                      </a:xfrm>
                      <a:prstGeom prst="roundRect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r>
                          <a:rPr lang="zh-TW" altLang="en-US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地理</a:t>
                        </a:r>
                      </a:p>
                    </p:txBody>
                  </p:sp>
                  <p:cxnSp>
                    <p:nvCxnSpPr>
                      <p:cNvPr id="25" name="直線接點 24"/>
                      <p:cNvCxnSpPr/>
                      <p:nvPr/>
                    </p:nvCxnSpPr>
                    <p:spPr>
                      <a:xfrm>
                        <a:off x="4977815" y="2645602"/>
                        <a:ext cx="0" cy="346368"/>
                      </a:xfrm>
                      <a:prstGeom prst="line">
                        <a:avLst/>
                      </a:prstGeom>
                      <a:ln w="28575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" name="群組 9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1859" y="3816689"/>
                      <a:ext cx="2240088" cy="2925308"/>
                      <a:chOff x="2251859" y="3816689"/>
                      <a:chExt cx="2240088" cy="2925308"/>
                    </a:xfrm>
                  </p:grpSpPr>
                  <p:sp>
                    <p:nvSpPr>
                      <p:cNvPr id="22" name="圓角矩形 21"/>
                      <p:cNvSpPr/>
                      <p:nvPr/>
                    </p:nvSpPr>
                    <p:spPr>
                      <a:xfrm>
                        <a:off x="2252123" y="4026910"/>
                        <a:ext cx="2240242" cy="2715088"/>
                      </a:xfrm>
                      <a:prstGeom prst="roundRect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vert="eaVert" anchor="ctr"/>
                      <a:lstStyle/>
                      <a:p>
                        <a:pPr>
                          <a:defRPr/>
                        </a:pPr>
                        <a:r>
                          <a:rPr lang="zh-TW" altLang="en-US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建成 林泰安 主任介壽 戴言儒 老師</a:t>
                        </a:r>
                        <a:endParaRPr lang="en-US" altLang="zh-TW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>
                          <a:defRPr/>
                        </a:pPr>
                        <a:r>
                          <a:rPr lang="zh-TW" altLang="en-US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雙園 吳正宇 老師</a:t>
                        </a:r>
                        <a:endParaRPr lang="en-US" altLang="zh-TW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>
                          <a:defRPr/>
                        </a:pPr>
                        <a:r>
                          <a:rPr lang="zh-TW" altLang="en-US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實踐 陳亭潔 老師</a:t>
                        </a:r>
                        <a:endParaRPr lang="en-US" altLang="zh-TW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>
                          <a:defRPr/>
                        </a:pPr>
                        <a:r>
                          <a:rPr lang="zh-TW" altLang="en-US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天母 蔣佩珊 老師</a:t>
                        </a:r>
                        <a:endParaRPr lang="en-US" altLang="zh-TW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  <a:p>
                        <a:pPr>
                          <a:defRPr/>
                        </a:pPr>
                        <a:r>
                          <a:rPr lang="zh-TW" altLang="en-US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永吉 鍾彥貞 老師</a:t>
                        </a:r>
                        <a:endParaRPr lang="en-US" altLang="zh-TW" b="1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  <p:cxnSp>
                    <p:nvCxnSpPr>
                      <p:cNvPr id="23" name="直線接點 22"/>
                      <p:cNvCxnSpPr>
                        <a:stCxn id="24" idx="2"/>
                      </p:cNvCxnSpPr>
                      <p:nvPr/>
                    </p:nvCxnSpPr>
                    <p:spPr>
                      <a:xfrm>
                        <a:off x="3378441" y="3816215"/>
                        <a:ext cx="0" cy="193137"/>
                      </a:xfrm>
                      <a:prstGeom prst="line">
                        <a:avLst/>
                      </a:prstGeom>
                      <a:ln w="28575">
                        <a:solidFill>
                          <a:schemeClr val="tx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" name="群組 9236"/>
                  <p:cNvGrpSpPr>
                    <a:grpSpLocks/>
                  </p:cNvGrpSpPr>
                  <p:nvPr/>
                </p:nvGrpSpPr>
                <p:grpSpPr bwMode="auto">
                  <a:xfrm>
                    <a:off x="-115442" y="2881531"/>
                    <a:ext cx="8402318" cy="3830606"/>
                    <a:chOff x="-115442" y="2881531"/>
                    <a:chExt cx="8402318" cy="3830606"/>
                  </a:xfrm>
                </p:grpSpPr>
                <p:cxnSp>
                  <p:nvCxnSpPr>
                    <p:cNvPr id="12" name="直線接點 11"/>
                    <p:cNvCxnSpPr/>
                    <p:nvPr/>
                  </p:nvCxnSpPr>
                  <p:spPr>
                    <a:xfrm>
                      <a:off x="1075946" y="2881250"/>
                      <a:ext cx="7210295" cy="4789"/>
                    </a:xfrm>
                    <a:prstGeom prst="line">
                      <a:avLst/>
                    </a:prstGeom>
                    <a:ln w="19050">
                      <a:solidFill>
                        <a:srgbClr val="02040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群組 9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15442" y="2886294"/>
                      <a:ext cx="2308453" cy="3825843"/>
                      <a:chOff x="-193696" y="2900353"/>
                      <a:chExt cx="2308453" cy="3825843"/>
                    </a:xfrm>
                  </p:grpSpPr>
                  <p:grpSp>
                    <p:nvGrpSpPr>
                      <p:cNvPr id="14" name="群組 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2737" y="2900353"/>
                        <a:ext cx="1011140" cy="909432"/>
                        <a:chOff x="1716806" y="2911250"/>
                        <a:chExt cx="1011140" cy="909432"/>
                      </a:xfrm>
                    </p:grpSpPr>
                    <p:cxnSp>
                      <p:nvCxnSpPr>
                        <p:cNvPr id="18" name="直線接點 17"/>
                        <p:cNvCxnSpPr/>
                        <p:nvPr/>
                      </p:nvCxnSpPr>
                      <p:spPr>
                        <a:xfrm>
                          <a:off x="2231057" y="2910996"/>
                          <a:ext cx="0" cy="34636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" name="圓角矩形 18"/>
                        <p:cNvSpPr/>
                        <p:nvPr/>
                      </p:nvSpPr>
                      <p:spPr>
                        <a:xfrm>
                          <a:off x="1716700" y="3233422"/>
                          <a:ext cx="1011672" cy="587391"/>
                        </a:xfrm>
                        <a:prstGeom prst="roundRect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r>
                            <a:rPr lang="zh-TW" altLang="en-US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歷史</a:t>
                          </a:r>
                        </a:p>
                      </p:txBody>
                    </p:sp>
                  </p:grpSp>
                  <p:grpSp>
                    <p:nvGrpSpPr>
                      <p:cNvPr id="15" name="群組 9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93696" y="3809785"/>
                        <a:ext cx="2308453" cy="2916411"/>
                        <a:chOff x="-193696" y="3809785"/>
                        <a:chExt cx="2308453" cy="2916411"/>
                      </a:xfrm>
                    </p:grpSpPr>
                    <p:cxnSp>
                      <p:nvCxnSpPr>
                        <p:cNvPr id="16" name="直線接點 15"/>
                        <p:cNvCxnSpPr>
                          <a:stCxn id="19" idx="2"/>
                        </p:cNvCxnSpPr>
                        <p:nvPr/>
                      </p:nvCxnSpPr>
                      <p:spPr>
                        <a:xfrm>
                          <a:off x="997692" y="3809916"/>
                          <a:ext cx="0" cy="199521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圓角矩形 16"/>
                        <p:cNvSpPr/>
                        <p:nvPr/>
                      </p:nvSpPr>
                      <p:spPr>
                        <a:xfrm>
                          <a:off x="-193696" y="4011033"/>
                          <a:ext cx="2308410" cy="2715086"/>
                        </a:xfrm>
                        <a:prstGeom prst="roundRect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vert="eaVert" anchor="ctr"/>
                        <a:lstStyle/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政大 黃啟清 祕書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北安 李宜真 老師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金華 許珮甄 老師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北投 傅莉芬 老師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和平 宋純慧 老師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  <a:p>
                          <a:pPr>
                            <a:defRPr/>
                          </a:pPr>
                          <a:r>
                            <a:rPr lang="zh-TW" altLang="en-US" b="1" dirty="0">
                              <a:solidFill>
                                <a:schemeClr val="tx2"/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萬華 陳盈如 老師</a:t>
                          </a:r>
                          <a:endParaRPr lang="en-US" altLang="zh-TW" b="1" dirty="0">
                            <a:solidFill>
                              <a:schemeClr val="tx2"/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179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1535278632"/>
              </p:ext>
            </p:extLst>
          </p:nvPr>
        </p:nvGraphicFramePr>
        <p:xfrm>
          <a:off x="1071538" y="1428736"/>
          <a:ext cx="592935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548680"/>
            <a:ext cx="3428998" cy="737180"/>
          </a:xfrm>
        </p:spPr>
        <p:txBody>
          <a:bodyPr anchor="ctr">
            <a:normAutofit/>
          </a:bodyPr>
          <a:lstStyle/>
          <a:p>
            <a:r>
              <a:rPr lang="zh-TW" altLang="en-US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服務面向</a:t>
            </a:r>
            <a:endParaRPr lang="zh-CN" altLang="en-US" sz="3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>
            <a:spLocks/>
          </p:cNvSpPr>
          <p:nvPr/>
        </p:nvSpPr>
        <p:spPr>
          <a:xfrm>
            <a:off x="827584" y="332656"/>
            <a:ext cx="75323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北市輔導團近年來的年度主題與研發</a:t>
            </a:r>
            <a:endParaRPr lang="zh-CN" altLang="en-US" sz="3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25479389"/>
              </p:ext>
            </p:extLst>
          </p:nvPr>
        </p:nvGraphicFramePr>
        <p:xfrm>
          <a:off x="1331640" y="1268760"/>
          <a:ext cx="62646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7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902574" y="1628800"/>
            <a:ext cx="2562648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報告主題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3068960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北市因應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素養課程之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361418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895129777"/>
              </p:ext>
            </p:extLst>
          </p:nvPr>
        </p:nvGraphicFramePr>
        <p:xfrm>
          <a:off x="1071538" y="1428736"/>
          <a:ext cx="630877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00" y="548680"/>
            <a:ext cx="3428998" cy="737180"/>
          </a:xfrm>
        </p:spPr>
        <p:txBody>
          <a:bodyPr anchor="ctr">
            <a:normAutofit/>
          </a:bodyPr>
          <a:lstStyle/>
          <a:p>
            <a:r>
              <a:rPr lang="zh-TW" altLang="en-US" sz="3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報告重點</a:t>
            </a:r>
            <a:endParaRPr lang="zh-CN" altLang="en-US" sz="3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smtClean="0">
                <a:solidFill>
                  <a:schemeClr val="bg1"/>
                </a:solidFill>
              </a:rPr>
              <a:t>school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83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539552" y="404664"/>
            <a:ext cx="4993731" cy="531360"/>
            <a:chOff x="296467" y="58713"/>
            <a:chExt cx="4993731" cy="531360"/>
          </a:xfrm>
        </p:grpSpPr>
        <p:sp>
          <p:nvSpPr>
            <p:cNvPr id="11" name="圓角矩形 10"/>
            <p:cNvSpPr/>
            <p:nvPr/>
          </p:nvSpPr>
          <p:spPr>
            <a:xfrm>
              <a:off x="296467" y="58713"/>
              <a:ext cx="4993731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322406" y="84652"/>
              <a:ext cx="4941853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881" tIns="0" rIns="15688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一、</a:t>
              </a:r>
              <a:r>
                <a:rPr lang="en-US" altLang="zh-TW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課綱的宣導與因應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79512" y="3933056"/>
            <a:ext cx="7683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團員文傑、懿婷老師協助各校領召認識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珍校長提醒各校可以思考跳脫學科框架，跨領域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科合作，採主題式方案教學，爭取彈性學習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臺大葉丙成教授演講「新時代新教育思維」。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9512" y="1340768"/>
            <a:ext cx="8712968" cy="2284811"/>
            <a:chOff x="351677" y="3150366"/>
            <a:chExt cx="8440326" cy="2164641"/>
          </a:xfrm>
        </p:grpSpPr>
        <p:pic>
          <p:nvPicPr>
            <p:cNvPr id="13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7" y="3150366"/>
              <a:ext cx="3238045" cy="21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003" y="3150366"/>
              <a:ext cx="2880000" cy="216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1887" y="3153535"/>
              <a:ext cx="1977951" cy="2161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150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67544" y="404664"/>
            <a:ext cx="4993192" cy="531360"/>
            <a:chOff x="296467" y="875193"/>
            <a:chExt cx="4993192" cy="531360"/>
          </a:xfrm>
        </p:grpSpPr>
        <p:sp>
          <p:nvSpPr>
            <p:cNvPr id="5" name="圓角矩形 4"/>
            <p:cNvSpPr/>
            <p:nvPr/>
          </p:nvSpPr>
          <p:spPr>
            <a:xfrm>
              <a:off x="296467" y="875193"/>
              <a:ext cx="4993192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322406" y="901132"/>
              <a:ext cx="494131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881" tIns="0" rIns="15688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二、辦理三場種子教師工作坊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201"/>
              </p:ext>
            </p:extLst>
          </p:nvPr>
        </p:nvGraphicFramePr>
        <p:xfrm>
          <a:off x="214282" y="1285860"/>
          <a:ext cx="8676456" cy="430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84"/>
                <a:gridCol w="1300134"/>
                <a:gridCol w="611893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工作坊內容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建成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臺灣師範大學董秀蘭教授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「十二年國教核心素養及社會領域的課程與教學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4/19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歷史科素養導向教學案例</a:t>
                      </a:r>
                      <a:r>
                        <a:rPr lang="en-US" altLang="zh-TW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新北市輔導團吳慧玲老師、</a:t>
                      </a:r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地理科素養導向教學案例</a:t>
                      </a:r>
                      <a:r>
                        <a:rPr lang="en-US" altLang="zh-TW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北市萬芳高中周岳虹老師、</a:t>
                      </a:r>
                      <a:endParaRPr lang="en-US" altLang="zh-TW" sz="20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2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公民科素養導向教學案例 </a:t>
                      </a:r>
                      <a:r>
                        <a:rPr lang="en-US" altLang="zh-TW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altLang="zh-TW" sz="20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北市輔導團張懿婷老師</a:t>
                      </a:r>
                      <a:endParaRPr lang="zh-TW" altLang="en-US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國家教育研究院范信賢研究員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「十二年國教社會領域的素養導向與教學內涵」</a:t>
                      </a:r>
                      <a:endParaRPr lang="zh-TW" alt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67544" y="404664"/>
            <a:ext cx="4993192" cy="531360"/>
            <a:chOff x="296467" y="875193"/>
            <a:chExt cx="4993192" cy="531360"/>
          </a:xfrm>
        </p:grpSpPr>
        <p:sp>
          <p:nvSpPr>
            <p:cNvPr id="5" name="圓角矩形 4"/>
            <p:cNvSpPr/>
            <p:nvPr/>
          </p:nvSpPr>
          <p:spPr>
            <a:xfrm>
              <a:off x="296467" y="875193"/>
              <a:ext cx="4993192" cy="53136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/>
            <p:nvPr/>
          </p:nvSpPr>
          <p:spPr>
            <a:xfrm>
              <a:off x="322406" y="901132"/>
              <a:ext cx="494131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881" tIns="0" rIns="156881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二、辦理三場種子教師工作坊</a:t>
              </a:r>
              <a:endParaRPr lang="zh-CN" altLang="en-US" sz="28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692">
            <a:off x="381770" y="1572909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611560" y="602128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▲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師大董秀蘭教授演講，講題為十二年國教核心素養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及社會領域的課程與教學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53">
            <a:off x="4064068" y="1993620"/>
            <a:ext cx="4716265" cy="3537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Education-2</Template>
  <TotalTime>1138</TotalTime>
  <Words>1112</Words>
  <Application>Microsoft Office PowerPoint</Application>
  <PresentationFormat>如螢幕大小 (4:3)</PresentationFormat>
  <Paragraphs>135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宋体</vt:lpstr>
      <vt:lpstr>微軟正黑體</vt:lpstr>
      <vt:lpstr>新細明體</vt:lpstr>
      <vt:lpstr>標楷體</vt:lpstr>
      <vt:lpstr>Arial</vt:lpstr>
      <vt:lpstr>Arial Rounded MT Bold</vt:lpstr>
      <vt:lpstr>Calibri</vt:lpstr>
      <vt:lpstr>Microsoft Sans Serif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Windows User</cp:lastModifiedBy>
  <cp:revision>53</cp:revision>
  <dcterms:created xsi:type="dcterms:W3CDTF">2017-04-25T13:08:35Z</dcterms:created>
  <dcterms:modified xsi:type="dcterms:W3CDTF">2017-05-02T12:23:37Z</dcterms:modified>
</cp:coreProperties>
</file>