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2" r:id="rId3"/>
    <p:sldId id="267" r:id="rId4"/>
    <p:sldId id="291" r:id="rId5"/>
    <p:sldId id="268" r:id="rId6"/>
    <p:sldId id="269" r:id="rId7"/>
    <p:sldId id="276" r:id="rId8"/>
    <p:sldId id="277" r:id="rId9"/>
    <p:sldId id="278" r:id="rId10"/>
    <p:sldId id="283" r:id="rId11"/>
    <p:sldId id="287" r:id="rId12"/>
    <p:sldId id="289" r:id="rId13"/>
    <p:sldId id="290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CC"/>
    <a:srgbClr val="FFD0B9"/>
    <a:srgbClr val="FFDECD"/>
    <a:srgbClr val="FFFFCC"/>
    <a:srgbClr val="F9D7DE"/>
    <a:srgbClr val="9966FF"/>
    <a:srgbClr val="FFFFEB"/>
    <a:srgbClr val="FF9900"/>
    <a:srgbClr val="EA718A"/>
    <a:srgbClr val="FFEEE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182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509B-B8F1-4212-A2BB-B8329218E6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119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9D915-8802-45A4-97F8-123B5E1A5B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283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42CCF-39A6-4071-955E-347A10D70E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2755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5EDDDE-0FEF-4F43-87A9-73E921D4ED97}" type="datetimeFigureOut">
              <a:rPr lang="fr-FR" altLang="zh-TW"/>
              <a:pPr/>
              <a:t>19/04/2017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1B6BC-A08A-4E1B-85E3-6438D26D1616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xmlns="" val="3583594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C00912-2E94-483E-A6E5-52C052CE6AB8}" type="datetimeFigureOut">
              <a:rPr lang="fr-FR" altLang="zh-TW"/>
              <a:pPr/>
              <a:t>19/04/2017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35295-87ED-4BB5-87E5-EE5E514320AC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xmlns="" val="1397576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C4A9F2-B2CF-4745-8EE4-9DBD78302EA9}" type="datetimeFigureOut">
              <a:rPr lang="fr-FR" altLang="zh-TW"/>
              <a:pPr/>
              <a:t>19/04/2017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41095-64AE-4E5D-A8E2-D94B27798131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xmlns="" val="1798966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1A61A8-F06A-446B-A36B-8390C9229A7E}" type="datetimeFigureOut">
              <a:rPr lang="fr-FR" altLang="zh-TW"/>
              <a:pPr/>
              <a:t>19/04/2017</a:t>
            </a:fld>
            <a:endParaRPr lang="fr-FR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7168A-1709-4A51-8979-EE2012DA4689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xmlns="" val="49724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4DBD5F-5DF2-4AB3-9B26-A63E064E2D58}" type="datetimeFigureOut">
              <a:rPr lang="fr-FR" altLang="zh-TW"/>
              <a:pPr/>
              <a:t>19/04/2017</a:t>
            </a:fld>
            <a:endParaRPr lang="fr-FR" altLang="zh-TW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7696B-5B56-4AEE-9F39-027E9494452C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xmlns="" val="2507571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05B2A4-2A13-46CB-8F31-EDD2E0A7BFFC}" type="datetimeFigureOut">
              <a:rPr lang="fr-FR" altLang="zh-TW"/>
              <a:pPr/>
              <a:t>19/04/2017</a:t>
            </a:fld>
            <a:endParaRPr lang="fr-FR" altLang="zh-TW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E5FD0-447D-4C91-8CE0-B65AAD83B7F7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xmlns="" val="947669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AA6288-5B5F-4146-B648-68E58B8C54CF}" type="datetimeFigureOut">
              <a:rPr lang="fr-FR" altLang="zh-TW"/>
              <a:pPr/>
              <a:t>19/04/2017</a:t>
            </a:fld>
            <a:endParaRPr lang="fr-FR" altLang="zh-TW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1F143-A9A4-4390-BA18-AE142813F6F2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xmlns="" val="3368614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03DFB0-95FA-45BF-9BCA-A311010F095C}" type="datetimeFigureOut">
              <a:rPr lang="fr-FR" altLang="zh-TW"/>
              <a:pPr/>
              <a:t>19/04/2017</a:t>
            </a:fld>
            <a:endParaRPr lang="fr-FR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4EEB6-AB35-464C-82C1-E4A15BAD35B2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xmlns="" val="4214643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A58C1-27E9-40FD-B71F-AB6FAB90843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71662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494644-C1FF-4374-B866-D90396E9234D}" type="datetimeFigureOut">
              <a:rPr lang="fr-FR" altLang="zh-TW"/>
              <a:pPr/>
              <a:t>19/04/2017</a:t>
            </a:fld>
            <a:endParaRPr lang="fr-FR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DB0A8-6FAC-468A-834A-FE95E2212033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xmlns="" val="1431716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BDFCAC-7C6E-458A-8A80-9B5ED6533C4C}" type="datetimeFigureOut">
              <a:rPr lang="fr-FR" altLang="zh-TW"/>
              <a:pPr/>
              <a:t>19/04/2017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7E1A1-2646-4AD8-A485-75E17B75AE9D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xmlns="" val="2630584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256045-03F2-4E65-9964-804387DE07FA}" type="datetimeFigureOut">
              <a:rPr lang="fr-FR" altLang="zh-TW"/>
              <a:pPr/>
              <a:t>19/04/2017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B720E-6AEE-4719-AEEE-AF3A922E342E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xmlns="" val="375210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6DA76-EEE9-4E4E-91FF-4B2A01954A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227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02ADA-1AEF-4BEB-9516-05EDB70249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145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D395C-4BD4-4C74-B395-306199F14ED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370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D7817-8A0B-4987-8395-0C2022A5C3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587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163FA-EDF9-4719-809B-DDB4373AAF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357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2619A-D9C8-49C4-8677-1A1763444D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766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D5679-2B5D-44E3-B836-6B4419FE0B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4631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6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6813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6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FBAF94A-EDB3-428C-96D6-5598ED389385}" type="slidenum">
              <a:rPr lang="en-US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709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 smtClean="0"/>
              <a:t>Cliquez pour modifier les styles du texte du masque</a:t>
            </a:r>
          </a:p>
          <a:p>
            <a:pPr lvl="1"/>
            <a:r>
              <a:rPr lang="fr-FR" altLang="zh-TW" smtClean="0"/>
              <a:t>Deuxième niveau</a:t>
            </a:r>
          </a:p>
          <a:p>
            <a:pPr lvl="2"/>
            <a:r>
              <a:rPr lang="fr-FR" altLang="zh-TW" smtClean="0"/>
              <a:t>Troisième niveau</a:t>
            </a:r>
          </a:p>
          <a:p>
            <a:pPr lvl="3"/>
            <a:r>
              <a:rPr lang="fr-FR" altLang="zh-TW" smtClean="0"/>
              <a:t>Quatrième niveau</a:t>
            </a:r>
          </a:p>
          <a:p>
            <a:pPr lvl="4"/>
            <a:r>
              <a:rPr lang="fr-FR" altLang="zh-TW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4D255BF-0DB1-423E-8B51-18A26405964C}" type="datetimeFigureOut">
              <a:rPr lang="fr-FR" altLang="zh-TW" smtClean="0">
                <a:ea typeface="新細明體"/>
              </a:rPr>
              <a:pPr/>
              <a:t>19/04/2017</a:t>
            </a:fld>
            <a:endParaRPr lang="fr-FR" altLang="zh-TW" smtClean="0">
              <a:ea typeface="新細明體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zh-TW" altLang="zh-TW" smtClean="0">
              <a:ea typeface="新細明體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67E8EB2-F984-43FF-951B-559A581D38D4}" type="slidenum">
              <a:rPr lang="fr-FR" altLang="zh-TW" smtClean="0">
                <a:ea typeface="新細明體"/>
              </a:rPr>
              <a:pPr/>
              <a:t>‹#›</a:t>
            </a:fld>
            <a:endParaRPr lang="fr-FR" altLang="zh-TW" smtClean="0"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89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95536" y="1309150"/>
            <a:ext cx="8568952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TW" altLang="en-US" sz="4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公開授課課程說明</a:t>
            </a:r>
            <a:endParaRPr lang="en-US" altLang="zh-TW" sz="48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TW" altLang="en-US" sz="48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主題</a:t>
            </a:r>
            <a:r>
              <a:rPr lang="zh-TW" altLang="en-US" sz="4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：老外</a:t>
            </a:r>
            <a:r>
              <a:rPr lang="zh-TW" altLang="en-US" sz="2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5400" b="1" i="1" dirty="0" err="1" smtClean="0">
                <a:solidFill>
                  <a:srgbClr val="C00000"/>
                </a:solidFill>
                <a:latin typeface="Times New Roman" pitchFamily="18" charset="0"/>
                <a:ea typeface="文鼎粗行楷" pitchFamily="49" charset="-120"/>
                <a:cs typeface="Times New Roman" pitchFamily="18" charset="0"/>
              </a:rPr>
              <a:t>i</a:t>
            </a:r>
            <a:r>
              <a:rPr lang="en-US" altLang="zh-TW" sz="2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健康</a:t>
            </a:r>
            <a:endParaRPr lang="zh-TW" altLang="en-US" sz="48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75656" y="3645024"/>
            <a:ext cx="6480720" cy="1877437"/>
          </a:xfrm>
          <a:prstGeom prst="rect">
            <a:avLst/>
          </a:prstGeom>
          <a:solidFill>
            <a:srgbClr val="FFFFEB"/>
          </a:solidFill>
          <a:ln>
            <a:noFill/>
          </a:ln>
          <a:effectLst>
            <a:softEdge rad="63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主持人：濱江國中 林凱瓊主任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        敦化國中 范郁如老師 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教學者：百齡高中 蔡青芝老師</a:t>
            </a:r>
          </a:p>
        </p:txBody>
      </p:sp>
    </p:spTree>
    <p:extLst>
      <p:ext uri="{BB962C8B-B14F-4D97-AF65-F5344CB8AC3E}">
        <p14:creationId xmlns:p14="http://schemas.microsoft.com/office/powerpoint/2010/main" xmlns="" val="167650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2"/>
          <p:cNvSpPr txBox="1">
            <a:spLocks/>
          </p:cNvSpPr>
          <p:nvPr/>
        </p:nvSpPr>
        <p:spPr bwMode="auto">
          <a:xfrm>
            <a:off x="755576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zh-TW" altLang="en-US" sz="5400" b="1" kern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觀課紀錄</a:t>
            </a:r>
            <a:r>
              <a:rPr lang="zh-TW" altLang="en-US" sz="5400" b="1" kern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表</a:t>
            </a:r>
            <a:endParaRPr lang="zh-TW" altLang="en-US" sz="5400" b="1" kern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6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921700"/>
              </p:ext>
            </p:extLst>
          </p:nvPr>
        </p:nvGraphicFramePr>
        <p:xfrm>
          <a:off x="77143" y="1556792"/>
          <a:ext cx="8928992" cy="4902096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551531"/>
                <a:gridCol w="2071118"/>
                <a:gridCol w="3888432"/>
                <a:gridCol w="2417911"/>
              </a:tblGrid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面向</a:t>
                      </a: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</a:txBody>
                  <a:tcPr marL="36195" marR="36195" marT="0" marB="0" anchor="ctr" horzOverflow="overflow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kumimoji="0" lang="zh-TW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全班學習氣氛</a:t>
                      </a: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</a:txBody>
                  <a:tcPr marL="36195" marR="36195" marT="0" marB="0" anchor="ctr" horzOverflow="overflow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kumimoji="0" lang="zh-TW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學生學習動機與歷程</a:t>
                      </a: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</a:txBody>
                  <a:tcPr marL="36195" marR="36195" marT="0" marB="0" anchor="ctr" horzOverflow="overflow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kumimoji="0" lang="zh-TW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學生學習結果</a:t>
                      </a: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</a:txBody>
                  <a:tcPr marL="36195" marR="36195" marT="0" marB="0" anchor="ctr" horzOverflow="overflow">
                    <a:solidFill>
                      <a:srgbClr val="0070C0"/>
                    </a:solidFill>
                  </a:tcPr>
                </a:tc>
              </a:tr>
              <a:tr h="41240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參考項目</a:t>
                      </a: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</a:txBody>
                  <a:tcPr marL="36195" marR="36195" marT="0" marB="0" anchor="ctr" horzOverflow="overflow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1-1</a:t>
                      </a:r>
                      <a:r>
                        <a:rPr kumimoji="0" lang="zh-TW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是否有安心學習的環境？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1-2</a:t>
                      </a:r>
                      <a:r>
                        <a:rPr kumimoji="0" lang="zh-TW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是否有熱衷學習的環境？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1-3</a:t>
                      </a:r>
                      <a:r>
                        <a:rPr kumimoji="0" lang="zh-TW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是否有聆聽學習的環境？</a:t>
                      </a:r>
                      <a:endParaRPr kumimoji="0" lang="zh-TW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2-1</a:t>
                      </a:r>
                      <a:r>
                        <a:rPr kumimoji="0" lang="zh-TW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老師是否關照每個學生的學習？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2-2</a:t>
                      </a:r>
                      <a:r>
                        <a:rPr kumimoji="0" lang="zh-TW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是否引發學生學習動機？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2-3</a:t>
                      </a:r>
                      <a:r>
                        <a:rPr kumimoji="0" lang="zh-TW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學生是否相互關注與傾聽？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2-4</a:t>
                      </a:r>
                      <a:r>
                        <a:rPr kumimoji="0" lang="zh-TW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學生是否互相協助與討論？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2-5</a:t>
                      </a:r>
                      <a:r>
                        <a:rPr kumimoji="0" lang="zh-TW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學生是否投入參與學習？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2-6</a:t>
                      </a:r>
                      <a:r>
                        <a:rPr kumimoji="0" lang="zh-TW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是否發現有特殊表現的學生？</a:t>
                      </a:r>
                      <a:endParaRPr kumimoji="0" lang="zh-TW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6195" marR="3619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3-1</a:t>
                      </a:r>
                      <a:r>
                        <a:rPr kumimoji="0" lang="zh-TW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學生學習是否成立？如何發生？何時發生？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3-2</a:t>
                      </a:r>
                      <a:r>
                        <a:rPr kumimoji="0" lang="zh-TW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學生學習的困難之處是什麼？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3-3</a:t>
                      </a:r>
                      <a:r>
                        <a:rPr kumimoji="0" lang="zh-TW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挑戰伸展跳躍的學習是否產生？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3-4</a:t>
                      </a:r>
                      <a:r>
                        <a:rPr kumimoji="0" lang="zh-TW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學生學習思考程度是否深化？</a:t>
                      </a:r>
                      <a:endParaRPr kumimoji="0" lang="zh-TW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/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338642" y="980728"/>
            <a:ext cx="8805358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SzPct val="70000"/>
              <a:buBlip>
                <a:blip r:embed="rId2"/>
              </a:buBlip>
            </a:pPr>
            <a:r>
              <a:rPr lang="zh-TW" altLang="en-US" sz="3400" kern="0" dirty="0">
                <a:latin typeface="標楷體" pitchFamily="65" charset="-120"/>
                <a:ea typeface="標楷體" pitchFamily="65" charset="-120"/>
              </a:rPr>
              <a:t>觀課時請</a:t>
            </a:r>
            <a:r>
              <a:rPr lang="zh-TW" altLang="en-US" sz="3400" kern="0" dirty="0" smtClean="0">
                <a:latin typeface="標楷體" pitchFamily="65" charset="-120"/>
                <a:ea typeface="標楷體" pitchFamily="65" charset="-120"/>
              </a:rPr>
              <a:t>填寫</a:t>
            </a:r>
            <a:r>
              <a:rPr lang="zh-TW" altLang="zh-TW" sz="3400" kern="0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3400" kern="0" dirty="0" smtClean="0">
                <a:latin typeface="標楷體" pitchFamily="65" charset="-120"/>
                <a:ea typeface="標楷體" pitchFamily="65" charset="-120"/>
              </a:rPr>
              <a:t>觀</a:t>
            </a:r>
            <a:r>
              <a:rPr lang="zh-TW" altLang="en-US" sz="3400" kern="0" dirty="0">
                <a:latin typeface="標楷體" pitchFamily="65" charset="-120"/>
                <a:ea typeface="標楷體" pitchFamily="65" charset="-120"/>
              </a:rPr>
              <a:t>課記錄</a:t>
            </a:r>
            <a:r>
              <a:rPr lang="zh-TW" altLang="en-US" sz="3400" kern="0" dirty="0" smtClean="0">
                <a:latin typeface="標楷體" pitchFamily="65" charset="-120"/>
                <a:ea typeface="標楷體" pitchFamily="65" charset="-120"/>
              </a:rPr>
              <a:t>表</a:t>
            </a:r>
            <a:r>
              <a:rPr lang="zh-TW" altLang="zh-TW" sz="3400" kern="0" dirty="0" smtClean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4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影印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後發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回</a:t>
            </a:r>
            <a:r>
              <a:rPr lang="zh-TW" altLang="en-US" sz="24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400" kern="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812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2"/>
          <p:cNvSpPr txBox="1">
            <a:spLocks/>
          </p:cNvSpPr>
          <p:nvPr/>
        </p:nvSpPr>
        <p:spPr bwMode="auto">
          <a:xfrm>
            <a:off x="827584" y="18864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zh-TW" altLang="en-US" sz="5400" b="1" kern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觀</a:t>
            </a:r>
            <a:r>
              <a:rPr lang="zh-TW" altLang="en-US" sz="5400" b="1" kern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課後</a:t>
            </a:r>
            <a:endParaRPr lang="zh-TW" altLang="en-US" sz="5400" b="1" kern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39552" y="1628800"/>
            <a:ext cx="805970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600"/>
              </a:spcBef>
              <a:buSzPct val="70000"/>
              <a:buBlip>
                <a:blip r:embed="rId2"/>
              </a:buBlip>
            </a:pPr>
            <a:r>
              <a:rPr lang="zh-TW" altLang="en-US" sz="3400" kern="0" dirty="0" smtClean="0">
                <a:latin typeface="標楷體" pitchFamily="65" charset="-120"/>
                <a:ea typeface="標楷體" pitchFamily="65" charset="-120"/>
              </a:rPr>
              <a:t>請回到分組座位參與</a:t>
            </a:r>
            <a:r>
              <a:rPr lang="zh-TW" altLang="en-US" sz="3400" b="1" kern="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議課及綜合</a:t>
            </a:r>
            <a:r>
              <a:rPr lang="zh-TW" altLang="en-US" sz="3400" b="1" kern="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座談。</a:t>
            </a:r>
            <a:endParaRPr lang="en-US" altLang="zh-TW" sz="3400" b="1" kern="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eaLnBrk="0" hangingPunct="0">
              <a:spcBef>
                <a:spcPts val="600"/>
              </a:spcBef>
              <a:buSzPct val="70000"/>
              <a:buBlip>
                <a:blip r:embed="rId2"/>
              </a:buBlip>
            </a:pPr>
            <a:r>
              <a:rPr lang="zh-TW" altLang="en-US" sz="3400" kern="0" dirty="0">
                <a:latin typeface="標楷體" pitchFamily="65" charset="-120"/>
                <a:ea typeface="標楷體" pitchFamily="65" charset="-120"/>
              </a:rPr>
              <a:t>請觀課教師在小卡上，給予被觀課學生回饋。</a:t>
            </a:r>
            <a:endParaRPr lang="en-US" altLang="zh-TW" sz="3400" kern="0" dirty="0">
              <a:latin typeface="標楷體" pitchFamily="65" charset="-120"/>
              <a:ea typeface="標楷體" pitchFamily="65" charset="-120"/>
            </a:endParaRPr>
          </a:p>
          <a:p>
            <a:pPr marL="342900" indent="-342900" eaLnBrk="0" hangingPunct="0">
              <a:spcBef>
                <a:spcPts val="600"/>
              </a:spcBef>
              <a:buSzPct val="70000"/>
              <a:buBlip>
                <a:blip r:embed="rId2"/>
              </a:buBlip>
            </a:pPr>
            <a:r>
              <a:rPr lang="zh-TW" altLang="en-US" sz="3400" kern="0" dirty="0">
                <a:latin typeface="標楷體" pitchFamily="65" charset="-120"/>
                <a:ea typeface="標楷體" pitchFamily="65" charset="-120"/>
              </a:rPr>
              <a:t>離開前，請您將小卡交給</a:t>
            </a:r>
            <a:r>
              <a:rPr lang="zh-TW" altLang="en-US" sz="3400" kern="0" dirty="0" smtClean="0">
                <a:latin typeface="標楷體" pitchFamily="65" charset="-120"/>
                <a:ea typeface="標楷體" pitchFamily="65" charset="-120"/>
              </a:rPr>
              <a:t>工作夥伴，</a:t>
            </a:r>
            <a:r>
              <a:rPr lang="zh-TW" altLang="en-US" sz="3400" kern="0" dirty="0">
                <a:latin typeface="標楷體" pitchFamily="65" charset="-120"/>
                <a:ea typeface="標楷體" pitchFamily="65" charset="-120"/>
              </a:rPr>
              <a:t>謝謝</a:t>
            </a:r>
            <a:r>
              <a:rPr lang="en-US" altLang="zh-TW" sz="3400" kern="0" dirty="0">
                <a:latin typeface="標楷體" pitchFamily="65" charset="-120"/>
                <a:ea typeface="標楷體" pitchFamily="65" charset="-120"/>
              </a:rPr>
              <a:t>!</a:t>
            </a:r>
          </a:p>
          <a:p>
            <a:pPr>
              <a:lnSpc>
                <a:spcPct val="90000"/>
              </a:lnSpc>
            </a:pPr>
            <a:endParaRPr lang="zh-TW" altLang="en-US" sz="3600" u="sng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90000"/>
              </a:lnSpc>
              <a:buSzPct val="70000"/>
              <a:buBlip>
                <a:blip r:embed="rId2"/>
              </a:buBlip>
            </a:pPr>
            <a:endParaRPr lang="en-US" altLang="zh-TW" sz="3400" kern="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514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1556792"/>
            <a:ext cx="2088232" cy="2491957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699792" y="3861048"/>
            <a:ext cx="3816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謝謝大家！</a:t>
            </a:r>
            <a:endParaRPr lang="zh-TW" altLang="en-US" sz="6000" b="1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22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755576" y="346993"/>
            <a:ext cx="77724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zh-TW" altLang="en-US" sz="5400" b="1" kern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學生背景說明</a:t>
            </a:r>
            <a:r>
              <a:rPr lang="en-US" altLang="zh-TW" sz="5400" b="1" kern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—708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 bwMode="auto">
          <a:xfrm>
            <a:off x="539552" y="1700808"/>
            <a:ext cx="8390166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600" kern="0" dirty="0" smtClean="0">
                <a:latin typeface="標楷體" pitchFamily="65" charset="-120"/>
                <a:ea typeface="標楷體" pitchFamily="65" charset="-120"/>
              </a:rPr>
              <a:t>七年級下學期接的新班級。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600" kern="0" dirty="0" smtClean="0">
                <a:latin typeface="標楷體" pitchFamily="65" charset="-120"/>
                <a:ea typeface="標楷體" pitchFamily="65" charset="-120"/>
              </a:rPr>
              <a:t>學生多活潑，班級氣氛融洽。</a:t>
            </a:r>
            <a:endParaRPr lang="en-US" altLang="zh-TW" sz="3600" kern="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600" kern="0" dirty="0" smtClean="0">
                <a:latin typeface="標楷體" pitchFamily="65" charset="-120"/>
                <a:ea typeface="標楷體" pitchFamily="65" charset="-120"/>
              </a:rPr>
              <a:t>大部分</a:t>
            </a:r>
            <a:r>
              <a:rPr lang="zh-TW" altLang="zh-TW" sz="3600" kern="0" dirty="0" smtClean="0">
                <a:latin typeface="標楷體" pitchFamily="65" charset="-120"/>
                <a:ea typeface="標楷體" pitchFamily="65" charset="-120"/>
              </a:rPr>
              <a:t>學生學習</a:t>
            </a:r>
            <a:r>
              <a:rPr lang="zh-TW" altLang="en-US" sz="3600" kern="0" dirty="0" smtClean="0">
                <a:latin typeface="標楷體" pitchFamily="65" charset="-120"/>
                <a:ea typeface="標楷體" pitchFamily="65" charset="-120"/>
              </a:rPr>
              <a:t>積極、態度認真。</a:t>
            </a:r>
            <a:endParaRPr lang="en-US" altLang="zh-TW" sz="3600" kern="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600" kern="0" dirty="0" smtClean="0">
                <a:latin typeface="標楷體" pitchFamily="65" charset="-120"/>
                <a:ea typeface="標楷體" pitchFamily="65" charset="-120"/>
              </a:rPr>
              <a:t>少數學生容易分心交談，需提醒鼓勵。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上課多採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排排坐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方式，部分課程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分組方式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進行，共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分為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組，每組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4~5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人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，全班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共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人。</a:t>
            </a:r>
            <a:endParaRPr lang="zh-TW" altLang="en-US" sz="3600" kern="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endParaRPr lang="zh-TW" altLang="en-US" sz="3600" kern="0" dirty="0" smtClean="0">
              <a:latin typeface="Perpetua" pitchFamily="18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81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外食課程架構圖.png"/>
          <p:cNvPicPr/>
          <p:nvPr/>
        </p:nvPicPr>
        <p:blipFill>
          <a:blip r:embed="rId2" cstate="print"/>
          <a:srcRect l="1190" t="7419" r="4865" b="18702"/>
          <a:stretch>
            <a:fillRect/>
          </a:stretch>
        </p:blipFill>
        <p:spPr>
          <a:xfrm>
            <a:off x="0" y="1052736"/>
            <a:ext cx="8748464" cy="5256584"/>
          </a:xfrm>
          <a:prstGeom prst="rect">
            <a:avLst/>
          </a:prstGeom>
        </p:spPr>
      </p:pic>
      <p:sp>
        <p:nvSpPr>
          <p:cNvPr id="2" name="Rectangle 2"/>
          <p:cNvSpPr txBox="1">
            <a:spLocks/>
          </p:cNvSpPr>
          <p:nvPr/>
        </p:nvSpPr>
        <p:spPr bwMode="auto">
          <a:xfrm>
            <a:off x="755576" y="116632"/>
            <a:ext cx="77724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zh-TW" altLang="en-US" sz="5400" b="1" kern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主題</a:t>
            </a:r>
            <a:r>
              <a:rPr lang="zh-TW" altLang="en-US" sz="5400" b="1" kern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架構</a:t>
            </a:r>
            <a:endParaRPr lang="en-US" altLang="zh-TW" sz="5400" b="1" kern="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313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827584" y="0"/>
            <a:ext cx="77724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zh-TW" altLang="en-US" sz="5400" b="1" kern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課程內容</a:t>
            </a:r>
            <a:endParaRPr lang="en-US" altLang="zh-TW" sz="5400" b="1" kern="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3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0011403"/>
              </p:ext>
            </p:extLst>
          </p:nvPr>
        </p:nvGraphicFramePr>
        <p:xfrm>
          <a:off x="377445" y="901741"/>
          <a:ext cx="8496945" cy="5770119"/>
        </p:xfrm>
        <a:graphic>
          <a:graphicData uri="http://schemas.openxmlformats.org/drawingml/2006/table">
            <a:tbl>
              <a:tblPr firstRow="1" bandRow="1" bandCol="1"/>
              <a:tblGrid>
                <a:gridCol w="1656184"/>
                <a:gridCol w="2160240"/>
                <a:gridCol w="1944216"/>
                <a:gridCol w="2736305"/>
              </a:tblGrid>
              <a:tr h="689873">
                <a:tc>
                  <a:txBody>
                    <a:bodyPr/>
                    <a:lstStyle/>
                    <a:p>
                      <a:pPr marL="273050" marR="0" lvl="0" indent="-2730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單元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名稱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73050" marR="0" lvl="0" indent="-273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老外 </a:t>
                      </a:r>
                      <a:r>
                        <a:rPr kumimoji="0" lang="en-US" altLang="zh-TW" sz="2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</a:t>
                      </a: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健康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88194">
                <a:tc>
                  <a:txBody>
                    <a:bodyPr/>
                    <a:lstStyle/>
                    <a:p>
                      <a:pPr marL="273050" marR="0" lvl="0" indent="-2730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適用年級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七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年級</a:t>
                      </a:r>
                      <a:endParaRPr kumimoji="0" lang="en-US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教學節數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節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共</a:t>
                      </a: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0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節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739">
                <a:tc>
                  <a:txBody>
                    <a:bodyPr/>
                    <a:lstStyle/>
                    <a:p>
                      <a:pPr marL="273050" marR="0" lvl="0" indent="-2730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能力指標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081088" marR="0" lvl="0" indent="-10810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2-4-1 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妥善計畫與執行個人生活中重要的事務。</a:t>
                      </a:r>
                      <a:endParaRPr kumimoji="0" lang="zh-TW" alt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86466">
                <a:tc>
                  <a:txBody>
                    <a:bodyPr/>
                    <a:lstStyle/>
                    <a:p>
                      <a:pPr marL="273050" marR="0" lvl="0" indent="-2730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教學目標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61950" lvl="0" indent="-361950">
                        <a:buFont typeface="+mj-lt"/>
                        <a:buNone/>
                      </a:pPr>
                      <a:r>
                        <a:rPr lang="en-US" altLang="zh-TW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1.	</a:t>
                      </a:r>
                      <a:r>
                        <a:rPr lang="zh-TW" alt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覺察自己的外食習慣，探討不當外食習慣可能產生的問題。</a:t>
                      </a:r>
                    </a:p>
                    <a:p>
                      <a:pPr marL="361950" lvl="0" indent="-361950">
                        <a:buFont typeface="+mj-lt"/>
                        <a:buNone/>
                      </a:pPr>
                      <a:r>
                        <a:rPr lang="en-US" altLang="zh-TW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2.	</a:t>
                      </a:r>
                      <a:r>
                        <a:rPr lang="zh-TW" alt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歸納外食選擇原則，規劃健康的外食組合並實際執行。</a:t>
                      </a:r>
                    </a:p>
                    <a:p>
                      <a:pPr marL="361950" lvl="0" indent="-361950">
                        <a:buFont typeface="+mj-lt"/>
                        <a:buNone/>
                      </a:pPr>
                      <a:r>
                        <a:rPr lang="en-US" altLang="zh-TW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3.	</a:t>
                      </a:r>
                      <a:r>
                        <a:rPr lang="zh-TW" alt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分享健康外食的行動經驗，建立社區的健康外食地圖。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644553">
                <a:tc>
                  <a:txBody>
                    <a:bodyPr/>
                    <a:lstStyle/>
                    <a:p>
                      <a:pPr marL="273050" marR="0" lvl="0" indent="-2730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活動方式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73050" marR="0" lvl="0" indent="-273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講述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小測驗、小組討論、發表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8308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755576" y="274638"/>
            <a:ext cx="77724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zh-TW" altLang="en-US" sz="5400" b="1" kern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教學流程</a:t>
            </a:r>
            <a:endParaRPr lang="en-US" altLang="zh-TW" sz="5400" b="1" kern="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 bwMode="auto">
          <a:xfrm>
            <a:off x="323528" y="1309588"/>
            <a:ext cx="8820472" cy="49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buSzPct val="80000"/>
              <a:buBlip>
                <a:blip r:embed="rId2"/>
              </a:buBlip>
            </a:pPr>
            <a:r>
              <a:rPr lang="zh-TW" altLang="en-US" sz="3600" b="1" kern="0" dirty="0" smtClean="0">
                <a:solidFill>
                  <a:srgbClr val="3333CC"/>
                </a:solidFill>
                <a:latin typeface="標楷體" pitchFamily="65" charset="-120"/>
                <a:ea typeface="標楷體" pitchFamily="65" charset="-120"/>
              </a:rPr>
              <a:t>老外</a:t>
            </a:r>
            <a:r>
              <a:rPr lang="en-US" altLang="zh-TW" sz="3600" b="1" i="1" kern="0" dirty="0" err="1" smtClean="0">
                <a:solidFill>
                  <a:srgbClr val="3333CC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</a:t>
            </a:r>
            <a:r>
              <a:rPr lang="en-US" altLang="zh-TW" sz="3600" b="1" kern="0" dirty="0" smtClean="0">
                <a:solidFill>
                  <a:srgbClr val="3333CC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3600" kern="0" dirty="0" smtClean="0">
                <a:solidFill>
                  <a:srgbClr val="3333CC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PK</a:t>
            </a:r>
            <a:r>
              <a:rPr lang="zh-TW" altLang="en-US" sz="3600" b="1" kern="0" dirty="0" smtClean="0">
                <a:solidFill>
                  <a:srgbClr val="3333CC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kern="0" dirty="0" smtClean="0">
                <a:latin typeface="標楷體" pitchFamily="65" charset="-120"/>
                <a:ea typeface="標楷體" pitchFamily="65" charset="-120"/>
              </a:rPr>
              <a:t>引導學生檢測自己的外食習慣。</a:t>
            </a:r>
            <a:endParaRPr lang="en-US" altLang="zh-TW" kern="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2400"/>
              </a:spcBef>
              <a:buSzPct val="80000"/>
              <a:buBlip>
                <a:blip r:embed="rId2"/>
              </a:buBlip>
            </a:pPr>
            <a:r>
              <a:rPr lang="zh-TW" altLang="en-US" sz="3600" b="1" kern="0" dirty="0" smtClean="0">
                <a:solidFill>
                  <a:srgbClr val="3333CC"/>
                </a:solidFill>
                <a:latin typeface="標楷體" pitchFamily="65" charset="-120"/>
                <a:ea typeface="標楷體" pitchFamily="65" charset="-120"/>
              </a:rPr>
              <a:t>外食面面觀：</a:t>
            </a:r>
            <a:r>
              <a:rPr lang="zh-TW" altLang="en-US" kern="0" dirty="0" smtClean="0">
                <a:latin typeface="標楷體" pitchFamily="65" charset="-120"/>
                <a:ea typeface="標楷體" pitchFamily="65" charset="-120"/>
              </a:rPr>
              <a:t>回想自己的一次外食經驗，</a:t>
            </a:r>
            <a:r>
              <a:rPr lang="zh-TW" altLang="zh-TW" kern="0" dirty="0" smtClean="0">
                <a:latin typeface="標楷體" pitchFamily="65" charset="-120"/>
                <a:ea typeface="標楷體" pitchFamily="65" charset="-120"/>
              </a:rPr>
              <a:t>閱讀</a:t>
            </a:r>
            <a:r>
              <a:rPr lang="en-US" altLang="zh-TW" kern="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kern="0" dirty="0" smtClean="0">
                <a:latin typeface="標楷體" pitchFamily="65" charset="-120"/>
                <a:ea typeface="標楷體" pitchFamily="65" charset="-120"/>
              </a:rPr>
              <a:t>篇</a:t>
            </a:r>
            <a:r>
              <a:rPr lang="zh-TW" altLang="zh-TW" kern="0" dirty="0" smtClean="0">
                <a:latin typeface="標楷體" pitchFamily="65" charset="-120"/>
                <a:ea typeface="標楷體" pitchFamily="65" charset="-120"/>
              </a:rPr>
              <a:t>外食相關新聞及文章，分享文章重點</a:t>
            </a:r>
            <a:r>
              <a:rPr lang="zh-TW" altLang="en-US" kern="0" dirty="0" smtClean="0">
                <a:latin typeface="標楷體" pitchFamily="65" charset="-120"/>
                <a:ea typeface="標楷體" pitchFamily="65" charset="-120"/>
              </a:rPr>
              <a:t>；</a:t>
            </a:r>
            <a:r>
              <a:rPr lang="zh-TW" altLang="zh-TW" kern="0" dirty="0" smtClean="0">
                <a:latin typeface="標楷體" pitchFamily="65" charset="-120"/>
                <a:ea typeface="標楷體" pitchFamily="65" charset="-120"/>
              </a:rPr>
              <a:t>合作探討外食經驗中可能遭遇問題，澄清自己的選擇價值。藉由討論最終形成大家在外食時可採取的行動</a:t>
            </a:r>
            <a:r>
              <a:rPr lang="zh-TW" altLang="zh-TW" kern="0" dirty="0" smtClean="0">
                <a:latin typeface="標楷體" pitchFamily="65" charset="-120"/>
                <a:ea typeface="標楷體" pitchFamily="65" charset="-120"/>
              </a:rPr>
              <a:t>策略</a:t>
            </a:r>
            <a:r>
              <a:rPr lang="zh-TW" altLang="en-US" kern="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kern="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  <a:buClr>
                <a:srgbClr val="C00000"/>
              </a:buClr>
              <a:buSzPct val="80000"/>
              <a:buBlip>
                <a:blip r:embed="rId2"/>
              </a:buBlip>
            </a:pPr>
            <a:r>
              <a:rPr lang="zh-TW" altLang="en-US" sz="3600" b="1" kern="0" dirty="0" smtClean="0">
                <a:solidFill>
                  <a:srgbClr val="3333CC"/>
                </a:solidFill>
                <a:latin typeface="標楷體" pitchFamily="65" charset="-120"/>
                <a:ea typeface="標楷體" pitchFamily="65" charset="-120"/>
              </a:rPr>
              <a:t>分享與省思：</a:t>
            </a:r>
            <a:r>
              <a:rPr lang="zh-TW" altLang="en-US" kern="0" dirty="0" smtClean="0">
                <a:latin typeface="標楷體" pitchFamily="65" charset="-120"/>
                <a:ea typeface="標楷體" pitchFamily="65" charset="-120"/>
              </a:rPr>
              <a:t>總結本節</a:t>
            </a:r>
            <a:r>
              <a:rPr lang="zh-TW" altLang="en-US" kern="0" dirty="0" smtClean="0">
                <a:latin typeface="標楷體" pitchFamily="65" charset="-120"/>
                <a:ea typeface="標楷體" pitchFamily="65" charset="-120"/>
              </a:rPr>
              <a:t>課學習</a:t>
            </a:r>
            <a:r>
              <a:rPr lang="zh-TW" altLang="en-US" kern="0" dirty="0" smtClean="0">
                <a:latin typeface="標楷體" pitchFamily="65" charset="-120"/>
                <a:ea typeface="標楷體" pitchFamily="65" charset="-120"/>
              </a:rPr>
              <a:t>，並預告下</a:t>
            </a:r>
            <a:r>
              <a:rPr lang="zh-TW" altLang="en-US" kern="0" dirty="0" smtClean="0">
                <a:latin typeface="標楷體" pitchFamily="65" charset="-120"/>
                <a:ea typeface="標楷體" pitchFamily="65" charset="-120"/>
              </a:rPr>
              <a:t>週</a:t>
            </a:r>
            <a:r>
              <a:rPr lang="zh-TW" altLang="en-US" kern="0" dirty="0" smtClean="0">
                <a:latin typeface="標楷體" pitchFamily="65" charset="-120"/>
                <a:ea typeface="標楷體" pitchFamily="65" charset="-120"/>
              </a:rPr>
              <a:t>上課</a:t>
            </a:r>
            <a:r>
              <a:rPr lang="zh-TW" altLang="en-US" kern="0" dirty="0" smtClean="0">
                <a:latin typeface="標楷體" pitchFamily="65" charset="-120"/>
                <a:ea typeface="標楷體" pitchFamily="65" charset="-120"/>
              </a:rPr>
              <a:t>前須準備事項。</a:t>
            </a:r>
            <a:endParaRPr lang="zh-TW" altLang="en-US" kern="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511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1"/>
          <p:cNvSpPr>
            <a:spLocks noChangeArrowheads="1"/>
          </p:cNvSpPr>
          <p:nvPr/>
        </p:nvSpPr>
        <p:spPr bwMode="auto">
          <a:xfrm>
            <a:off x="5871515" y="2435649"/>
            <a:ext cx="1440000" cy="1620000"/>
          </a:xfrm>
          <a:prstGeom prst="rect">
            <a:avLst/>
          </a:prstGeom>
          <a:noFill/>
          <a:ln w="9525">
            <a:solidFill>
              <a:schemeClr val="tx1"/>
            </a:solidFill>
            <a:bevel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 typeface="Arial" charset="0"/>
              <a:buNone/>
            </a:pPr>
            <a:endParaRPr lang="en-US" altLang="zh-TW" sz="3200" dirty="0" smtClean="0">
              <a:solidFill>
                <a:srgbClr val="000000"/>
              </a:solidFill>
              <a:latin typeface="文鼎粗行楷" panose="020B0609010101010101" pitchFamily="49" charset="-120"/>
              <a:ea typeface="文鼎粗行楷" panose="020B0609010101010101" pitchFamily="49" charset="-120"/>
              <a:sym typeface="標楷體" pitchFamily="65" charset="-120"/>
            </a:endParaRPr>
          </a:p>
          <a:p>
            <a:pPr algn="ctr"/>
            <a:r>
              <a:rPr lang="zh-TW" altLang="en-US" sz="3600" dirty="0" smtClean="0">
                <a:solidFill>
                  <a:srgbClr val="000000"/>
                </a:solidFill>
                <a:latin typeface="文鼎粗行楷" panose="020B0609010101010101" pitchFamily="49" charset="-120"/>
                <a:ea typeface="文鼎粗行楷" panose="020B0609010101010101" pitchFamily="49" charset="-120"/>
                <a:sym typeface="標楷體" pitchFamily="65" charset="-120"/>
              </a:rPr>
              <a:t>第</a:t>
            </a:r>
            <a:r>
              <a:rPr lang="en-US" altLang="zh-TW" sz="3600" dirty="0" smtClean="0">
                <a:solidFill>
                  <a:srgbClr val="000000"/>
                </a:solidFill>
                <a:latin typeface="文鼎粗行楷" panose="020B0609010101010101" pitchFamily="49" charset="-120"/>
                <a:ea typeface="文鼎粗行楷" panose="020B0609010101010101" pitchFamily="49" charset="-120"/>
                <a:sym typeface="標楷體" pitchFamily="65" charset="-120"/>
              </a:rPr>
              <a:t>3</a:t>
            </a:r>
            <a:r>
              <a:rPr lang="zh-TW" altLang="en-US" sz="3600" dirty="0" smtClean="0">
                <a:solidFill>
                  <a:srgbClr val="000000"/>
                </a:solidFill>
                <a:latin typeface="文鼎粗行楷" panose="020B0609010101010101" pitchFamily="49" charset="-120"/>
                <a:ea typeface="文鼎粗行楷" panose="020B0609010101010101" pitchFamily="49" charset="-120"/>
                <a:sym typeface="標楷體" pitchFamily="65" charset="-120"/>
              </a:rPr>
              <a:t>組</a:t>
            </a:r>
            <a:endParaRPr lang="en-US" altLang="zh-TW" sz="3600" dirty="0">
              <a:solidFill>
                <a:srgbClr val="000000"/>
              </a:solidFill>
              <a:latin typeface="文鼎粗行楷" panose="020B0609010101010101" pitchFamily="49" charset="-120"/>
              <a:ea typeface="文鼎粗行楷" panose="020B0609010101010101" pitchFamily="49" charset="-120"/>
              <a:sym typeface="標楷體" pitchFamily="65" charset="-120"/>
            </a:endParaRPr>
          </a:p>
          <a:p>
            <a:pPr>
              <a:buFont typeface="Arial" charset="0"/>
              <a:buNone/>
            </a:pPr>
            <a:endParaRPr lang="en-US" sz="3200" dirty="0">
              <a:solidFill>
                <a:srgbClr val="000000"/>
              </a:solidFill>
              <a:latin typeface="文鼎粗行楷" panose="020B0609010101010101" pitchFamily="49" charset="-120"/>
              <a:ea typeface="文鼎粗行楷" panose="020B0609010101010101" pitchFamily="49" charset="-120"/>
              <a:sym typeface="標楷體" pitchFamily="65" charset="-120"/>
            </a:endParaRPr>
          </a:p>
        </p:txBody>
      </p:sp>
      <p:sp>
        <p:nvSpPr>
          <p:cNvPr id="3" name="文字方塊 12"/>
          <p:cNvSpPr>
            <a:spLocks noChangeArrowheads="1"/>
          </p:cNvSpPr>
          <p:nvPr/>
        </p:nvSpPr>
        <p:spPr bwMode="auto">
          <a:xfrm>
            <a:off x="3572613" y="1412776"/>
            <a:ext cx="1765300" cy="707886"/>
          </a:xfrm>
          <a:prstGeom prst="rect">
            <a:avLst/>
          </a:prstGeom>
          <a:solidFill>
            <a:srgbClr val="FF9900"/>
          </a:solidFill>
          <a:ln w="9525">
            <a:noFill/>
            <a:bevel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zh-TW" altLang="en-US" sz="4000" dirty="0">
                <a:solidFill>
                  <a:srgbClr val="000000"/>
                </a:solidFill>
                <a:latin typeface="文鼎粗行楷" panose="020B0609010101010101" pitchFamily="49" charset="-120"/>
                <a:ea typeface="文鼎粗行楷" panose="020B0609010101010101" pitchFamily="49" charset="-120"/>
                <a:sym typeface="標楷體" pitchFamily="65" charset="-120"/>
              </a:rPr>
              <a:t>黑板</a:t>
            </a:r>
            <a:endParaRPr kumimoji="0" lang="zh-CN" altLang="en-US" dirty="0">
              <a:latin typeface="文鼎粗行楷" panose="020B0609010101010101" pitchFamily="49" charset="-120"/>
              <a:ea typeface="文鼎粗行楷" panose="020B0609010101010101" pitchFamily="49" charset="-120"/>
            </a:endParaRPr>
          </a:p>
        </p:txBody>
      </p:sp>
      <p:sp>
        <p:nvSpPr>
          <p:cNvPr id="4" name="文字方塊 11"/>
          <p:cNvSpPr>
            <a:spLocks noChangeArrowheads="1"/>
          </p:cNvSpPr>
          <p:nvPr/>
        </p:nvSpPr>
        <p:spPr bwMode="auto">
          <a:xfrm>
            <a:off x="3735263" y="2435649"/>
            <a:ext cx="1440000" cy="1620000"/>
          </a:xfrm>
          <a:prstGeom prst="rect">
            <a:avLst/>
          </a:prstGeom>
          <a:noFill/>
          <a:ln w="9525">
            <a:solidFill>
              <a:schemeClr val="tx1"/>
            </a:solidFill>
            <a:bevel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endParaRPr lang="en-US" altLang="zh-TW" sz="3200" dirty="0" smtClean="0">
              <a:solidFill>
                <a:srgbClr val="000000"/>
              </a:solidFill>
              <a:latin typeface="文鼎粗行楷" panose="020B0609010101010101" pitchFamily="49" charset="-120"/>
              <a:ea typeface="文鼎粗行楷" panose="020B0609010101010101" pitchFamily="49" charset="-120"/>
              <a:sym typeface="標楷體" pitchFamily="65" charset="-120"/>
            </a:endParaRPr>
          </a:p>
          <a:p>
            <a:pPr algn="ctr"/>
            <a:r>
              <a:rPr lang="zh-TW" altLang="en-US" sz="3600" dirty="0">
                <a:solidFill>
                  <a:srgbClr val="000000"/>
                </a:solidFill>
                <a:latin typeface="文鼎粗行楷" panose="020B0609010101010101" pitchFamily="49" charset="-120"/>
                <a:ea typeface="文鼎粗行楷" panose="020B0609010101010101" pitchFamily="49" charset="-120"/>
                <a:sym typeface="標楷體" pitchFamily="65" charset="-120"/>
              </a:rPr>
              <a:t>第</a:t>
            </a:r>
            <a:r>
              <a:rPr lang="en-US" altLang="zh-TW" sz="3600" dirty="0">
                <a:solidFill>
                  <a:srgbClr val="000000"/>
                </a:solidFill>
                <a:latin typeface="文鼎粗行楷" panose="020B0609010101010101" pitchFamily="49" charset="-120"/>
                <a:ea typeface="文鼎粗行楷" panose="020B0609010101010101" pitchFamily="49" charset="-120"/>
                <a:sym typeface="標楷體" pitchFamily="65" charset="-120"/>
              </a:rPr>
              <a:t>2</a:t>
            </a:r>
            <a:r>
              <a:rPr lang="zh-TW" altLang="en-US" sz="3600" dirty="0">
                <a:solidFill>
                  <a:srgbClr val="000000"/>
                </a:solidFill>
                <a:latin typeface="文鼎粗行楷" panose="020B0609010101010101" pitchFamily="49" charset="-120"/>
                <a:ea typeface="文鼎粗行楷" panose="020B0609010101010101" pitchFamily="49" charset="-120"/>
                <a:sym typeface="標楷體" pitchFamily="65" charset="-120"/>
              </a:rPr>
              <a:t>組</a:t>
            </a:r>
            <a:endParaRPr lang="en-US" altLang="zh-TW" sz="3600" dirty="0">
              <a:solidFill>
                <a:srgbClr val="000000"/>
              </a:solidFill>
              <a:latin typeface="文鼎粗行楷" panose="020B0609010101010101" pitchFamily="49" charset="-120"/>
              <a:ea typeface="文鼎粗行楷" panose="020B0609010101010101" pitchFamily="49" charset="-120"/>
              <a:sym typeface="標楷體" pitchFamily="65" charset="-120"/>
            </a:endParaRPr>
          </a:p>
          <a:p>
            <a:pPr>
              <a:buFont typeface="Arial" charset="0"/>
              <a:buNone/>
            </a:pPr>
            <a:endParaRPr lang="en-US" sz="3200" dirty="0">
              <a:solidFill>
                <a:srgbClr val="000000"/>
              </a:solidFill>
              <a:latin typeface="文鼎粗行楷" panose="020B0609010101010101" pitchFamily="49" charset="-120"/>
              <a:ea typeface="文鼎粗行楷" panose="020B0609010101010101" pitchFamily="49" charset="-120"/>
              <a:sym typeface="標楷體" pitchFamily="65" charset="-120"/>
            </a:endParaRPr>
          </a:p>
        </p:txBody>
      </p:sp>
      <p:sp>
        <p:nvSpPr>
          <p:cNvPr id="5" name="文字方塊 11"/>
          <p:cNvSpPr>
            <a:spLocks noChangeArrowheads="1"/>
          </p:cNvSpPr>
          <p:nvPr/>
        </p:nvSpPr>
        <p:spPr bwMode="auto">
          <a:xfrm>
            <a:off x="1619672" y="2425640"/>
            <a:ext cx="1440000" cy="1620000"/>
          </a:xfrm>
          <a:prstGeom prst="rect">
            <a:avLst/>
          </a:prstGeom>
          <a:noFill/>
          <a:ln w="9525">
            <a:solidFill>
              <a:schemeClr val="tx1"/>
            </a:solidFill>
            <a:bevel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 typeface="Arial" charset="0"/>
              <a:buNone/>
            </a:pPr>
            <a:endParaRPr lang="en-US" altLang="zh-TW" sz="3200" dirty="0" smtClean="0">
              <a:solidFill>
                <a:srgbClr val="000000"/>
              </a:solidFill>
              <a:latin typeface="文鼎粗行楷" panose="020B0609010101010101" pitchFamily="49" charset="-120"/>
              <a:ea typeface="文鼎粗行楷" panose="020B0609010101010101" pitchFamily="49" charset="-120"/>
              <a:sym typeface="標楷體" pitchFamily="65" charset="-120"/>
            </a:endParaRPr>
          </a:p>
          <a:p>
            <a:pPr algn="ctr">
              <a:buFont typeface="Arial" charset="0"/>
              <a:buNone/>
            </a:pPr>
            <a:r>
              <a:rPr lang="zh-TW" altLang="en-US" sz="3600" dirty="0" smtClean="0">
                <a:solidFill>
                  <a:srgbClr val="000000"/>
                </a:solidFill>
                <a:latin typeface="文鼎粗行楷" panose="020B0609010101010101" pitchFamily="49" charset="-120"/>
                <a:ea typeface="文鼎粗行楷" panose="020B0609010101010101" pitchFamily="49" charset="-120"/>
                <a:sym typeface="標楷體" pitchFamily="65" charset="-120"/>
              </a:rPr>
              <a:t>第</a:t>
            </a:r>
            <a:r>
              <a:rPr lang="en-US" altLang="zh-TW" sz="3600" dirty="0" smtClean="0">
                <a:solidFill>
                  <a:srgbClr val="000000"/>
                </a:solidFill>
                <a:latin typeface="文鼎粗行楷" panose="020B0609010101010101" pitchFamily="49" charset="-120"/>
                <a:ea typeface="文鼎粗行楷" panose="020B0609010101010101" pitchFamily="49" charset="-120"/>
                <a:sym typeface="標楷體" pitchFamily="65" charset="-120"/>
              </a:rPr>
              <a:t>1</a:t>
            </a:r>
            <a:r>
              <a:rPr lang="zh-TW" altLang="en-US" sz="3600" dirty="0" smtClean="0">
                <a:solidFill>
                  <a:srgbClr val="000000"/>
                </a:solidFill>
                <a:latin typeface="文鼎粗行楷" panose="020B0609010101010101" pitchFamily="49" charset="-120"/>
                <a:ea typeface="文鼎粗行楷" panose="020B0609010101010101" pitchFamily="49" charset="-120"/>
                <a:sym typeface="標楷體" pitchFamily="65" charset="-120"/>
              </a:rPr>
              <a:t>組</a:t>
            </a:r>
            <a:endParaRPr lang="en-US" altLang="zh-TW" sz="3600" dirty="0" smtClean="0">
              <a:solidFill>
                <a:srgbClr val="000000"/>
              </a:solidFill>
              <a:latin typeface="文鼎粗行楷" panose="020B0609010101010101" pitchFamily="49" charset="-120"/>
              <a:ea typeface="文鼎粗行楷" panose="020B0609010101010101" pitchFamily="49" charset="-120"/>
              <a:sym typeface="標楷體" pitchFamily="65" charset="-120"/>
            </a:endParaRPr>
          </a:p>
          <a:p>
            <a:pPr>
              <a:buFont typeface="Arial" charset="0"/>
              <a:buNone/>
            </a:pPr>
            <a:endParaRPr lang="en-US" sz="3200" dirty="0">
              <a:solidFill>
                <a:srgbClr val="000000"/>
              </a:solidFill>
              <a:latin typeface="文鼎粗行楷" panose="020B0609010101010101" pitchFamily="49" charset="-120"/>
              <a:ea typeface="文鼎粗行楷" panose="020B0609010101010101" pitchFamily="49" charset="-120"/>
              <a:sym typeface="標楷體" pitchFamily="65" charset="-120"/>
            </a:endParaRPr>
          </a:p>
        </p:txBody>
      </p:sp>
      <p:sp>
        <p:nvSpPr>
          <p:cNvPr id="6" name="文字方塊 11"/>
          <p:cNvSpPr>
            <a:spLocks noChangeArrowheads="1"/>
          </p:cNvSpPr>
          <p:nvPr/>
        </p:nvSpPr>
        <p:spPr bwMode="auto">
          <a:xfrm>
            <a:off x="4857752" y="4357694"/>
            <a:ext cx="1440000" cy="1620000"/>
          </a:xfrm>
          <a:prstGeom prst="rect">
            <a:avLst/>
          </a:prstGeom>
          <a:noFill/>
          <a:ln w="9525">
            <a:solidFill>
              <a:schemeClr val="tx1"/>
            </a:solidFill>
            <a:bevel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 typeface="Arial" charset="0"/>
              <a:buNone/>
            </a:pPr>
            <a:endParaRPr lang="en-US" altLang="zh-TW" sz="3200" dirty="0" smtClean="0">
              <a:solidFill>
                <a:srgbClr val="000000"/>
              </a:solidFill>
              <a:latin typeface="文鼎粗行楷" panose="020B0609010101010101" pitchFamily="49" charset="-120"/>
              <a:ea typeface="文鼎粗行楷" panose="020B0609010101010101" pitchFamily="49" charset="-120"/>
              <a:sym typeface="標楷體" pitchFamily="65" charset="-120"/>
            </a:endParaRPr>
          </a:p>
          <a:p>
            <a:pPr algn="ctr"/>
            <a:r>
              <a:rPr lang="zh-TW" altLang="en-US" sz="3600" dirty="0" smtClean="0">
                <a:solidFill>
                  <a:srgbClr val="000000"/>
                </a:solidFill>
                <a:latin typeface="文鼎粗行楷" panose="020B0609010101010101" pitchFamily="49" charset="-120"/>
                <a:ea typeface="文鼎粗行楷" panose="020B0609010101010101" pitchFamily="49" charset="-120"/>
                <a:sym typeface="標楷體" pitchFamily="65" charset="-120"/>
              </a:rPr>
              <a:t>第</a:t>
            </a:r>
            <a:r>
              <a:rPr lang="en-US" altLang="zh-TW" sz="3600" dirty="0" smtClean="0">
                <a:solidFill>
                  <a:srgbClr val="000000"/>
                </a:solidFill>
                <a:latin typeface="文鼎粗行楷" panose="020B0609010101010101" pitchFamily="49" charset="-120"/>
                <a:ea typeface="文鼎粗行楷" panose="020B0609010101010101" pitchFamily="49" charset="-120"/>
                <a:sym typeface="標楷體" pitchFamily="65" charset="-120"/>
              </a:rPr>
              <a:t>5</a:t>
            </a:r>
            <a:r>
              <a:rPr lang="zh-TW" altLang="en-US" sz="3600" dirty="0" smtClean="0">
                <a:solidFill>
                  <a:srgbClr val="000000"/>
                </a:solidFill>
                <a:latin typeface="文鼎粗行楷" panose="020B0609010101010101" pitchFamily="49" charset="-120"/>
                <a:ea typeface="文鼎粗行楷" panose="020B0609010101010101" pitchFamily="49" charset="-120"/>
                <a:sym typeface="標楷體" pitchFamily="65" charset="-120"/>
              </a:rPr>
              <a:t>組</a:t>
            </a:r>
            <a:endParaRPr lang="en-US" altLang="zh-TW" sz="3600" dirty="0">
              <a:solidFill>
                <a:srgbClr val="000000"/>
              </a:solidFill>
              <a:latin typeface="文鼎粗行楷" panose="020B0609010101010101" pitchFamily="49" charset="-120"/>
              <a:ea typeface="文鼎粗行楷" panose="020B0609010101010101" pitchFamily="49" charset="-120"/>
              <a:sym typeface="標楷體" pitchFamily="65" charset="-120"/>
            </a:endParaRPr>
          </a:p>
          <a:p>
            <a:pPr algn="ctr">
              <a:buFont typeface="Arial" charset="0"/>
              <a:buNone/>
            </a:pPr>
            <a:endParaRPr lang="en-US" sz="3200" dirty="0">
              <a:solidFill>
                <a:srgbClr val="000000"/>
              </a:solidFill>
              <a:latin typeface="文鼎粗行楷" panose="020B0609010101010101" pitchFamily="49" charset="-120"/>
              <a:ea typeface="文鼎粗行楷" panose="020B0609010101010101" pitchFamily="49" charset="-120"/>
              <a:sym typeface="標楷體" pitchFamily="65" charset="-120"/>
            </a:endParaRPr>
          </a:p>
        </p:txBody>
      </p:sp>
      <p:sp>
        <p:nvSpPr>
          <p:cNvPr id="7" name="文字方塊 11"/>
          <p:cNvSpPr>
            <a:spLocks noChangeArrowheads="1"/>
          </p:cNvSpPr>
          <p:nvPr/>
        </p:nvSpPr>
        <p:spPr bwMode="auto">
          <a:xfrm>
            <a:off x="2714612" y="4357694"/>
            <a:ext cx="1440000" cy="1620000"/>
          </a:xfrm>
          <a:prstGeom prst="rect">
            <a:avLst/>
          </a:prstGeom>
          <a:noFill/>
          <a:ln w="9525">
            <a:solidFill>
              <a:schemeClr val="tx1"/>
            </a:solidFill>
            <a:bevel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zh-TW" sz="3200" dirty="0" smtClean="0">
              <a:solidFill>
                <a:srgbClr val="000000"/>
              </a:solidFill>
              <a:latin typeface="文鼎粗行楷" panose="020B0609010101010101" pitchFamily="49" charset="-120"/>
              <a:ea typeface="文鼎粗行楷" panose="020B0609010101010101" pitchFamily="49" charset="-120"/>
              <a:sym typeface="標楷體" pitchFamily="65" charset="-120"/>
            </a:endParaRPr>
          </a:p>
          <a:p>
            <a:pPr algn="ctr"/>
            <a:r>
              <a:rPr lang="zh-TW" altLang="en-US" sz="3600" dirty="0" smtClean="0">
                <a:solidFill>
                  <a:srgbClr val="000000"/>
                </a:solidFill>
                <a:latin typeface="文鼎粗行楷" panose="020B0609010101010101" pitchFamily="49" charset="-120"/>
                <a:ea typeface="文鼎粗行楷" panose="020B0609010101010101" pitchFamily="49" charset="-120"/>
                <a:sym typeface="標楷體" pitchFamily="65" charset="-120"/>
              </a:rPr>
              <a:t>第</a:t>
            </a:r>
            <a:r>
              <a:rPr lang="en-US" altLang="zh-TW" sz="3600" dirty="0" smtClean="0">
                <a:solidFill>
                  <a:srgbClr val="000000"/>
                </a:solidFill>
                <a:latin typeface="文鼎粗行楷" panose="020B0609010101010101" pitchFamily="49" charset="-120"/>
                <a:ea typeface="文鼎粗行楷" panose="020B0609010101010101" pitchFamily="49" charset="-120"/>
                <a:sym typeface="標楷體" pitchFamily="65" charset="-120"/>
              </a:rPr>
              <a:t>4</a:t>
            </a:r>
            <a:r>
              <a:rPr lang="zh-TW" altLang="en-US" sz="3600" dirty="0" smtClean="0">
                <a:solidFill>
                  <a:srgbClr val="000000"/>
                </a:solidFill>
                <a:latin typeface="文鼎粗行楷" panose="020B0609010101010101" pitchFamily="49" charset="-120"/>
                <a:ea typeface="文鼎粗行楷" panose="020B0609010101010101" pitchFamily="49" charset="-120"/>
                <a:sym typeface="標楷體" pitchFamily="65" charset="-120"/>
              </a:rPr>
              <a:t>組</a:t>
            </a:r>
            <a:endParaRPr lang="en-US" altLang="zh-TW" sz="3600" dirty="0">
              <a:solidFill>
                <a:srgbClr val="000000"/>
              </a:solidFill>
              <a:latin typeface="文鼎粗行楷" panose="020B0609010101010101" pitchFamily="49" charset="-120"/>
              <a:ea typeface="文鼎粗行楷" panose="020B0609010101010101" pitchFamily="49" charset="-120"/>
              <a:sym typeface="標楷體" pitchFamily="65" charset="-120"/>
            </a:endParaRPr>
          </a:p>
          <a:p>
            <a:pPr algn="ctr"/>
            <a:endParaRPr lang="en-US" sz="3200" dirty="0">
              <a:solidFill>
                <a:srgbClr val="000000"/>
              </a:solidFill>
              <a:latin typeface="文鼎粗行楷" panose="020B0609010101010101" pitchFamily="49" charset="-120"/>
              <a:ea typeface="文鼎粗行楷" panose="020B0609010101010101" pitchFamily="49" charset="-120"/>
              <a:sym typeface="標楷體" pitchFamily="65" charset="-120"/>
            </a:endParaRPr>
          </a:p>
        </p:txBody>
      </p:sp>
      <p:sp>
        <p:nvSpPr>
          <p:cNvPr id="29" name="Rectangle 2"/>
          <p:cNvSpPr txBox="1">
            <a:spLocks/>
          </p:cNvSpPr>
          <p:nvPr/>
        </p:nvSpPr>
        <p:spPr bwMode="auto">
          <a:xfrm>
            <a:off x="755576" y="274638"/>
            <a:ext cx="77724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zh-TW" altLang="en-US" sz="5400" b="1" kern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學生座位表</a:t>
            </a:r>
            <a:endParaRPr lang="en-US" altLang="zh-TW" sz="5400" b="1" kern="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318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611188" y="260350"/>
            <a:ext cx="77724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zh-TW" altLang="en-US" sz="5400" b="1" kern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敬請</a:t>
            </a:r>
            <a:r>
              <a:rPr lang="zh-CN" altLang="en-US" sz="5400" b="1" kern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參與教師配合事項</a:t>
            </a:r>
            <a:r>
              <a:rPr lang="en-US" altLang="zh-TW" sz="5400" b="1" kern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-1</a:t>
            </a:r>
            <a:endParaRPr lang="en-US" altLang="zh-TW" sz="5400" b="1" kern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 bwMode="auto">
          <a:xfrm>
            <a:off x="539552" y="1340768"/>
            <a:ext cx="7992887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36575" indent="-536575">
              <a:spcBef>
                <a:spcPts val="600"/>
              </a:spcBef>
              <a:spcAft>
                <a:spcPts val="600"/>
              </a:spcAft>
              <a:buSzPct val="80000"/>
              <a:buBlip>
                <a:blip r:embed="rId2"/>
              </a:buBlip>
            </a:pPr>
            <a:r>
              <a:rPr lang="zh-TW" altLang="en-US" sz="4000" b="1" u="sng" kern="0" dirty="0" smtClean="0">
                <a:solidFill>
                  <a:srgbClr val="3333CC"/>
                </a:solidFill>
                <a:latin typeface="標楷體" pitchFamily="65" charset="-120"/>
                <a:ea typeface="標楷體" pitchFamily="65" charset="-120"/>
              </a:rPr>
              <a:t>分組</a:t>
            </a:r>
            <a:r>
              <a:rPr lang="zh-TW" altLang="en-US" sz="4000" b="1" kern="0" dirty="0" smtClean="0">
                <a:solidFill>
                  <a:srgbClr val="3333CC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4000" kern="0" dirty="0" smtClean="0">
                <a:latin typeface="標楷體" pitchFamily="65" charset="-120"/>
                <a:ea typeface="標楷體" pitchFamily="65" charset="-120"/>
              </a:rPr>
              <a:t>依觀課記錄表分</a:t>
            </a:r>
            <a:r>
              <a:rPr lang="en-US" altLang="zh-TW" sz="4000" kern="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4000" kern="0" dirty="0" smtClean="0">
                <a:latin typeface="標楷體" pitchFamily="65" charset="-120"/>
                <a:ea typeface="標楷體" pitchFamily="65" charset="-120"/>
              </a:rPr>
              <a:t>組</a:t>
            </a:r>
            <a:endParaRPr lang="en-US" altLang="zh-TW" sz="4000" kern="0" dirty="0" smtClean="0">
              <a:latin typeface="標楷體" pitchFamily="65" charset="-120"/>
              <a:ea typeface="標楷體" pitchFamily="65" charset="-120"/>
            </a:endParaRPr>
          </a:p>
          <a:p>
            <a:pPr marL="536575" indent="-536575">
              <a:spcBef>
                <a:spcPts val="600"/>
              </a:spcBef>
              <a:spcAft>
                <a:spcPts val="600"/>
              </a:spcAft>
              <a:buSzPct val="80000"/>
              <a:buBlip>
                <a:blip r:embed="rId2"/>
              </a:buBlip>
            </a:pPr>
            <a:r>
              <a:rPr lang="zh-TW" altLang="en-US" sz="4000" b="1" u="sng" kern="0" dirty="0" smtClean="0">
                <a:solidFill>
                  <a:srgbClr val="3333CC"/>
                </a:solidFill>
                <a:latin typeface="標楷體" pitchFamily="65" charset="-120"/>
                <a:ea typeface="標楷體" pitchFamily="65" charset="-120"/>
              </a:rPr>
              <a:t>觀察焦點</a:t>
            </a:r>
            <a:r>
              <a:rPr lang="zh-TW" altLang="en-US" sz="4000" b="1" kern="0" dirty="0" smtClean="0">
                <a:solidFill>
                  <a:srgbClr val="3333CC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4000" b="1" kern="0" dirty="0" smtClean="0">
              <a:solidFill>
                <a:srgbClr val="3333CC"/>
              </a:solidFill>
              <a:latin typeface="標楷體" pitchFamily="65" charset="-120"/>
              <a:ea typeface="標楷體" pitchFamily="65" charset="-120"/>
            </a:endParaRPr>
          </a:p>
          <a:p>
            <a:pPr marL="895350" lvl="1" indent="-358775">
              <a:spcBef>
                <a:spcPts val="600"/>
              </a:spcBef>
              <a:spcAft>
                <a:spcPts val="600"/>
              </a:spcAft>
              <a:buFont typeface="Wingdings 2" pitchFamily="18" charset="2"/>
              <a:buAutoNum type="arabicPeriod"/>
            </a:pPr>
            <a:r>
              <a:rPr lang="zh-TW" altLang="en-US" sz="4000" kern="0" dirty="0" smtClean="0">
                <a:latin typeface="標楷體" pitchFamily="65" charset="-120"/>
                <a:ea typeface="標楷體" pitchFamily="65" charset="-120"/>
              </a:rPr>
              <a:t>學生投入程度與活動狀況</a:t>
            </a:r>
            <a:endParaRPr lang="en-US" sz="4000" kern="0" dirty="0" smtClean="0">
              <a:latin typeface="標楷體" pitchFamily="65" charset="-120"/>
              <a:ea typeface="標楷體" pitchFamily="65" charset="-120"/>
            </a:endParaRPr>
          </a:p>
          <a:p>
            <a:pPr marL="895350" lvl="1" indent="-358775">
              <a:spcBef>
                <a:spcPts val="600"/>
              </a:spcBef>
              <a:spcAft>
                <a:spcPts val="600"/>
              </a:spcAft>
              <a:buFont typeface="Wingdings 2" pitchFamily="18" charset="2"/>
              <a:buAutoNum type="arabicPeriod"/>
            </a:pPr>
            <a:r>
              <a:rPr lang="zh-TW" altLang="en-US" sz="4000" kern="0" dirty="0" smtClean="0">
                <a:latin typeface="標楷體" pitchFamily="65" charset="-120"/>
                <a:ea typeface="標楷體" pitchFamily="65" charset="-120"/>
              </a:rPr>
              <a:t>學生學習成功或學習困惑之處 </a:t>
            </a:r>
            <a:endParaRPr lang="en-US" sz="4000" kern="0" dirty="0" smtClean="0">
              <a:latin typeface="標楷體" pitchFamily="65" charset="-120"/>
              <a:ea typeface="標楷體" pitchFamily="65" charset="-120"/>
            </a:endParaRPr>
          </a:p>
          <a:p>
            <a:pPr marL="895350" lvl="1" indent="-358775">
              <a:spcBef>
                <a:spcPts val="600"/>
              </a:spcBef>
              <a:spcAft>
                <a:spcPts val="600"/>
              </a:spcAft>
              <a:buFont typeface="Wingdings 2" pitchFamily="18" charset="2"/>
              <a:buAutoNum type="arabicPeriod"/>
            </a:pPr>
            <a:r>
              <a:rPr lang="zh-TW" altLang="en-US" sz="4000" kern="0" dirty="0" smtClean="0">
                <a:latin typeface="標楷體" pitchFamily="65" charset="-120"/>
                <a:ea typeface="標楷體" pitchFamily="65" charset="-120"/>
              </a:rPr>
              <a:t>活動流程難易恰當及順暢與否</a:t>
            </a:r>
            <a:endParaRPr lang="en-US" altLang="zh-TW" sz="4000" kern="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216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611188" y="260350"/>
            <a:ext cx="77724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zh-TW" altLang="en-US" sz="5400" b="1" kern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敬請</a:t>
            </a:r>
            <a:r>
              <a:rPr lang="zh-CN" altLang="en-US" sz="5400" b="1" kern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參與教師配合事項</a:t>
            </a:r>
            <a:r>
              <a:rPr lang="en-US" altLang="zh-TW" sz="5400" b="1" kern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-2</a:t>
            </a:r>
            <a:endParaRPr lang="en-US" altLang="zh-TW" sz="5400" b="1" kern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 bwMode="auto">
          <a:xfrm>
            <a:off x="323528" y="1484784"/>
            <a:ext cx="8820472" cy="482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SzPct val="80000"/>
              <a:buBlip>
                <a:blip r:embed="rId2"/>
              </a:buBlip>
            </a:pPr>
            <a:r>
              <a:rPr lang="zh-TW" altLang="en-US" sz="3600" b="1" u="sng" kern="0" dirty="0">
                <a:solidFill>
                  <a:srgbClr val="3333CC"/>
                </a:solidFill>
                <a:latin typeface="標楷體" pitchFamily="65" charset="-120"/>
                <a:ea typeface="標楷體" pitchFamily="65" charset="-120"/>
              </a:rPr>
              <a:t>其他配合事項：</a:t>
            </a:r>
          </a:p>
          <a:p>
            <a:pPr marL="895350" lvl="1" indent="-495300">
              <a:spcBef>
                <a:spcPts val="600"/>
              </a:spcBef>
              <a:buFont typeface="Wingdings 2" pitchFamily="18" charset="2"/>
              <a:buAutoNum type="arabicPeriod"/>
            </a:pPr>
            <a:r>
              <a:rPr lang="zh-TW" altLang="zh-TW" sz="3400" kern="0" dirty="0" smtClean="0">
                <a:latin typeface="標楷體" pitchFamily="65" charset="-120"/>
                <a:ea typeface="標楷體" pitchFamily="65" charset="-120"/>
              </a:rPr>
              <a:t>從頭到尾觀察</a:t>
            </a:r>
            <a:r>
              <a:rPr lang="zh-TW" altLang="zh-TW" sz="3400" b="1" kern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sz="3400" b="1" kern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zh-TW" sz="3400" b="1" kern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</a:t>
            </a:r>
            <a:r>
              <a:rPr lang="zh-TW" altLang="zh-TW" sz="3400" kern="0" dirty="0" smtClean="0">
                <a:latin typeface="標楷體" pitchFamily="65" charset="-120"/>
                <a:ea typeface="標楷體" pitchFamily="65" charset="-120"/>
              </a:rPr>
              <a:t>為原則。</a:t>
            </a:r>
            <a:endParaRPr lang="zh-TW" altLang="en-US" sz="3400" kern="0" dirty="0" smtClean="0">
              <a:latin typeface="標楷體" pitchFamily="65" charset="-120"/>
              <a:ea typeface="標楷體" pitchFamily="65" charset="-120"/>
            </a:endParaRPr>
          </a:p>
          <a:p>
            <a:pPr marL="895350" lvl="1" indent="-495300">
              <a:spcBef>
                <a:spcPts val="600"/>
              </a:spcBef>
              <a:buFont typeface="Wingdings 2" pitchFamily="18" charset="2"/>
              <a:buAutoNum type="arabicPeriod"/>
            </a:pPr>
            <a:r>
              <a:rPr lang="zh-TW" altLang="en-US" sz="3400" kern="0" dirty="0" smtClean="0">
                <a:latin typeface="標楷體" pitchFamily="65" charset="-120"/>
                <a:ea typeface="標楷體" pitchFamily="65" charset="-120"/>
              </a:rPr>
              <a:t>請觀課教師專注於觀察與紀錄，</a:t>
            </a:r>
            <a:r>
              <a:rPr lang="zh-TW" altLang="zh-TW" sz="3400" kern="0" dirty="0" smtClean="0">
                <a:latin typeface="標楷體" pitchFamily="65" charset="-120"/>
                <a:ea typeface="標楷體" pitchFamily="65" charset="-120"/>
              </a:rPr>
              <a:t>勿</a:t>
            </a:r>
            <a:r>
              <a:rPr lang="zh-TW" altLang="en-US" sz="3400" kern="0" dirty="0" smtClean="0">
                <a:latin typeface="標楷體" pitchFamily="65" charset="-120"/>
                <a:ea typeface="標楷體" pitchFamily="65" charset="-120"/>
              </a:rPr>
              <a:t>拍照或攝影</a:t>
            </a:r>
            <a:r>
              <a:rPr lang="zh-TW" altLang="en-US" sz="3400" kern="0" dirty="0">
                <a:latin typeface="標楷體" pitchFamily="65" charset="-120"/>
                <a:ea typeface="標楷體" pitchFamily="65" charset="-120"/>
              </a:rPr>
              <a:t>，也請不和學生交談，</a:t>
            </a:r>
            <a:r>
              <a:rPr lang="zh-TW" altLang="en-US" sz="3400" kern="0" dirty="0" smtClean="0">
                <a:latin typeface="標楷體" pitchFamily="65" charset="-120"/>
                <a:ea typeface="標楷體" pitchFamily="65" charset="-120"/>
              </a:rPr>
              <a:t>以免干擾學生的學習</a:t>
            </a:r>
            <a:r>
              <a:rPr lang="zh-TW" altLang="zh-TW" sz="3400" kern="0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895350" lvl="1" indent="-495300">
              <a:spcBef>
                <a:spcPts val="600"/>
              </a:spcBef>
              <a:buFont typeface="Wingdings 2" pitchFamily="18" charset="2"/>
              <a:buAutoNum type="arabicPeriod"/>
            </a:pPr>
            <a:r>
              <a:rPr lang="zh-TW" altLang="zh-TW" sz="3400" kern="0" dirty="0" smtClean="0">
                <a:latin typeface="標楷體" pitchFamily="65" charset="-120"/>
                <a:ea typeface="標楷體" pitchFamily="65" charset="-120"/>
              </a:rPr>
              <a:t>請勿交談</a:t>
            </a:r>
            <a:r>
              <a:rPr lang="zh-TW" altLang="en-US" sz="3400" kern="0" dirty="0" smtClean="0">
                <a:latin typeface="標楷體" pitchFamily="65" charset="-120"/>
                <a:ea typeface="標楷體" pitchFamily="65" charset="-120"/>
              </a:rPr>
              <a:t>，使用</a:t>
            </a:r>
            <a:r>
              <a:rPr lang="zh-TW" altLang="zh-TW" sz="3400" kern="0" dirty="0" smtClean="0">
                <a:latin typeface="標楷體" pitchFamily="65" charset="-120"/>
                <a:ea typeface="標楷體" pitchFamily="65" charset="-120"/>
              </a:rPr>
              <a:t>手機</a:t>
            </a:r>
            <a:r>
              <a:rPr lang="zh-TW" altLang="en-US" sz="3400" kern="0" dirty="0" smtClean="0">
                <a:latin typeface="標楷體" pitchFamily="65" charset="-120"/>
                <a:ea typeface="標楷體" pitchFamily="65" charset="-120"/>
              </a:rPr>
              <a:t>請</a:t>
            </a:r>
            <a:r>
              <a:rPr lang="zh-TW" altLang="zh-TW" sz="3400" kern="0" dirty="0" smtClean="0">
                <a:latin typeface="標楷體" pitchFamily="65" charset="-120"/>
                <a:ea typeface="標楷體" pitchFamily="65" charset="-120"/>
              </a:rPr>
              <a:t>關機或靜音 </a:t>
            </a:r>
            <a:r>
              <a:rPr lang="zh-TW" altLang="en-US" sz="3400" kern="0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895350" lvl="1" indent="-495300">
              <a:spcBef>
                <a:spcPts val="600"/>
              </a:spcBef>
              <a:buFont typeface="Wingdings 2" pitchFamily="18" charset="2"/>
              <a:buAutoNum type="arabicPeriod"/>
            </a:pPr>
            <a:r>
              <a:rPr lang="zh-TW" altLang="en-US" sz="3400" kern="0" dirty="0" smtClean="0">
                <a:latin typeface="標楷體" pitchFamily="65" charset="-120"/>
                <a:ea typeface="標楷體" pitchFamily="65" charset="-120"/>
              </a:rPr>
              <a:t>教室空間有限</a:t>
            </a:r>
            <a:r>
              <a:rPr lang="en-US" sz="3400" kern="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400" kern="0" dirty="0">
                <a:latin typeface="標楷體" pitchFamily="65" charset="-120"/>
                <a:ea typeface="標楷體" pitchFamily="65" charset="-120"/>
              </a:rPr>
              <a:t>無法</a:t>
            </a:r>
            <a:r>
              <a:rPr lang="zh-TW" altLang="en-US" sz="3400" kern="0" dirty="0" smtClean="0">
                <a:latin typeface="標楷體" pitchFamily="65" charset="-120"/>
                <a:ea typeface="標楷體" pitchFamily="65" charset="-120"/>
              </a:rPr>
              <a:t>安排足夠</a:t>
            </a:r>
            <a:r>
              <a:rPr lang="en-US" sz="3400" kern="0" dirty="0" err="1" smtClean="0">
                <a:latin typeface="標楷體" pitchFamily="65" charset="-120"/>
                <a:ea typeface="標楷體" pitchFamily="65" charset="-120"/>
              </a:rPr>
              <a:t>椅子</a:t>
            </a:r>
            <a:r>
              <a:rPr lang="en-US" sz="3400" kern="0" dirty="0" smtClean="0">
                <a:latin typeface="標楷體" pitchFamily="65" charset="-120"/>
                <a:ea typeface="標楷體" pitchFamily="65" charset="-120"/>
              </a:rPr>
              <a:t>，</a:t>
            </a:r>
            <a:br>
              <a:rPr lang="en-US" sz="3400" kern="0" dirty="0" smtClean="0">
                <a:latin typeface="標楷體" pitchFamily="65" charset="-120"/>
                <a:ea typeface="標楷體" pitchFamily="65" charset="-120"/>
              </a:rPr>
            </a:br>
            <a:r>
              <a:rPr lang="en-US" sz="3400" kern="0" dirty="0" err="1" smtClean="0">
                <a:latin typeface="標楷體" pitchFamily="65" charset="-120"/>
                <a:ea typeface="標楷體" pitchFamily="65" charset="-120"/>
              </a:rPr>
              <a:t>不便之處敬請包涵</a:t>
            </a:r>
            <a:r>
              <a:rPr lang="en-US" sz="3400" kern="0" dirty="0" smtClean="0">
                <a:latin typeface="標楷體" pitchFamily="65" charset="-120"/>
                <a:ea typeface="標楷體" pitchFamily="65" charset="-120"/>
              </a:rPr>
              <a:t>！</a:t>
            </a:r>
            <a:endParaRPr lang="zh-TW" altLang="en-US" sz="3400" kern="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649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2"/>
          <p:cNvSpPr txBox="1">
            <a:spLocks/>
          </p:cNvSpPr>
          <p:nvPr/>
        </p:nvSpPr>
        <p:spPr bwMode="auto">
          <a:xfrm>
            <a:off x="827584" y="18864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zh-TW" altLang="zh-TW" sz="5400" b="1" kern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觀課重點</a:t>
            </a:r>
            <a:endParaRPr lang="zh-TW" altLang="en-US" sz="5400" b="1" kern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內容版面配置區 1"/>
          <p:cNvSpPr txBox="1">
            <a:spLocks/>
          </p:cNvSpPr>
          <p:nvPr/>
        </p:nvSpPr>
        <p:spPr bwMode="auto">
          <a:xfrm>
            <a:off x="611560" y="1359177"/>
            <a:ext cx="8388102" cy="4968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buSzPct val="70000"/>
              <a:buBlip>
                <a:blip r:embed="rId2"/>
              </a:buBlip>
            </a:pPr>
            <a:r>
              <a:rPr lang="zh-TW" altLang="zh-TW" sz="3400" kern="0" dirty="0" smtClean="0">
                <a:latin typeface="標楷體" pitchFamily="65" charset="-120"/>
                <a:ea typeface="標楷體" pitchFamily="65" charset="-120"/>
              </a:rPr>
              <a:t>不對教師教學做評價，而是</a:t>
            </a:r>
            <a:r>
              <a:rPr lang="zh-TW" altLang="zh-TW" sz="3400" b="1" kern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觀察學生學習表現</a:t>
            </a:r>
            <a:r>
              <a:rPr lang="zh-TW" altLang="zh-TW" sz="3400" b="1" kern="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400" b="1" kern="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  <a:buSzPct val="70000"/>
              <a:buBlip>
                <a:blip r:embed="rId2"/>
              </a:buBlip>
            </a:pPr>
            <a:r>
              <a:rPr lang="zh-TW" altLang="zh-TW" sz="3400" kern="0" dirty="0" smtClean="0">
                <a:latin typeface="標楷體" pitchFamily="65" charset="-120"/>
                <a:ea typeface="標楷體" pitchFamily="65" charset="-120"/>
              </a:rPr>
              <a:t>不對教學者提出建言，而是</a:t>
            </a:r>
            <a:r>
              <a:rPr lang="zh-TW" altLang="zh-TW" sz="3400" b="1" kern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觀摩後自己學到了什麼</a:t>
            </a:r>
            <a:r>
              <a:rPr lang="zh-TW" altLang="zh-TW" sz="3400" b="1" kern="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400" b="1" kern="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  <a:buSzPct val="70000"/>
              <a:buBlip>
                <a:blip r:embed="rId2"/>
              </a:buBlip>
            </a:pPr>
            <a:r>
              <a:rPr lang="zh-TW" altLang="zh-TW" sz="3400" kern="0" dirty="0" smtClean="0">
                <a:latin typeface="標楷體" pitchFamily="65" charset="-120"/>
                <a:ea typeface="標楷體" pitchFamily="65" charset="-120"/>
              </a:rPr>
              <a:t>觀察學生學習表現，並紀錄</a:t>
            </a:r>
            <a:r>
              <a:rPr lang="zh-TW" altLang="zh-TW" sz="3400" b="1" kern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具體事實</a:t>
            </a:r>
            <a:r>
              <a:rPr lang="zh-TW" altLang="zh-TW" sz="3400" kern="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400" kern="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  <a:buSzPct val="70000"/>
              <a:buBlip>
                <a:blip r:embed="rId2"/>
              </a:buBlip>
            </a:pPr>
            <a:r>
              <a:rPr lang="zh-TW" altLang="zh-TW" sz="3400" kern="0" dirty="0" smtClean="0">
                <a:latin typeface="標楷體" pitchFamily="65" charset="-120"/>
                <a:ea typeface="標楷體" pitchFamily="65" charset="-120"/>
              </a:rPr>
              <a:t>觀察學生學習表現的參考面向</a:t>
            </a:r>
            <a:r>
              <a:rPr lang="zh-TW" altLang="en-US" sz="3400" kern="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3400" kern="0" dirty="0" smtClean="0">
                <a:latin typeface="標楷體" pitchFamily="65" charset="-120"/>
                <a:ea typeface="標楷體" pitchFamily="65" charset="-120"/>
              </a:rPr>
              <a:t>全班學習氣氛、學生學習歷程、學生學習結果</a:t>
            </a:r>
            <a:r>
              <a:rPr lang="zh-TW" altLang="en-US" sz="3400" kern="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400" kern="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  <a:buSzPct val="70000"/>
              <a:buBlip>
                <a:blip r:embed="rId2"/>
              </a:buBlip>
            </a:pPr>
            <a:r>
              <a:rPr lang="zh-TW" altLang="en-US" sz="3400" kern="0" dirty="0" smtClean="0">
                <a:latin typeface="標楷體" pitchFamily="65" charset="-120"/>
                <a:ea typeface="標楷體" pitchFamily="65" charset="-120"/>
              </a:rPr>
              <a:t>觀課教師請</a:t>
            </a:r>
            <a:r>
              <a:rPr lang="zh-TW" altLang="en-US" sz="3400" b="1" kern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分組觀課</a:t>
            </a:r>
            <a:r>
              <a:rPr lang="zh-TW" altLang="en-US" sz="3400" kern="0" dirty="0" smtClean="0">
                <a:latin typeface="標楷體" pitchFamily="65" charset="-120"/>
                <a:ea typeface="標楷體" pitchFamily="65" charset="-120"/>
              </a:rPr>
              <a:t>，觀課後請就該組學生的學習表現給予正向的回饋。</a:t>
            </a:r>
          </a:p>
        </p:txBody>
      </p:sp>
    </p:spTree>
    <p:extLst>
      <p:ext uri="{BB962C8B-B14F-4D97-AF65-F5344CB8AC3E}">
        <p14:creationId xmlns:p14="http://schemas.microsoft.com/office/powerpoint/2010/main" xmlns="" val="169330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鲁果1986原创">
  <a:themeElements>
    <a:clrScheme name="鲁果1986原创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鲁果1986原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鲁果1986原创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鲁果1986原创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鲁果1986原创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鲁果1986原创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鲁果1986原创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鲁果1986原创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鲁果1986原创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鲁果1986原创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鲁果1986原创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鲁果1986原创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鲁果1986原创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鲁果1986原创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0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3530</TotalTime>
  <Words>652</Words>
  <Application>Microsoft Office PowerPoint</Application>
  <PresentationFormat>如螢幕大小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12</vt:i4>
      </vt:variant>
    </vt:vector>
  </HeadingPairs>
  <TitlesOfParts>
    <vt:vector size="14" baseType="lpstr">
      <vt:lpstr>1_鲁果1986原创</vt:lpstr>
      <vt:lpstr>106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bj</dc:creator>
  <cp:lastModifiedBy>User</cp:lastModifiedBy>
  <cp:revision>266</cp:revision>
  <dcterms:created xsi:type="dcterms:W3CDTF">2013-10-30T09:04:50Z</dcterms:created>
  <dcterms:modified xsi:type="dcterms:W3CDTF">2017-04-18T17:21:36Z</dcterms:modified>
</cp:coreProperties>
</file>