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6" r:id="rId2"/>
    <p:sldId id="257" r:id="rId3"/>
    <p:sldId id="314" r:id="rId4"/>
    <p:sldId id="315" r:id="rId5"/>
    <p:sldId id="319" r:id="rId6"/>
    <p:sldId id="258" r:id="rId7"/>
    <p:sldId id="261" r:id="rId8"/>
    <p:sldId id="262" r:id="rId9"/>
    <p:sldId id="264" r:id="rId10"/>
    <p:sldId id="263" r:id="rId11"/>
    <p:sldId id="267" r:id="rId12"/>
    <p:sldId id="268" r:id="rId13"/>
    <p:sldId id="260" r:id="rId14"/>
    <p:sldId id="269" r:id="rId15"/>
    <p:sldId id="307" r:id="rId16"/>
    <p:sldId id="320" r:id="rId17"/>
    <p:sldId id="321" r:id="rId18"/>
    <p:sldId id="308" r:id="rId19"/>
    <p:sldId id="322" r:id="rId20"/>
    <p:sldId id="323" r:id="rId21"/>
    <p:sldId id="271" r:id="rId22"/>
    <p:sldId id="330" r:id="rId23"/>
    <p:sldId id="329" r:id="rId24"/>
    <p:sldId id="259" r:id="rId25"/>
    <p:sldId id="282" r:id="rId26"/>
    <p:sldId id="273" r:id="rId27"/>
    <p:sldId id="272" r:id="rId28"/>
    <p:sldId id="311" r:id="rId29"/>
    <p:sldId id="274" r:id="rId30"/>
    <p:sldId id="276" r:id="rId31"/>
    <p:sldId id="275" r:id="rId32"/>
    <p:sldId id="277" r:id="rId33"/>
    <p:sldId id="324" r:id="rId34"/>
    <p:sldId id="278" r:id="rId35"/>
    <p:sldId id="279" r:id="rId36"/>
    <p:sldId id="280" r:id="rId37"/>
    <p:sldId id="281" r:id="rId38"/>
    <p:sldId id="283" r:id="rId39"/>
    <p:sldId id="284" r:id="rId40"/>
    <p:sldId id="285" r:id="rId41"/>
    <p:sldId id="286" r:id="rId42"/>
    <p:sldId id="287" r:id="rId43"/>
    <p:sldId id="288" r:id="rId44"/>
    <p:sldId id="289" r:id="rId45"/>
    <p:sldId id="290" r:id="rId46"/>
    <p:sldId id="291" r:id="rId47"/>
    <p:sldId id="292" r:id="rId48"/>
    <p:sldId id="328" r:id="rId49"/>
    <p:sldId id="295" r:id="rId50"/>
    <p:sldId id="293" r:id="rId51"/>
    <p:sldId id="325" r:id="rId52"/>
    <p:sldId id="294" r:id="rId53"/>
    <p:sldId id="326" r:id="rId54"/>
    <p:sldId id="296" r:id="rId55"/>
    <p:sldId id="297" r:id="rId56"/>
    <p:sldId id="298" r:id="rId57"/>
    <p:sldId id="299" r:id="rId58"/>
    <p:sldId id="300" r:id="rId59"/>
    <p:sldId id="301" r:id="rId60"/>
    <p:sldId id="302" r:id="rId61"/>
    <p:sldId id="303" r:id="rId62"/>
    <p:sldId id="304" r:id="rId6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entury Schoolbook"/>
        <a:ea typeface="新細明體" pitchFamily="18" charset="-120"/>
        <a:cs typeface="+mn-cs"/>
      </a:defRPr>
    </a:lvl1pPr>
    <a:lvl2pPr marL="457200" algn="l" rtl="0" fontAlgn="base">
      <a:spcBef>
        <a:spcPct val="0"/>
      </a:spcBef>
      <a:spcAft>
        <a:spcPct val="0"/>
      </a:spcAft>
      <a:defRPr kumimoji="1" kern="1200">
        <a:solidFill>
          <a:schemeClr val="tx1"/>
        </a:solidFill>
        <a:latin typeface="Century Schoolbook"/>
        <a:ea typeface="新細明體" pitchFamily="18" charset="-120"/>
        <a:cs typeface="+mn-cs"/>
      </a:defRPr>
    </a:lvl2pPr>
    <a:lvl3pPr marL="914400" algn="l" rtl="0" fontAlgn="base">
      <a:spcBef>
        <a:spcPct val="0"/>
      </a:spcBef>
      <a:spcAft>
        <a:spcPct val="0"/>
      </a:spcAft>
      <a:defRPr kumimoji="1" kern="1200">
        <a:solidFill>
          <a:schemeClr val="tx1"/>
        </a:solidFill>
        <a:latin typeface="Century Schoolbook"/>
        <a:ea typeface="新細明體" pitchFamily="18" charset="-120"/>
        <a:cs typeface="+mn-cs"/>
      </a:defRPr>
    </a:lvl3pPr>
    <a:lvl4pPr marL="1371600" algn="l" rtl="0" fontAlgn="base">
      <a:spcBef>
        <a:spcPct val="0"/>
      </a:spcBef>
      <a:spcAft>
        <a:spcPct val="0"/>
      </a:spcAft>
      <a:defRPr kumimoji="1" kern="1200">
        <a:solidFill>
          <a:schemeClr val="tx1"/>
        </a:solidFill>
        <a:latin typeface="Century Schoolbook"/>
        <a:ea typeface="新細明體" pitchFamily="18" charset="-120"/>
        <a:cs typeface="+mn-cs"/>
      </a:defRPr>
    </a:lvl4pPr>
    <a:lvl5pPr marL="1828800" algn="l" rtl="0" fontAlgn="base">
      <a:spcBef>
        <a:spcPct val="0"/>
      </a:spcBef>
      <a:spcAft>
        <a:spcPct val="0"/>
      </a:spcAft>
      <a:defRPr kumimoji="1" kern="1200">
        <a:solidFill>
          <a:schemeClr val="tx1"/>
        </a:solidFill>
        <a:latin typeface="Century Schoolbook"/>
        <a:ea typeface="新細明體" pitchFamily="18" charset="-120"/>
        <a:cs typeface="+mn-cs"/>
      </a:defRPr>
    </a:lvl5pPr>
    <a:lvl6pPr marL="2286000" algn="l" defTabSz="914400" rtl="0" eaLnBrk="1" latinLnBrk="0" hangingPunct="1">
      <a:defRPr kumimoji="1" kern="1200">
        <a:solidFill>
          <a:schemeClr val="tx1"/>
        </a:solidFill>
        <a:latin typeface="Century Schoolbook"/>
        <a:ea typeface="新細明體" pitchFamily="18" charset="-120"/>
        <a:cs typeface="+mn-cs"/>
      </a:defRPr>
    </a:lvl6pPr>
    <a:lvl7pPr marL="2743200" algn="l" defTabSz="914400" rtl="0" eaLnBrk="1" latinLnBrk="0" hangingPunct="1">
      <a:defRPr kumimoji="1" kern="1200">
        <a:solidFill>
          <a:schemeClr val="tx1"/>
        </a:solidFill>
        <a:latin typeface="Century Schoolbook"/>
        <a:ea typeface="新細明體" pitchFamily="18" charset="-120"/>
        <a:cs typeface="+mn-cs"/>
      </a:defRPr>
    </a:lvl7pPr>
    <a:lvl8pPr marL="3200400" algn="l" defTabSz="914400" rtl="0" eaLnBrk="1" latinLnBrk="0" hangingPunct="1">
      <a:defRPr kumimoji="1" kern="1200">
        <a:solidFill>
          <a:schemeClr val="tx1"/>
        </a:solidFill>
        <a:latin typeface="Century Schoolbook"/>
        <a:ea typeface="新細明體" pitchFamily="18" charset="-120"/>
        <a:cs typeface="+mn-cs"/>
      </a:defRPr>
    </a:lvl8pPr>
    <a:lvl9pPr marL="3657600" algn="l" defTabSz="914400" rtl="0" eaLnBrk="1" latinLnBrk="0" hangingPunct="1">
      <a:defRPr kumimoji="1" kern="1200">
        <a:solidFill>
          <a:schemeClr val="tx1"/>
        </a:solidFill>
        <a:latin typeface="Century Schoolbook"/>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3" autoAdjust="0"/>
  </p:normalViewPr>
  <p:slideViewPr>
    <p:cSldViewPr>
      <p:cViewPr>
        <p:scale>
          <a:sx n="75" d="100"/>
          <a:sy n="75" d="100"/>
        </p:scale>
        <p:origin x="-166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5326D-14BF-4C9D-A789-78709959FF18}" type="datetimeFigureOut">
              <a:rPr lang="zh-TW" altLang="en-US" smtClean="0"/>
              <a:t>2015/1/8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808D-F96B-48AB-A937-13D6EB731F9F}" type="slidenum">
              <a:rPr lang="zh-TW" altLang="en-US" smtClean="0"/>
              <a:t>‹#›</a:t>
            </a:fld>
            <a:endParaRPr lang="zh-TW" altLang="en-US"/>
          </a:p>
        </p:txBody>
      </p:sp>
    </p:spTree>
    <p:extLst>
      <p:ext uri="{BB962C8B-B14F-4D97-AF65-F5344CB8AC3E}">
        <p14:creationId xmlns:p14="http://schemas.microsoft.com/office/powerpoint/2010/main" val="260157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594808D-F96B-48AB-A937-13D6EB731F9F}" type="slidenum">
              <a:rPr lang="zh-TW" altLang="en-US" smtClean="0"/>
              <a:t>62</a:t>
            </a:fld>
            <a:endParaRPr lang="zh-TW" altLang="en-US"/>
          </a:p>
        </p:txBody>
      </p:sp>
    </p:spTree>
    <p:extLst>
      <p:ext uri="{BB962C8B-B14F-4D97-AF65-F5344CB8AC3E}">
        <p14:creationId xmlns:p14="http://schemas.microsoft.com/office/powerpoint/2010/main" val="26175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a:defRPr/>
            </a:lvl1pPr>
          </a:lstStyle>
          <a:p>
            <a:pPr>
              <a:defRPr/>
            </a:pPr>
            <a:fld id="{6C281E5A-4BA1-4FBC-841F-AF6AF07168F8}" type="datetimeFigureOut">
              <a:rPr lang="zh-TW" altLang="en-US"/>
              <a:pPr>
                <a:defRPr/>
              </a:pPr>
              <a:t>2015/1/8</a:t>
            </a:fld>
            <a:endParaRPr lang="zh-TW" altLang="en-US"/>
          </a:p>
        </p:txBody>
      </p:sp>
      <p:sp>
        <p:nvSpPr>
          <p:cNvPr id="23" name="頁尾版面配置區 16"/>
          <p:cNvSpPr>
            <a:spLocks noGrp="1"/>
          </p:cNvSpPr>
          <p:nvPr>
            <p:ph type="ftr" sz="quarter" idx="11"/>
          </p:nvPr>
        </p:nvSpPr>
        <p:spPr bwMode="auto">
          <a:xfrm rot="5400000">
            <a:off x="7077076" y="4181475"/>
            <a:ext cx="3657600" cy="384175"/>
          </a:xfrm>
        </p:spPr>
        <p:txBody>
          <a:bodyPr/>
          <a:lstStyle>
            <a:lvl1pPr>
              <a:defRPr/>
            </a:lvl1pPr>
          </a:lstStyle>
          <a:p>
            <a:pPr>
              <a:defRPr/>
            </a:pPr>
            <a:endParaRPr lang="zh-TW" altLang="en-US"/>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a:lvl1pPr>
          </a:lstStyle>
          <a:p>
            <a:pPr>
              <a:defRPr/>
            </a:pPr>
            <a:fld id="{027F8B6F-A43D-46E1-9E95-4D9D2E401FBD}" type="slidenum">
              <a:rPr lang="zh-TW" altLang="en-US"/>
              <a:pPr>
                <a:defRPr/>
              </a:pPr>
              <a:t>‹#›</a:t>
            </a:fld>
            <a:endParaRPr lang="zh-TW" altLang="en-US"/>
          </a:p>
        </p:txBody>
      </p:sp>
    </p:spTree>
    <p:extLst>
      <p:ext uri="{BB962C8B-B14F-4D97-AF65-F5344CB8AC3E}">
        <p14:creationId xmlns:p14="http://schemas.microsoft.com/office/powerpoint/2010/main" val="26604093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FE6A821A-CDD5-4A0B-A61D-54B115ABC3F3}" type="datetimeFigureOut">
              <a:rPr lang="zh-TW" altLang="en-US"/>
              <a:pPr>
                <a:defRPr/>
              </a:pPr>
              <a:t>2015/1/8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686586B-94A7-49BE-B023-3B8B26FFA471}" type="slidenum">
              <a:rPr lang="zh-TW" altLang="en-US"/>
              <a:pPr>
                <a:defRPr/>
              </a:pPr>
              <a:t>‹#›</a:t>
            </a:fld>
            <a:endParaRPr lang="zh-TW" altLang="en-US"/>
          </a:p>
        </p:txBody>
      </p:sp>
    </p:spTree>
    <p:extLst>
      <p:ext uri="{BB962C8B-B14F-4D97-AF65-F5344CB8AC3E}">
        <p14:creationId xmlns:p14="http://schemas.microsoft.com/office/powerpoint/2010/main" val="416911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BAEB1F9B-AB49-4927-A3C6-4F4A7547B8C1}" type="datetimeFigureOut">
              <a:rPr lang="zh-TW" altLang="en-US"/>
              <a:pPr>
                <a:defRPr/>
              </a:pPr>
              <a:t>2015/1/8</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512277A-6A98-4340-A73F-4B443FB51398}" type="slidenum">
              <a:rPr lang="zh-TW" altLang="en-US"/>
              <a:pPr>
                <a:defRPr/>
              </a:pPr>
              <a:t>‹#›</a:t>
            </a:fld>
            <a:endParaRPr lang="zh-TW" altLang="en-US"/>
          </a:p>
        </p:txBody>
      </p:sp>
    </p:spTree>
    <p:extLst>
      <p:ext uri="{BB962C8B-B14F-4D97-AF65-F5344CB8AC3E}">
        <p14:creationId xmlns:p14="http://schemas.microsoft.com/office/powerpoint/2010/main" val="72688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a:defRPr/>
            </a:lvl1pPr>
          </a:lstStyle>
          <a:p>
            <a:pPr>
              <a:defRPr/>
            </a:pPr>
            <a:fld id="{A21B0CD5-4E9E-4A0D-9603-1AD250544372}" type="datetimeFigureOut">
              <a:rPr lang="zh-TW" altLang="en-US"/>
              <a:pPr>
                <a:defRPr/>
              </a:pPr>
              <a:t>2015/1/8</a:t>
            </a:fld>
            <a:endParaRPr lang="zh-TW" altLang="en-US"/>
          </a:p>
        </p:txBody>
      </p:sp>
      <p:sp>
        <p:nvSpPr>
          <p:cNvPr id="5" name="投影片編號版面配置區 8"/>
          <p:cNvSpPr>
            <a:spLocks noGrp="1"/>
          </p:cNvSpPr>
          <p:nvPr>
            <p:ph type="sldNum" sz="quarter" idx="11"/>
          </p:nvPr>
        </p:nvSpPr>
        <p:spPr/>
        <p:txBody>
          <a:bodyPr rtlCol="0"/>
          <a:lstStyle>
            <a:lvl1pPr>
              <a:defRPr/>
            </a:lvl1pPr>
          </a:lstStyle>
          <a:p>
            <a:pPr>
              <a:defRPr/>
            </a:pPr>
            <a:fld id="{B85D3CDA-BEAA-436C-ABD9-FBF6666A2072}" type="slidenum">
              <a:rPr lang="zh-TW" altLang="en-US"/>
              <a:pPr>
                <a:defRPr/>
              </a:pPr>
              <a:t>‹#›</a:t>
            </a:fld>
            <a:endParaRPr lang="zh-TW" altLang="en-US"/>
          </a:p>
        </p:txBody>
      </p:sp>
      <p:sp>
        <p:nvSpPr>
          <p:cNvPr id="6" name="頁尾版面配置區 9"/>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361118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a:defRPr/>
            </a:lvl1pPr>
          </a:lstStyle>
          <a:p>
            <a:pPr>
              <a:defRPr/>
            </a:pPr>
            <a:fld id="{DED068EB-D305-4FA0-911F-0BE185B7DB4C}" type="datetimeFigureOut">
              <a:rPr lang="zh-TW" altLang="en-US"/>
              <a:pPr>
                <a:defRPr/>
              </a:pPr>
              <a:t>2015/1/8</a:t>
            </a:fld>
            <a:endParaRPr lang="zh-TW" altLang="en-US"/>
          </a:p>
        </p:txBody>
      </p:sp>
      <p:sp>
        <p:nvSpPr>
          <p:cNvPr id="21" name="頁尾版面配置區 4"/>
          <p:cNvSpPr>
            <a:spLocks noGrp="1"/>
          </p:cNvSpPr>
          <p:nvPr>
            <p:ph type="ftr" sz="quarter" idx="11"/>
          </p:nvPr>
        </p:nvSpPr>
        <p:spPr bwMode="auto">
          <a:xfrm rot="5400000">
            <a:off x="7077076" y="4178300"/>
            <a:ext cx="3657600" cy="384175"/>
          </a:xfrm>
        </p:spPr>
        <p:txBody>
          <a:bodyPr/>
          <a:lstStyle>
            <a:lvl1pPr>
              <a:defRPr/>
            </a:lvl1pPr>
          </a:lstStyle>
          <a:p>
            <a:pPr>
              <a:defRPr/>
            </a:pPr>
            <a:endParaRPr lang="zh-TW" altLang="en-US"/>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a:lvl1pPr>
          </a:lstStyle>
          <a:p>
            <a:pPr>
              <a:defRPr/>
            </a:pPr>
            <a:fld id="{12FB9F3D-F4DD-4169-BB79-2E0A637C6065}" type="slidenum">
              <a:rPr lang="zh-TW" altLang="en-US"/>
              <a:pPr>
                <a:defRPr/>
              </a:pPr>
              <a:t>‹#›</a:t>
            </a:fld>
            <a:endParaRPr lang="zh-TW" altLang="en-US"/>
          </a:p>
        </p:txBody>
      </p:sp>
    </p:spTree>
    <p:extLst>
      <p:ext uri="{BB962C8B-B14F-4D97-AF65-F5344CB8AC3E}">
        <p14:creationId xmlns:p14="http://schemas.microsoft.com/office/powerpoint/2010/main" val="30664013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DC0BD200-2128-4331-A11D-3B378C575C1D}" type="datetimeFigureOut">
              <a:rPr lang="zh-TW" altLang="en-US"/>
              <a:pPr>
                <a:defRPr/>
              </a:pPr>
              <a:t>2015/1/8</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2C245C6B-2BC8-4B81-B0D8-331DB7E35819}" type="slidenum">
              <a:rPr lang="zh-TW" altLang="en-US"/>
              <a:pPr>
                <a:defRPr/>
              </a:pPr>
              <a:t>‹#›</a:t>
            </a:fld>
            <a:endParaRPr lang="zh-TW" altLang="en-US"/>
          </a:p>
        </p:txBody>
      </p:sp>
    </p:spTree>
    <p:extLst>
      <p:ext uri="{BB962C8B-B14F-4D97-AF65-F5344CB8AC3E}">
        <p14:creationId xmlns:p14="http://schemas.microsoft.com/office/powerpoint/2010/main" val="81765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fld id="{906C7D10-96F4-47AC-B8CD-9307F23A4511}" type="datetimeFigureOut">
              <a:rPr lang="zh-TW" altLang="en-US"/>
              <a:pPr>
                <a:defRPr/>
              </a:pPr>
              <a:t>2015/1/8</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D205DDCD-74D9-4B37-934F-3EA6CA3601E3}" type="slidenum">
              <a:rPr lang="zh-TW" altLang="en-US"/>
              <a:pPr>
                <a:defRPr/>
              </a:pPr>
              <a:t>‹#›</a:t>
            </a:fld>
            <a:endParaRPr lang="zh-TW" altLang="en-US"/>
          </a:p>
        </p:txBody>
      </p:sp>
    </p:spTree>
    <p:extLst>
      <p:ext uri="{BB962C8B-B14F-4D97-AF65-F5344CB8AC3E}">
        <p14:creationId xmlns:p14="http://schemas.microsoft.com/office/powerpoint/2010/main" val="1103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a:defRPr/>
            </a:lvl1pPr>
          </a:lstStyle>
          <a:p>
            <a:pPr>
              <a:defRPr/>
            </a:pPr>
            <a:fld id="{3B1F9CB3-9B12-4D0C-A690-A6AB0036ABDF}" type="datetimeFigureOut">
              <a:rPr lang="zh-TW" altLang="en-US"/>
              <a:pPr>
                <a:defRPr/>
              </a:pPr>
              <a:t>2015/1/8</a:t>
            </a:fld>
            <a:endParaRPr lang="zh-TW" altLang="en-US"/>
          </a:p>
        </p:txBody>
      </p:sp>
      <p:sp>
        <p:nvSpPr>
          <p:cNvPr id="4" name="投影片編號版面配置區 6"/>
          <p:cNvSpPr>
            <a:spLocks noGrp="1"/>
          </p:cNvSpPr>
          <p:nvPr>
            <p:ph type="sldNum" sz="quarter" idx="11"/>
          </p:nvPr>
        </p:nvSpPr>
        <p:spPr/>
        <p:txBody>
          <a:bodyPr rtlCol="0"/>
          <a:lstStyle>
            <a:lvl1pPr>
              <a:defRPr/>
            </a:lvl1pPr>
          </a:lstStyle>
          <a:p>
            <a:pPr>
              <a:defRPr/>
            </a:pPr>
            <a:fld id="{2FB4EACE-9A2A-4F9A-9F73-6F2DAC535BDC}" type="slidenum">
              <a:rPr lang="zh-TW" altLang="en-US"/>
              <a:pPr>
                <a:defRPr/>
              </a:pPr>
              <a:t>‹#›</a:t>
            </a:fld>
            <a:endParaRPr lang="zh-TW" altLang="en-US"/>
          </a:p>
        </p:txBody>
      </p:sp>
      <p:sp>
        <p:nvSpPr>
          <p:cNvPr id="5" name="頁尾版面配置區 7"/>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393847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26A98DC3-6D86-4CCB-AF02-D0119C77FCC0}" type="datetimeFigureOut">
              <a:rPr lang="zh-TW" altLang="en-US"/>
              <a:pPr>
                <a:defRPr/>
              </a:pPr>
              <a:t>2015/1/8</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6D222DDE-7BC0-458E-9A81-23DEE7C7ED65}" type="slidenum">
              <a:rPr lang="zh-TW" altLang="en-US"/>
              <a:pPr>
                <a:defRPr/>
              </a:pPr>
              <a:t>‹#›</a:t>
            </a:fld>
            <a:endParaRPr lang="zh-TW" altLang="en-US"/>
          </a:p>
        </p:txBody>
      </p:sp>
    </p:spTree>
    <p:extLst>
      <p:ext uri="{BB962C8B-B14F-4D97-AF65-F5344CB8AC3E}">
        <p14:creationId xmlns:p14="http://schemas.microsoft.com/office/powerpoint/2010/main" val="140303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直線接點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直線接點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a:defRPr/>
            </a:lvl1pPr>
          </a:lstStyle>
          <a:p>
            <a:pPr>
              <a:defRPr/>
            </a:pPr>
            <a:fld id="{A6515A0A-F286-4642-B9B9-2EF041E1C6A0}" type="datetimeFigureOut">
              <a:rPr lang="zh-TW" altLang="en-US"/>
              <a:pPr>
                <a:defRPr/>
              </a:pPr>
              <a:t>2015/1/8</a:t>
            </a:fld>
            <a:endParaRPr lang="zh-TW" altLang="en-US"/>
          </a:p>
        </p:txBody>
      </p:sp>
      <p:sp>
        <p:nvSpPr>
          <p:cNvPr id="13" name="投影片編號版面配置區 21"/>
          <p:cNvSpPr>
            <a:spLocks noGrp="1"/>
          </p:cNvSpPr>
          <p:nvPr>
            <p:ph type="sldNum" sz="quarter" idx="11"/>
          </p:nvPr>
        </p:nvSpPr>
        <p:spPr/>
        <p:txBody>
          <a:bodyPr rtlCol="0"/>
          <a:lstStyle>
            <a:lvl1pPr>
              <a:defRPr/>
            </a:lvl1pPr>
          </a:lstStyle>
          <a:p>
            <a:pPr>
              <a:defRPr/>
            </a:pPr>
            <a:fld id="{F3A30E27-B7FE-44F5-8F78-6F8431ABD5C4}" type="slidenum">
              <a:rPr lang="zh-TW" altLang="en-US"/>
              <a:pPr>
                <a:defRPr/>
              </a:pPr>
              <a:t>‹#›</a:t>
            </a:fld>
            <a:endParaRPr lang="zh-TW" altLang="en-US"/>
          </a:p>
        </p:txBody>
      </p:sp>
      <p:sp>
        <p:nvSpPr>
          <p:cNvPr id="14" name="頁尾版面配置區 22"/>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18745477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直線接點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 name="直線接點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a:defRPr/>
            </a:lvl1pPr>
          </a:lstStyle>
          <a:p>
            <a:pPr>
              <a:defRPr/>
            </a:pPr>
            <a:fld id="{0EF0E351-A33A-4F22-BD07-384B1BE29939}" type="datetimeFigureOut">
              <a:rPr lang="zh-TW" altLang="en-US"/>
              <a:pPr>
                <a:defRPr/>
              </a:pPr>
              <a:t>2015/1/8</a:t>
            </a:fld>
            <a:endParaRPr lang="zh-TW" altLang="en-US"/>
          </a:p>
        </p:txBody>
      </p:sp>
      <p:sp>
        <p:nvSpPr>
          <p:cNvPr id="13" name="投影片編號版面配置區 17"/>
          <p:cNvSpPr>
            <a:spLocks noGrp="1"/>
          </p:cNvSpPr>
          <p:nvPr>
            <p:ph type="sldNum" sz="quarter" idx="11"/>
          </p:nvPr>
        </p:nvSpPr>
        <p:spPr/>
        <p:txBody>
          <a:bodyPr rtlCol="0"/>
          <a:lstStyle>
            <a:lvl1pPr>
              <a:defRPr/>
            </a:lvl1pPr>
          </a:lstStyle>
          <a:p>
            <a:pPr>
              <a:defRPr/>
            </a:pPr>
            <a:fld id="{D19A712D-C465-4BAF-8D0F-06E537BF64EF}" type="slidenum">
              <a:rPr lang="zh-TW" altLang="en-US"/>
              <a:pPr>
                <a:defRPr/>
              </a:pPr>
              <a:t>‹#›</a:t>
            </a:fld>
            <a:endParaRPr lang="zh-TW" altLang="en-US"/>
          </a:p>
        </p:txBody>
      </p:sp>
      <p:sp>
        <p:nvSpPr>
          <p:cNvPr id="14" name="頁尾版面配置區 20"/>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109262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1028"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ea typeface="+mn-ea"/>
              </a:defRPr>
            </a:lvl1pPr>
          </a:lstStyle>
          <a:p>
            <a:pPr>
              <a:defRPr/>
            </a:pPr>
            <a:fld id="{AE9EFD23-33FC-40EE-AA3C-D7272C642F37}" type="datetimeFigureOut">
              <a:rPr lang="zh-TW" altLang="en-US"/>
              <a:pPr>
                <a:defRPr/>
              </a:pPr>
              <a:t>2015/1/8</a:t>
            </a:fld>
            <a:endParaRPr lang="zh-TW" altLang="en-US"/>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32"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34"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ea typeface="+mn-ea"/>
              </a:defRPr>
            </a:lvl1pPr>
          </a:lstStyle>
          <a:p>
            <a:pPr>
              <a:defRPr/>
            </a:pPr>
            <a:fld id="{3B383626-9C94-4770-AF72-ADF73EC2D12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02" r:id="rId4"/>
    <p:sldLayoutId id="2147483703" r:id="rId5"/>
    <p:sldLayoutId id="2147483710" r:id="rId6"/>
    <p:sldLayoutId id="2147483704" r:id="rId7"/>
    <p:sldLayoutId id="2147483711" r:id="rId8"/>
    <p:sldLayoutId id="2147483712" r:id="rId9"/>
    <p:sldLayoutId id="2147483705" r:id="rId10"/>
    <p:sldLayoutId id="2147483706"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a:ea typeface="新細明體" pitchFamily="18" charset="-120"/>
        </a:defRPr>
      </a:lvl2pPr>
      <a:lvl3pPr algn="l" rtl="0" fontAlgn="base">
        <a:spcBef>
          <a:spcPct val="0"/>
        </a:spcBef>
        <a:spcAft>
          <a:spcPct val="0"/>
        </a:spcAft>
        <a:defRPr sz="3000">
          <a:solidFill>
            <a:schemeClr val="tx2"/>
          </a:solidFill>
          <a:latin typeface="Century Schoolbook"/>
          <a:ea typeface="新細明體" pitchFamily="18" charset="-120"/>
        </a:defRPr>
      </a:lvl3pPr>
      <a:lvl4pPr algn="l" rtl="0" fontAlgn="base">
        <a:spcBef>
          <a:spcPct val="0"/>
        </a:spcBef>
        <a:spcAft>
          <a:spcPct val="0"/>
        </a:spcAft>
        <a:defRPr sz="3000">
          <a:solidFill>
            <a:schemeClr val="tx2"/>
          </a:solidFill>
          <a:latin typeface="Century Schoolbook"/>
          <a:ea typeface="新細明體" pitchFamily="18" charset="-120"/>
        </a:defRPr>
      </a:lvl4pPr>
      <a:lvl5pPr algn="l" rtl="0" fontAlgn="base">
        <a:spcBef>
          <a:spcPct val="0"/>
        </a:spcBef>
        <a:spcAft>
          <a:spcPct val="0"/>
        </a:spcAft>
        <a:defRPr sz="3000">
          <a:solidFill>
            <a:schemeClr val="tx2"/>
          </a:solidFill>
          <a:latin typeface="Century Schoolbook"/>
          <a:ea typeface="新細明體" pitchFamily="18" charset="-120"/>
        </a:defRPr>
      </a:lvl5pPr>
      <a:lvl6pPr marL="457200" algn="l" rtl="0" fontAlgn="base">
        <a:spcBef>
          <a:spcPct val="0"/>
        </a:spcBef>
        <a:spcAft>
          <a:spcPct val="0"/>
        </a:spcAft>
        <a:defRPr sz="3000">
          <a:solidFill>
            <a:schemeClr val="tx2"/>
          </a:solidFill>
          <a:latin typeface="Century Schoolbook"/>
          <a:ea typeface="新細明體" pitchFamily="18" charset="-120"/>
        </a:defRPr>
      </a:lvl6pPr>
      <a:lvl7pPr marL="914400" algn="l" rtl="0" fontAlgn="base">
        <a:spcBef>
          <a:spcPct val="0"/>
        </a:spcBef>
        <a:spcAft>
          <a:spcPct val="0"/>
        </a:spcAft>
        <a:defRPr sz="3000">
          <a:solidFill>
            <a:schemeClr val="tx2"/>
          </a:solidFill>
          <a:latin typeface="Century Schoolbook"/>
          <a:ea typeface="新細明體" pitchFamily="18" charset="-120"/>
        </a:defRPr>
      </a:lvl7pPr>
      <a:lvl8pPr marL="1371600" algn="l" rtl="0" fontAlgn="base">
        <a:spcBef>
          <a:spcPct val="0"/>
        </a:spcBef>
        <a:spcAft>
          <a:spcPct val="0"/>
        </a:spcAft>
        <a:defRPr sz="3000">
          <a:solidFill>
            <a:schemeClr val="tx2"/>
          </a:solidFill>
          <a:latin typeface="Century Schoolbook"/>
          <a:ea typeface="新細明體" pitchFamily="18" charset="-120"/>
        </a:defRPr>
      </a:lvl8pPr>
      <a:lvl9pPr marL="1828800" algn="l" rtl="0" fontAlgn="base">
        <a:spcBef>
          <a:spcPct val="0"/>
        </a:spcBef>
        <a:spcAft>
          <a:spcPct val="0"/>
        </a:spcAft>
        <a:defRPr sz="3000">
          <a:solidFill>
            <a:schemeClr val="tx2"/>
          </a:solidFill>
          <a:latin typeface="Century Schoolbook"/>
          <a:ea typeface="新細明體" pitchFamily="18" charset="-12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48-1040108&#20462;&#27491;&#20462;&#25991;&#23565;&#29031;&#34920;.do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tweb.tp.edu.tw/sciencefai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iencefair.cityweb.com.tw/GoWeb/include/index.ph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35150" y="1268413"/>
            <a:ext cx="6913563" cy="1390650"/>
          </a:xfrm>
        </p:spPr>
        <p:txBody>
          <a:bodyPr/>
          <a:lstStyle/>
          <a:p>
            <a:pPr algn="ctr" fontAlgn="auto">
              <a:spcAft>
                <a:spcPts val="0"/>
              </a:spcAft>
              <a:defRPr/>
            </a:pPr>
            <a:r>
              <a:rPr lang="zh-TW" altLang="en-US" sz="4000"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臺北市第</a:t>
            </a:r>
            <a:r>
              <a:rPr lang="en-US" altLang="zh-TW" sz="4000"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48</a:t>
            </a:r>
            <a:r>
              <a:rPr lang="zh-TW" altLang="en-US" sz="4000"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屆中小學</a:t>
            </a:r>
            <a:r>
              <a:rPr lang="zh-TW" altLang="en-US" sz="4000"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科學展覽</a:t>
            </a:r>
            <a:r>
              <a:rPr lang="en-US" altLang="zh-TW" sz="4000"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r>
            <a:br>
              <a:rPr lang="en-US" altLang="zh-TW" sz="4000"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br>
            <a:r>
              <a:rPr lang="zh-TW" altLang="en-US" sz="4000"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宣導暨說明會議</a:t>
            </a:r>
            <a:endParaRPr lang="zh-TW" altLang="en-US" sz="4000" dirty="0">
              <a:solidFill>
                <a:schemeClr val="tx1"/>
              </a:solidFill>
            </a:endParaRPr>
          </a:p>
        </p:txBody>
      </p:sp>
      <p:sp>
        <p:nvSpPr>
          <p:cNvPr id="8195" name="副標題 2"/>
          <p:cNvSpPr>
            <a:spLocks noGrp="1"/>
          </p:cNvSpPr>
          <p:nvPr>
            <p:ph type="subTitle" idx="1"/>
          </p:nvPr>
        </p:nvSpPr>
        <p:spPr>
          <a:xfrm>
            <a:off x="2051050" y="4292600"/>
            <a:ext cx="6172200" cy="2952750"/>
          </a:xfrm>
        </p:spPr>
        <p:txBody>
          <a:bodyPr/>
          <a:lstStyle/>
          <a:p>
            <a:pPr algn="ctr"/>
            <a:r>
              <a:rPr lang="zh-TW" altLang="en-US" sz="2800" smtClean="0">
                <a:solidFill>
                  <a:schemeClr val="tx1"/>
                </a:solidFill>
                <a:latin typeface="華康粗圓體" pitchFamily="49" charset="-120"/>
                <a:ea typeface="華康粗圓體" pitchFamily="49" charset="-120"/>
              </a:rPr>
              <a:t>主辦單位：臺北市政府教育局</a:t>
            </a:r>
            <a:endParaRPr lang="en-US" altLang="zh-TW" sz="2800" smtClean="0">
              <a:solidFill>
                <a:schemeClr val="tx1"/>
              </a:solidFill>
              <a:latin typeface="華康粗圓體" pitchFamily="49" charset="-120"/>
              <a:ea typeface="華康粗圓體" pitchFamily="49" charset="-120"/>
            </a:endParaRPr>
          </a:p>
          <a:p>
            <a:pPr algn="ctr"/>
            <a:r>
              <a:rPr lang="zh-TW" altLang="en-US" sz="2800" smtClean="0">
                <a:solidFill>
                  <a:schemeClr val="tx1"/>
                </a:solidFill>
                <a:latin typeface="華康粗圓體" pitchFamily="49" charset="-120"/>
                <a:ea typeface="華康粗圓體" pitchFamily="49" charset="-120"/>
              </a:rPr>
              <a:t>承辦單位：臺北市立松山家商</a:t>
            </a:r>
            <a:endParaRPr lang="en-US" altLang="zh-TW" sz="2800" smtClean="0">
              <a:solidFill>
                <a:schemeClr val="tx1"/>
              </a:solidFill>
              <a:latin typeface="華康粗圓體" pitchFamily="49" charset="-120"/>
              <a:ea typeface="華康粗圓體" pitchFamily="49" charset="-120"/>
            </a:endParaRPr>
          </a:p>
          <a:p>
            <a:pPr algn="ctr"/>
            <a:r>
              <a:rPr lang="zh-TW" altLang="en-US" sz="2800" smtClean="0">
                <a:solidFill>
                  <a:schemeClr val="tx1"/>
                </a:solidFill>
                <a:latin typeface="華康粗圓體" pitchFamily="49" charset="-120"/>
                <a:ea typeface="華康粗圓體" pitchFamily="49" charset="-120"/>
              </a:rPr>
              <a:t>  協辦單位：國立臺灣科學教育館</a:t>
            </a:r>
          </a:p>
          <a:p>
            <a:pPr algn="ctr"/>
            <a:r>
              <a:rPr lang="zh-TW" altLang="en-US" smtClean="0">
                <a:solidFill>
                  <a:schemeClr val="tx1"/>
                </a:solidFill>
                <a:latin typeface="華康粗圓體" pitchFamily="49" charset="-120"/>
                <a:ea typeface="華康粗圓體" pitchFamily="49" charset="-120"/>
              </a:rPr>
              <a:t>               </a:t>
            </a:r>
            <a:r>
              <a:rPr lang="zh-TW" altLang="en-US" sz="2800" smtClean="0">
                <a:solidFill>
                  <a:schemeClr val="tx1"/>
                </a:solidFill>
                <a:latin typeface="華康粗圓體" pitchFamily="49" charset="-120"/>
                <a:ea typeface="華康粗圓體" pitchFamily="49" charset="-120"/>
              </a:rPr>
              <a:t>臺北市立大安高工</a:t>
            </a:r>
            <a:endParaRPr lang="en-US" altLang="zh-TW" sz="2800" smtClean="0">
              <a:solidFill>
                <a:schemeClr val="tx1"/>
              </a:solidFill>
              <a:latin typeface="華康粗圓體" pitchFamily="49" charset="-120"/>
              <a:ea typeface="華康粗圓體" pitchFamily="49" charset="-120"/>
            </a:endParaRPr>
          </a:p>
          <a:p>
            <a:endParaRPr lang="zh-TW"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000" y="332656"/>
            <a:ext cx="9001000" cy="1143000"/>
          </a:xfrm>
        </p:spPr>
        <p:txBody>
          <a:bodyPr>
            <a:normAutofit/>
          </a:bodyPr>
          <a:lstStyle/>
          <a:p>
            <a:r>
              <a:rPr lang="zh-TW" altLang="en-US"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臺北市第</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48</a:t>
            </a:r>
            <a:r>
              <a:rPr lang="zh-TW" altLang="en-US"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屆科展實施計畫</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200" b="1" dirty="0" smtClean="0">
                <a:solidFill>
                  <a:prstClr val="black"/>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修正</a:t>
            </a:r>
            <a:r>
              <a:rPr lang="zh-TW" altLang="en-US" sz="3200" b="1" dirty="0">
                <a:solidFill>
                  <a:prstClr val="black"/>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條文</a:t>
            </a:r>
            <a:r>
              <a:rPr lang="zh-TW" altLang="en-US" sz="3200" b="1" dirty="0" smtClean="0">
                <a:solidFill>
                  <a:prstClr val="black"/>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(P.6-9</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7" name="內容版面配置區 6"/>
          <p:cNvSpPr>
            <a:spLocks noGrp="1"/>
          </p:cNvSpPr>
          <p:nvPr>
            <p:ph sz="quarter" idx="1"/>
          </p:nvPr>
        </p:nvSpPr>
        <p:spPr>
          <a:xfrm>
            <a:off x="467544" y="1844824"/>
            <a:ext cx="7467600" cy="4873752"/>
          </a:xfrm>
        </p:spPr>
        <p:txBody>
          <a:bodyPr/>
          <a:lstStyle/>
          <a:p>
            <a:r>
              <a:rPr lang="zh-TW" altLang="en-US" sz="2800" dirty="0">
                <a:solidFill>
                  <a:prstClr val="black"/>
                </a:solidFill>
                <a:latin typeface="華康粗圓體" panose="020F0709000000000000" pitchFamily="49" charset="-120"/>
                <a:ea typeface="華康粗圓體" panose="020F0709000000000000" pitchFamily="49" charset="-120"/>
                <a:hlinkClick r:id="rId2" action="ppaction://hlinkfile"/>
              </a:rPr>
              <a:t>依據第</a:t>
            </a:r>
            <a:r>
              <a:rPr lang="en-US" altLang="zh-TW" sz="2800" dirty="0">
                <a:solidFill>
                  <a:prstClr val="black"/>
                </a:solidFill>
                <a:latin typeface="華康粗圓體" panose="020F0709000000000000" pitchFamily="49" charset="-120"/>
                <a:ea typeface="華康粗圓體" panose="020F0709000000000000" pitchFamily="49" charset="-120"/>
                <a:hlinkClick r:id="rId2" action="ppaction://hlinkfile"/>
              </a:rPr>
              <a:t>47</a:t>
            </a:r>
            <a:r>
              <a:rPr lang="zh-TW" altLang="zh-TW" sz="2800" dirty="0">
                <a:solidFill>
                  <a:prstClr val="black"/>
                </a:solidFill>
                <a:latin typeface="華康粗圓體" panose="020F0709000000000000" pitchFamily="49" charset="-120"/>
                <a:ea typeface="華康粗圓體" panose="020F0709000000000000" pitchFamily="49" charset="-120"/>
                <a:hlinkClick r:id="rId2" action="ppaction://hlinkfile"/>
              </a:rPr>
              <a:t>科展檢討暨交接會議</a:t>
            </a:r>
            <a:r>
              <a:rPr lang="zh-TW" altLang="zh-TW" sz="2800" dirty="0" smtClean="0">
                <a:solidFill>
                  <a:prstClr val="black"/>
                </a:solidFill>
                <a:latin typeface="華康粗圓體" panose="020F0709000000000000" pitchFamily="49" charset="-120"/>
                <a:ea typeface="華康粗圓體" panose="020F0709000000000000" pitchFamily="49" charset="-120"/>
                <a:hlinkClick r:id="rId2" action="ppaction://hlinkfile"/>
              </a:rPr>
              <a:t>建議</a:t>
            </a:r>
            <a:endParaRPr lang="en-US" altLang="zh-TW" sz="2800" dirty="0" smtClean="0">
              <a:solidFill>
                <a:prstClr val="black"/>
              </a:solidFill>
              <a:latin typeface="華康粗圓體" panose="020F0709000000000000" pitchFamily="49" charset="-120"/>
              <a:ea typeface="華康粗圓體" panose="020F0709000000000000" pitchFamily="49" charset="-120"/>
            </a:endParaRPr>
          </a:p>
          <a:p>
            <a:pPr marL="0" indent="0">
              <a:buNone/>
            </a:pPr>
            <a:endParaRPr lang="en-US" altLang="zh-TW" sz="2800" dirty="0" smtClean="0">
              <a:solidFill>
                <a:prstClr val="black"/>
              </a:solidFill>
              <a:latin typeface="華康粗圓體" panose="020F0709000000000000" pitchFamily="49" charset="-120"/>
              <a:ea typeface="華康粗圓體" panose="020F0709000000000000" pitchFamily="49" charset="-120"/>
            </a:endParaRPr>
          </a:p>
          <a:p>
            <a:r>
              <a:rPr lang="zh-TW" altLang="en-US" sz="2800" dirty="0" smtClean="0">
                <a:solidFill>
                  <a:prstClr val="black"/>
                </a:solidFill>
                <a:latin typeface="華康粗圓體" panose="020F0709000000000000" pitchFamily="49" charset="-120"/>
                <a:ea typeface="華康粗圓體" panose="020F0709000000000000" pitchFamily="49" charset="-120"/>
                <a:hlinkClick r:id="rId2" action="ppaction://hlinkfile"/>
              </a:rPr>
              <a:t>依據中華民國中小學科學展覽會實施要點</a:t>
            </a:r>
            <a:endParaRPr lang="en-US" altLang="zh-TW" sz="2800" dirty="0" smtClean="0">
              <a:solidFill>
                <a:prstClr val="black"/>
              </a:solidFill>
              <a:latin typeface="華康粗圓體" panose="020F0709000000000000" pitchFamily="49" charset="-120"/>
              <a:ea typeface="華康粗圓體" panose="020F0709000000000000" pitchFamily="49" charset="-120"/>
            </a:endParaRPr>
          </a:p>
          <a:p>
            <a:pPr marL="0" indent="0">
              <a:buNone/>
            </a:pPr>
            <a:r>
              <a:rPr lang="zh-TW" altLang="en-US" sz="2800" dirty="0">
                <a:solidFill>
                  <a:prstClr val="black"/>
                </a:solidFill>
                <a:latin typeface="華康粗圓體" panose="020F0709000000000000" pitchFamily="49" charset="-120"/>
                <a:ea typeface="華康粗圓體" panose="020F0709000000000000" pitchFamily="49" charset="-120"/>
              </a:rPr>
              <a:t> </a:t>
            </a:r>
            <a:r>
              <a:rPr lang="zh-TW" altLang="en-US" sz="2800" dirty="0" smtClean="0">
                <a:solidFill>
                  <a:prstClr val="black"/>
                </a:solidFill>
                <a:latin typeface="華康粗圓體" panose="020F0709000000000000" pitchFamily="49" charset="-120"/>
                <a:ea typeface="華康粗圓體" panose="020F0709000000000000" pitchFamily="49" charset="-120"/>
              </a:rPr>
              <a:t> </a:t>
            </a:r>
            <a:r>
              <a:rPr lang="en-US" altLang="zh-TW" dirty="0" smtClean="0">
                <a:solidFill>
                  <a:prstClr val="black"/>
                </a:solidFill>
                <a:latin typeface="華康粗圓體" panose="020F0709000000000000" pitchFamily="49" charset="-120"/>
                <a:ea typeface="華康粗圓體" panose="020F0709000000000000" pitchFamily="49" charset="-120"/>
              </a:rPr>
              <a:t>(</a:t>
            </a:r>
            <a:r>
              <a:rPr lang="zh-TW" altLang="en-US" dirty="0" smtClean="0">
                <a:solidFill>
                  <a:prstClr val="black"/>
                </a:solidFill>
                <a:latin typeface="華康粗圓體" panose="020F0709000000000000" pitchFamily="49" charset="-120"/>
                <a:ea typeface="華康粗圓體" panose="020F0709000000000000" pitchFamily="49" charset="-120"/>
              </a:rPr>
              <a:t>中華民國</a:t>
            </a:r>
            <a:r>
              <a:rPr lang="en-US" altLang="zh-TW" dirty="0" smtClean="0">
                <a:solidFill>
                  <a:prstClr val="black"/>
                </a:solidFill>
                <a:latin typeface="華康粗圓體" panose="020F0709000000000000" pitchFamily="49" charset="-120"/>
                <a:ea typeface="華康粗圓體" panose="020F0709000000000000" pitchFamily="49" charset="-120"/>
              </a:rPr>
              <a:t>103</a:t>
            </a:r>
            <a:r>
              <a:rPr lang="zh-TW" altLang="en-US" dirty="0" smtClean="0">
                <a:solidFill>
                  <a:prstClr val="black"/>
                </a:solidFill>
                <a:latin typeface="華康粗圓體" panose="020F0709000000000000" pitchFamily="49" charset="-120"/>
                <a:ea typeface="華康粗圓體" panose="020F0709000000000000" pitchFamily="49" charset="-120"/>
              </a:rPr>
              <a:t>年</a:t>
            </a:r>
            <a:r>
              <a:rPr lang="en-US" altLang="zh-TW" dirty="0" smtClean="0">
                <a:solidFill>
                  <a:prstClr val="black"/>
                </a:solidFill>
                <a:latin typeface="華康粗圓體" panose="020F0709000000000000" pitchFamily="49" charset="-120"/>
                <a:ea typeface="華康粗圓體" panose="020F0709000000000000" pitchFamily="49" charset="-120"/>
              </a:rPr>
              <a:t>12</a:t>
            </a:r>
            <a:r>
              <a:rPr lang="zh-TW" altLang="en-US" dirty="0" smtClean="0">
                <a:solidFill>
                  <a:prstClr val="black"/>
                </a:solidFill>
                <a:latin typeface="華康粗圓體" panose="020F0709000000000000" pitchFamily="49" charset="-120"/>
                <a:ea typeface="華康粗圓體" panose="020F0709000000000000" pitchFamily="49" charset="-120"/>
              </a:rPr>
              <a:t>月</a:t>
            </a:r>
            <a:r>
              <a:rPr lang="en-US" altLang="zh-TW" dirty="0" smtClean="0">
                <a:solidFill>
                  <a:prstClr val="black"/>
                </a:solidFill>
                <a:latin typeface="華康粗圓體" panose="020F0709000000000000" pitchFamily="49" charset="-120"/>
                <a:ea typeface="華康粗圓體" panose="020F0709000000000000" pitchFamily="49" charset="-120"/>
              </a:rPr>
              <a:t>26</a:t>
            </a:r>
            <a:r>
              <a:rPr lang="zh-TW" altLang="en-US" dirty="0" smtClean="0">
                <a:solidFill>
                  <a:prstClr val="black"/>
                </a:solidFill>
                <a:latin typeface="華康粗圓體" panose="020F0709000000000000" pitchFamily="49" charset="-120"/>
                <a:ea typeface="華康粗圓體" panose="020F0709000000000000" pitchFamily="49" charset="-120"/>
              </a:rPr>
              <a:t>日科實字第</a:t>
            </a:r>
            <a:r>
              <a:rPr lang="en-US" altLang="zh-TW" dirty="0" smtClean="0">
                <a:solidFill>
                  <a:prstClr val="black"/>
                </a:solidFill>
                <a:latin typeface="華康粗圓體" panose="020F0709000000000000" pitchFamily="49" charset="-120"/>
                <a:ea typeface="華康粗圓體" panose="020F0709000000000000" pitchFamily="49" charset="-120"/>
              </a:rPr>
              <a:t>10302006851</a:t>
            </a:r>
            <a:r>
              <a:rPr lang="zh-TW" altLang="en-US" dirty="0" smtClean="0">
                <a:solidFill>
                  <a:prstClr val="black"/>
                </a:solidFill>
                <a:latin typeface="華康粗圓體" panose="020F0709000000000000" pitchFamily="49" charset="-120"/>
                <a:ea typeface="華康粗圓體" panose="020F0709000000000000" pitchFamily="49" charset="-120"/>
              </a:rPr>
              <a:t>號令</a:t>
            </a:r>
            <a:endParaRPr lang="en-US" altLang="zh-TW" dirty="0" smtClean="0">
              <a:solidFill>
                <a:prstClr val="black"/>
              </a:solidFill>
              <a:latin typeface="華康粗圓體" panose="020F0709000000000000" pitchFamily="49" charset="-120"/>
              <a:ea typeface="華康粗圓體" panose="020F0709000000000000" pitchFamily="49" charset="-120"/>
            </a:endParaRPr>
          </a:p>
          <a:p>
            <a:pPr marL="0" indent="0">
              <a:buNone/>
            </a:pPr>
            <a:r>
              <a:rPr lang="zh-TW" altLang="en-US" dirty="0">
                <a:solidFill>
                  <a:prstClr val="black"/>
                </a:solidFill>
                <a:latin typeface="華康粗圓體" panose="020F0709000000000000" pitchFamily="49" charset="-120"/>
                <a:ea typeface="華康粗圓體" panose="020F0709000000000000" pitchFamily="49" charset="-120"/>
              </a:rPr>
              <a:t> </a:t>
            </a:r>
            <a:r>
              <a:rPr lang="zh-TW" altLang="en-US" dirty="0" smtClean="0">
                <a:solidFill>
                  <a:prstClr val="black"/>
                </a:solidFill>
                <a:latin typeface="華康粗圓體" panose="020F0709000000000000" pitchFamily="49" charset="-120"/>
                <a:ea typeface="華康粗圓體" panose="020F0709000000000000" pitchFamily="49" charset="-120"/>
              </a:rPr>
              <a:t>  發布</a:t>
            </a:r>
            <a:r>
              <a:rPr lang="en-US" altLang="zh-TW" dirty="0" smtClean="0">
                <a:solidFill>
                  <a:prstClr val="black"/>
                </a:solidFill>
                <a:latin typeface="華康粗圓體" panose="020F0709000000000000" pitchFamily="49" charset="-120"/>
                <a:ea typeface="華康粗圓體" panose="020F0709000000000000" pitchFamily="49" charset="-120"/>
              </a:rPr>
              <a:t>)</a:t>
            </a:r>
          </a:p>
          <a:p>
            <a:endParaRPr lang="zh-TW" altLang="en-US" dirty="0"/>
          </a:p>
        </p:txBody>
      </p:sp>
    </p:spTree>
    <p:extLst>
      <p:ext uri="{BB962C8B-B14F-4D97-AF65-F5344CB8AC3E}">
        <p14:creationId xmlns:p14="http://schemas.microsoft.com/office/powerpoint/2010/main" val="319602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03232" cy="1143000"/>
          </a:xfrm>
        </p:spPr>
        <p:txBody>
          <a:bodyPr/>
          <a:lstStyle/>
          <a:p>
            <a:r>
              <a:rPr lang="zh-TW" altLang="en-US"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展覽組別</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(P.10</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dirty="0"/>
          </a:p>
        </p:txBody>
      </p:sp>
      <p:sp>
        <p:nvSpPr>
          <p:cNvPr id="3" name="內容版面配置區 2"/>
          <p:cNvSpPr>
            <a:spLocks noGrp="1"/>
          </p:cNvSpPr>
          <p:nvPr>
            <p:ph sz="quarter" idx="1"/>
          </p:nvPr>
        </p:nvSpPr>
        <p:spPr>
          <a:xfrm>
            <a:off x="457200" y="1600200"/>
            <a:ext cx="8075240" cy="4873752"/>
          </a:xfrm>
        </p:spPr>
        <p:txBody>
          <a:bodyPr/>
          <a:lstStyle/>
          <a:p>
            <a:pPr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國小組：本市公私立國民小學</a:t>
            </a:r>
            <a:r>
              <a:rPr lang="en-US" altLang="zh-TW" sz="2800" b="1" dirty="0">
                <a:solidFill>
                  <a:srgbClr val="7030A0"/>
                </a:solidFill>
                <a:latin typeface="華康粗圓體" panose="020F0709000000000000" pitchFamily="49" charset="-120"/>
                <a:ea typeface="華康粗圓體" panose="020F0709000000000000" pitchFamily="49" charset="-120"/>
              </a:rPr>
              <a:t>4</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5</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6</a:t>
            </a:r>
            <a:r>
              <a:rPr lang="zh-TW" altLang="en-US" sz="2800" b="1" dirty="0">
                <a:solidFill>
                  <a:srgbClr val="7030A0"/>
                </a:solidFill>
                <a:latin typeface="華康粗圓體" panose="020F0709000000000000" pitchFamily="49" charset="-120"/>
                <a:ea typeface="華康粗圓體" panose="020F0709000000000000" pitchFamily="49" charset="-120"/>
              </a:rPr>
              <a:t>年</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eaLnBrk="1" fontAlgn="auto" hangingPunct="1">
              <a:spcAft>
                <a:spcPts val="0"/>
              </a:spcAft>
              <a:buFontTx/>
              <a:buNone/>
              <a:defRPr/>
            </a:pPr>
            <a:r>
              <a:rPr lang="zh-TW" altLang="en-US" sz="2800" b="1" dirty="0">
                <a:solidFill>
                  <a:srgbClr val="7030A0"/>
                </a:solidFill>
                <a:latin typeface="華康粗圓體" panose="020F0709000000000000" pitchFamily="49" charset="-120"/>
                <a:ea typeface="華康粗圓體" panose="020F0709000000000000" pitchFamily="49" charset="-120"/>
              </a:rPr>
              <a:t>　　　　　級學生參加</a:t>
            </a:r>
            <a:r>
              <a:rPr lang="zh-TW" altLang="en-US" sz="2800" b="1" dirty="0">
                <a:solidFill>
                  <a:srgbClr val="FF0000"/>
                </a:solidFill>
                <a:latin typeface="華康粗圓體" panose="020F0709000000000000" pitchFamily="49" charset="-120"/>
                <a:ea typeface="華康粗圓體" panose="020F0709000000000000" pitchFamily="49" charset="-120"/>
              </a:rPr>
              <a:t>（含外國僑民學校）</a:t>
            </a:r>
            <a:r>
              <a:rPr lang="zh-TW" altLang="en-US" sz="2800" b="1" dirty="0">
                <a:solidFill>
                  <a:srgbClr val="7030A0"/>
                </a:solidFill>
                <a:latin typeface="華康粗圓體" panose="020F0709000000000000" pitchFamily="49" charset="-120"/>
                <a:ea typeface="華康粗圓體" panose="020F0709000000000000" pitchFamily="49" charset="-120"/>
              </a:rPr>
              <a:t>。</a:t>
            </a:r>
          </a:p>
          <a:p>
            <a:pPr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國中組：本市公私立國民中學學生參加</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0" indent="0" eaLnBrk="1" fontAlgn="auto" hangingPunct="1">
              <a:spcAft>
                <a:spcPts val="0"/>
              </a:spcAft>
              <a:buFont typeface="Arial" pitchFamily="34" charset="0"/>
              <a:buNone/>
              <a:defRPr/>
            </a:pPr>
            <a:r>
              <a:rPr lang="zh-TW" altLang="en-US" sz="2800" b="1" dirty="0">
                <a:solidFill>
                  <a:srgbClr val="7030A0"/>
                </a:solidFill>
                <a:latin typeface="華康粗圓體" panose="020F0709000000000000" pitchFamily="49" charset="-120"/>
                <a:ea typeface="華康粗圓體" panose="020F0709000000000000" pitchFamily="49" charset="-120"/>
              </a:rPr>
              <a:t>          </a:t>
            </a:r>
            <a:r>
              <a:rPr lang="zh-TW" altLang="en-US" sz="2800" b="1" dirty="0">
                <a:solidFill>
                  <a:srgbClr val="FF0000"/>
                </a:solidFill>
                <a:latin typeface="華康粗圓體" panose="020F0709000000000000" pitchFamily="49" charset="-120"/>
                <a:ea typeface="華康粗圓體" panose="020F0709000000000000" pitchFamily="49" charset="-120"/>
              </a:rPr>
              <a:t>（含外國僑民學校）</a:t>
            </a:r>
            <a:r>
              <a:rPr lang="zh-TW" altLang="en-US" sz="2800" b="1" dirty="0">
                <a:solidFill>
                  <a:srgbClr val="7030A0"/>
                </a:solidFill>
                <a:latin typeface="華康粗圓體" panose="020F0709000000000000" pitchFamily="49" charset="-120"/>
                <a:ea typeface="華康粗圓體" panose="020F0709000000000000" pitchFamily="49" charset="-120"/>
              </a:rPr>
              <a:t>。</a:t>
            </a:r>
          </a:p>
          <a:p>
            <a:pPr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高中組：本市公私立高級中學學生參加</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0" indent="0" eaLnBrk="1" fontAlgn="auto" hangingPunct="1">
              <a:spcAft>
                <a:spcPts val="0"/>
              </a:spcAft>
              <a:buFont typeface="Arial" pitchFamily="34" charset="0"/>
              <a:buNone/>
              <a:defRPr/>
            </a:pPr>
            <a:r>
              <a:rPr lang="zh-TW" altLang="en-US" sz="2800" b="1" dirty="0">
                <a:solidFill>
                  <a:srgbClr val="7030A0"/>
                </a:solidFill>
                <a:latin typeface="華康粗圓體" panose="020F0709000000000000" pitchFamily="49" charset="-120"/>
                <a:ea typeface="華康粗圓體" panose="020F0709000000000000" pitchFamily="49" charset="-120"/>
              </a:rPr>
              <a:t>          </a:t>
            </a:r>
            <a:r>
              <a:rPr lang="zh-TW" altLang="en-US" sz="2800" b="1" dirty="0">
                <a:solidFill>
                  <a:srgbClr val="FF0000"/>
                </a:solidFill>
                <a:latin typeface="華康粗圓體" panose="020F0709000000000000" pitchFamily="49" charset="-120"/>
                <a:ea typeface="華康粗圓體" panose="020F0709000000000000" pitchFamily="49" charset="-120"/>
              </a:rPr>
              <a:t>（含外國僑民學校）</a:t>
            </a:r>
            <a:r>
              <a:rPr lang="zh-TW" altLang="en-US" sz="2800" b="1" dirty="0">
                <a:solidFill>
                  <a:srgbClr val="7030A0"/>
                </a:solidFill>
                <a:latin typeface="華康粗圓體" panose="020F0709000000000000" pitchFamily="49" charset="-120"/>
                <a:ea typeface="華康粗圓體" panose="020F0709000000000000" pitchFamily="49" charset="-120"/>
              </a:rPr>
              <a:t>。</a:t>
            </a:r>
          </a:p>
          <a:p>
            <a:pPr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高職組：本市公私立高級職業學校或類科</a:t>
            </a:r>
            <a:r>
              <a:rPr lang="en-US" altLang="zh-TW" sz="2800" b="1" dirty="0">
                <a:solidFill>
                  <a:srgbClr val="7030A0"/>
                </a:solidFill>
                <a:latin typeface="華康粗圓體" panose="020F0709000000000000" pitchFamily="49" charset="-120"/>
                <a:ea typeface="華康粗圓體" panose="020F0709000000000000" pitchFamily="49" charset="-120"/>
              </a:rPr>
              <a:t>  </a:t>
            </a:r>
          </a:p>
          <a:p>
            <a:pPr eaLnBrk="1" fontAlgn="auto" hangingPunct="1">
              <a:spcAft>
                <a:spcPts val="0"/>
              </a:spcAft>
              <a:buFontTx/>
              <a:buNone/>
              <a:defRPr/>
            </a:pPr>
            <a:r>
              <a:rPr lang="zh-TW" altLang="en-US" sz="2800" b="1" dirty="0">
                <a:solidFill>
                  <a:srgbClr val="7030A0"/>
                </a:solidFill>
                <a:latin typeface="華康粗圓體" panose="020F0709000000000000" pitchFamily="49" charset="-120"/>
                <a:ea typeface="華康粗圓體" panose="020F0709000000000000" pitchFamily="49" charset="-120"/>
              </a:rPr>
              <a:t>　　　　　學生參加。</a:t>
            </a:r>
          </a:p>
          <a:p>
            <a:endParaRPr lang="zh-TW" altLang="en-US" dirty="0"/>
          </a:p>
        </p:txBody>
      </p:sp>
    </p:spTree>
    <p:extLst>
      <p:ext uri="{BB962C8B-B14F-4D97-AF65-F5344CB8AC3E}">
        <p14:creationId xmlns:p14="http://schemas.microsoft.com/office/powerpoint/2010/main" val="245512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展覽組別</a:t>
            </a:r>
            <a:r>
              <a:rPr lang="en-US" altLang="zh-TW" sz="28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(P.10</a:t>
            </a:r>
            <a:r>
              <a:rPr lang="en-US" altLang="zh-TW" sz="28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dirty="0"/>
          </a:p>
        </p:txBody>
      </p:sp>
      <p:sp>
        <p:nvSpPr>
          <p:cNvPr id="3" name="內容版面配置區 2"/>
          <p:cNvSpPr>
            <a:spLocks noGrp="1"/>
          </p:cNvSpPr>
          <p:nvPr>
            <p:ph sz="quarter" idx="1"/>
          </p:nvPr>
        </p:nvSpPr>
        <p:spPr/>
        <p:txBody>
          <a:bodyPr/>
          <a:lstStyle/>
          <a:p>
            <a:pPr marL="0" indent="0">
              <a:lnSpc>
                <a:spcPts val="3500"/>
              </a:lnSpc>
              <a:spcAft>
                <a:spcPts val="600"/>
              </a:spcAft>
              <a:buNone/>
              <a:defRPr/>
            </a:pPr>
            <a:r>
              <a:rPr lang="zh-TW" altLang="zh-TW" sz="2000" b="1" dirty="0">
                <a:solidFill>
                  <a:srgbClr val="7030A0"/>
                </a:solidFill>
                <a:latin typeface="華康粗圓體" panose="020F0709000000000000" pitchFamily="49" charset="-120"/>
                <a:ea typeface="華康粗圓體" panose="020F0709000000000000" pitchFamily="49" charset="-120"/>
              </a:rPr>
              <a:t>依據「特殊教育學生調整入學年齡及修業年限實施辦法」第五條第二項各款規定辦理之學生，由該生越級就讀學校檢附下列各款資料報經</a:t>
            </a:r>
            <a:r>
              <a:rPr lang="zh-TW" altLang="zh-TW" sz="2000" b="1" dirty="0">
                <a:solidFill>
                  <a:srgbClr val="00B050"/>
                </a:solidFill>
                <a:latin typeface="華康粗圓體" panose="020F0709000000000000" pitchFamily="49" charset="-120"/>
                <a:ea typeface="華康粗圓體" panose="020F0709000000000000" pitchFamily="49" charset="-120"/>
              </a:rPr>
              <a:t>教育局</a:t>
            </a:r>
            <a:r>
              <a:rPr lang="en-US" altLang="zh-TW" sz="2000" b="1" dirty="0">
                <a:solidFill>
                  <a:srgbClr val="00B050"/>
                </a:solidFill>
                <a:latin typeface="華康粗圓體" panose="020F0709000000000000" pitchFamily="49" charset="-120"/>
                <a:ea typeface="華康粗圓體" panose="020F0709000000000000" pitchFamily="49" charset="-120"/>
              </a:rPr>
              <a:t>(</a:t>
            </a:r>
            <a:r>
              <a:rPr lang="zh-TW" altLang="zh-TW" sz="2000" b="1" dirty="0">
                <a:solidFill>
                  <a:srgbClr val="00B050"/>
                </a:solidFill>
                <a:latin typeface="華康粗圓體" panose="020F0709000000000000" pitchFamily="49" charset="-120"/>
                <a:ea typeface="華康粗圓體" panose="020F0709000000000000" pitchFamily="49" charset="-120"/>
              </a:rPr>
              <a:t>特教科協</a:t>
            </a:r>
            <a:r>
              <a:rPr lang="zh-TW" altLang="zh-TW" sz="2000" b="1" dirty="0" smtClean="0">
                <a:solidFill>
                  <a:srgbClr val="00B050"/>
                </a:solidFill>
                <a:latin typeface="華康粗圓體" panose="020F0709000000000000" pitchFamily="49" charset="-120"/>
                <a:ea typeface="華康粗圓體" panose="020F0709000000000000" pitchFamily="49" charset="-120"/>
              </a:rPr>
              <a:t>同</a:t>
            </a:r>
            <a:r>
              <a:rPr lang="zh-TW" altLang="en-US" sz="2000" b="1" dirty="0" smtClean="0">
                <a:solidFill>
                  <a:srgbClr val="00B050"/>
                </a:solidFill>
                <a:latin typeface="華康粗圓體" panose="020F0709000000000000" pitchFamily="49" charset="-120"/>
                <a:ea typeface="華康粗圓體" panose="020F0709000000000000" pitchFamily="49" charset="-120"/>
              </a:rPr>
              <a:t>中教</a:t>
            </a:r>
            <a:r>
              <a:rPr lang="zh-TW" altLang="zh-TW" sz="2000" b="1" dirty="0" smtClean="0">
                <a:solidFill>
                  <a:srgbClr val="00B050"/>
                </a:solidFill>
                <a:latin typeface="華康粗圓體" panose="020F0709000000000000" pitchFamily="49" charset="-120"/>
                <a:ea typeface="華康粗圓體" panose="020F0709000000000000" pitchFamily="49" charset="-120"/>
              </a:rPr>
              <a:t>科</a:t>
            </a:r>
            <a:r>
              <a:rPr lang="en-US" altLang="zh-TW" sz="2000" b="1" dirty="0">
                <a:solidFill>
                  <a:srgbClr val="00B050"/>
                </a:solidFill>
                <a:latin typeface="華康粗圓體" panose="020F0709000000000000" pitchFamily="49" charset="-120"/>
                <a:ea typeface="華康粗圓體" panose="020F0709000000000000" pitchFamily="49" charset="-120"/>
              </a:rPr>
              <a:t>)</a:t>
            </a:r>
            <a:r>
              <a:rPr lang="zh-TW" altLang="zh-TW" sz="2000" b="1" dirty="0">
                <a:solidFill>
                  <a:srgbClr val="00B050"/>
                </a:solidFill>
                <a:latin typeface="華康粗圓體" panose="020F0709000000000000" pitchFamily="49" charset="-120"/>
                <a:ea typeface="華康粗圓體" panose="020F0709000000000000" pitchFamily="49" charset="-120"/>
              </a:rPr>
              <a:t>審核通過並函轉臺</a:t>
            </a:r>
            <a:r>
              <a:rPr lang="zh-TW" altLang="zh-TW" sz="2000" b="1" dirty="0" smtClean="0">
                <a:solidFill>
                  <a:srgbClr val="00B050"/>
                </a:solidFill>
                <a:latin typeface="華康粗圓體" panose="020F0709000000000000" pitchFamily="49" charset="-120"/>
                <a:ea typeface="華康粗圓體" panose="020F0709000000000000" pitchFamily="49" charset="-120"/>
              </a:rPr>
              <a:t>北市</a:t>
            </a:r>
            <a:r>
              <a:rPr lang="zh-TW" altLang="en-US" sz="2000" b="1" dirty="0" smtClean="0">
                <a:solidFill>
                  <a:srgbClr val="00B050"/>
                </a:solidFill>
                <a:latin typeface="華康粗圓體" panose="020F0709000000000000" pitchFamily="49" charset="-120"/>
                <a:ea typeface="華康粗圓體" panose="020F0709000000000000" pitchFamily="49" charset="-120"/>
              </a:rPr>
              <a:t>松山家商</a:t>
            </a:r>
            <a:r>
              <a:rPr lang="zh-TW" altLang="zh-TW" sz="2000" b="1" dirty="0" smtClean="0">
                <a:solidFill>
                  <a:srgbClr val="00B050"/>
                </a:solidFill>
                <a:latin typeface="華康粗圓體" panose="020F0709000000000000" pitchFamily="49" charset="-120"/>
                <a:ea typeface="華康粗圓體" panose="020F0709000000000000" pitchFamily="49" charset="-120"/>
              </a:rPr>
              <a:t>知悉</a:t>
            </a:r>
            <a:r>
              <a:rPr lang="zh-TW" altLang="zh-TW" sz="2000" b="1" dirty="0">
                <a:solidFill>
                  <a:srgbClr val="7030A0"/>
                </a:solidFill>
                <a:latin typeface="華康粗圓體" panose="020F0709000000000000" pitchFamily="49" charset="-120"/>
                <a:ea typeface="華康粗圓體" panose="020F0709000000000000" pitchFamily="49" charset="-120"/>
              </a:rPr>
              <a:t>，該生得以其越級就讀之年級，比照前項組別參展。</a:t>
            </a:r>
          </a:p>
          <a:p>
            <a:pPr marL="0" indent="0">
              <a:lnSpc>
                <a:spcPts val="3500"/>
              </a:lnSpc>
              <a:spcAft>
                <a:spcPts val="600"/>
              </a:spcAft>
              <a:buNone/>
              <a:defRPr/>
            </a:pPr>
            <a:r>
              <a:rPr lang="zh-TW" altLang="zh-TW" sz="2000" b="1" dirty="0">
                <a:solidFill>
                  <a:srgbClr val="7030A0"/>
                </a:solidFill>
                <a:latin typeface="華康粗圓體" panose="020F0709000000000000" pitchFamily="49" charset="-120"/>
                <a:ea typeface="華康粗圓體" panose="020F0709000000000000" pitchFamily="49" charset="-120"/>
              </a:rPr>
              <a:t>一、學校報經教育局核定之縮短修業年限方式及輔導計畫。</a:t>
            </a:r>
          </a:p>
          <a:p>
            <a:pPr marL="0" indent="0">
              <a:lnSpc>
                <a:spcPts val="3500"/>
              </a:lnSpc>
              <a:spcAft>
                <a:spcPts val="600"/>
              </a:spcAft>
              <a:buNone/>
              <a:defRPr/>
            </a:pPr>
            <a:r>
              <a:rPr lang="zh-TW" altLang="zh-TW" sz="2000" b="1" dirty="0">
                <a:solidFill>
                  <a:srgbClr val="7030A0"/>
                </a:solidFill>
                <a:latin typeface="華康粗圓體" panose="020F0709000000000000" pitchFamily="49" charset="-120"/>
                <a:ea typeface="華康粗圓體" panose="020F0709000000000000" pitchFamily="49" charset="-120"/>
              </a:rPr>
              <a:t>二、依教育局所訂實施內容，就該生越級就讀之修習學科，逐科</a:t>
            </a:r>
            <a:endParaRPr lang="en-US" altLang="zh-TW" sz="2000" b="1" dirty="0">
              <a:solidFill>
                <a:srgbClr val="7030A0"/>
              </a:solidFill>
              <a:latin typeface="華康粗圓體" panose="020F0709000000000000" pitchFamily="49" charset="-120"/>
              <a:ea typeface="華康粗圓體" panose="020F0709000000000000" pitchFamily="49" charset="-120"/>
            </a:endParaRPr>
          </a:p>
          <a:p>
            <a:pPr marL="0" indent="0">
              <a:lnSpc>
                <a:spcPts val="3500"/>
              </a:lnSpc>
              <a:spcAft>
                <a:spcPts val="600"/>
              </a:spcAft>
              <a:buNone/>
              <a:defRPr/>
            </a:pPr>
            <a:r>
              <a:rPr lang="en-US" altLang="zh-TW" sz="2000" b="1" dirty="0">
                <a:solidFill>
                  <a:srgbClr val="7030A0"/>
                </a:solidFill>
                <a:latin typeface="華康粗圓體" panose="020F0709000000000000" pitchFamily="49" charset="-120"/>
                <a:ea typeface="華康粗圓體" panose="020F0709000000000000" pitchFamily="49" charset="-120"/>
              </a:rPr>
              <a:t>   </a:t>
            </a:r>
            <a:r>
              <a:rPr lang="zh-TW" altLang="zh-TW" sz="2000" b="1" dirty="0">
                <a:solidFill>
                  <a:srgbClr val="7030A0"/>
                </a:solidFill>
                <a:latin typeface="華康粗圓體" panose="020F0709000000000000" pitchFamily="49" charset="-120"/>
                <a:ea typeface="華康粗圓體" panose="020F0709000000000000" pitchFamily="49" charset="-120"/>
              </a:rPr>
              <a:t>（學習領域）評估學習起點行為及能力等相關資料。</a:t>
            </a:r>
          </a:p>
          <a:p>
            <a:pPr marL="0" indent="0">
              <a:lnSpc>
                <a:spcPts val="3500"/>
              </a:lnSpc>
              <a:spcAft>
                <a:spcPts val="600"/>
              </a:spcAft>
              <a:buNone/>
              <a:defRPr/>
            </a:pPr>
            <a:r>
              <a:rPr lang="zh-TW" altLang="zh-TW" sz="2000" b="1" dirty="0">
                <a:solidFill>
                  <a:srgbClr val="7030A0"/>
                </a:solidFill>
                <a:latin typeface="華康粗圓體" panose="020F0709000000000000" pitchFamily="49" charset="-120"/>
                <a:ea typeface="華康粗圓體" panose="020F0709000000000000" pitchFamily="49" charset="-120"/>
              </a:rPr>
              <a:t>三、該生成績考核紀錄及學習成就證明。</a:t>
            </a:r>
          </a:p>
          <a:p>
            <a:endParaRPr lang="zh-TW" altLang="en-US" sz="1800" dirty="0"/>
          </a:p>
        </p:txBody>
      </p:sp>
    </p:spTree>
    <p:extLst>
      <p:ext uri="{BB962C8B-B14F-4D97-AF65-F5344CB8AC3E}">
        <p14:creationId xmlns:p14="http://schemas.microsoft.com/office/powerpoint/2010/main" val="4174607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939336" cy="1143000"/>
          </a:xfrm>
        </p:spPr>
        <p:txBody>
          <a:bodyPr>
            <a:noAutofit/>
          </a:bodyPr>
          <a:lstStyle/>
          <a:p>
            <a:pPr fontAlgn="auto">
              <a:spcAft>
                <a:spcPts val="0"/>
              </a:spcAft>
              <a:defRPr/>
            </a:pP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展覽</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科別</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32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.11</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200" dirty="0"/>
          </a:p>
        </p:txBody>
      </p:sp>
      <p:sp>
        <p:nvSpPr>
          <p:cNvPr id="4" name="內容版面配置區 10"/>
          <p:cNvSpPr txBox="1">
            <a:spLocks noGrp="1"/>
          </p:cNvSpPr>
          <p:nvPr>
            <p:ph sz="quarter" idx="1"/>
          </p:nvPr>
        </p:nvSpPr>
        <p:spPr>
          <a:xfrm>
            <a:off x="457200" y="1600200"/>
            <a:ext cx="2386608" cy="4873752"/>
          </a:xfrm>
          <a:ln>
            <a:solidFill>
              <a:schemeClr val="tx2"/>
            </a:solidFill>
          </a:ln>
        </p:spPr>
        <p:style>
          <a:lnRef idx="0">
            <a:schemeClr val="accent6"/>
          </a:lnRef>
          <a:fillRef idx="3">
            <a:schemeClr val="accent6"/>
          </a:fillRef>
          <a:effectRef idx="3">
            <a:schemeClr val="accent6"/>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kumimoji="0" lang="zh-TW"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TW"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TW"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zh-TW" sz="2800" b="1" dirty="0" smtClean="0">
                <a:solidFill>
                  <a:schemeClr val="bg1"/>
                </a:solidFill>
                <a:latin typeface="華康粗圓體" panose="020F0709000000000000" pitchFamily="49" charset="-120"/>
                <a:ea typeface="華康粗圓體" panose="020F0709000000000000" pitchFamily="49" charset="-120"/>
              </a:rPr>
              <a:t>《</a:t>
            </a:r>
            <a:r>
              <a:rPr altLang="en-US" sz="2800" b="1" dirty="0" smtClean="0">
                <a:solidFill>
                  <a:schemeClr val="bg1"/>
                </a:solidFill>
                <a:latin typeface="華康粗圓體" panose="020F0709000000000000" pitchFamily="49" charset="-120"/>
                <a:ea typeface="華康粗圓體" panose="020F0709000000000000" pitchFamily="49" charset="-120"/>
              </a:rPr>
              <a:t>國小組</a:t>
            </a:r>
            <a:r>
              <a:rPr lang="en-US" altLang="zh-TW" sz="2800" b="1" dirty="0">
                <a:solidFill>
                  <a:schemeClr val="bg1"/>
                </a:solidFill>
                <a:latin typeface="華康粗圓體" panose="020F0709000000000000" pitchFamily="49" charset="-120"/>
                <a:ea typeface="華康粗圓體" panose="020F0709000000000000" pitchFamily="49" charset="-120"/>
              </a:rPr>
              <a:t>》 </a:t>
            </a:r>
            <a:endParaRPr lang="en-US" altLang="en-US" sz="2800" b="1" dirty="0" smtClean="0">
              <a:solidFill>
                <a:schemeClr val="bg1"/>
              </a:solidFill>
              <a:latin typeface="華康粗圓體" panose="020F0709000000000000" pitchFamily="49" charset="-120"/>
              <a:ea typeface="華康粗圓體" panose="020F0709000000000000" pitchFamily="49" charset="-120"/>
            </a:endParaRPr>
          </a:p>
          <a:p>
            <a:pPr marL="0" indent="0" algn="ctr" fontAlgn="auto">
              <a:spcAft>
                <a:spcPts val="0"/>
              </a:spcAft>
              <a:buFont typeface="Arial" pitchFamily="34" charset="0"/>
              <a:buNone/>
              <a:defRPr/>
            </a:pPr>
            <a:r>
              <a:rPr lang="en-US" altLang="zh-TW" sz="2800" b="1" dirty="0">
                <a:solidFill>
                  <a:schemeClr val="bg1"/>
                </a:solidFill>
                <a:latin typeface="華康粗圓體" panose="020F0709000000000000" pitchFamily="49" charset="-120"/>
                <a:ea typeface="華康粗圓體" panose="020F0709000000000000" pitchFamily="49" charset="-120"/>
              </a:rPr>
              <a:t>《</a:t>
            </a:r>
            <a:r>
              <a:rPr altLang="en-US" sz="2800" b="1" dirty="0" smtClean="0">
                <a:solidFill>
                  <a:schemeClr val="bg1"/>
                </a:solidFill>
                <a:latin typeface="華康粗圓體" panose="020F0709000000000000" pitchFamily="49" charset="-120"/>
                <a:ea typeface="華康粗圓體" panose="020F0709000000000000" pitchFamily="49" charset="-120"/>
              </a:rPr>
              <a:t>國中組</a:t>
            </a:r>
            <a:r>
              <a:rPr lang="en-US" altLang="zh-TW" sz="2800" b="1" dirty="0" smtClean="0">
                <a:solidFill>
                  <a:schemeClr val="bg1"/>
                </a:solidFill>
                <a:latin typeface="華康粗圓體" panose="020F0709000000000000" pitchFamily="49" charset="-120"/>
                <a:ea typeface="華康粗圓體" panose="020F0709000000000000" pitchFamily="49" charset="-120"/>
              </a:rPr>
              <a:t>》</a:t>
            </a:r>
            <a:endParaRPr lang="en-US" altLang="zh-TW" sz="2400" dirty="0" smtClean="0">
              <a:solidFill>
                <a:srgbClr val="C00000"/>
              </a:solidFill>
              <a:latin typeface="華康粗圓體" panose="020F0709000000000000" pitchFamily="49" charset="-120"/>
              <a:ea typeface="華康粗圓體" panose="020F0709000000000000" pitchFamily="49" charset="-120"/>
            </a:endParaRP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數學科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物理科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化理科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地球科學科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生活與應用科學科</a:t>
            </a:r>
          </a:p>
          <a:p>
            <a:pPr fontAlgn="auto">
              <a:spcAft>
                <a:spcPts val="0"/>
              </a:spcAft>
              <a:defRPr/>
            </a:pPr>
            <a:endParaRPr altLang="en-US" sz="2600" dirty="0" smtClean="0">
              <a:latin typeface="華康粗圓體" panose="020F0709000000000000" pitchFamily="49" charset="-120"/>
              <a:ea typeface="華康粗圓體" panose="020F0709000000000000" pitchFamily="49" charset="-120"/>
            </a:endParaRPr>
          </a:p>
        </p:txBody>
      </p:sp>
      <p:sp>
        <p:nvSpPr>
          <p:cNvPr id="5" name="內容版面配置區 10"/>
          <p:cNvSpPr txBox="1">
            <a:spLocks/>
          </p:cNvSpPr>
          <p:nvPr/>
        </p:nvSpPr>
        <p:spPr>
          <a:xfrm>
            <a:off x="3131840" y="1585913"/>
            <a:ext cx="2562045" cy="4939430"/>
          </a:xfrm>
          <a:prstGeom prst="rect">
            <a:avLst/>
          </a:prstGeom>
          <a:ln>
            <a:solidFill>
              <a:schemeClr val="tx2"/>
            </a:solidFill>
          </a:ln>
        </p:spPr>
        <p:style>
          <a:lnRef idx="0">
            <a:schemeClr val="accent1"/>
          </a:lnRef>
          <a:fillRef idx="3">
            <a:schemeClr val="accent1"/>
          </a:fillRef>
          <a:effectRef idx="3">
            <a:schemeClr val="accent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kumimoji="0" lang="zh-TW"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TW"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TW"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altLang="en-US" sz="2600" dirty="0" smtClean="0">
                <a:solidFill>
                  <a:srgbClr val="C00000"/>
                </a:solidFill>
                <a:latin typeface="華康粗圓體" panose="020F0709000000000000" pitchFamily="49" charset="-120"/>
                <a:ea typeface="華康粗圓體" panose="020F0709000000000000" pitchFamily="49" charset="-120"/>
              </a:rPr>
              <a:t> </a:t>
            </a:r>
            <a:r>
              <a:rPr lang="en-US" altLang="zh-TW" sz="2800" b="1" dirty="0">
                <a:solidFill>
                  <a:schemeClr val="bg1"/>
                </a:solidFill>
                <a:latin typeface="華康粗圓體" panose="020F0709000000000000" pitchFamily="49" charset="-120"/>
                <a:ea typeface="華康粗圓體" panose="020F0709000000000000" pitchFamily="49" charset="-120"/>
              </a:rPr>
              <a:t>《</a:t>
            </a:r>
            <a:r>
              <a:rPr altLang="en-US" sz="2800" b="1" dirty="0">
                <a:solidFill>
                  <a:schemeClr val="bg1"/>
                </a:solidFill>
                <a:latin typeface="華康粗圓體" panose="020F0709000000000000" pitchFamily="49" charset="-120"/>
                <a:ea typeface="華康粗圓體" panose="020F0709000000000000" pitchFamily="49" charset="-120"/>
              </a:rPr>
              <a:t>高中組</a:t>
            </a:r>
            <a:r>
              <a:rPr lang="en-US" altLang="zh-TW" sz="2800" b="1" dirty="0">
                <a:solidFill>
                  <a:schemeClr val="bg1"/>
                </a:solidFill>
                <a:latin typeface="華康粗圓體" panose="020F0709000000000000" pitchFamily="49" charset="-120"/>
                <a:ea typeface="華康粗圓體" panose="020F0709000000000000" pitchFamily="49" charset="-120"/>
              </a:rPr>
              <a:t>》</a:t>
            </a:r>
          </a:p>
          <a:p>
            <a:pPr marL="0" indent="0" fontAlgn="auto">
              <a:spcAft>
                <a:spcPts val="0"/>
              </a:spcAft>
              <a:buFont typeface="Arial" pitchFamily="34" charset="0"/>
              <a:buNone/>
              <a:defRPr/>
            </a:pPr>
            <a:endParaRPr lang="en-US" altLang="zh-TW" sz="2400" dirty="0" smtClean="0">
              <a:solidFill>
                <a:srgbClr val="C00000"/>
              </a:solidFill>
              <a:latin typeface="華康粗圓體" panose="020F0709000000000000" pitchFamily="49" charset="-120"/>
              <a:ea typeface="華康粗圓體" panose="020F0709000000000000" pitchFamily="49" charset="-120"/>
            </a:endParaRP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物理科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化學科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生物（生命科學）科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地球科學科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數學科</a:t>
            </a:r>
          </a:p>
          <a:p>
            <a:pPr fontAlgn="auto">
              <a:spcAft>
                <a:spcPts val="0"/>
              </a:spcAft>
              <a:defRPr/>
            </a:pPr>
            <a:r>
              <a:rPr altLang="en-US" sz="2800" b="1" dirty="0" smtClean="0">
                <a:solidFill>
                  <a:srgbClr val="FFC000"/>
                </a:solidFill>
                <a:latin typeface="華康粗圓體" panose="020F0709000000000000" pitchFamily="49" charset="-120"/>
                <a:ea typeface="華康粗圓體" panose="020F0709000000000000" pitchFamily="49" charset="-120"/>
              </a:rPr>
              <a:t>生活與應用科學科</a:t>
            </a:r>
          </a:p>
          <a:p>
            <a:pPr fontAlgn="auto">
              <a:spcAft>
                <a:spcPts val="0"/>
              </a:spcAft>
              <a:defRPr/>
            </a:pPr>
            <a:endParaRPr altLang="en-US" sz="2600" dirty="0" smtClean="0">
              <a:latin typeface="華康粗圓體" panose="020F0709000000000000" pitchFamily="49" charset="-120"/>
              <a:ea typeface="華康粗圓體" panose="020F0709000000000000" pitchFamily="49" charset="-120"/>
            </a:endParaRPr>
          </a:p>
        </p:txBody>
      </p:sp>
      <p:sp>
        <p:nvSpPr>
          <p:cNvPr id="6" name="內容版面配置區 10"/>
          <p:cNvSpPr txBox="1">
            <a:spLocks/>
          </p:cNvSpPr>
          <p:nvPr/>
        </p:nvSpPr>
        <p:spPr>
          <a:xfrm>
            <a:off x="5940152" y="1576793"/>
            <a:ext cx="2639683" cy="4939430"/>
          </a:xfrm>
          <a:prstGeom prst="rect">
            <a:avLst/>
          </a:prstGeom>
          <a:solidFill>
            <a:srgbClr val="00B050"/>
          </a:solidFill>
          <a:ln>
            <a:solidFill>
              <a:schemeClr val="tx2"/>
            </a:solidFill>
          </a:ln>
        </p:spPr>
        <p:style>
          <a:lnRef idx="0">
            <a:schemeClr val="accent1"/>
          </a:lnRef>
          <a:fillRef idx="3">
            <a:schemeClr val="accent1"/>
          </a:fillRef>
          <a:effectRef idx="3">
            <a:schemeClr val="accent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kumimoji="0" lang="zh-TW"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TW"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TW"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altLang="en-US" sz="2600" dirty="0" smtClean="0">
                <a:solidFill>
                  <a:srgbClr val="C00000"/>
                </a:solidFill>
                <a:latin typeface="華康粗圓體" panose="020F0709000000000000" pitchFamily="49" charset="-120"/>
                <a:ea typeface="華康粗圓體" panose="020F0709000000000000" pitchFamily="49" charset="-120"/>
              </a:rPr>
              <a:t> </a:t>
            </a:r>
            <a:r>
              <a:rPr lang="en-US" altLang="zh-TW" sz="2800" dirty="0">
                <a:solidFill>
                  <a:schemeClr val="bg1"/>
                </a:solidFill>
                <a:latin typeface="華康粗圓體" panose="020F0709000000000000" pitchFamily="49" charset="-120"/>
                <a:ea typeface="華康粗圓體" panose="020F0709000000000000" pitchFamily="49" charset="-120"/>
              </a:rPr>
              <a:t>《</a:t>
            </a:r>
            <a:r>
              <a:rPr altLang="en-US" sz="2800" dirty="0">
                <a:solidFill>
                  <a:schemeClr val="bg1"/>
                </a:solidFill>
                <a:latin typeface="華康粗圓體" panose="020F0709000000000000" pitchFamily="49" charset="-120"/>
                <a:ea typeface="華康粗圓體" panose="020F0709000000000000" pitchFamily="49" charset="-120"/>
              </a:rPr>
              <a:t>高職組</a:t>
            </a:r>
            <a:r>
              <a:rPr lang="en-US" altLang="zh-TW" sz="2800" dirty="0">
                <a:solidFill>
                  <a:schemeClr val="bg1"/>
                </a:solidFill>
                <a:latin typeface="華康粗圓體" panose="020F0709000000000000" pitchFamily="49" charset="-120"/>
                <a:ea typeface="華康粗圓體" panose="020F0709000000000000" pitchFamily="49" charset="-120"/>
              </a:rPr>
              <a:t>》</a:t>
            </a:r>
          </a:p>
          <a:p>
            <a:pPr marL="0" indent="0" fontAlgn="auto">
              <a:spcAft>
                <a:spcPts val="0"/>
              </a:spcAft>
              <a:buFont typeface="Arial" pitchFamily="34" charset="0"/>
              <a:buNone/>
              <a:defRPr/>
            </a:pPr>
            <a:endParaRPr lang="en-US" altLang="zh-TW" sz="2400" dirty="0" smtClean="0">
              <a:solidFill>
                <a:srgbClr val="C00000"/>
              </a:solidFill>
              <a:latin typeface="華康粗圓體" panose="020F0709000000000000" pitchFamily="49" charset="-120"/>
              <a:ea typeface="華康粗圓體" panose="020F0709000000000000" pitchFamily="49" charset="-120"/>
            </a:endParaRPr>
          </a:p>
          <a:p>
            <a:pPr fontAlgn="auto">
              <a:spcAft>
                <a:spcPts val="0"/>
              </a:spcAft>
              <a:defRPr/>
            </a:pPr>
            <a:r>
              <a:rPr altLang="en-US" sz="2800" dirty="0" smtClean="0">
                <a:solidFill>
                  <a:srgbClr val="FFC000"/>
                </a:solidFill>
                <a:latin typeface="華康粗圓體" panose="020F0709000000000000" pitchFamily="49" charset="-120"/>
                <a:ea typeface="華康粗圓體" panose="020F0709000000000000" pitchFamily="49" charset="-120"/>
              </a:rPr>
              <a:t>機械科</a:t>
            </a:r>
          </a:p>
          <a:p>
            <a:pPr fontAlgn="auto">
              <a:spcAft>
                <a:spcPts val="0"/>
              </a:spcAft>
              <a:defRPr/>
            </a:pPr>
            <a:r>
              <a:rPr altLang="zh-TW" sz="2800" dirty="0" smtClean="0">
                <a:solidFill>
                  <a:srgbClr val="FFC000"/>
                </a:solidFill>
                <a:latin typeface="華康粗圓體" panose="020F0709000000000000" pitchFamily="49" charset="-120"/>
                <a:ea typeface="華康粗圓體" panose="020F0709000000000000" pitchFamily="49" charset="-120"/>
              </a:rPr>
              <a:t>電子</a:t>
            </a:r>
            <a:r>
              <a:rPr altLang="zh-TW" sz="2800" dirty="0">
                <a:solidFill>
                  <a:srgbClr val="FFC000"/>
                </a:solidFill>
                <a:latin typeface="華康粗圓體" panose="020F0709000000000000" pitchFamily="49" charset="-120"/>
                <a:ea typeface="華康粗圓體" panose="020F0709000000000000" pitchFamily="49" charset="-120"/>
              </a:rPr>
              <a:t>、</a:t>
            </a:r>
            <a:r>
              <a:rPr altLang="zh-TW" sz="2800" dirty="0" smtClean="0">
                <a:solidFill>
                  <a:srgbClr val="FFC000"/>
                </a:solidFill>
                <a:latin typeface="華康粗圓體" panose="020F0709000000000000" pitchFamily="49" charset="-120"/>
                <a:ea typeface="華康粗圓體" panose="020F0709000000000000" pitchFamily="49" charset="-120"/>
              </a:rPr>
              <a:t>電機及資訊</a:t>
            </a:r>
            <a:r>
              <a:rPr altLang="en-US" sz="2800" dirty="0" smtClean="0">
                <a:solidFill>
                  <a:srgbClr val="FFC000"/>
                </a:solidFill>
                <a:latin typeface="華康粗圓體" panose="020F0709000000000000" pitchFamily="49" charset="-120"/>
                <a:ea typeface="華康粗圓體" panose="020F0709000000000000" pitchFamily="49" charset="-120"/>
              </a:rPr>
              <a:t>科</a:t>
            </a:r>
            <a:endParaRPr altLang="en-US" sz="2800" dirty="0">
              <a:solidFill>
                <a:srgbClr val="FFC000"/>
              </a:solidFill>
              <a:latin typeface="華康粗圓體" panose="020F0709000000000000" pitchFamily="49" charset="-120"/>
              <a:ea typeface="華康粗圓體" panose="020F0709000000000000" pitchFamily="49" charset="-120"/>
            </a:endParaRPr>
          </a:p>
          <a:p>
            <a:pPr fontAlgn="auto">
              <a:spcAft>
                <a:spcPts val="0"/>
              </a:spcAft>
              <a:defRPr/>
            </a:pPr>
            <a:r>
              <a:rPr altLang="zh-TW" sz="2800" dirty="0" smtClean="0">
                <a:solidFill>
                  <a:srgbClr val="FFC000"/>
                </a:solidFill>
                <a:latin typeface="華康粗圓體" panose="020F0709000000000000" pitchFamily="49" charset="-120"/>
                <a:ea typeface="華康粗圓體" panose="020F0709000000000000" pitchFamily="49" charset="-120"/>
              </a:rPr>
              <a:t>化工</a:t>
            </a:r>
            <a:r>
              <a:rPr altLang="zh-TW" sz="2800" dirty="0">
                <a:solidFill>
                  <a:srgbClr val="FFC000"/>
                </a:solidFill>
                <a:latin typeface="華康粗圓體" panose="020F0709000000000000" pitchFamily="49" charset="-120"/>
                <a:ea typeface="華康粗圓體" panose="020F0709000000000000" pitchFamily="49" charset="-120"/>
              </a:rPr>
              <a:t>、</a:t>
            </a:r>
            <a:r>
              <a:rPr altLang="zh-TW" sz="2800" dirty="0" smtClean="0">
                <a:solidFill>
                  <a:srgbClr val="FFC000"/>
                </a:solidFill>
                <a:latin typeface="華康粗圓體" panose="020F0709000000000000" pitchFamily="49" charset="-120"/>
                <a:ea typeface="華康粗圓體" panose="020F0709000000000000" pitchFamily="49" charset="-120"/>
              </a:rPr>
              <a:t>衛工及環工</a:t>
            </a:r>
            <a:r>
              <a:rPr altLang="en-US" sz="2800" dirty="0" smtClean="0">
                <a:solidFill>
                  <a:srgbClr val="FFC000"/>
                </a:solidFill>
                <a:latin typeface="華康粗圓體" panose="020F0709000000000000" pitchFamily="49" charset="-120"/>
                <a:ea typeface="華康粗圓體" panose="020F0709000000000000" pitchFamily="49" charset="-120"/>
              </a:rPr>
              <a:t>科</a:t>
            </a:r>
            <a:endParaRPr altLang="en-US" sz="2800" dirty="0">
              <a:solidFill>
                <a:srgbClr val="FFC000"/>
              </a:solidFill>
              <a:latin typeface="華康粗圓體" panose="020F0709000000000000" pitchFamily="49" charset="-120"/>
              <a:ea typeface="華康粗圓體" panose="020F0709000000000000" pitchFamily="49" charset="-120"/>
            </a:endParaRPr>
          </a:p>
          <a:p>
            <a:pPr fontAlgn="auto">
              <a:spcAft>
                <a:spcPts val="0"/>
              </a:spcAft>
              <a:defRPr/>
            </a:pPr>
            <a:r>
              <a:rPr altLang="en-US" sz="2800" dirty="0" smtClean="0">
                <a:solidFill>
                  <a:srgbClr val="FFC000"/>
                </a:solidFill>
                <a:latin typeface="華康粗圓體" panose="020F0709000000000000" pitchFamily="49" charset="-120"/>
                <a:ea typeface="華康粗圓體" panose="020F0709000000000000" pitchFamily="49" charset="-120"/>
              </a:rPr>
              <a:t>土木科</a:t>
            </a:r>
          </a:p>
          <a:p>
            <a:pPr fontAlgn="auto">
              <a:spcAft>
                <a:spcPts val="0"/>
              </a:spcAft>
              <a:defRPr/>
            </a:pPr>
            <a:r>
              <a:rPr altLang="zh-TW" sz="2800" dirty="0" smtClean="0">
                <a:solidFill>
                  <a:srgbClr val="FFC000"/>
                </a:solidFill>
                <a:latin typeface="華康粗圓體" panose="020F0709000000000000" pitchFamily="49" charset="-120"/>
                <a:ea typeface="華康粗圓體" panose="020F0709000000000000" pitchFamily="49" charset="-120"/>
              </a:rPr>
              <a:t>農業及生物科技</a:t>
            </a:r>
            <a:r>
              <a:rPr altLang="en-US" sz="2800" dirty="0" smtClean="0">
                <a:solidFill>
                  <a:srgbClr val="FFC000"/>
                </a:solidFill>
                <a:latin typeface="華康粗圓體" panose="020F0709000000000000" pitchFamily="49" charset="-120"/>
                <a:ea typeface="華康粗圓體" panose="020F0709000000000000" pitchFamily="49" charset="-120"/>
              </a:rPr>
              <a:t>科</a:t>
            </a:r>
            <a:endParaRPr altLang="en-US" sz="2800" dirty="0">
              <a:solidFill>
                <a:srgbClr val="FFC000"/>
              </a:solidFill>
              <a:latin typeface="華康粗圓體" panose="020F0709000000000000" pitchFamily="49" charset="-120"/>
              <a:ea typeface="華康粗圓體" panose="020F0709000000000000" pitchFamily="49" charset="-120"/>
            </a:endParaRPr>
          </a:p>
          <a:p>
            <a:pPr fontAlgn="auto">
              <a:spcAft>
                <a:spcPts val="0"/>
              </a:spcAft>
              <a:defRPr/>
            </a:pPr>
            <a:endParaRPr altLang="en-US" sz="2600" dirty="0" smtClean="0">
              <a:latin typeface="華康粗圓體" panose="020F0709000000000000" pitchFamily="49" charset="-120"/>
              <a:ea typeface="華康粗圓體" panose="020F0709000000000000" pitchFamily="49"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31224"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展覽</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內容</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36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.11</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pPr marL="342900" lvl="0" indent="-342900" fontAlgn="auto">
              <a:spcBef>
                <a:spcPct val="20000"/>
              </a:spcBef>
              <a:spcAft>
                <a:spcPts val="0"/>
              </a:spcAft>
              <a:buClrTx/>
              <a:buSz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參賽作品之內容應以</a:t>
            </a:r>
            <a:r>
              <a:rPr lang="zh-TW" altLang="en-US" sz="3200" b="1" dirty="0">
                <a:solidFill>
                  <a:srgbClr val="00B050"/>
                </a:solidFill>
                <a:latin typeface="華康粗圓體" panose="020F0709000000000000" pitchFamily="49" charset="-120"/>
                <a:ea typeface="華康粗圓體" panose="020F0709000000000000" pitchFamily="49" charset="-120"/>
              </a:rPr>
              <a:t>學生所學習教材內容</a:t>
            </a:r>
            <a:r>
              <a:rPr lang="zh-TW" altLang="en-US" sz="3200" b="1" dirty="0">
                <a:solidFill>
                  <a:srgbClr val="7030A0"/>
                </a:solidFill>
                <a:latin typeface="華康粗圓體" panose="020F0709000000000000" pitchFamily="49" charset="-120"/>
                <a:ea typeface="華康粗圓體" panose="020F0709000000000000" pitchFamily="49" charset="-120"/>
              </a:rPr>
              <a:t>所做之科學研究為主。參展學生應於</a:t>
            </a:r>
            <a:r>
              <a:rPr lang="zh-TW" altLang="en-US" sz="3200" b="1" dirty="0">
                <a:solidFill>
                  <a:srgbClr val="00B050"/>
                </a:solidFill>
                <a:latin typeface="華康粗圓體" panose="020F0709000000000000" pitchFamily="49" charset="-120"/>
                <a:ea typeface="華康粗圓體" panose="020F0709000000000000" pitchFamily="49" charset="-120"/>
              </a:rPr>
              <a:t>作品說明書研究動機</a:t>
            </a:r>
            <a:r>
              <a:rPr lang="zh-TW" altLang="en-US" sz="3200" b="1" dirty="0">
                <a:solidFill>
                  <a:srgbClr val="7030A0"/>
                </a:solidFill>
                <a:latin typeface="華康粗圓體" panose="020F0709000000000000" pitchFamily="49" charset="-120"/>
                <a:ea typeface="華康粗圓體" panose="020F0709000000000000" pitchFamily="49" charset="-120"/>
              </a:rPr>
              <a:t>項下說明參展作品與教材之相關性（教學單元）。</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marL="342900" lvl="0" indent="-342900" fontAlgn="auto">
              <a:spcBef>
                <a:spcPct val="20000"/>
              </a:spcBef>
              <a:spcAft>
                <a:spcPts val="0"/>
              </a:spcAft>
              <a:buClrTx/>
              <a:buSz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指導教師應於</a:t>
            </a:r>
            <a:r>
              <a:rPr lang="zh-TW" altLang="en-US" sz="3200" b="1" dirty="0">
                <a:solidFill>
                  <a:srgbClr val="7030A0"/>
                </a:solidFill>
                <a:latin typeface="華康粗圓體" panose="020F0709000000000000" pitchFamily="49" charset="-120"/>
                <a:ea typeface="華康粗圓體" panose="020F0709000000000000" pitchFamily="49" charset="-120"/>
                <a:hlinkClick r:id="rId3" action="ppaction://hlinksldjump"/>
              </a:rPr>
              <a:t>作品送展表</a:t>
            </a:r>
            <a:r>
              <a:rPr lang="zh-TW" altLang="en-US" sz="3200" b="1" dirty="0">
                <a:solidFill>
                  <a:srgbClr val="7030A0"/>
                </a:solidFill>
                <a:latin typeface="華康粗圓體" panose="020F0709000000000000" pitchFamily="49" charset="-120"/>
                <a:ea typeface="華康粗圓體" panose="020F0709000000000000" pitchFamily="49" charset="-120"/>
              </a:rPr>
              <a:t>（附件一</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r>
              <a:rPr lang="en-US" altLang="zh-TW" sz="3200" b="1" dirty="0" smtClean="0">
                <a:solidFill>
                  <a:srgbClr val="FF0000"/>
                </a:solidFill>
                <a:latin typeface="華康粗圓體" panose="020F0709000000000000" pitchFamily="49" charset="-120"/>
                <a:ea typeface="華康粗圓體" panose="020F0709000000000000" pitchFamily="49" charset="-120"/>
              </a:rPr>
              <a:t>(p.18)</a:t>
            </a:r>
            <a:r>
              <a:rPr lang="zh-TW" altLang="en-US" sz="3200" b="1" dirty="0" smtClean="0">
                <a:solidFill>
                  <a:srgbClr val="7030A0"/>
                </a:solidFill>
                <a:latin typeface="華康粗圓體" panose="020F0709000000000000" pitchFamily="49" charset="-120"/>
                <a:ea typeface="華康粗圓體" panose="020F0709000000000000" pitchFamily="49" charset="-120"/>
              </a:rPr>
              <a:t>簽署</a:t>
            </a:r>
            <a:r>
              <a:rPr lang="zh-TW" altLang="en-US" sz="3200" b="1" dirty="0">
                <a:solidFill>
                  <a:srgbClr val="7030A0"/>
                </a:solidFill>
                <a:latin typeface="華康粗圓體" panose="020F0709000000000000" pitchFamily="49" charset="-120"/>
                <a:ea typeface="華康粗圓體" panose="020F0709000000000000" pitchFamily="49" charset="-120"/>
              </a:rPr>
              <a:t>認證前項教材相關性之說明。</a:t>
            </a:r>
            <a:endParaRPr lang="en-US" altLang="zh-TW" sz="32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386073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每件作品參賽</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報名人數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(P.16</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p:txBody>
          <a:bodyPr/>
          <a:lstStyle/>
          <a:p>
            <a:pPr eaLnBrk="1" fontAlgn="auto" hangingPunct="1">
              <a:spcAft>
                <a:spcPts val="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國中組、高中組及高職組每件作品作者最多 </a:t>
            </a:r>
            <a:r>
              <a:rPr lang="en-US" altLang="zh-TW" sz="3200" b="1" dirty="0">
                <a:solidFill>
                  <a:srgbClr val="00B050"/>
                </a:solidFill>
                <a:latin typeface="華康粗圓體" panose="020F0709000000000000" pitchFamily="49" charset="-120"/>
                <a:ea typeface="華康粗圓體" panose="020F0709000000000000" pitchFamily="49" charset="-120"/>
              </a:rPr>
              <a:t>3</a:t>
            </a:r>
            <a:r>
              <a:rPr lang="zh-TW" altLang="en-US" sz="3200" b="1" dirty="0">
                <a:solidFill>
                  <a:srgbClr val="00B050"/>
                </a:solidFill>
                <a:latin typeface="華康粗圓體" panose="020F0709000000000000" pitchFamily="49" charset="-120"/>
                <a:ea typeface="華康粗圓體" panose="020F0709000000000000" pitchFamily="49" charset="-120"/>
              </a:rPr>
              <a:t> </a:t>
            </a:r>
            <a:r>
              <a:rPr lang="zh-TW" altLang="en-US" sz="3200" b="1" dirty="0">
                <a:solidFill>
                  <a:srgbClr val="7030A0"/>
                </a:solidFill>
                <a:latin typeface="華康粗圓體" panose="020F0709000000000000" pitchFamily="49" charset="-120"/>
                <a:ea typeface="華康粗圓體" panose="020F0709000000000000" pitchFamily="49" charset="-120"/>
              </a:rPr>
              <a:t>人。</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eaLnBrk="1" fontAlgn="auto" hangingPunct="1">
              <a:spcAft>
                <a:spcPts val="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國小組每件作品作者最多</a:t>
            </a:r>
            <a:r>
              <a:rPr lang="en-US" altLang="zh-TW" sz="3200" b="1" dirty="0">
                <a:solidFill>
                  <a:srgbClr val="00B050"/>
                </a:solidFill>
                <a:latin typeface="華康粗圓體" panose="020F0709000000000000" pitchFamily="49" charset="-120"/>
                <a:ea typeface="華康粗圓體" panose="020F0709000000000000" pitchFamily="49" charset="-120"/>
              </a:rPr>
              <a:t>6</a:t>
            </a:r>
            <a:r>
              <a:rPr lang="zh-TW" altLang="en-US" sz="3200" b="1" dirty="0">
                <a:solidFill>
                  <a:srgbClr val="7030A0"/>
                </a:solidFill>
                <a:latin typeface="華康粗圓體" panose="020F0709000000000000" pitchFamily="49" charset="-120"/>
                <a:ea typeface="華康粗圓體" panose="020F0709000000000000" pitchFamily="49" charset="-120"/>
              </a:rPr>
              <a:t>人。</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eaLnBrk="1" fontAlgn="auto" hangingPunct="1">
              <a:spcAft>
                <a:spcPts val="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請</a:t>
            </a:r>
            <a:r>
              <a:rPr lang="zh-TW" altLang="zh-TW" sz="3200" b="1" dirty="0">
                <a:solidFill>
                  <a:srgbClr val="7030A0"/>
                </a:solidFill>
                <a:latin typeface="華康粗圓體" panose="020F0709000000000000" pitchFamily="49" charset="-120"/>
                <a:ea typeface="華康粗圓體" panose="020F0709000000000000" pitchFamily="49" charset="-120"/>
              </a:rPr>
              <a:t>區分主要作者與次要作者，依序填入作者姓名欄</a:t>
            </a:r>
            <a:r>
              <a:rPr lang="zh-TW" altLang="en-US" sz="3200" b="1" dirty="0">
                <a:solidFill>
                  <a:srgbClr val="7030A0"/>
                </a:solidFill>
                <a:latin typeface="華康粗圓體" panose="020F0709000000000000" pitchFamily="49" charset="-120"/>
                <a:ea typeface="華康粗圓體" panose="020F0709000000000000" pitchFamily="49" charset="-120"/>
              </a:rPr>
              <a:t>。</a:t>
            </a:r>
          </a:p>
          <a:p>
            <a:pPr marL="0" indent="0">
              <a:buNone/>
            </a:pPr>
            <a:endParaRPr lang="zh-TW" altLang="en-US" dirty="0"/>
          </a:p>
        </p:txBody>
      </p:sp>
    </p:spTree>
    <p:extLst>
      <p:ext uri="{BB962C8B-B14F-4D97-AF65-F5344CB8AC3E}">
        <p14:creationId xmlns:p14="http://schemas.microsoft.com/office/powerpoint/2010/main" val="3291955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rmAutofit/>
          </a:bodyPr>
          <a:lstStyle/>
          <a:p>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可</a:t>
            </a: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報名件數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(P.11</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p:txBody>
          <a:bodyPr/>
          <a:lstStyle/>
          <a:p>
            <a:r>
              <a:rPr lang="zh-TW" altLang="en-US" sz="5400" dirty="0" smtClean="0">
                <a:solidFill>
                  <a:schemeClr val="accent2">
                    <a:lumMod val="50000"/>
                  </a:schemeClr>
                </a:solidFill>
                <a:latin typeface="華康中圓體" panose="020F0509000000000000" pitchFamily="49" charset="-120"/>
                <a:ea typeface="華康中圓體" panose="020F0509000000000000" pitchFamily="49" charset="-120"/>
              </a:rPr>
              <a:t>依班級數</a:t>
            </a:r>
            <a:r>
              <a:rPr lang="en-US" altLang="zh-TW" sz="5400" dirty="0" smtClean="0">
                <a:solidFill>
                  <a:schemeClr val="accent2">
                    <a:lumMod val="50000"/>
                  </a:schemeClr>
                </a:solidFill>
                <a:latin typeface="華康中圓體" panose="020F0509000000000000" pitchFamily="49" charset="-120"/>
                <a:ea typeface="華康中圓體" panose="020F0509000000000000" pitchFamily="49" charset="-120"/>
              </a:rPr>
              <a:t>+</a:t>
            </a:r>
            <a:r>
              <a:rPr lang="zh-TW" altLang="en-US" sz="5400" dirty="0" smtClean="0">
                <a:solidFill>
                  <a:schemeClr val="accent2">
                    <a:lumMod val="50000"/>
                  </a:schemeClr>
                </a:solidFill>
                <a:latin typeface="華康中圓體" panose="020F0509000000000000" pitchFamily="49" charset="-120"/>
                <a:ea typeface="華康中圓體" panose="020F0509000000000000" pitchFamily="49" charset="-120"/>
              </a:rPr>
              <a:t>其他條件</a:t>
            </a:r>
            <a:endParaRPr lang="zh-TW" altLang="en-US" sz="5400" dirty="0">
              <a:solidFill>
                <a:schemeClr val="accent2">
                  <a:lumMod val="50000"/>
                </a:schemeClr>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032629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報名件</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6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班級數認定方式</a:t>
            </a:r>
            <a:endParaRPr lang="zh-TW" altLang="en-US" sz="3600" dirty="0">
              <a:solidFill>
                <a:srgbClr val="FF0000"/>
              </a:solidFill>
            </a:endParaRPr>
          </a:p>
        </p:txBody>
      </p:sp>
      <p:sp>
        <p:nvSpPr>
          <p:cNvPr id="3" name="內容版面配置區 2"/>
          <p:cNvSpPr>
            <a:spLocks noGrp="1"/>
          </p:cNvSpPr>
          <p:nvPr>
            <p:ph sz="quarter" idx="1"/>
          </p:nvPr>
        </p:nvSpPr>
        <p:spPr/>
        <p:txBody>
          <a:bodyPr/>
          <a:lstStyle/>
          <a:p>
            <a:r>
              <a:rPr lang="zh-TW" altLang="en-US" sz="3200" b="1" dirty="0">
                <a:solidFill>
                  <a:srgbClr val="7030A0"/>
                </a:solidFill>
                <a:latin typeface="華康粗圓體" panose="020F0709000000000000" pitchFamily="49" charset="-120"/>
                <a:ea typeface="華康粗圓體" panose="020F0709000000000000" pitchFamily="49" charset="-120"/>
              </a:rPr>
              <a:t>班級</a:t>
            </a:r>
            <a:r>
              <a:rPr lang="zh-TW" altLang="en-US" sz="3200" b="1" dirty="0" smtClean="0">
                <a:solidFill>
                  <a:srgbClr val="7030A0"/>
                </a:solidFill>
                <a:latin typeface="華康粗圓體" panose="020F0709000000000000" pitchFamily="49" charset="-120"/>
                <a:ea typeface="華康粗圓體" panose="020F0709000000000000" pitchFamily="49" charset="-120"/>
              </a:rPr>
              <a:t>數認定方式</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smtClean="0">
                <a:solidFill>
                  <a:srgbClr val="7030A0"/>
                </a:solidFill>
                <a:latin typeface="華康粗圓體" panose="020F0709000000000000" pitchFamily="49" charset="-120"/>
                <a:ea typeface="華康粗圓體" panose="020F0709000000000000" pitchFamily="49" charset="-120"/>
              </a:rPr>
              <a:t>包含</a:t>
            </a:r>
            <a:r>
              <a:rPr lang="zh-TW" altLang="en-US" sz="2800" b="1" dirty="0">
                <a:solidFill>
                  <a:srgbClr val="00B050"/>
                </a:solidFill>
                <a:latin typeface="華康粗圓體" panose="020F0709000000000000" pitchFamily="49" charset="-120"/>
                <a:ea typeface="華康粗圓體" panose="020F0709000000000000" pitchFamily="49" charset="-120"/>
              </a:rPr>
              <a:t>普通班及集中式特教</a:t>
            </a:r>
            <a:r>
              <a:rPr lang="zh-TW" altLang="en-US" sz="2800" b="1" dirty="0" smtClean="0">
                <a:solidFill>
                  <a:srgbClr val="00B050"/>
                </a:solidFill>
                <a:latin typeface="華康粗圓體" panose="020F0709000000000000" pitchFamily="49" charset="-120"/>
                <a:ea typeface="華康粗圓體" panose="020F0709000000000000" pitchFamily="49" charset="-120"/>
              </a:rPr>
              <a:t>班</a:t>
            </a:r>
            <a:endParaRPr lang="en-US" altLang="zh-TW" sz="2800" b="1" dirty="0" smtClean="0">
              <a:solidFill>
                <a:srgbClr val="00B050"/>
              </a:solidFill>
              <a:latin typeface="華康粗圓體" panose="020F0709000000000000" pitchFamily="49" charset="-120"/>
              <a:ea typeface="華康粗圓體" panose="020F0709000000000000" pitchFamily="49" charset="-120"/>
            </a:endParaRPr>
          </a:p>
          <a:p>
            <a:pPr lvl="1"/>
            <a:r>
              <a:rPr lang="zh-TW" altLang="en-US" sz="2800" b="1" dirty="0" smtClean="0">
                <a:solidFill>
                  <a:srgbClr val="7030A0"/>
                </a:solidFill>
                <a:latin typeface="華康粗圓體" panose="020F0709000000000000" pitchFamily="49" charset="-120"/>
                <a:ea typeface="華康粗圓體" panose="020F0709000000000000" pitchFamily="49" charset="-120"/>
              </a:rPr>
              <a:t>不包含</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lvl="2"/>
            <a:r>
              <a:rPr lang="zh-TW" altLang="en-US" sz="2400" b="1" dirty="0" smtClean="0">
                <a:solidFill>
                  <a:srgbClr val="7030A0"/>
                </a:solidFill>
                <a:latin typeface="華康粗圓體" panose="020F0709000000000000" pitchFamily="49" charset="-120"/>
                <a:ea typeface="華康粗圓體" panose="020F0709000000000000" pitchFamily="49" charset="-120"/>
              </a:rPr>
              <a:t>幼兒園及</a:t>
            </a:r>
            <a:r>
              <a:rPr lang="zh-TW" altLang="en-US" sz="2400" b="1" dirty="0">
                <a:solidFill>
                  <a:srgbClr val="7030A0"/>
                </a:solidFill>
                <a:latin typeface="華康粗圓體" panose="020F0709000000000000" pitchFamily="49" charset="-120"/>
                <a:ea typeface="華康粗圓體" panose="020F0709000000000000" pitchFamily="49" charset="-120"/>
              </a:rPr>
              <a:t>國小一、二、三年級班級數</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endParaRPr lang="en-US" altLang="zh-TW" sz="2400" b="1" dirty="0" smtClean="0">
              <a:solidFill>
                <a:srgbClr val="7030A0"/>
              </a:solidFill>
              <a:latin typeface="華康粗圓體" panose="020F0709000000000000" pitchFamily="49" charset="-120"/>
              <a:ea typeface="華康粗圓體" panose="020F0709000000000000" pitchFamily="49" charset="-120"/>
            </a:endParaRPr>
          </a:p>
          <a:p>
            <a:pPr lvl="2"/>
            <a:r>
              <a:rPr lang="zh-TW" altLang="en-US" sz="2400" b="1" dirty="0">
                <a:solidFill>
                  <a:srgbClr val="7030A0"/>
                </a:solidFill>
                <a:latin typeface="華康粗圓體" panose="020F0709000000000000" pitchFamily="49" charset="-120"/>
                <a:ea typeface="華康粗圓體" panose="020F0709000000000000" pitchFamily="49" charset="-120"/>
              </a:rPr>
              <a:t>夜間部</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進修部</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班級數</a:t>
            </a:r>
            <a:endParaRPr lang="en-US" altLang="zh-TW" sz="2400" b="1" dirty="0">
              <a:solidFill>
                <a:srgbClr val="7030A0"/>
              </a:solidFill>
              <a:latin typeface="華康粗圓體" panose="020F0709000000000000" pitchFamily="49" charset="-120"/>
              <a:ea typeface="華康粗圓體" panose="020F0709000000000000" pitchFamily="49" charset="-120"/>
            </a:endParaRPr>
          </a:p>
          <a:p>
            <a:r>
              <a:rPr lang="zh-TW" altLang="en-US" sz="3200" b="1" dirty="0" smtClean="0">
                <a:solidFill>
                  <a:srgbClr val="00B050"/>
                </a:solidFill>
                <a:latin typeface="華康粗圓體" panose="020F0709000000000000" pitchFamily="49" charset="-120"/>
                <a:ea typeface="華康粗圓體" panose="020F0709000000000000" pitchFamily="49" charset="-120"/>
              </a:rPr>
              <a:t>完全中學</a:t>
            </a:r>
            <a:r>
              <a:rPr lang="en-US" altLang="zh-TW" sz="3200" b="1" dirty="0" smtClean="0">
                <a:solidFill>
                  <a:srgbClr val="00B050"/>
                </a:solidFill>
                <a:latin typeface="華康粗圓體" panose="020F0709000000000000" pitchFamily="49" charset="-120"/>
                <a:ea typeface="華康粗圓體" panose="020F0709000000000000" pitchFamily="49" charset="-120"/>
              </a:rPr>
              <a:t>:</a:t>
            </a:r>
            <a:r>
              <a:rPr lang="zh-TW" altLang="en-US" sz="3200" b="1" dirty="0" smtClean="0">
                <a:solidFill>
                  <a:srgbClr val="7030A0"/>
                </a:solidFill>
                <a:latin typeface="華康粗圓體" panose="020F0709000000000000" pitchFamily="49" charset="-120"/>
                <a:ea typeface="華康粗圓體" panose="020F0709000000000000" pitchFamily="49" charset="-120"/>
              </a:rPr>
              <a:t>依</a:t>
            </a:r>
            <a:r>
              <a:rPr lang="zh-TW" altLang="en-US" sz="3200" b="1" dirty="0">
                <a:solidFill>
                  <a:srgbClr val="7030A0"/>
                </a:solidFill>
                <a:latin typeface="華康粗圓體" panose="020F0709000000000000" pitchFamily="49" charset="-120"/>
                <a:ea typeface="華康粗圓體" panose="020F0709000000000000" pitchFamily="49" charset="-120"/>
              </a:rPr>
              <a:t>其高、國中班級數</a:t>
            </a:r>
            <a:r>
              <a:rPr lang="zh-TW" altLang="en-US" sz="3200" b="1" dirty="0">
                <a:solidFill>
                  <a:srgbClr val="00B050"/>
                </a:solidFill>
                <a:latin typeface="華康粗圓體" panose="020F0709000000000000" pitchFamily="49" charset="-120"/>
                <a:ea typeface="華康粗圓體" panose="020F0709000000000000" pitchFamily="49" charset="-120"/>
              </a:rPr>
              <a:t>分別計算</a:t>
            </a:r>
            <a:r>
              <a:rPr lang="zh-TW" altLang="en-US" sz="3200" b="1" dirty="0">
                <a:solidFill>
                  <a:srgbClr val="7030A0"/>
                </a:solidFill>
                <a:latin typeface="華康粗圓體" panose="020F0709000000000000" pitchFamily="49" charset="-120"/>
                <a:ea typeface="華康粗圓體" panose="020F0709000000000000" pitchFamily="49" charset="-120"/>
              </a:rPr>
              <a:t>報名件數</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endParaRPr lang="en-US" altLang="zh-TW" b="1" dirty="0" smtClean="0">
              <a:solidFill>
                <a:srgbClr val="7030A0"/>
              </a:solidFill>
              <a:latin typeface="華康粗圓體" panose="020F0709000000000000" pitchFamily="49" charset="-120"/>
              <a:ea typeface="華康粗圓體" panose="020F0709000000000000" pitchFamily="49" charset="-120"/>
            </a:endParaRPr>
          </a:p>
          <a:p>
            <a:endParaRPr lang="en-US" altLang="zh-TW"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629480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報名件</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6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依班級數</a:t>
            </a:r>
            <a:endParaRPr lang="zh-TW" altLang="en-US" sz="3200" dirty="0">
              <a:solidFill>
                <a:srgbClr val="FF0000"/>
              </a:solidFill>
            </a:endParaRP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r="27203"/>
          <a:stretch>
            <a:fillRect/>
          </a:stretch>
        </p:blipFill>
        <p:spPr bwMode="auto">
          <a:xfrm>
            <a:off x="1115616" y="2371790"/>
            <a:ext cx="6145784" cy="328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11560" y="1772816"/>
            <a:ext cx="2448272" cy="584775"/>
          </a:xfrm>
          <a:prstGeom prst="rect">
            <a:avLst/>
          </a:prstGeom>
        </p:spPr>
        <p:txBody>
          <a:bodyPr wrap="square">
            <a:spAutoFit/>
          </a:bodyPr>
          <a:lstStyle/>
          <a:p>
            <a:pPr eaLnBrk="1" fontAlgn="auto" hangingPunct="1">
              <a:spcAft>
                <a:spcPts val="0"/>
              </a:spcAft>
              <a:buFontTx/>
              <a:buBlip>
                <a:blip r:embed="rId3"/>
              </a:buBlip>
              <a:defRPr/>
            </a:pPr>
            <a:r>
              <a:rPr lang="zh-TW" altLang="en-US" sz="3200" b="1" dirty="0" smtClean="0">
                <a:solidFill>
                  <a:srgbClr val="7030A0"/>
                </a:solidFill>
                <a:latin typeface="華康粗圓體" panose="020F0709000000000000" pitchFamily="49" charset="-120"/>
                <a:ea typeface="華康粗圓體" panose="020F0709000000000000" pitchFamily="49" charset="-120"/>
              </a:rPr>
              <a:t>依班級</a:t>
            </a:r>
            <a:r>
              <a:rPr lang="zh-TW" altLang="en-US" sz="3200" b="1" dirty="0">
                <a:solidFill>
                  <a:srgbClr val="7030A0"/>
                </a:solidFill>
                <a:latin typeface="華康粗圓體" panose="020F0709000000000000" pitchFamily="49" charset="-120"/>
                <a:ea typeface="華康粗圓體" panose="020F0709000000000000" pitchFamily="49" charset="-120"/>
              </a:rPr>
              <a:t>數</a:t>
            </a:r>
            <a:endParaRPr lang="en-US" altLang="zh-TW" b="1" dirty="0">
              <a:solidFill>
                <a:srgbClr val="7030A0"/>
              </a:solidFill>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val="334868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報名件</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6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其他條件</a:t>
            </a:r>
            <a:endParaRPr lang="zh-TW" altLang="en-US" sz="36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a:xfrm>
            <a:off x="457200" y="1600200"/>
            <a:ext cx="7931224" cy="4873752"/>
          </a:xfrm>
        </p:spPr>
        <p:txBody>
          <a:bodyPr/>
          <a:lstStyle/>
          <a:p>
            <a:r>
              <a:rPr kumimoji="1" lang="zh-TW" altLang="en-US" sz="3200" b="1" dirty="0" smtClean="0">
                <a:solidFill>
                  <a:srgbClr val="7030A0"/>
                </a:solidFill>
                <a:latin typeface="華康粗圓體" panose="020F0709000000000000" pitchFamily="49" charset="-120"/>
                <a:ea typeface="華康粗圓體" panose="020F0709000000000000" pitchFamily="49" charset="-120"/>
              </a:rPr>
              <a:t>其他條件</a:t>
            </a:r>
            <a:endParaRPr kumimoji="1" lang="en-US" altLang="zh-TW" sz="3200" b="1" dirty="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a:solidFill>
                  <a:srgbClr val="7030A0"/>
                </a:solidFill>
                <a:latin typeface="華康粗圓體" panose="020F0709000000000000" pitchFamily="49" charset="-120"/>
                <a:ea typeface="華康粗圓體" panose="020F0709000000000000" pitchFamily="49" charset="-120"/>
              </a:rPr>
              <a:t>各校參加本市第</a:t>
            </a:r>
            <a:r>
              <a:rPr lang="en-US" altLang="zh-TW" sz="2800" b="1" dirty="0">
                <a:solidFill>
                  <a:srgbClr val="7030A0"/>
                </a:solidFill>
                <a:latin typeface="華康粗圓體" panose="020F0709000000000000" pitchFamily="49" charset="-120"/>
                <a:ea typeface="華康粗圓體" panose="020F0709000000000000" pitchFamily="49" charset="-120"/>
              </a:rPr>
              <a:t>47</a:t>
            </a:r>
            <a:r>
              <a:rPr lang="zh-TW" altLang="en-US" sz="2800" b="1" dirty="0">
                <a:solidFill>
                  <a:srgbClr val="7030A0"/>
                </a:solidFill>
                <a:latin typeface="華康粗圓體" panose="020F0709000000000000" pitchFamily="49" charset="-120"/>
                <a:ea typeface="華康粗圓體" panose="020F0709000000000000" pitchFamily="49" charset="-120"/>
              </a:rPr>
              <a:t>屆中小學科學展覽會，</a:t>
            </a:r>
            <a:r>
              <a:rPr lang="zh-TW" altLang="en-US" sz="2800" b="1" dirty="0">
                <a:solidFill>
                  <a:srgbClr val="00B050"/>
                </a:solidFill>
                <a:latin typeface="華康粗圓體" panose="020F0709000000000000" pitchFamily="49" charset="-120"/>
                <a:ea typeface="華康粗圓體" panose="020F0709000000000000" pitchFamily="49" charset="-120"/>
              </a:rPr>
              <a:t>每獲得</a:t>
            </a:r>
            <a:r>
              <a:rPr lang="en-US" altLang="zh-TW" sz="2800" b="1" dirty="0">
                <a:solidFill>
                  <a:srgbClr val="00B050"/>
                </a:solidFill>
                <a:latin typeface="華康粗圓體" panose="020F0709000000000000" pitchFamily="49" charset="-120"/>
                <a:ea typeface="華康粗圓體" panose="020F0709000000000000" pitchFamily="49" charset="-120"/>
              </a:rPr>
              <a:t>1</a:t>
            </a:r>
            <a:r>
              <a:rPr lang="zh-TW" altLang="en-US" sz="2800" b="1" dirty="0">
                <a:solidFill>
                  <a:srgbClr val="00B050"/>
                </a:solidFill>
                <a:latin typeface="華康粗圓體" panose="020F0709000000000000" pitchFamily="49" charset="-120"/>
                <a:ea typeface="華康粗圓體" panose="020F0709000000000000" pitchFamily="49" charset="-120"/>
              </a:rPr>
              <a:t>件特優，</a:t>
            </a:r>
            <a:r>
              <a:rPr lang="zh-TW" altLang="en-US" sz="2800" b="1" dirty="0">
                <a:solidFill>
                  <a:srgbClr val="7030A0"/>
                </a:solidFill>
                <a:latin typeface="華康粗圓體" panose="020F0709000000000000" pitchFamily="49" charset="-120"/>
                <a:ea typeface="華康粗圓體" panose="020F0709000000000000" pitchFamily="49" charset="-120"/>
              </a:rPr>
              <a:t>得於本屆增加報名作品</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en-US" sz="2800" b="1" dirty="0">
                <a:solidFill>
                  <a:srgbClr val="7030A0"/>
                </a:solidFill>
                <a:latin typeface="華康粗圓體" panose="020F0709000000000000" pitchFamily="49" charset="-120"/>
                <a:ea typeface="華康粗圓體" panose="020F0709000000000000" pitchFamily="49" charset="-120"/>
              </a:rPr>
              <a:t>件</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a:solidFill>
                  <a:srgbClr val="7030A0"/>
                </a:solidFill>
                <a:latin typeface="華康粗圓體" panose="020F0709000000000000" pitchFamily="49" charset="-120"/>
                <a:ea typeface="華康粗圓體" panose="020F0709000000000000" pitchFamily="49" charset="-120"/>
              </a:rPr>
              <a:t>設有</a:t>
            </a:r>
            <a:r>
              <a:rPr lang="zh-TW" altLang="en-US" sz="2800" b="1" dirty="0">
                <a:solidFill>
                  <a:srgbClr val="00B050"/>
                </a:solidFill>
                <a:latin typeface="華康粗圓體" panose="020F0709000000000000" pitchFamily="49" charset="-120"/>
                <a:ea typeface="華康粗圓體" panose="020F0709000000000000" pitchFamily="49" charset="-120"/>
              </a:rPr>
              <a:t>數學資優班、自然資優班或數理資優班</a:t>
            </a:r>
            <a:r>
              <a:rPr lang="zh-TW" altLang="en-US" sz="2800" b="1" dirty="0">
                <a:solidFill>
                  <a:srgbClr val="7030A0"/>
                </a:solidFill>
                <a:latin typeface="華康粗圓體" panose="020F0709000000000000" pitchFamily="49" charset="-120"/>
                <a:ea typeface="華康粗圓體" panose="020F0709000000000000" pitchFamily="49" charset="-120"/>
              </a:rPr>
              <a:t>學校得增加報名作品</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en-US" sz="2800" b="1" dirty="0" smtClean="0">
                <a:solidFill>
                  <a:srgbClr val="7030A0"/>
                </a:solidFill>
                <a:latin typeface="華康粗圓體" panose="020F0709000000000000" pitchFamily="49" charset="-120"/>
                <a:ea typeface="華康粗圓體" panose="020F0709000000000000" pitchFamily="49" charset="-120"/>
              </a:rPr>
              <a:t>件</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a:solidFill>
                  <a:srgbClr val="7030A0"/>
                </a:solidFill>
                <a:latin typeface="華康粗圓體" panose="020F0709000000000000" pitchFamily="49" charset="-120"/>
                <a:ea typeface="華康粗圓體" panose="020F0709000000000000" pitchFamily="49" charset="-120"/>
              </a:rPr>
              <a:t>承辦學校，得於本屆增加報名作品</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en-US" sz="2800" b="1" dirty="0" smtClean="0">
                <a:solidFill>
                  <a:srgbClr val="7030A0"/>
                </a:solidFill>
                <a:latin typeface="華康粗圓體" panose="020F0709000000000000" pitchFamily="49" charset="-120"/>
                <a:ea typeface="華康粗圓體" panose="020F0709000000000000" pitchFamily="49" charset="-120"/>
              </a:rPr>
              <a:t>件</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smtClean="0">
                <a:solidFill>
                  <a:srgbClr val="7030A0"/>
                </a:solidFill>
                <a:latin typeface="華康粗圓體" panose="020F0709000000000000" pitchFamily="49" charset="-120"/>
                <a:ea typeface="華康粗圓體" panose="020F0709000000000000" pitchFamily="49" charset="-120"/>
              </a:rPr>
              <a:t>如</a:t>
            </a:r>
            <a:r>
              <a:rPr lang="zh-TW" altLang="en-US" sz="2800" b="1" dirty="0">
                <a:solidFill>
                  <a:srgbClr val="7030A0"/>
                </a:solidFill>
                <a:latin typeface="華康粗圓體" panose="020F0709000000000000" pitchFamily="49" charset="-120"/>
                <a:ea typeface="華康粗圓體" panose="020F0709000000000000" pitchFamily="49" charset="-120"/>
              </a:rPr>
              <a:t>有夜間部</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進修部</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學生參與，各校欲將夜間部</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進修部</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班級數列入計算，</a:t>
            </a:r>
            <a:r>
              <a:rPr lang="zh-TW" altLang="en-US" sz="2800" b="1" dirty="0">
                <a:solidFill>
                  <a:srgbClr val="00B050"/>
                </a:solidFill>
                <a:latin typeface="華康粗圓體" panose="020F0709000000000000" pitchFamily="49" charset="-120"/>
                <a:ea typeface="華康粗圓體" panose="020F0709000000000000" pitchFamily="49" charset="-120"/>
              </a:rPr>
              <a:t>須另行函報承辦學校，審核通過後方得增加參展件</a:t>
            </a:r>
            <a:r>
              <a:rPr lang="zh-TW" altLang="en-US" sz="2800" b="1" dirty="0" smtClean="0">
                <a:solidFill>
                  <a:srgbClr val="00B050"/>
                </a:solidFill>
                <a:latin typeface="華康粗圓體" panose="020F0709000000000000" pitchFamily="49" charset="-120"/>
                <a:ea typeface="華康粗圓體" panose="020F0709000000000000" pitchFamily="49" charset="-120"/>
              </a:rPr>
              <a:t>數</a:t>
            </a:r>
            <a:endParaRPr lang="en-US" altLang="zh-TW" sz="2400" dirty="0" smtClean="0"/>
          </a:p>
          <a:p>
            <a:pPr lvl="1"/>
            <a:endParaRPr lang="zh-TW" altLang="en-US" dirty="0"/>
          </a:p>
        </p:txBody>
      </p:sp>
    </p:spTree>
    <p:extLst>
      <p:ext uri="{BB962C8B-B14F-4D97-AF65-F5344CB8AC3E}">
        <p14:creationId xmlns:p14="http://schemas.microsoft.com/office/powerpoint/2010/main" val="321869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31150" cy="1143000"/>
          </a:xfrm>
        </p:spPr>
        <p:txBody>
          <a:bodyPr>
            <a:normAutofit/>
          </a:bodyPr>
          <a:lstStyle/>
          <a:p>
            <a:pPr fontAlgn="auto">
              <a:spcAft>
                <a:spcPts val="0"/>
              </a:spcAft>
              <a:defRPr/>
            </a:pPr>
            <a:r>
              <a:rPr lang="zh-TW" altLang="en-US" sz="54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簡報大綱</a:t>
            </a:r>
          </a:p>
        </p:txBody>
      </p:sp>
      <p:sp>
        <p:nvSpPr>
          <p:cNvPr id="9219" name="內容版面配置區 2"/>
          <p:cNvSpPr>
            <a:spLocks noGrp="1"/>
          </p:cNvSpPr>
          <p:nvPr>
            <p:ph sz="quarter" idx="1"/>
          </p:nvPr>
        </p:nvSpPr>
        <p:spPr>
          <a:xfrm>
            <a:off x="457200" y="1484784"/>
            <a:ext cx="7467600" cy="4989041"/>
          </a:xfrm>
        </p:spPr>
        <p:txBody>
          <a:bodyPr/>
          <a:lstStyle/>
          <a:p>
            <a:r>
              <a:rPr lang="zh-TW" altLang="en-US" sz="2800" dirty="0" smtClean="0">
                <a:latin typeface="華康中圓體" panose="020F0509000000000000" pitchFamily="49" charset="-120"/>
                <a:ea typeface="華康中圓體" panose="020F0509000000000000" pitchFamily="49" charset="-120"/>
              </a:rPr>
              <a:t>中華民國中小學科展實施要點重大變革</a:t>
            </a:r>
            <a:endParaRPr lang="en-US" altLang="zh-TW" sz="2800" dirty="0" smtClean="0">
              <a:latin typeface="華康中圓體" panose="020F0509000000000000" pitchFamily="49" charset="-120"/>
              <a:ea typeface="華康中圓體" panose="020F0509000000000000" pitchFamily="49" charset="-120"/>
            </a:endParaRPr>
          </a:p>
          <a:p>
            <a:r>
              <a:rPr lang="zh-TW" altLang="zh-TW" sz="2800" dirty="0" smtClean="0">
                <a:latin typeface="華康中圓體" panose="020F0509000000000000" pitchFamily="49" charset="-120"/>
                <a:ea typeface="華康中圓體" panose="020F0509000000000000" pitchFamily="49" charset="-120"/>
              </a:rPr>
              <a:t>主要工作期程表（</a:t>
            </a:r>
            <a:r>
              <a:rPr lang="en-US" altLang="zh-TW" sz="2800" dirty="0" err="1" smtClean="0">
                <a:latin typeface="華康中圓體" panose="020F0509000000000000" pitchFamily="49" charset="-120"/>
                <a:ea typeface="華康中圓體" panose="020F0509000000000000" pitchFamily="49" charset="-120"/>
              </a:rPr>
              <a:t>P.3</a:t>
            </a:r>
            <a:r>
              <a:rPr lang="zh-TW" altLang="zh-TW" sz="2800" dirty="0" smtClean="0">
                <a:latin typeface="華康中圓體" panose="020F0509000000000000" pitchFamily="49" charset="-120"/>
                <a:ea typeface="華康中圓體" panose="020F0509000000000000" pitchFamily="49" charset="-120"/>
              </a:rPr>
              <a:t>）</a:t>
            </a:r>
            <a:endParaRPr lang="en-US" altLang="zh-TW" sz="2800" dirty="0" smtClean="0">
              <a:latin typeface="華康中圓體" panose="020F0509000000000000" pitchFamily="49" charset="-120"/>
              <a:ea typeface="華康中圓體" panose="020F0509000000000000" pitchFamily="49" charset="-120"/>
            </a:endParaRPr>
          </a:p>
          <a:p>
            <a:r>
              <a:rPr lang="zh-TW" altLang="zh-TW" sz="2800" dirty="0" smtClean="0">
                <a:latin typeface="華康中圓體" panose="020F0509000000000000" pitchFamily="49" charset="-120"/>
                <a:ea typeface="華康中圓體" panose="020F0509000000000000" pitchFamily="49" charset="-120"/>
              </a:rPr>
              <a:t>修正</a:t>
            </a:r>
            <a:r>
              <a:rPr lang="zh-TW" altLang="zh-TW" sz="2800" dirty="0">
                <a:latin typeface="華康中圓體" panose="020F0509000000000000" pitchFamily="49" charset="-120"/>
                <a:ea typeface="華康中圓體" panose="020F0509000000000000" pitchFamily="49" charset="-120"/>
              </a:rPr>
              <a:t>條文對照表（</a:t>
            </a:r>
            <a:r>
              <a:rPr lang="en-US" altLang="zh-TW" sz="2800" dirty="0" err="1">
                <a:latin typeface="華康中圓體" panose="020F0509000000000000" pitchFamily="49" charset="-120"/>
                <a:ea typeface="華康中圓體" panose="020F0509000000000000" pitchFamily="49" charset="-120"/>
              </a:rPr>
              <a:t>P.6</a:t>
            </a:r>
            <a:r>
              <a:rPr lang="zh-TW" altLang="zh-TW" sz="2800" dirty="0">
                <a:latin typeface="華康中圓體" panose="020F0509000000000000" pitchFamily="49" charset="-120"/>
                <a:ea typeface="華康中圓體" panose="020F0509000000000000" pitchFamily="49" charset="-120"/>
              </a:rPr>
              <a:t>）</a:t>
            </a:r>
            <a:endParaRPr lang="en-US" altLang="zh-TW" sz="2800" dirty="0">
              <a:latin typeface="華康中圓體" panose="020F0509000000000000" pitchFamily="49" charset="-120"/>
              <a:ea typeface="華康中圓體" panose="020F0509000000000000" pitchFamily="49" charset="-120"/>
            </a:endParaRPr>
          </a:p>
          <a:p>
            <a:r>
              <a:rPr lang="zh-TW" altLang="zh-TW" sz="2800" dirty="0" smtClean="0">
                <a:latin typeface="華康中圓體" panose="020F0509000000000000" pitchFamily="49" charset="-120"/>
                <a:ea typeface="華康中圓體" panose="020F0509000000000000" pitchFamily="49" charset="-120"/>
              </a:rPr>
              <a:t>實施</a:t>
            </a:r>
            <a:r>
              <a:rPr lang="zh-TW" altLang="zh-TW" sz="2800" dirty="0">
                <a:latin typeface="華康中圓體" panose="020F0509000000000000" pitchFamily="49" charset="-120"/>
                <a:ea typeface="華康中圓體" panose="020F0509000000000000" pitchFamily="49" charset="-120"/>
              </a:rPr>
              <a:t>計畫說明（</a:t>
            </a:r>
            <a:r>
              <a:rPr lang="en-US" altLang="zh-TW" sz="2800" dirty="0" err="1">
                <a:latin typeface="華康中圓體" panose="020F0509000000000000" pitchFamily="49" charset="-120"/>
                <a:ea typeface="華康中圓體" panose="020F0509000000000000" pitchFamily="49" charset="-120"/>
              </a:rPr>
              <a:t>P.10</a:t>
            </a:r>
            <a:r>
              <a:rPr lang="zh-TW" altLang="zh-TW" sz="2800" dirty="0">
                <a:latin typeface="華康中圓體" panose="020F0509000000000000" pitchFamily="49" charset="-120"/>
                <a:ea typeface="華康中圓體" panose="020F0509000000000000" pitchFamily="49" charset="-120"/>
              </a:rPr>
              <a:t>）</a:t>
            </a:r>
          </a:p>
          <a:p>
            <a:r>
              <a:rPr lang="zh-TW" altLang="zh-TW" sz="2800" dirty="0" smtClean="0">
                <a:latin typeface="華康中圓體" panose="020F0509000000000000" pitchFamily="49" charset="-120"/>
                <a:ea typeface="華康中圓體" panose="020F0509000000000000" pitchFamily="49" charset="-120"/>
              </a:rPr>
              <a:t>競賽</a:t>
            </a:r>
            <a:r>
              <a:rPr lang="zh-TW" altLang="zh-TW" sz="2800" dirty="0">
                <a:latin typeface="華康中圓體" panose="020F0509000000000000" pitchFamily="49" charset="-120"/>
                <a:ea typeface="華康中圓體" panose="020F0509000000000000" pitchFamily="49" charset="-120"/>
              </a:rPr>
              <a:t>制服尺寸調查說明（</a:t>
            </a:r>
            <a:r>
              <a:rPr lang="en-US" altLang="zh-TW" sz="2800" dirty="0" err="1">
                <a:latin typeface="華康中圓體" panose="020F0509000000000000" pitchFamily="49" charset="-120"/>
                <a:ea typeface="華康中圓體" panose="020F0509000000000000" pitchFamily="49" charset="-120"/>
              </a:rPr>
              <a:t>P.59</a:t>
            </a:r>
            <a:r>
              <a:rPr lang="zh-TW" altLang="zh-TW" sz="2800" dirty="0">
                <a:latin typeface="華康中圓體" panose="020F0509000000000000" pitchFamily="49" charset="-120"/>
                <a:ea typeface="華康中圓體" panose="020F0509000000000000" pitchFamily="49" charset="-120"/>
              </a:rPr>
              <a:t>）</a:t>
            </a:r>
          </a:p>
          <a:p>
            <a:r>
              <a:rPr lang="zh-TW" altLang="zh-TW" sz="2800" dirty="0" smtClean="0">
                <a:latin typeface="華康中圓體" panose="020F0509000000000000" pitchFamily="49" charset="-120"/>
                <a:ea typeface="華康中圓體" panose="020F0509000000000000" pitchFamily="49" charset="-120"/>
              </a:rPr>
              <a:t>線上報名系統操作說明</a:t>
            </a:r>
          </a:p>
          <a:p>
            <a:r>
              <a:rPr lang="zh-TW" altLang="zh-TW" sz="2800" dirty="0" smtClean="0">
                <a:latin typeface="華康中圓體" panose="020F0509000000000000" pitchFamily="49" charset="-120"/>
                <a:ea typeface="華康中圓體" panose="020F0509000000000000" pitchFamily="49" charset="-120"/>
              </a:rPr>
              <a:t>問題</a:t>
            </a:r>
            <a:r>
              <a:rPr lang="zh-TW" altLang="zh-TW" sz="2800" dirty="0">
                <a:latin typeface="華康中圓體" panose="020F0509000000000000" pitchFamily="49" charset="-120"/>
                <a:ea typeface="華康中圓體" panose="020F0509000000000000" pitchFamily="49" charset="-120"/>
              </a:rPr>
              <a:t>與討論</a:t>
            </a:r>
          </a:p>
          <a:p>
            <a:r>
              <a:rPr lang="zh-TW" altLang="zh-TW" sz="2800" dirty="0" smtClean="0">
                <a:latin typeface="華康中圓體" panose="020F0509000000000000" pitchFamily="49" charset="-120"/>
                <a:ea typeface="華康中圓體" panose="020F0509000000000000" pitchFamily="49" charset="-120"/>
              </a:rPr>
              <a:t>散會</a:t>
            </a:r>
            <a:endParaRPr lang="en-US" altLang="zh-TW" sz="2800" dirty="0">
              <a:latin typeface="華康中圓體" panose="020F0509000000000000" pitchFamily="49" charset="-120"/>
              <a:ea typeface="華康中圓體" panose="020F0509000000000000" pitchFamily="49" charset="-120"/>
            </a:endParaRPr>
          </a:p>
          <a:p>
            <a:pPr marL="0" indent="0">
              <a:buNone/>
            </a:pPr>
            <a:endParaRPr lang="zh-TW" altLang="zh-TW" sz="2800" dirty="0" smtClean="0"/>
          </a:p>
          <a:p>
            <a:endParaRPr lang="zh-TW"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zh-TW" altLang="en-US" sz="4800" dirty="0">
                <a:solidFill>
                  <a:schemeClr val="accent2">
                    <a:lumMod val="75000"/>
                  </a:schemeClr>
                </a:solidFill>
                <a:latin typeface="華康中圓體" panose="020F0509000000000000" pitchFamily="49" charset="-120"/>
                <a:ea typeface="華康中圓體" panose="020F0509000000000000" pitchFamily="49" charset="-120"/>
              </a:rPr>
              <a:t>各校可參展件數</a:t>
            </a:r>
            <a:r>
              <a:rPr lang="zh-TW" altLang="en-US" sz="4800" dirty="0" smtClean="0">
                <a:solidFill>
                  <a:schemeClr val="accent2">
                    <a:lumMod val="75000"/>
                  </a:schemeClr>
                </a:solidFill>
                <a:latin typeface="華康中圓體" panose="020F0509000000000000" pitchFamily="49" charset="-120"/>
                <a:ea typeface="華康中圓體" panose="020F0509000000000000" pitchFamily="49" charset="-120"/>
              </a:rPr>
              <a:t>統計表</a:t>
            </a:r>
            <a:r>
              <a:rPr lang="en-US" altLang="zh-TW" sz="4800" dirty="0" smtClean="0">
                <a:solidFill>
                  <a:schemeClr val="accent2">
                    <a:lumMod val="75000"/>
                  </a:schemeClr>
                </a:solidFill>
                <a:latin typeface="華康中圓體" panose="020F0509000000000000" pitchFamily="49" charset="-120"/>
                <a:ea typeface="華康中圓體" panose="020F0509000000000000" pitchFamily="49" charset="-120"/>
              </a:rPr>
              <a:t>(p.49 ~58)</a:t>
            </a:r>
            <a:endParaRPr lang="zh-TW" altLang="en-US" sz="4800" dirty="0">
              <a:solidFill>
                <a:schemeClr val="accent2">
                  <a:lumMod val="75000"/>
                </a:schemeClr>
              </a:solidFill>
              <a:latin typeface="華康中圓體" panose="020F0509000000000000" pitchFamily="49" charset="-120"/>
              <a:ea typeface="華康中圓體" panose="020F0509000000000000" pitchFamily="49" charset="-120"/>
            </a:endParaRPr>
          </a:p>
        </p:txBody>
      </p:sp>
      <p:sp>
        <p:nvSpPr>
          <p:cNvPr id="4"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報名件</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數</a:t>
            </a:r>
            <a:endParaRPr lang="zh-TW" altLang="en-US" sz="36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val="2188997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939336" cy="1143000"/>
          </a:xfrm>
        </p:spPr>
        <p:txBody>
          <a:bodyPr>
            <a:normAutofit/>
          </a:bodyPr>
          <a:lstStyle/>
          <a:p>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a:t>
            </a: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方式</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endParaRPr lang="zh-TW" altLang="en-US" sz="4000" dirty="0"/>
          </a:p>
        </p:txBody>
      </p:sp>
      <p:sp>
        <p:nvSpPr>
          <p:cNvPr id="3" name="內容版面配置區 2"/>
          <p:cNvSpPr>
            <a:spLocks noGrp="1"/>
          </p:cNvSpPr>
          <p:nvPr>
            <p:ph sz="quarter" idx="1"/>
          </p:nvPr>
        </p:nvSpPr>
        <p:spPr>
          <a:xfrm>
            <a:off x="457200" y="1600200"/>
            <a:ext cx="8219256" cy="4873752"/>
          </a:xfrm>
        </p:spPr>
        <p:txBody>
          <a:bodyPr/>
          <a:lstStyle/>
          <a:p>
            <a:pPr marL="342900" lvl="1" indent="-342900" algn="just" eaLnBrk="1" fontAlgn="auto" hangingPunct="1">
              <a:spcAft>
                <a:spcPts val="0"/>
              </a:spcAft>
              <a:buFontTx/>
              <a:buBlip>
                <a:blip r:embed="rId2"/>
              </a:buBlip>
              <a:defRPr/>
            </a:pPr>
            <a:r>
              <a:rPr lang="zh-TW" altLang="en-US" sz="4000" b="1" dirty="0">
                <a:solidFill>
                  <a:srgbClr val="7030A0"/>
                </a:solidFill>
                <a:latin typeface="華康粗圓體" panose="020F0709000000000000" pitchFamily="49" charset="-120"/>
                <a:ea typeface="華康粗圓體" panose="020F0709000000000000" pitchFamily="49" charset="-120"/>
              </a:rPr>
              <a:t>本屆科展</a:t>
            </a:r>
            <a:r>
              <a:rPr lang="zh-TW" altLang="en-US" sz="4000" b="1" dirty="0" smtClean="0">
                <a:solidFill>
                  <a:srgbClr val="7030A0"/>
                </a:solidFill>
                <a:latin typeface="華康粗圓體" panose="020F0709000000000000" pitchFamily="49" charset="-120"/>
                <a:ea typeface="華康粗圓體" panose="020F0709000000000000" pitchFamily="49" charset="-120"/>
              </a:rPr>
              <a:t>採</a:t>
            </a:r>
            <a:endParaRPr lang="en-US" altLang="zh-TW" sz="4000" b="1" dirty="0" smtClean="0">
              <a:solidFill>
                <a:srgbClr val="7030A0"/>
              </a:solidFill>
              <a:latin typeface="華康粗圓體" panose="020F0709000000000000" pitchFamily="49" charset="-120"/>
              <a:ea typeface="華康粗圓體" panose="020F0709000000000000" pitchFamily="49" charset="-120"/>
            </a:endParaRPr>
          </a:p>
          <a:p>
            <a:pPr marL="617537" lvl="2" indent="-342900" algn="just" fontAlgn="auto">
              <a:spcAft>
                <a:spcPts val="0"/>
              </a:spcAft>
              <a:buFontTx/>
              <a:buBlip>
                <a:blip r:embed="rId2"/>
              </a:buBlip>
              <a:defRPr/>
            </a:pPr>
            <a:r>
              <a:rPr lang="zh-TW" altLang="zh-TW" sz="3600" b="1" dirty="0" smtClean="0">
                <a:solidFill>
                  <a:srgbClr val="00B050"/>
                </a:solidFill>
                <a:latin typeface="華康粗圓體" panose="020F0709000000000000" pitchFamily="49" charset="-120"/>
                <a:ea typeface="華康粗圓體" panose="020F0709000000000000" pitchFamily="49" charset="-120"/>
              </a:rPr>
              <a:t>線</a:t>
            </a:r>
            <a:r>
              <a:rPr lang="zh-TW" altLang="zh-TW" sz="3600" b="1" dirty="0">
                <a:solidFill>
                  <a:srgbClr val="00B050"/>
                </a:solidFill>
                <a:latin typeface="華康粗圓體" panose="020F0709000000000000" pitchFamily="49" charset="-120"/>
                <a:ea typeface="華康粗圓體" panose="020F0709000000000000" pitchFamily="49" charset="-120"/>
              </a:rPr>
              <a:t>上</a:t>
            </a:r>
            <a:r>
              <a:rPr lang="zh-TW" altLang="zh-TW" sz="3600" b="1" dirty="0" smtClean="0">
                <a:solidFill>
                  <a:srgbClr val="00B050"/>
                </a:solidFill>
                <a:latin typeface="華康粗圓體" panose="020F0709000000000000" pitchFamily="49" charset="-120"/>
                <a:ea typeface="華康粗圓體" panose="020F0709000000000000" pitchFamily="49" charset="-120"/>
              </a:rPr>
              <a:t>報名</a:t>
            </a:r>
            <a:endParaRPr lang="en-US" altLang="zh-TW" sz="3600" b="1" dirty="0" smtClean="0">
              <a:solidFill>
                <a:srgbClr val="00B050"/>
              </a:solidFill>
              <a:latin typeface="華康粗圓體" panose="020F0709000000000000" pitchFamily="49" charset="-120"/>
              <a:ea typeface="華康粗圓體" panose="020F0709000000000000" pitchFamily="49" charset="-120"/>
            </a:endParaRPr>
          </a:p>
          <a:p>
            <a:pPr marL="617537" lvl="2" indent="-342900" algn="just" fontAlgn="auto">
              <a:spcAft>
                <a:spcPts val="0"/>
              </a:spcAft>
              <a:buFontTx/>
              <a:buBlip>
                <a:blip r:embed="rId2"/>
              </a:buBlip>
              <a:defRPr/>
            </a:pPr>
            <a:r>
              <a:rPr lang="zh-TW" altLang="en-US" sz="3600" b="1" dirty="0" smtClean="0">
                <a:solidFill>
                  <a:srgbClr val="00B050"/>
                </a:solidFill>
                <a:latin typeface="華康粗圓體" panose="020F0709000000000000" pitchFamily="49" charset="-120"/>
                <a:ea typeface="華康粗圓體" panose="020F0709000000000000" pitchFamily="49" charset="-120"/>
              </a:rPr>
              <a:t>現場繳交</a:t>
            </a:r>
            <a:endParaRPr lang="en-US" altLang="zh-TW" sz="3600" b="1" dirty="0" smtClean="0">
              <a:solidFill>
                <a:srgbClr val="00B050"/>
              </a:solidFill>
              <a:latin typeface="華康粗圓體" panose="020F0709000000000000" pitchFamily="49" charset="-120"/>
              <a:ea typeface="華康粗圓體" panose="020F0709000000000000" pitchFamily="49" charset="-120"/>
            </a:endParaRPr>
          </a:p>
          <a:p>
            <a:pPr marL="0" lvl="1" indent="0" algn="just" eaLnBrk="1" fontAlgn="auto" hangingPunct="1">
              <a:spcAft>
                <a:spcPts val="0"/>
              </a:spcAft>
              <a:buNone/>
              <a:defRPr/>
            </a:pPr>
            <a:r>
              <a:rPr lang="zh-TW" altLang="en-US" sz="4000" b="1" dirty="0" smtClean="0">
                <a:solidFill>
                  <a:srgbClr val="7030A0"/>
                </a:solidFill>
                <a:latin typeface="華康粗圓體" panose="020F0709000000000000" pitchFamily="49" charset="-120"/>
                <a:ea typeface="華康粗圓體" panose="020F0709000000000000" pitchFamily="49" charset="-120"/>
              </a:rPr>
              <a:t> 二</a:t>
            </a:r>
            <a:r>
              <a:rPr lang="zh-TW" altLang="en-US" sz="4000" b="1" dirty="0">
                <a:solidFill>
                  <a:srgbClr val="7030A0"/>
                </a:solidFill>
                <a:latin typeface="華康粗圓體" panose="020F0709000000000000" pitchFamily="49" charset="-120"/>
                <a:ea typeface="華康粗圓體" panose="020F0709000000000000" pitchFamily="49" charset="-120"/>
              </a:rPr>
              <a:t>階段方式辦理</a:t>
            </a:r>
            <a:r>
              <a:rPr lang="zh-TW" altLang="en-US" sz="4000" b="1" dirty="0">
                <a:solidFill>
                  <a:srgbClr val="7030A0"/>
                </a:solidFill>
                <a:latin typeface="華康粗圓體" panose="020F0709000000000000" pitchFamily="49" charset="-120"/>
                <a:ea typeface="華康粗圓體" panose="020F0709000000000000" pitchFamily="49" charset="-120"/>
              </a:rPr>
              <a:t>報名</a:t>
            </a:r>
            <a:r>
              <a:rPr lang="zh-TW" altLang="en-US" sz="4000" b="1" dirty="0">
                <a:solidFill>
                  <a:srgbClr val="7030A0"/>
                </a:solidFill>
                <a:latin typeface="華康粗圓體" panose="020F0709000000000000" pitchFamily="49" charset="-120"/>
                <a:ea typeface="華康粗圓體" panose="020F0709000000000000" pitchFamily="49" charset="-120"/>
              </a:rPr>
              <a:t> </a:t>
            </a:r>
            <a:endParaRPr lang="en-US" altLang="zh-TW" sz="4000" b="1" dirty="0">
              <a:solidFill>
                <a:srgbClr val="7030A0"/>
              </a:solidFill>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val="3867593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939336" cy="1143000"/>
          </a:xfrm>
        </p:spPr>
        <p:txBody>
          <a:bodyPr>
            <a:normAutofit/>
          </a:bodyPr>
          <a:lstStyle/>
          <a:p>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a:t>
            </a: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方式</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線上報名</a:t>
            </a:r>
            <a:endParaRPr lang="zh-TW" altLang="en-US" sz="3200" dirty="0">
              <a:solidFill>
                <a:srgbClr val="FF0000"/>
              </a:solidFill>
            </a:endParaRPr>
          </a:p>
        </p:txBody>
      </p:sp>
      <p:sp>
        <p:nvSpPr>
          <p:cNvPr id="3" name="內容版面配置區 2"/>
          <p:cNvSpPr>
            <a:spLocks noGrp="1"/>
          </p:cNvSpPr>
          <p:nvPr>
            <p:ph sz="quarter" idx="1"/>
          </p:nvPr>
        </p:nvSpPr>
        <p:spPr>
          <a:xfrm>
            <a:off x="457200" y="1600200"/>
            <a:ext cx="8219256" cy="4873752"/>
          </a:xfrm>
        </p:spPr>
        <p:txBody>
          <a:bodyPr/>
          <a:lstStyle/>
          <a:p>
            <a:pPr marL="342900" lvl="1" indent="-342900" algn="just" eaLnBrk="1" fontAlgn="auto" hangingPunct="1">
              <a:spcAft>
                <a:spcPts val="0"/>
              </a:spcAft>
              <a:buFont typeface="Arial" pitchFamily="34" charset="0"/>
              <a:buBlip>
                <a:blip r:embed="rId2"/>
              </a:buBlip>
              <a:defRPr/>
            </a:pPr>
            <a:r>
              <a:rPr lang="zh-TW" altLang="zh-TW" sz="3200" b="1" dirty="0" smtClean="0">
                <a:solidFill>
                  <a:srgbClr val="7030A0"/>
                </a:solidFill>
                <a:latin typeface="華康粗圓體" panose="020F0709000000000000" pitchFamily="49" charset="-120"/>
                <a:ea typeface="華康粗圓體" panose="020F0709000000000000" pitchFamily="49" charset="-120"/>
              </a:rPr>
              <a:t>請</a:t>
            </a:r>
            <a:r>
              <a:rPr lang="zh-TW" altLang="en-US" sz="3200" b="1" dirty="0">
                <a:solidFill>
                  <a:srgbClr val="7030A0"/>
                </a:solidFill>
                <a:latin typeface="華康粗圓體" panose="020F0709000000000000" pitchFamily="49" charset="-120"/>
                <a:ea typeface="華康粗圓體" panose="020F0709000000000000" pitchFamily="49" charset="-120"/>
              </a:rPr>
              <a:t>先</a:t>
            </a:r>
            <a:r>
              <a:rPr lang="zh-TW" altLang="zh-TW" sz="3200" b="1" dirty="0">
                <a:solidFill>
                  <a:srgbClr val="7030A0"/>
                </a:solidFill>
                <a:latin typeface="華康粗圓體" panose="020F0709000000000000" pitchFamily="49" charset="-120"/>
                <a:ea typeface="華康粗圓體" panose="020F0709000000000000" pitchFamily="49" charset="-120"/>
              </a:rPr>
              <a:t>至臺北益教網北市</a:t>
            </a:r>
            <a:r>
              <a:rPr lang="zh-TW" altLang="zh-TW" sz="3200" b="1" dirty="0">
                <a:solidFill>
                  <a:srgbClr val="7030A0"/>
                </a:solidFill>
                <a:latin typeface="華康粗圓體" panose="020F0709000000000000" pitchFamily="49" charset="-120"/>
                <a:ea typeface="華康粗圓體" panose="020F0709000000000000" pitchFamily="49" charset="-120"/>
                <a:hlinkClick r:id="rId3"/>
              </a:rPr>
              <a:t>科展專屬網站</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網址：</a:t>
            </a:r>
            <a:r>
              <a:rPr lang="en-US" altLang="zh-TW" sz="3200" b="1" u="sng" dirty="0">
                <a:solidFill>
                  <a:srgbClr val="7030A0"/>
                </a:solidFill>
                <a:latin typeface="華康粗圓體" panose="020F0709000000000000" pitchFamily="49" charset="-120"/>
                <a:ea typeface="華康粗圓體" panose="020F0709000000000000" pitchFamily="49" charset="-120"/>
                <a:hlinkClick r:id="rId4"/>
              </a:rPr>
              <a:t>http://</a:t>
            </a:r>
            <a:r>
              <a:rPr lang="en-US" altLang="zh-TW" sz="3200" b="1" u="sng" dirty="0" err="1">
                <a:solidFill>
                  <a:srgbClr val="7030A0"/>
                </a:solidFill>
                <a:latin typeface="華康粗圓體" panose="020F0709000000000000" pitchFamily="49" charset="-120"/>
                <a:ea typeface="華康粗圓體" panose="020F0709000000000000" pitchFamily="49" charset="-120"/>
                <a:hlinkClick r:id="rId4"/>
              </a:rPr>
              <a:t>etweb.tp.edu.tw</a:t>
            </a:r>
            <a:r>
              <a:rPr lang="en-US" altLang="zh-TW" sz="3200" b="1" u="sng" dirty="0">
                <a:solidFill>
                  <a:srgbClr val="7030A0"/>
                </a:solidFill>
                <a:latin typeface="華康粗圓體" panose="020F0709000000000000" pitchFamily="49" charset="-120"/>
                <a:ea typeface="華康粗圓體" panose="020F0709000000000000" pitchFamily="49" charset="-120"/>
                <a:hlinkClick r:id="rId4"/>
              </a:rPr>
              <a:t>/</a:t>
            </a:r>
            <a:r>
              <a:rPr lang="en-US" altLang="zh-TW" sz="3200" b="1" u="sng" dirty="0" err="1">
                <a:solidFill>
                  <a:srgbClr val="7030A0"/>
                </a:solidFill>
                <a:latin typeface="華康粗圓體" panose="020F0709000000000000" pitchFamily="49" charset="-120"/>
                <a:ea typeface="華康粗圓體" panose="020F0709000000000000" pitchFamily="49" charset="-120"/>
                <a:hlinkClick r:id="rId4"/>
              </a:rPr>
              <a:t>sciencefair</a:t>
            </a:r>
            <a:r>
              <a:rPr lang="en-US" altLang="zh-TW" sz="3200" b="1" dirty="0">
                <a:solidFill>
                  <a:srgbClr val="7030A0"/>
                </a:solidFill>
                <a:latin typeface="華康粗圓體" panose="020F0709000000000000" pitchFamily="49" charset="-120"/>
                <a:ea typeface="華康粗圓體" panose="020F0709000000000000" pitchFamily="49" charset="-120"/>
                <a:hlinkClick r:id="rId4"/>
              </a:rPr>
              <a:t>/)</a:t>
            </a:r>
            <a:r>
              <a:rPr lang="zh-TW" altLang="zh-TW" sz="3200" b="1" dirty="0">
                <a:solidFill>
                  <a:srgbClr val="7030A0"/>
                </a:solidFill>
                <a:latin typeface="華康粗圓體" panose="020F0709000000000000" pitchFamily="49" charset="-120"/>
                <a:ea typeface="華康粗圓體" panose="020F0709000000000000" pitchFamily="49" charset="-120"/>
              </a:rPr>
              <a:t>進行線上報名，並輸出列印作品送展表。</a:t>
            </a:r>
            <a:endParaRPr lang="en-US" altLang="zh-TW" sz="3200" b="1" dirty="0">
              <a:solidFill>
                <a:srgbClr val="7030A0"/>
              </a:solidFill>
              <a:latin typeface="華康粗圓體" panose="020F0709000000000000" pitchFamily="49" charset="-120"/>
              <a:ea typeface="華康粗圓體" panose="020F0709000000000000" pitchFamily="49" charset="-120"/>
            </a:endParaRPr>
          </a:p>
          <a:p>
            <a:r>
              <a:rPr lang="zh-TW" altLang="en-US" sz="3200" b="1" dirty="0">
                <a:solidFill>
                  <a:srgbClr val="7030A0"/>
                </a:solidFill>
                <a:latin typeface="華康粗圓體" panose="020F0709000000000000" pitchFamily="49" charset="-120"/>
                <a:ea typeface="華康粗圓體" panose="020F0709000000000000" pitchFamily="49" charset="-120"/>
              </a:rPr>
              <a:t>線上報名注意事項</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lvl="1"/>
            <a:r>
              <a:rPr lang="zh-TW" altLang="en-US" sz="2800" b="1" dirty="0" smtClean="0">
                <a:latin typeface="華康中圓體" panose="020F0509000000000000" pitchFamily="49" charset="-120"/>
                <a:ea typeface="華康中圓體" panose="020F0509000000000000" pitchFamily="49" charset="-120"/>
              </a:rPr>
              <a:t>瀏覽器：請使用微軟</a:t>
            </a:r>
            <a:r>
              <a:rPr lang="en-US" altLang="zh-TW" sz="2800" b="1" dirty="0" smtClean="0">
                <a:latin typeface="華康中圓體" panose="020F0509000000000000" pitchFamily="49" charset="-120"/>
                <a:ea typeface="華康中圓體" panose="020F0509000000000000" pitchFamily="49" charset="-120"/>
              </a:rPr>
              <a:t>IE</a:t>
            </a:r>
            <a:r>
              <a:rPr lang="zh-TW" altLang="en-US" sz="2800" b="1" dirty="0" smtClean="0">
                <a:latin typeface="華康中圓體" panose="020F0509000000000000" pitchFamily="49" charset="-120"/>
                <a:ea typeface="華康中圓體" panose="020F0509000000000000" pitchFamily="49" charset="-120"/>
              </a:rPr>
              <a:t>瀏覽器</a:t>
            </a:r>
            <a:endParaRPr lang="en-US" altLang="zh-TW" sz="2800" b="1" dirty="0" smtClean="0">
              <a:latin typeface="華康中圓體" panose="020F0509000000000000" pitchFamily="49" charset="-120"/>
              <a:ea typeface="華康中圓體" panose="020F0509000000000000" pitchFamily="49" charset="-120"/>
            </a:endParaRPr>
          </a:p>
          <a:p>
            <a:pPr lvl="1"/>
            <a:r>
              <a:rPr lang="zh-TW" altLang="en-US" sz="2800" b="1" dirty="0" smtClean="0">
                <a:latin typeface="華康中圓體" panose="020F0509000000000000" pitchFamily="49" charset="-120"/>
                <a:ea typeface="華康中圓體" panose="020F0509000000000000" pitchFamily="49" charset="-120"/>
              </a:rPr>
              <a:t>列　印：請設定為Ａ４，橫式</a:t>
            </a:r>
            <a:endParaRPr lang="zh-TW" altLang="en-US" sz="2800" b="1"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386422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939336" cy="1143000"/>
          </a:xfrm>
        </p:spPr>
        <p:txBody>
          <a:bodyPr>
            <a:normAutofit/>
          </a:bodyPr>
          <a:lstStyle/>
          <a:p>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報名</a:t>
            </a: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方式</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r>
              <a:rPr lang="en-US" altLang="zh-TW" sz="48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現場繳交</a:t>
            </a:r>
            <a:endParaRPr lang="zh-TW" altLang="en-US" sz="3200" dirty="0"/>
          </a:p>
        </p:txBody>
      </p:sp>
      <p:sp>
        <p:nvSpPr>
          <p:cNvPr id="3" name="內容版面配置區 2"/>
          <p:cNvSpPr>
            <a:spLocks noGrp="1"/>
          </p:cNvSpPr>
          <p:nvPr>
            <p:ph sz="quarter" idx="1"/>
          </p:nvPr>
        </p:nvSpPr>
        <p:spPr>
          <a:xfrm>
            <a:off x="457200" y="1600200"/>
            <a:ext cx="8219256" cy="4873752"/>
          </a:xfrm>
        </p:spPr>
        <p:txBody>
          <a:bodyPr/>
          <a:lstStyle/>
          <a:p>
            <a:pPr marL="342900" lvl="1" indent="-342900" eaLnBrk="1" fontAlgn="auto" hangingPunct="1">
              <a:spcBef>
                <a:spcPts val="300"/>
              </a:spcBef>
              <a:spcAft>
                <a:spcPts val="300"/>
              </a:spcAft>
              <a:buFontTx/>
              <a:buBlip>
                <a:blip r:embed="rId2"/>
              </a:buBlip>
              <a:defRPr/>
            </a:pPr>
            <a:r>
              <a:rPr lang="zh-TW" altLang="en-US" sz="3200" b="1" dirty="0" smtClean="0">
                <a:solidFill>
                  <a:srgbClr val="7030A0"/>
                </a:solidFill>
                <a:latin typeface="華康粗圓體" panose="020F0709000000000000" pitchFamily="49" charset="-120"/>
                <a:ea typeface="華康粗圓體" panose="020F0709000000000000" pitchFamily="49" charset="-120"/>
              </a:rPr>
              <a:t>繳交地點</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marL="617537" lvl="2" indent="-342900" fontAlgn="auto">
              <a:spcBef>
                <a:spcPts val="300"/>
              </a:spcBef>
              <a:spcAft>
                <a:spcPts val="300"/>
              </a:spcAft>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臺北市立松山家商活動中心１Ｆ演講廳</a:t>
            </a:r>
            <a:endParaRPr lang="en-US" altLang="zh-TW" sz="2800" b="1" dirty="0">
              <a:solidFill>
                <a:srgbClr val="00B050"/>
              </a:solidFill>
              <a:latin typeface="華康粗圓體" panose="020F0709000000000000" pitchFamily="49" charset="-120"/>
              <a:ea typeface="華康粗圓體" panose="020F0709000000000000" pitchFamily="49" charset="-120"/>
            </a:endParaRPr>
          </a:p>
          <a:p>
            <a:pPr marL="342900" lvl="1" indent="-342900" fontAlgn="auto">
              <a:spcBef>
                <a:spcPts val="300"/>
              </a:spcBef>
              <a:spcAft>
                <a:spcPts val="30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繳交</a:t>
            </a:r>
            <a:r>
              <a:rPr lang="zh-TW" altLang="en-US" sz="3200" b="1" dirty="0" smtClean="0">
                <a:solidFill>
                  <a:srgbClr val="7030A0"/>
                </a:solidFill>
                <a:latin typeface="華康粗圓體" panose="020F0709000000000000" pitchFamily="49" charset="-120"/>
                <a:ea typeface="華康粗圓體" panose="020F0709000000000000" pitchFamily="49" charset="-120"/>
              </a:rPr>
              <a:t>方式</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marL="617537" lvl="2" indent="-342900" fontAlgn="auto">
              <a:spcBef>
                <a:spcPts val="300"/>
              </a:spcBef>
              <a:spcAft>
                <a:spcPts val="300"/>
              </a:spcAft>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由</a:t>
            </a:r>
            <a:r>
              <a:rPr lang="zh-TW" altLang="en-US" sz="2800" b="1" dirty="0">
                <a:solidFill>
                  <a:srgbClr val="00B050"/>
                </a:solidFill>
                <a:latin typeface="華康粗圓體" panose="020F0709000000000000" pitchFamily="49" charset="-120"/>
                <a:ea typeface="華康粗圓體" panose="020F0709000000000000" pitchFamily="49" charset="-120"/>
              </a:rPr>
              <a:t>承辦人員或指導老師</a:t>
            </a:r>
            <a:r>
              <a:rPr lang="zh-TW" altLang="en-US" sz="2800" b="1" dirty="0" smtClean="0">
                <a:solidFill>
                  <a:srgbClr val="FF0000"/>
                </a:solidFill>
                <a:latin typeface="華康粗圓體" panose="020F0709000000000000" pitchFamily="49" charset="-120"/>
                <a:ea typeface="華康粗圓體" panose="020F0709000000000000" pitchFamily="49" charset="-120"/>
              </a:rPr>
              <a:t>親送</a:t>
            </a:r>
            <a:endParaRPr lang="en-US" altLang="zh-TW" sz="2800" b="1" dirty="0" smtClean="0">
              <a:solidFill>
                <a:srgbClr val="FF0000"/>
              </a:solidFill>
              <a:latin typeface="華康粗圓體" panose="020F0709000000000000" pitchFamily="49" charset="-120"/>
              <a:ea typeface="華康粗圓體" panose="020F0709000000000000" pitchFamily="49" charset="-120"/>
            </a:endParaRPr>
          </a:p>
          <a:p>
            <a:pPr marL="342900" lvl="1" indent="-342900" fontAlgn="auto">
              <a:spcBef>
                <a:spcPts val="300"/>
              </a:spcBef>
              <a:spcAft>
                <a:spcPts val="30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繳交</a:t>
            </a:r>
            <a:r>
              <a:rPr lang="zh-TW" altLang="en-US" sz="3200" b="1" dirty="0" smtClean="0">
                <a:solidFill>
                  <a:srgbClr val="7030A0"/>
                </a:solidFill>
                <a:latin typeface="華康粗圓體" panose="020F0709000000000000" pitchFamily="49" charset="-120"/>
                <a:ea typeface="華康粗圓體" panose="020F0709000000000000" pitchFamily="49" charset="-120"/>
              </a:rPr>
              <a:t>時間</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marL="617537" lvl="2" indent="-342900" fontAlgn="auto">
              <a:spcBef>
                <a:spcPts val="300"/>
              </a:spcBef>
              <a:spcAft>
                <a:spcPts val="300"/>
              </a:spcAft>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各校依</a:t>
            </a:r>
            <a:r>
              <a:rPr lang="zh-TW" altLang="zh-TW" sz="2800" b="1" dirty="0">
                <a:solidFill>
                  <a:srgbClr val="00B050"/>
                </a:solidFill>
                <a:latin typeface="華康粗圓體" panose="020F0709000000000000" pitchFamily="49" charset="-120"/>
                <a:ea typeface="華康粗圓體" panose="020F0709000000000000" pitchFamily="49" charset="-120"/>
              </a:rPr>
              <a:t>行政區</a:t>
            </a:r>
            <a:r>
              <a:rPr lang="zh-TW" altLang="en-US" sz="2800" b="1" dirty="0">
                <a:solidFill>
                  <a:srgbClr val="00B050"/>
                </a:solidFill>
                <a:latin typeface="華康粗圓體" panose="020F0709000000000000" pitchFamily="49" charset="-120"/>
                <a:ea typeface="華康粗圓體" panose="020F0709000000000000" pitchFamily="49" charset="-120"/>
              </a:rPr>
              <a:t>排定日期、</a:t>
            </a:r>
            <a:r>
              <a:rPr lang="zh-TW" altLang="en-US" sz="2800" b="1" dirty="0">
                <a:solidFill>
                  <a:srgbClr val="00B050"/>
                </a:solidFill>
                <a:latin typeface="華康粗圓體" panose="020F0709000000000000" pitchFamily="49" charset="-120"/>
                <a:ea typeface="華康粗圓體" panose="020F0709000000000000" pitchFamily="49" charset="-120"/>
              </a:rPr>
              <a:t>時間親自</a:t>
            </a:r>
            <a:r>
              <a:rPr lang="zh-TW" altLang="en-US" sz="2800" b="1" dirty="0" smtClean="0">
                <a:solidFill>
                  <a:srgbClr val="00B050"/>
                </a:solidFill>
                <a:latin typeface="華康粗圓體" panose="020F0709000000000000" pitchFamily="49" charset="-120"/>
                <a:ea typeface="華康粗圓體" panose="020F0709000000000000" pitchFamily="49" charset="-120"/>
              </a:rPr>
              <a:t>繳交</a:t>
            </a:r>
            <a:endParaRPr lang="en-US" altLang="zh-TW" sz="2800" b="1" dirty="0" smtClean="0">
              <a:solidFill>
                <a:srgbClr val="00B050"/>
              </a:solidFill>
              <a:latin typeface="華康粗圓體" panose="020F0709000000000000" pitchFamily="49" charset="-120"/>
              <a:ea typeface="華康粗圓體" panose="020F0709000000000000" pitchFamily="49" charset="-120"/>
            </a:endParaRPr>
          </a:p>
          <a:p>
            <a:pPr marL="617537" lvl="2" indent="-342900" fontAlgn="auto">
              <a:spcBef>
                <a:spcPts val="300"/>
              </a:spcBef>
              <a:spcAft>
                <a:spcPts val="300"/>
              </a:spcAft>
              <a:buFontTx/>
              <a:buBlip>
                <a:blip r:embed="rId2"/>
              </a:buBlip>
              <a:defRPr/>
            </a:pPr>
            <a:r>
              <a:rPr lang="zh-TW" altLang="en-US" sz="2800" b="1" dirty="0" smtClean="0">
                <a:solidFill>
                  <a:srgbClr val="00B050"/>
                </a:solidFill>
                <a:latin typeface="華康粗圓體" panose="020F0709000000000000" pitchFamily="49" charset="-120"/>
                <a:ea typeface="華康粗圓體" panose="020F0709000000000000" pitchFamily="49" charset="-120"/>
              </a:rPr>
              <a:t>逾</a:t>
            </a:r>
            <a:r>
              <a:rPr lang="zh-TW" altLang="en-US" sz="2800" b="1" dirty="0">
                <a:solidFill>
                  <a:srgbClr val="00B050"/>
                </a:solidFill>
                <a:latin typeface="華康粗圓體" panose="020F0709000000000000" pitchFamily="49" charset="-120"/>
                <a:ea typeface="華康粗圓體" panose="020F0709000000000000" pitchFamily="49" charset="-120"/>
              </a:rPr>
              <a:t>時不予</a:t>
            </a:r>
            <a:r>
              <a:rPr lang="zh-TW" altLang="en-US" sz="2800" b="1" dirty="0" smtClean="0">
                <a:solidFill>
                  <a:srgbClr val="00B050"/>
                </a:solidFill>
                <a:latin typeface="華康粗圓體" panose="020F0709000000000000" pitchFamily="49" charset="-120"/>
                <a:ea typeface="華康粗圓體" panose="020F0709000000000000" pitchFamily="49" charset="-120"/>
              </a:rPr>
              <a:t>受理</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marL="342900" lvl="1" indent="-342900" eaLnBrk="1" fontAlgn="auto" hangingPunct="1">
              <a:spcBef>
                <a:spcPts val="300"/>
              </a:spcBef>
              <a:spcAft>
                <a:spcPts val="300"/>
              </a:spcAft>
              <a:buFontTx/>
              <a:buBlip>
                <a:blip r:embed="rId2"/>
              </a:buBlip>
              <a:defRPr/>
            </a:pPr>
            <a:r>
              <a:rPr lang="zh-TW" altLang="en-US" sz="3200" b="1" dirty="0" smtClean="0">
                <a:solidFill>
                  <a:srgbClr val="7030A0"/>
                </a:solidFill>
                <a:latin typeface="華康粗圓體" panose="020F0709000000000000" pitchFamily="49" charset="-120"/>
                <a:ea typeface="華康粗圓體" panose="020F0709000000000000" pitchFamily="49" charset="-120"/>
              </a:rPr>
              <a:t>完成</a:t>
            </a:r>
            <a:r>
              <a:rPr lang="zh-TW" altLang="en-US" sz="3200" b="1" dirty="0">
                <a:solidFill>
                  <a:srgbClr val="7030A0"/>
                </a:solidFill>
                <a:latin typeface="華康粗圓體" panose="020F0709000000000000" pitchFamily="49" charset="-120"/>
                <a:ea typeface="華康粗圓體" panose="020F0709000000000000" pitchFamily="49" charset="-120"/>
              </a:rPr>
              <a:t>送件後</a:t>
            </a:r>
            <a:r>
              <a:rPr lang="zh-TW" altLang="en-US" sz="3200" b="1" dirty="0" smtClean="0">
                <a:solidFill>
                  <a:srgbClr val="7030A0"/>
                </a:solidFill>
                <a:latin typeface="華康粗圓體" panose="020F0709000000000000" pitchFamily="49" charset="-120"/>
                <a:ea typeface="華康粗圓體" panose="020F0709000000000000" pitchFamily="49" charset="-120"/>
              </a:rPr>
              <a:t>資料不得</a:t>
            </a:r>
            <a:r>
              <a:rPr lang="zh-TW" altLang="en-US" sz="3200" b="1" dirty="0" smtClean="0">
                <a:solidFill>
                  <a:srgbClr val="7030A0"/>
                </a:solidFill>
                <a:latin typeface="華康粗圓體" panose="020F0709000000000000" pitchFamily="49" charset="-120"/>
                <a:ea typeface="華康粗圓體" panose="020F0709000000000000" pitchFamily="49" charset="-120"/>
              </a:rPr>
              <a:t>再作任何更改，亦不退件。</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a:spcBef>
                <a:spcPts val="300"/>
              </a:spcBef>
              <a:spcAft>
                <a:spcPts val="300"/>
              </a:spcAft>
            </a:pPr>
            <a:endParaRPr lang="zh-TW" altLang="en-US" sz="2800" dirty="0"/>
          </a:p>
        </p:txBody>
      </p:sp>
    </p:spTree>
    <p:extLst>
      <p:ext uri="{BB962C8B-B14F-4D97-AF65-F5344CB8AC3E}">
        <p14:creationId xmlns:p14="http://schemas.microsoft.com/office/powerpoint/2010/main" val="367050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002588" cy="1143000"/>
          </a:xfrm>
        </p:spPr>
        <p:txBody>
          <a:bodyPr>
            <a:normAutofit/>
          </a:bodyPr>
          <a:lstStyle/>
          <a:p>
            <a:pPr fontAlgn="auto">
              <a:spcAft>
                <a:spcPts val="0"/>
              </a:spcAft>
              <a:defRPr/>
            </a:pP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送交</a:t>
            </a:r>
            <a:r>
              <a:rPr lang="zh-TW" altLang="en-US"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作品說明書</a:t>
            </a:r>
            <a:r>
              <a:rPr lang="en-US" altLang="zh-TW" sz="4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t>
            </a:r>
            <a:r>
              <a:rPr lang="zh-TW" altLang="en-US" sz="24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組別、送件日期、行政區</a:t>
            </a:r>
            <a:endParaRPr lang="zh-TW" altLang="en-US" sz="2800" b="1" dirty="0">
              <a:solidFill>
                <a:srgbClr val="FF0000"/>
              </a:solidFill>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168797832"/>
              </p:ext>
            </p:extLst>
          </p:nvPr>
        </p:nvGraphicFramePr>
        <p:xfrm>
          <a:off x="467544" y="1196752"/>
          <a:ext cx="7704658" cy="5361751"/>
        </p:xfrm>
        <a:graphic>
          <a:graphicData uri="http://schemas.openxmlformats.org/drawingml/2006/table">
            <a:tbl>
              <a:tblPr>
                <a:tableStyleId>{5C22544A-7EE6-4342-B048-85BDC9FD1C3A}</a:tableStyleId>
              </a:tblPr>
              <a:tblGrid>
                <a:gridCol w="1458162"/>
                <a:gridCol w="699467"/>
                <a:gridCol w="2030708"/>
                <a:gridCol w="2030708"/>
                <a:gridCol w="1485613"/>
              </a:tblGrid>
              <a:tr h="803096">
                <a:tc>
                  <a:txBody>
                    <a:bodyPr/>
                    <a:lstStyle/>
                    <a:p>
                      <a:pPr algn="ctr">
                        <a:lnSpc>
                          <a:spcPts val="1795"/>
                        </a:lnSpc>
                        <a:spcAft>
                          <a:spcPts val="0"/>
                        </a:spcAft>
                      </a:pPr>
                      <a:r>
                        <a:rPr lang="zh-TW" sz="1800" b="1" kern="100" dirty="0">
                          <a:effectLst/>
                        </a:rPr>
                        <a:t>組別</a:t>
                      </a:r>
                      <a:endParaRPr lang="zh-TW" sz="1800" b="1" kern="100" dirty="0">
                        <a:effectLst/>
                        <a:latin typeface="Times New Roman"/>
                        <a:ea typeface="新細明體"/>
                      </a:endParaRPr>
                    </a:p>
                  </a:txBody>
                  <a:tcPr marL="17779" marR="17779" marT="0" marB="0" anchor="ctr">
                    <a:solidFill>
                      <a:schemeClr val="accent1">
                        <a:lumMod val="40000"/>
                        <a:lumOff val="60000"/>
                      </a:schemeClr>
                    </a:solidFill>
                  </a:tcPr>
                </a:tc>
                <a:tc gridSpan="2">
                  <a:txBody>
                    <a:bodyPr/>
                    <a:lstStyle/>
                    <a:p>
                      <a:pPr algn="l">
                        <a:lnSpc>
                          <a:spcPts val="1795"/>
                        </a:lnSpc>
                        <a:spcAft>
                          <a:spcPts val="0"/>
                        </a:spcAft>
                      </a:pPr>
                      <a:r>
                        <a:rPr lang="zh-TW" sz="1800" b="1" kern="100" dirty="0">
                          <a:effectLst/>
                        </a:rPr>
                        <a:t>送件</a:t>
                      </a:r>
                      <a:r>
                        <a:rPr lang="zh-TW" sz="1800" b="1" kern="100" dirty="0" smtClean="0">
                          <a:effectLst/>
                        </a:rPr>
                        <a:t>日期</a:t>
                      </a:r>
                      <a:r>
                        <a:rPr lang="zh-TW" altLang="en-US" sz="1800" b="1" kern="100" dirty="0" smtClean="0">
                          <a:effectLst/>
                        </a:rPr>
                        <a:t>       </a:t>
                      </a:r>
                      <a:r>
                        <a:rPr lang="zh-TW" sz="1800" b="1" kern="100" dirty="0" smtClean="0">
                          <a:effectLst/>
                        </a:rPr>
                        <a:t>時間</a:t>
                      </a:r>
                      <a:endParaRPr lang="zh-TW" sz="1800" b="1" kern="100" dirty="0">
                        <a:effectLst/>
                        <a:latin typeface="Times New Roman"/>
                        <a:ea typeface="新細明體"/>
                      </a:endParaRPr>
                    </a:p>
                  </a:txBody>
                  <a:tcPr marL="17779" marR="17779" marT="0" marB="0" anchor="ctr">
                    <a:solidFill>
                      <a:schemeClr val="accent1">
                        <a:lumMod val="40000"/>
                        <a:lumOff val="60000"/>
                      </a:schemeClr>
                    </a:solidFill>
                  </a:tcPr>
                </a:tc>
                <a:tc hMerge="1">
                  <a:txBody>
                    <a:bodyPr/>
                    <a:lstStyle/>
                    <a:p>
                      <a:endParaRPr lang="zh-TW" altLang="en-US"/>
                    </a:p>
                  </a:txBody>
                  <a:tcPr/>
                </a:tc>
                <a:tc>
                  <a:txBody>
                    <a:bodyPr/>
                    <a:lstStyle/>
                    <a:p>
                      <a:pPr indent="632460" algn="just">
                        <a:lnSpc>
                          <a:spcPts val="1795"/>
                        </a:lnSpc>
                        <a:spcAft>
                          <a:spcPts val="0"/>
                        </a:spcAft>
                      </a:pPr>
                      <a:r>
                        <a:rPr lang="zh-TW" sz="1800" b="1" kern="100" dirty="0">
                          <a:effectLst/>
                        </a:rPr>
                        <a:t>行政區</a:t>
                      </a:r>
                      <a:endParaRPr lang="zh-TW" sz="1800" b="1" kern="100" dirty="0">
                        <a:effectLst/>
                        <a:latin typeface="Times New Roman"/>
                        <a:ea typeface="新細明體"/>
                      </a:endParaRPr>
                    </a:p>
                  </a:txBody>
                  <a:tcPr marL="17779" marR="17779" marT="0" marB="0" anchor="ctr">
                    <a:solidFill>
                      <a:schemeClr val="accent1">
                        <a:lumMod val="40000"/>
                        <a:lumOff val="60000"/>
                      </a:schemeClr>
                    </a:solidFill>
                  </a:tcPr>
                </a:tc>
                <a:tc>
                  <a:txBody>
                    <a:bodyPr/>
                    <a:lstStyle/>
                    <a:p>
                      <a:pPr algn="ctr">
                        <a:lnSpc>
                          <a:spcPts val="1795"/>
                        </a:lnSpc>
                        <a:spcAft>
                          <a:spcPts val="0"/>
                        </a:spcAft>
                      </a:pPr>
                      <a:r>
                        <a:rPr lang="zh-TW" sz="1800" b="1" kern="100" dirty="0">
                          <a:effectLst/>
                        </a:rPr>
                        <a:t>補件日期及時間</a:t>
                      </a:r>
                      <a:endParaRPr lang="zh-TW" sz="1800" b="1" kern="100" dirty="0">
                        <a:effectLst/>
                        <a:latin typeface="Times New Roman"/>
                        <a:ea typeface="新細明體"/>
                      </a:endParaRPr>
                    </a:p>
                  </a:txBody>
                  <a:tcPr marL="17779" marR="17779" marT="0" marB="0" anchor="ctr">
                    <a:solidFill>
                      <a:schemeClr val="accent1">
                        <a:lumMod val="40000"/>
                        <a:lumOff val="60000"/>
                      </a:schemeClr>
                    </a:solidFill>
                  </a:tcPr>
                </a:tc>
              </a:tr>
              <a:tr h="897379">
                <a:tc rowSpan="2">
                  <a:txBody>
                    <a:bodyPr/>
                    <a:lstStyle/>
                    <a:p>
                      <a:pPr algn="ctr">
                        <a:lnSpc>
                          <a:spcPts val="1795"/>
                        </a:lnSpc>
                        <a:spcAft>
                          <a:spcPts val="0"/>
                        </a:spcAft>
                      </a:pPr>
                      <a:r>
                        <a:rPr lang="zh-TW" sz="1400" b="1" kern="100" dirty="0">
                          <a:solidFill>
                            <a:schemeClr val="accent2">
                              <a:lumMod val="50000"/>
                            </a:schemeClr>
                          </a:solidFill>
                          <a:effectLst/>
                        </a:rPr>
                        <a:t>國小</a:t>
                      </a:r>
                      <a:endParaRPr lang="zh-TW" sz="1400" b="1" kern="100" dirty="0">
                        <a:solidFill>
                          <a:schemeClr val="accent2">
                            <a:lumMod val="50000"/>
                          </a:schemeClr>
                        </a:solidFill>
                        <a:effectLst/>
                        <a:latin typeface="Times New Roman"/>
                        <a:ea typeface="新細明體"/>
                      </a:endParaRPr>
                    </a:p>
                  </a:txBody>
                  <a:tcPr marL="17779" marR="17779" marT="0" marB="0" anchor="ctr">
                    <a:solidFill>
                      <a:schemeClr val="accent2">
                        <a:lumMod val="60000"/>
                        <a:lumOff val="40000"/>
                      </a:schemeClr>
                    </a:solidFill>
                  </a:tcPr>
                </a:tc>
                <a:tc rowSpan="2">
                  <a:txBody>
                    <a:bodyPr/>
                    <a:lstStyle/>
                    <a:p>
                      <a:pPr algn="ctr">
                        <a:lnSpc>
                          <a:spcPts val="1795"/>
                        </a:lnSpc>
                        <a:spcAft>
                          <a:spcPts val="0"/>
                        </a:spcAft>
                      </a:pPr>
                      <a:r>
                        <a:rPr lang="en-US" sz="1400" b="1" u="none" kern="100" dirty="0">
                          <a:solidFill>
                            <a:schemeClr val="accent2">
                              <a:lumMod val="50000"/>
                            </a:schemeClr>
                          </a:solidFill>
                          <a:effectLst/>
                        </a:rPr>
                        <a:t>3/18</a:t>
                      </a:r>
                      <a:br>
                        <a:rPr lang="en-US" sz="1400" b="1" u="none" kern="100" dirty="0">
                          <a:solidFill>
                            <a:schemeClr val="accent2">
                              <a:lumMod val="50000"/>
                            </a:schemeClr>
                          </a:solidFill>
                          <a:effectLst/>
                        </a:rPr>
                      </a:br>
                      <a:r>
                        <a:rPr lang="zh-TW" sz="1400" b="1" u="none" kern="100" spc="-100" dirty="0">
                          <a:solidFill>
                            <a:schemeClr val="accent2">
                              <a:lumMod val="50000"/>
                            </a:schemeClr>
                          </a:solidFill>
                          <a:effectLst/>
                        </a:rPr>
                        <a:t>（星期三）</a:t>
                      </a:r>
                      <a:endParaRPr lang="zh-TW" sz="1400" b="1" u="none" kern="100" dirty="0">
                        <a:solidFill>
                          <a:schemeClr val="accent2">
                            <a:lumMod val="50000"/>
                          </a:schemeClr>
                        </a:solidFill>
                        <a:effectLst/>
                        <a:latin typeface="Times New Roman"/>
                        <a:ea typeface="新細明體"/>
                      </a:endParaRPr>
                    </a:p>
                  </a:txBody>
                  <a:tcPr marL="17779" marR="17779" marT="0" marB="0" anchor="ctr">
                    <a:solidFill>
                      <a:schemeClr val="accent2">
                        <a:lumMod val="60000"/>
                        <a:lumOff val="40000"/>
                      </a:schemeClr>
                    </a:solidFill>
                  </a:tcPr>
                </a:tc>
                <a:tc>
                  <a:txBody>
                    <a:bodyPr/>
                    <a:lstStyle/>
                    <a:p>
                      <a:pPr algn="ctr">
                        <a:lnSpc>
                          <a:spcPts val="1795"/>
                        </a:lnSpc>
                        <a:spcAft>
                          <a:spcPts val="0"/>
                        </a:spcAft>
                      </a:pPr>
                      <a:r>
                        <a:rPr lang="en-US" sz="1400" b="1" u="none" kern="100" dirty="0">
                          <a:solidFill>
                            <a:schemeClr val="accent2">
                              <a:lumMod val="50000"/>
                            </a:schemeClr>
                          </a:solidFill>
                          <a:effectLst/>
                        </a:rPr>
                        <a:t>09</a:t>
                      </a:r>
                      <a:r>
                        <a:rPr lang="zh-TW" sz="1400" b="1" u="none" kern="100" dirty="0">
                          <a:solidFill>
                            <a:schemeClr val="accent2">
                              <a:lumMod val="50000"/>
                            </a:schemeClr>
                          </a:solidFill>
                          <a:effectLst/>
                        </a:rPr>
                        <a:t>：</a:t>
                      </a:r>
                      <a:r>
                        <a:rPr lang="en-US" sz="1400" b="1" u="none" kern="100" dirty="0">
                          <a:solidFill>
                            <a:schemeClr val="accent2">
                              <a:lumMod val="50000"/>
                            </a:schemeClr>
                          </a:solidFill>
                          <a:effectLst/>
                        </a:rPr>
                        <a:t>00 ~ 12</a:t>
                      </a:r>
                      <a:r>
                        <a:rPr lang="zh-TW" sz="1400" b="1" u="none" kern="100" dirty="0">
                          <a:solidFill>
                            <a:schemeClr val="accent2">
                              <a:lumMod val="50000"/>
                            </a:schemeClr>
                          </a:solidFill>
                          <a:effectLst/>
                        </a:rPr>
                        <a:t>：</a:t>
                      </a:r>
                      <a:r>
                        <a:rPr lang="en-US" sz="1400" b="1" u="none" kern="100" dirty="0">
                          <a:solidFill>
                            <a:schemeClr val="accent2">
                              <a:lumMod val="50000"/>
                            </a:schemeClr>
                          </a:solidFill>
                          <a:effectLst/>
                        </a:rPr>
                        <a:t>00</a:t>
                      </a:r>
                      <a:endParaRPr lang="zh-TW" sz="1400" b="1" u="none" kern="100" dirty="0">
                        <a:solidFill>
                          <a:schemeClr val="accent2">
                            <a:lumMod val="50000"/>
                          </a:schemeClr>
                        </a:solidFill>
                        <a:effectLst/>
                        <a:latin typeface="Times New Roman"/>
                        <a:ea typeface="新細明體"/>
                      </a:endParaRPr>
                    </a:p>
                  </a:txBody>
                  <a:tcPr marL="17779" marR="17779" marT="0" marB="0" anchor="ctr">
                    <a:solidFill>
                      <a:schemeClr val="accent2">
                        <a:lumMod val="60000"/>
                        <a:lumOff val="40000"/>
                      </a:schemeClr>
                    </a:solidFill>
                  </a:tcPr>
                </a:tc>
                <a:tc>
                  <a:txBody>
                    <a:bodyPr/>
                    <a:lstStyle/>
                    <a:p>
                      <a:pPr algn="just">
                        <a:lnSpc>
                          <a:spcPts val="1795"/>
                        </a:lnSpc>
                        <a:spcAft>
                          <a:spcPts val="0"/>
                        </a:spcAft>
                      </a:pPr>
                      <a:r>
                        <a:rPr lang="zh-TW" sz="1400" b="1" u="none" kern="100" dirty="0">
                          <a:solidFill>
                            <a:schemeClr val="accent2">
                              <a:lumMod val="50000"/>
                            </a:schemeClr>
                          </a:solidFill>
                          <a:effectLst/>
                        </a:rPr>
                        <a:t>內湖區、信義區、中山區</a:t>
                      </a:r>
                    </a:p>
                    <a:p>
                      <a:pPr algn="just">
                        <a:lnSpc>
                          <a:spcPts val="1795"/>
                        </a:lnSpc>
                        <a:spcAft>
                          <a:spcPts val="0"/>
                        </a:spcAft>
                      </a:pPr>
                      <a:r>
                        <a:rPr lang="zh-TW" sz="1400" b="1" u="none" kern="100" dirty="0">
                          <a:solidFill>
                            <a:schemeClr val="accent2">
                              <a:lumMod val="50000"/>
                            </a:schemeClr>
                          </a:solidFill>
                          <a:effectLst/>
                        </a:rPr>
                        <a:t>松山區、大安區、大同區</a:t>
                      </a:r>
                      <a:endParaRPr lang="zh-TW" sz="1400" b="1" u="none" kern="100" dirty="0">
                        <a:solidFill>
                          <a:schemeClr val="accent2">
                            <a:lumMod val="50000"/>
                          </a:schemeClr>
                        </a:solidFill>
                        <a:effectLst/>
                        <a:latin typeface="Times New Roman"/>
                        <a:ea typeface="新細明體"/>
                      </a:endParaRPr>
                    </a:p>
                  </a:txBody>
                  <a:tcPr marL="17779" marR="17779" marT="0" marB="0" anchor="ctr">
                    <a:solidFill>
                      <a:schemeClr val="accent2">
                        <a:lumMod val="60000"/>
                        <a:lumOff val="40000"/>
                      </a:schemeClr>
                    </a:solidFill>
                  </a:tcPr>
                </a:tc>
                <a:tc rowSpan="2">
                  <a:txBody>
                    <a:bodyPr/>
                    <a:lstStyle/>
                    <a:p>
                      <a:pPr algn="ctr">
                        <a:lnSpc>
                          <a:spcPts val="1795"/>
                        </a:lnSpc>
                        <a:spcAft>
                          <a:spcPts val="0"/>
                        </a:spcAft>
                      </a:pPr>
                      <a:r>
                        <a:rPr lang="en-US" sz="1400" b="1" u="none" kern="100" dirty="0">
                          <a:solidFill>
                            <a:schemeClr val="accent2">
                              <a:lumMod val="50000"/>
                            </a:schemeClr>
                          </a:solidFill>
                          <a:effectLst/>
                        </a:rPr>
                        <a:t>3/19</a:t>
                      </a:r>
                      <a:r>
                        <a:rPr lang="zh-TW" sz="1400" b="1" u="none" kern="100" dirty="0">
                          <a:solidFill>
                            <a:schemeClr val="accent2">
                              <a:lumMod val="50000"/>
                            </a:schemeClr>
                          </a:solidFill>
                          <a:effectLst/>
                        </a:rPr>
                        <a:t>（星期四）</a:t>
                      </a:r>
                    </a:p>
                    <a:p>
                      <a:pPr algn="ctr">
                        <a:lnSpc>
                          <a:spcPts val="1795"/>
                        </a:lnSpc>
                        <a:spcAft>
                          <a:spcPts val="0"/>
                        </a:spcAft>
                      </a:pPr>
                      <a:r>
                        <a:rPr lang="en-US" sz="1400" b="1" u="none" kern="100" dirty="0">
                          <a:solidFill>
                            <a:schemeClr val="accent2">
                              <a:lumMod val="50000"/>
                            </a:schemeClr>
                          </a:solidFill>
                          <a:effectLst/>
                        </a:rPr>
                        <a:t>09</a:t>
                      </a:r>
                      <a:r>
                        <a:rPr lang="zh-TW" sz="1400" b="1" u="none" kern="100" dirty="0">
                          <a:solidFill>
                            <a:schemeClr val="accent2">
                              <a:lumMod val="50000"/>
                            </a:schemeClr>
                          </a:solidFill>
                          <a:effectLst/>
                        </a:rPr>
                        <a:t>：</a:t>
                      </a:r>
                      <a:r>
                        <a:rPr lang="en-US" sz="1400" b="1" u="none" kern="100" dirty="0">
                          <a:solidFill>
                            <a:schemeClr val="accent2">
                              <a:lumMod val="50000"/>
                            </a:schemeClr>
                          </a:solidFill>
                          <a:effectLst/>
                        </a:rPr>
                        <a:t>00 ~ 15</a:t>
                      </a:r>
                      <a:r>
                        <a:rPr lang="zh-TW" sz="1400" b="1" u="none" kern="100" dirty="0">
                          <a:solidFill>
                            <a:schemeClr val="accent2">
                              <a:lumMod val="50000"/>
                            </a:schemeClr>
                          </a:solidFill>
                          <a:effectLst/>
                        </a:rPr>
                        <a:t>：</a:t>
                      </a:r>
                      <a:r>
                        <a:rPr lang="en-US" sz="1400" b="1" u="none" kern="100" dirty="0" smtClean="0">
                          <a:solidFill>
                            <a:schemeClr val="accent2">
                              <a:lumMod val="50000"/>
                            </a:schemeClr>
                          </a:solidFill>
                          <a:effectLst/>
                        </a:rPr>
                        <a:t>0</a:t>
                      </a:r>
                      <a:r>
                        <a:rPr lang="en-US" altLang="zh-TW" sz="1400" b="1" u="none" kern="100" dirty="0" smtClean="0">
                          <a:solidFill>
                            <a:schemeClr val="accent2">
                              <a:lumMod val="50000"/>
                            </a:schemeClr>
                          </a:solidFill>
                          <a:effectLst/>
                        </a:rPr>
                        <a:t>0</a:t>
                      </a:r>
                      <a:endParaRPr lang="zh-TW" sz="1400" b="1" u="none" kern="100" dirty="0">
                        <a:solidFill>
                          <a:schemeClr val="accent2">
                            <a:lumMod val="50000"/>
                          </a:schemeClr>
                        </a:solidFill>
                        <a:effectLst/>
                        <a:latin typeface="Times New Roman"/>
                        <a:ea typeface="新細明體"/>
                      </a:endParaRPr>
                    </a:p>
                  </a:txBody>
                  <a:tcPr marL="17779" marR="17779" marT="0" marB="0" anchor="ctr">
                    <a:solidFill>
                      <a:schemeClr val="accent2">
                        <a:lumMod val="60000"/>
                        <a:lumOff val="40000"/>
                      </a:schemeClr>
                    </a:solidFill>
                  </a:tcPr>
                </a:tc>
              </a:tr>
              <a:tr h="897379">
                <a:tc vMerge="1">
                  <a:txBody>
                    <a:bodyPr/>
                    <a:lstStyle/>
                    <a:p>
                      <a:endParaRPr lang="zh-TW" altLang="en-US"/>
                    </a:p>
                  </a:txBody>
                  <a:tcPr/>
                </a:tc>
                <a:tc vMerge="1">
                  <a:txBody>
                    <a:bodyPr/>
                    <a:lstStyle/>
                    <a:p>
                      <a:endParaRPr lang="zh-TW" altLang="en-US"/>
                    </a:p>
                  </a:txBody>
                  <a:tcPr/>
                </a:tc>
                <a:tc>
                  <a:txBody>
                    <a:bodyPr/>
                    <a:lstStyle/>
                    <a:p>
                      <a:pPr algn="ctr">
                        <a:lnSpc>
                          <a:spcPts val="1795"/>
                        </a:lnSpc>
                        <a:spcAft>
                          <a:spcPts val="0"/>
                        </a:spcAft>
                      </a:pPr>
                      <a:r>
                        <a:rPr lang="en-US" sz="1400" b="1" u="none" kern="100" dirty="0">
                          <a:solidFill>
                            <a:schemeClr val="accent2">
                              <a:lumMod val="50000"/>
                            </a:schemeClr>
                          </a:solidFill>
                          <a:effectLst/>
                        </a:rPr>
                        <a:t>13</a:t>
                      </a:r>
                      <a:r>
                        <a:rPr lang="zh-TW" sz="1400" b="1" u="none" kern="100" dirty="0">
                          <a:solidFill>
                            <a:schemeClr val="accent2">
                              <a:lumMod val="50000"/>
                            </a:schemeClr>
                          </a:solidFill>
                          <a:effectLst/>
                        </a:rPr>
                        <a:t>：</a:t>
                      </a:r>
                      <a:r>
                        <a:rPr lang="en-US" sz="1400" b="1" u="none" kern="100" dirty="0">
                          <a:solidFill>
                            <a:schemeClr val="accent2">
                              <a:lumMod val="50000"/>
                            </a:schemeClr>
                          </a:solidFill>
                          <a:effectLst/>
                        </a:rPr>
                        <a:t>00 ~ 16</a:t>
                      </a:r>
                      <a:r>
                        <a:rPr lang="zh-TW" sz="1400" b="1" u="none" kern="100" dirty="0">
                          <a:solidFill>
                            <a:schemeClr val="accent2">
                              <a:lumMod val="50000"/>
                            </a:schemeClr>
                          </a:solidFill>
                          <a:effectLst/>
                        </a:rPr>
                        <a:t>：</a:t>
                      </a:r>
                      <a:r>
                        <a:rPr lang="en-US" sz="1400" b="1" u="none" kern="100" dirty="0">
                          <a:solidFill>
                            <a:schemeClr val="accent2">
                              <a:lumMod val="50000"/>
                            </a:schemeClr>
                          </a:solidFill>
                          <a:effectLst/>
                        </a:rPr>
                        <a:t>00</a:t>
                      </a:r>
                      <a:endParaRPr lang="zh-TW" sz="1400" b="1" u="none" kern="100" dirty="0">
                        <a:solidFill>
                          <a:schemeClr val="accent2">
                            <a:lumMod val="50000"/>
                          </a:schemeClr>
                        </a:solidFill>
                        <a:effectLst/>
                        <a:latin typeface="Times New Roman"/>
                        <a:ea typeface="新細明體"/>
                      </a:endParaRPr>
                    </a:p>
                  </a:txBody>
                  <a:tcPr marL="17779" marR="17779" marT="0" marB="0" anchor="ctr"/>
                </a:tc>
                <a:tc>
                  <a:txBody>
                    <a:bodyPr/>
                    <a:lstStyle/>
                    <a:p>
                      <a:pPr algn="just">
                        <a:lnSpc>
                          <a:spcPts val="1795"/>
                        </a:lnSpc>
                        <a:spcAft>
                          <a:spcPts val="0"/>
                        </a:spcAft>
                      </a:pPr>
                      <a:r>
                        <a:rPr lang="zh-TW" sz="1400" b="1" u="none" kern="100" dirty="0">
                          <a:solidFill>
                            <a:schemeClr val="accent2">
                              <a:lumMod val="50000"/>
                            </a:schemeClr>
                          </a:solidFill>
                          <a:effectLst/>
                        </a:rPr>
                        <a:t>中正區、文山區、北投區</a:t>
                      </a:r>
                    </a:p>
                    <a:p>
                      <a:pPr algn="just">
                        <a:lnSpc>
                          <a:spcPts val="1795"/>
                        </a:lnSpc>
                        <a:spcAft>
                          <a:spcPts val="0"/>
                        </a:spcAft>
                      </a:pPr>
                      <a:r>
                        <a:rPr lang="zh-TW" sz="1400" b="1" u="none" kern="100" dirty="0">
                          <a:solidFill>
                            <a:schemeClr val="accent2">
                              <a:lumMod val="50000"/>
                            </a:schemeClr>
                          </a:solidFill>
                          <a:effectLst/>
                        </a:rPr>
                        <a:t>士林區、南港區、萬華區</a:t>
                      </a:r>
                      <a:endParaRPr lang="zh-TW" sz="1400" b="1" u="none" kern="100" dirty="0">
                        <a:solidFill>
                          <a:schemeClr val="accent2">
                            <a:lumMod val="50000"/>
                          </a:schemeClr>
                        </a:solidFill>
                        <a:effectLst/>
                        <a:latin typeface="Times New Roman"/>
                        <a:ea typeface="新細明體"/>
                      </a:endParaRPr>
                    </a:p>
                  </a:txBody>
                  <a:tcPr marL="17779" marR="17779" marT="0" marB="0" anchor="ctr"/>
                </a:tc>
                <a:tc vMerge="1">
                  <a:txBody>
                    <a:bodyPr/>
                    <a:lstStyle/>
                    <a:p>
                      <a:endParaRPr lang="zh-TW" altLang="en-US"/>
                    </a:p>
                  </a:txBody>
                  <a:tcPr/>
                </a:tc>
              </a:tr>
              <a:tr h="1218570">
                <a:tc rowSpan="2">
                  <a:txBody>
                    <a:bodyPr/>
                    <a:lstStyle/>
                    <a:p>
                      <a:pPr algn="ctr">
                        <a:lnSpc>
                          <a:spcPts val="1795"/>
                        </a:lnSpc>
                        <a:spcAft>
                          <a:spcPts val="0"/>
                        </a:spcAft>
                      </a:pPr>
                      <a:r>
                        <a:rPr lang="zh-TW" sz="1400" b="1" kern="100" dirty="0">
                          <a:solidFill>
                            <a:schemeClr val="tx1"/>
                          </a:solidFill>
                          <a:effectLst/>
                        </a:rPr>
                        <a:t>國中</a:t>
                      </a:r>
                    </a:p>
                    <a:p>
                      <a:pPr algn="ctr">
                        <a:lnSpc>
                          <a:spcPts val="1795"/>
                        </a:lnSpc>
                        <a:spcAft>
                          <a:spcPts val="0"/>
                        </a:spcAft>
                      </a:pPr>
                      <a:r>
                        <a:rPr lang="zh-TW" sz="1400" b="1" kern="100" dirty="0">
                          <a:solidFill>
                            <a:schemeClr val="tx1"/>
                          </a:solidFill>
                          <a:effectLst/>
                        </a:rPr>
                        <a:t>高中</a:t>
                      </a:r>
                    </a:p>
                    <a:p>
                      <a:pPr algn="ctr">
                        <a:lnSpc>
                          <a:spcPts val="1795"/>
                        </a:lnSpc>
                        <a:spcAft>
                          <a:spcPts val="0"/>
                        </a:spcAft>
                      </a:pPr>
                      <a:r>
                        <a:rPr lang="zh-TW" sz="1400" b="1" kern="100" dirty="0">
                          <a:solidFill>
                            <a:schemeClr val="tx1"/>
                          </a:solidFill>
                          <a:effectLst/>
                        </a:rPr>
                        <a:t>高職</a:t>
                      </a:r>
                      <a:endParaRPr lang="zh-TW" sz="1400" b="1" kern="100" dirty="0">
                        <a:solidFill>
                          <a:schemeClr val="tx1"/>
                        </a:solidFill>
                        <a:effectLst/>
                        <a:latin typeface="Times New Roman"/>
                        <a:ea typeface="新細明體"/>
                      </a:endParaRPr>
                    </a:p>
                  </a:txBody>
                  <a:tcPr marL="17779" marR="17779" marT="0" marB="0" anchor="ctr">
                    <a:solidFill>
                      <a:schemeClr val="accent1">
                        <a:lumMod val="40000"/>
                        <a:lumOff val="60000"/>
                      </a:schemeClr>
                    </a:solidFill>
                  </a:tcPr>
                </a:tc>
                <a:tc rowSpan="2">
                  <a:txBody>
                    <a:bodyPr/>
                    <a:lstStyle/>
                    <a:p>
                      <a:pPr algn="ctr">
                        <a:lnSpc>
                          <a:spcPts val="1795"/>
                        </a:lnSpc>
                        <a:spcAft>
                          <a:spcPts val="0"/>
                        </a:spcAft>
                      </a:pPr>
                      <a:r>
                        <a:rPr lang="en-US" sz="1400" b="1" u="none" kern="100" dirty="0">
                          <a:solidFill>
                            <a:schemeClr val="tx1"/>
                          </a:solidFill>
                          <a:effectLst/>
                        </a:rPr>
                        <a:t>3/19</a:t>
                      </a:r>
                      <a:br>
                        <a:rPr lang="en-US" sz="1400" b="1" u="none" kern="100" dirty="0">
                          <a:solidFill>
                            <a:schemeClr val="tx1"/>
                          </a:solidFill>
                          <a:effectLst/>
                        </a:rPr>
                      </a:br>
                      <a:r>
                        <a:rPr lang="zh-TW" sz="1400" b="1" u="none" kern="100" spc="-100" dirty="0">
                          <a:solidFill>
                            <a:schemeClr val="tx1"/>
                          </a:solidFill>
                          <a:effectLst/>
                        </a:rPr>
                        <a:t>（星期四）</a:t>
                      </a:r>
                      <a:endParaRPr lang="zh-TW" sz="1400" b="1" u="none" kern="100" dirty="0">
                        <a:solidFill>
                          <a:schemeClr val="tx1"/>
                        </a:solidFill>
                        <a:effectLst/>
                        <a:latin typeface="Times New Roman"/>
                        <a:ea typeface="新細明體"/>
                      </a:endParaRPr>
                    </a:p>
                  </a:txBody>
                  <a:tcPr marL="17779" marR="17779" marT="0" marB="0" anchor="ctr">
                    <a:solidFill>
                      <a:schemeClr val="accent1">
                        <a:lumMod val="40000"/>
                        <a:lumOff val="60000"/>
                      </a:schemeClr>
                    </a:solidFill>
                  </a:tcPr>
                </a:tc>
                <a:tc>
                  <a:txBody>
                    <a:bodyPr/>
                    <a:lstStyle/>
                    <a:p>
                      <a:pPr algn="ctr">
                        <a:lnSpc>
                          <a:spcPts val="1795"/>
                        </a:lnSpc>
                        <a:spcAft>
                          <a:spcPts val="0"/>
                        </a:spcAft>
                      </a:pPr>
                      <a:r>
                        <a:rPr lang="en-US" sz="1400" b="1" u="none" kern="100" dirty="0">
                          <a:solidFill>
                            <a:schemeClr val="tx1"/>
                          </a:solidFill>
                          <a:effectLst/>
                        </a:rPr>
                        <a:t>09</a:t>
                      </a:r>
                      <a:r>
                        <a:rPr lang="zh-TW" sz="1400" b="1" u="none" kern="100" dirty="0">
                          <a:solidFill>
                            <a:schemeClr val="tx1"/>
                          </a:solidFill>
                          <a:effectLst/>
                        </a:rPr>
                        <a:t>：</a:t>
                      </a:r>
                      <a:r>
                        <a:rPr lang="en-US" sz="1400" b="1" u="none" kern="100" dirty="0">
                          <a:solidFill>
                            <a:schemeClr val="tx1"/>
                          </a:solidFill>
                          <a:effectLst/>
                        </a:rPr>
                        <a:t>00 ~ 12</a:t>
                      </a:r>
                      <a:r>
                        <a:rPr lang="zh-TW" sz="1400" b="1" u="none" kern="100" dirty="0">
                          <a:solidFill>
                            <a:schemeClr val="tx1"/>
                          </a:solidFill>
                          <a:effectLst/>
                        </a:rPr>
                        <a:t>：</a:t>
                      </a:r>
                      <a:r>
                        <a:rPr lang="en-US" sz="1400" b="1" u="none" kern="100" dirty="0">
                          <a:solidFill>
                            <a:schemeClr val="tx1"/>
                          </a:solidFill>
                          <a:effectLst/>
                        </a:rPr>
                        <a:t>00</a:t>
                      </a:r>
                      <a:endParaRPr lang="zh-TW" sz="1400" b="1" u="none" kern="100" dirty="0">
                        <a:solidFill>
                          <a:schemeClr val="tx1"/>
                        </a:solidFill>
                        <a:effectLst/>
                        <a:latin typeface="Times New Roman"/>
                        <a:ea typeface="新細明體"/>
                      </a:endParaRPr>
                    </a:p>
                  </a:txBody>
                  <a:tcPr marL="17779" marR="17779" marT="0" marB="0" anchor="ctr">
                    <a:solidFill>
                      <a:schemeClr val="accent1">
                        <a:lumMod val="40000"/>
                        <a:lumOff val="60000"/>
                      </a:schemeClr>
                    </a:solidFill>
                  </a:tcPr>
                </a:tc>
                <a:tc>
                  <a:txBody>
                    <a:bodyPr/>
                    <a:lstStyle/>
                    <a:p>
                      <a:pPr algn="just">
                        <a:lnSpc>
                          <a:spcPts val="1795"/>
                        </a:lnSpc>
                        <a:spcAft>
                          <a:spcPts val="0"/>
                        </a:spcAft>
                      </a:pPr>
                      <a:r>
                        <a:rPr lang="zh-TW" sz="1400" b="1" u="none" kern="100" dirty="0">
                          <a:solidFill>
                            <a:schemeClr val="tx1"/>
                          </a:solidFill>
                          <a:effectLst/>
                        </a:rPr>
                        <a:t>內湖區、信義區、中山區</a:t>
                      </a:r>
                    </a:p>
                    <a:p>
                      <a:pPr algn="just">
                        <a:lnSpc>
                          <a:spcPts val="1795"/>
                        </a:lnSpc>
                        <a:spcAft>
                          <a:spcPts val="0"/>
                        </a:spcAft>
                      </a:pPr>
                      <a:r>
                        <a:rPr lang="zh-TW" sz="1400" b="1" u="none" kern="100" dirty="0">
                          <a:solidFill>
                            <a:schemeClr val="tx1"/>
                          </a:solidFill>
                          <a:effectLst/>
                        </a:rPr>
                        <a:t>松山區、大安區、大同區</a:t>
                      </a:r>
                      <a:endParaRPr lang="zh-TW" sz="1400" b="1" u="none" kern="100" dirty="0">
                        <a:solidFill>
                          <a:schemeClr val="tx1"/>
                        </a:solidFill>
                        <a:effectLst/>
                        <a:latin typeface="Times New Roman"/>
                        <a:ea typeface="新細明體"/>
                      </a:endParaRPr>
                    </a:p>
                  </a:txBody>
                  <a:tcPr marL="17779" marR="17779" marT="0" marB="0" anchor="ctr">
                    <a:solidFill>
                      <a:schemeClr val="accent1">
                        <a:lumMod val="40000"/>
                        <a:lumOff val="60000"/>
                      </a:schemeClr>
                    </a:solidFill>
                  </a:tcPr>
                </a:tc>
                <a:tc rowSpan="2">
                  <a:txBody>
                    <a:bodyPr/>
                    <a:lstStyle/>
                    <a:p>
                      <a:pPr algn="ctr">
                        <a:lnSpc>
                          <a:spcPts val="1795"/>
                        </a:lnSpc>
                        <a:spcAft>
                          <a:spcPts val="0"/>
                        </a:spcAft>
                      </a:pPr>
                      <a:r>
                        <a:rPr lang="en-US" sz="1400" b="1" u="none" kern="100" dirty="0">
                          <a:solidFill>
                            <a:schemeClr val="tx1"/>
                          </a:solidFill>
                          <a:effectLst/>
                        </a:rPr>
                        <a:t>3/20</a:t>
                      </a:r>
                      <a:r>
                        <a:rPr lang="zh-TW" sz="1400" b="1" u="none" kern="100" dirty="0">
                          <a:solidFill>
                            <a:schemeClr val="tx1"/>
                          </a:solidFill>
                          <a:effectLst/>
                        </a:rPr>
                        <a:t>（星期五）</a:t>
                      </a:r>
                    </a:p>
                    <a:p>
                      <a:pPr algn="ctr">
                        <a:lnSpc>
                          <a:spcPts val="1795"/>
                        </a:lnSpc>
                        <a:spcAft>
                          <a:spcPts val="0"/>
                        </a:spcAft>
                      </a:pPr>
                      <a:r>
                        <a:rPr lang="en-US" sz="1400" b="1" u="none" kern="100" dirty="0">
                          <a:solidFill>
                            <a:schemeClr val="tx1"/>
                          </a:solidFill>
                          <a:effectLst/>
                        </a:rPr>
                        <a:t>09</a:t>
                      </a:r>
                      <a:r>
                        <a:rPr lang="zh-TW" sz="1400" b="1" u="none" kern="100" dirty="0">
                          <a:solidFill>
                            <a:schemeClr val="tx1"/>
                          </a:solidFill>
                          <a:effectLst/>
                        </a:rPr>
                        <a:t>：</a:t>
                      </a:r>
                      <a:r>
                        <a:rPr lang="en-US" sz="1400" b="1" u="none" kern="100" dirty="0">
                          <a:solidFill>
                            <a:schemeClr val="tx1"/>
                          </a:solidFill>
                          <a:effectLst/>
                        </a:rPr>
                        <a:t>00 ~ 15</a:t>
                      </a:r>
                      <a:r>
                        <a:rPr lang="zh-TW" sz="1400" b="1" u="none" kern="100" dirty="0">
                          <a:solidFill>
                            <a:schemeClr val="tx1"/>
                          </a:solidFill>
                          <a:effectLst/>
                        </a:rPr>
                        <a:t>：</a:t>
                      </a:r>
                      <a:r>
                        <a:rPr lang="en-US" sz="1400" b="1" u="none" kern="100" dirty="0">
                          <a:solidFill>
                            <a:schemeClr val="tx1"/>
                          </a:solidFill>
                          <a:effectLst/>
                        </a:rPr>
                        <a:t>00</a:t>
                      </a:r>
                      <a:endParaRPr lang="zh-TW" sz="1400" b="1" u="none" kern="100" dirty="0">
                        <a:solidFill>
                          <a:schemeClr val="tx1"/>
                        </a:solidFill>
                        <a:effectLst/>
                        <a:latin typeface="Times New Roman"/>
                        <a:ea typeface="新細明體"/>
                      </a:endParaRPr>
                    </a:p>
                  </a:txBody>
                  <a:tcPr marL="17779" marR="17779" marT="0" marB="0" anchor="ctr">
                    <a:solidFill>
                      <a:schemeClr val="accent1">
                        <a:lumMod val="40000"/>
                        <a:lumOff val="60000"/>
                      </a:schemeClr>
                    </a:solidFill>
                  </a:tcPr>
                </a:tc>
              </a:tr>
              <a:tr h="1545327">
                <a:tc vMerge="1">
                  <a:txBody>
                    <a:bodyPr/>
                    <a:lstStyle/>
                    <a:p>
                      <a:endParaRPr lang="zh-TW" altLang="en-US"/>
                    </a:p>
                  </a:txBody>
                  <a:tcPr/>
                </a:tc>
                <a:tc vMerge="1">
                  <a:txBody>
                    <a:bodyPr/>
                    <a:lstStyle/>
                    <a:p>
                      <a:endParaRPr lang="zh-TW" altLang="en-US"/>
                    </a:p>
                  </a:txBody>
                  <a:tcPr/>
                </a:tc>
                <a:tc>
                  <a:txBody>
                    <a:bodyPr/>
                    <a:lstStyle/>
                    <a:p>
                      <a:pPr algn="ctr">
                        <a:lnSpc>
                          <a:spcPts val="1795"/>
                        </a:lnSpc>
                        <a:spcAft>
                          <a:spcPts val="0"/>
                        </a:spcAft>
                      </a:pPr>
                      <a:r>
                        <a:rPr lang="en-US" sz="1400" b="1" u="none" kern="100" dirty="0">
                          <a:solidFill>
                            <a:schemeClr val="tx1"/>
                          </a:solidFill>
                          <a:effectLst/>
                        </a:rPr>
                        <a:t>13</a:t>
                      </a:r>
                      <a:r>
                        <a:rPr lang="zh-TW" sz="1400" b="1" u="none" kern="100" dirty="0">
                          <a:solidFill>
                            <a:schemeClr val="tx1"/>
                          </a:solidFill>
                          <a:effectLst/>
                        </a:rPr>
                        <a:t>：</a:t>
                      </a:r>
                      <a:r>
                        <a:rPr lang="en-US" sz="1400" b="1" u="none" kern="100" dirty="0">
                          <a:solidFill>
                            <a:schemeClr val="tx1"/>
                          </a:solidFill>
                          <a:effectLst/>
                        </a:rPr>
                        <a:t>00 ~ 16</a:t>
                      </a:r>
                      <a:r>
                        <a:rPr lang="zh-TW" sz="1400" b="1" u="none" kern="100" dirty="0">
                          <a:solidFill>
                            <a:schemeClr val="tx1"/>
                          </a:solidFill>
                          <a:effectLst/>
                        </a:rPr>
                        <a:t>：</a:t>
                      </a:r>
                      <a:r>
                        <a:rPr lang="en-US" sz="1400" b="1" u="none" kern="100" dirty="0">
                          <a:solidFill>
                            <a:schemeClr val="tx1"/>
                          </a:solidFill>
                          <a:effectLst/>
                        </a:rPr>
                        <a:t>00</a:t>
                      </a:r>
                      <a:endParaRPr lang="zh-TW" sz="1400" b="1" u="none" kern="100" dirty="0">
                        <a:solidFill>
                          <a:schemeClr val="tx1"/>
                        </a:solidFill>
                        <a:effectLst/>
                        <a:latin typeface="Times New Roman"/>
                        <a:ea typeface="新細明體"/>
                      </a:endParaRPr>
                    </a:p>
                  </a:txBody>
                  <a:tcPr marL="17779" marR="17779" marT="0" marB="0" anchor="ctr"/>
                </a:tc>
                <a:tc>
                  <a:txBody>
                    <a:bodyPr/>
                    <a:lstStyle/>
                    <a:p>
                      <a:pPr algn="just">
                        <a:lnSpc>
                          <a:spcPts val="1795"/>
                        </a:lnSpc>
                        <a:spcAft>
                          <a:spcPts val="0"/>
                        </a:spcAft>
                      </a:pPr>
                      <a:r>
                        <a:rPr lang="zh-TW" sz="1400" b="1" u="none" kern="100" dirty="0">
                          <a:solidFill>
                            <a:schemeClr val="tx1"/>
                          </a:solidFill>
                          <a:effectLst/>
                        </a:rPr>
                        <a:t>中正區、文山區、北投區</a:t>
                      </a:r>
                    </a:p>
                    <a:p>
                      <a:pPr algn="just">
                        <a:lnSpc>
                          <a:spcPts val="1795"/>
                        </a:lnSpc>
                        <a:spcAft>
                          <a:spcPts val="0"/>
                        </a:spcAft>
                      </a:pPr>
                      <a:r>
                        <a:rPr lang="zh-TW" sz="1400" b="1" u="none" kern="100" dirty="0">
                          <a:solidFill>
                            <a:schemeClr val="tx1"/>
                          </a:solidFill>
                          <a:effectLst/>
                        </a:rPr>
                        <a:t>士林區、南港區、萬華區</a:t>
                      </a:r>
                      <a:endParaRPr lang="zh-TW" sz="1400" b="1" u="none" kern="100" dirty="0">
                        <a:solidFill>
                          <a:schemeClr val="tx1"/>
                        </a:solidFill>
                        <a:effectLst/>
                        <a:latin typeface="Times New Roman"/>
                        <a:ea typeface="新細明體"/>
                      </a:endParaRPr>
                    </a:p>
                  </a:txBody>
                  <a:tcPr marL="17779" marR="17779" marT="0" marB="0" anchor="ct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814724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送交</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注意事項</a:t>
            </a:r>
            <a:endParaRPr lang="zh-TW" altLang="en-US" sz="3200" dirty="0">
              <a:solidFill>
                <a:srgbClr val="FF0000"/>
              </a:solidFill>
            </a:endParaRPr>
          </a:p>
        </p:txBody>
      </p:sp>
      <p:sp>
        <p:nvSpPr>
          <p:cNvPr id="3" name="內容版面配置區 2"/>
          <p:cNvSpPr>
            <a:spLocks noGrp="1"/>
          </p:cNvSpPr>
          <p:nvPr>
            <p:ph sz="quarter" idx="1"/>
          </p:nvPr>
        </p:nvSpPr>
        <p:spPr/>
        <p:txBody>
          <a:bodyPr/>
          <a:lstStyle/>
          <a:p>
            <a:pPr marL="342900" lvl="1" indent="-342900" algn="just" eaLnBrk="1" fontAlgn="auto" hangingPunct="1">
              <a:spcBef>
                <a:spcPts val="1800"/>
              </a:spcBef>
              <a:spcAft>
                <a:spcPts val="0"/>
              </a:spcAft>
              <a:buFontTx/>
              <a:buBlip>
                <a:blip r:embed="rId2"/>
              </a:buBlip>
              <a:defRPr/>
            </a:pPr>
            <a:r>
              <a:rPr lang="zh-TW" altLang="en-US" sz="3600" b="1" dirty="0">
                <a:solidFill>
                  <a:srgbClr val="7030A0"/>
                </a:solidFill>
                <a:latin typeface="華康粗圓體" panose="020F0709000000000000" pitchFamily="49" charset="-120"/>
                <a:ea typeface="華康粗圓體" panose="020F0709000000000000" pitchFamily="49" charset="-120"/>
              </a:rPr>
              <a:t>未於送件時間送達者</a:t>
            </a:r>
            <a:r>
              <a:rPr lang="zh-TW" altLang="zh-TW" sz="3600" b="1" dirty="0">
                <a:solidFill>
                  <a:srgbClr val="7030A0"/>
                </a:solidFill>
                <a:latin typeface="華康粗圓體" panose="020F0709000000000000" pitchFamily="49" charset="-120"/>
                <a:ea typeface="華康粗圓體" panose="020F0709000000000000" pitchFamily="49" charset="-120"/>
              </a:rPr>
              <a:t>（</a:t>
            </a:r>
            <a:r>
              <a:rPr lang="zh-TW" altLang="zh-TW" sz="3600" b="1" dirty="0">
                <a:solidFill>
                  <a:srgbClr val="00B050"/>
                </a:solidFill>
                <a:latin typeface="華康粗圓體" panose="020F0709000000000000" pitchFamily="49" charset="-120"/>
                <a:ea typeface="華康粗圓體" panose="020F0709000000000000" pitchFamily="49" charset="-120"/>
              </a:rPr>
              <a:t>須備齊各項送交內容</a:t>
            </a:r>
            <a:r>
              <a:rPr lang="zh-TW" altLang="zh-TW" sz="3600" b="1" dirty="0">
                <a:solidFill>
                  <a:srgbClr val="7030A0"/>
                </a:solidFill>
                <a:latin typeface="華康粗圓體" panose="020F0709000000000000" pitchFamily="49" charset="-120"/>
                <a:ea typeface="華康粗圓體" panose="020F0709000000000000" pitchFamily="49" charset="-120"/>
              </a:rPr>
              <a:t>）</a:t>
            </a:r>
            <a:r>
              <a:rPr lang="zh-TW" altLang="en-US" sz="3600" b="1" dirty="0">
                <a:solidFill>
                  <a:srgbClr val="7030A0"/>
                </a:solidFill>
                <a:latin typeface="華康粗圓體" panose="020F0709000000000000" pitchFamily="49" charset="-120"/>
                <a:ea typeface="華康粗圓體" panose="020F0709000000000000" pitchFamily="49" charset="-120"/>
              </a:rPr>
              <a:t>，取消資格，且不得於次日</a:t>
            </a:r>
            <a:r>
              <a:rPr lang="zh-TW" altLang="en-US" sz="3600" b="1" dirty="0" smtClean="0">
                <a:solidFill>
                  <a:srgbClr val="7030A0"/>
                </a:solidFill>
                <a:latin typeface="華康粗圓體" panose="020F0709000000000000" pitchFamily="49" charset="-120"/>
                <a:ea typeface="華康粗圓體" panose="020F0709000000000000" pitchFamily="49" charset="-120"/>
              </a:rPr>
              <a:t>補件</a:t>
            </a:r>
            <a:endParaRPr lang="en-US" altLang="zh-TW" sz="36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Bef>
                <a:spcPts val="1800"/>
              </a:spcBef>
              <a:spcAft>
                <a:spcPts val="0"/>
              </a:spcAft>
              <a:buFontTx/>
              <a:buBlip>
                <a:blip r:embed="rId2"/>
              </a:buBlip>
              <a:defRPr/>
            </a:pPr>
            <a:r>
              <a:rPr lang="zh-TW" altLang="en-US" sz="3600" b="1" dirty="0">
                <a:solidFill>
                  <a:srgbClr val="7030A0"/>
                </a:solidFill>
                <a:latin typeface="華康粗圓體" panose="020F0709000000000000" pitchFamily="49" charset="-120"/>
                <a:ea typeface="華康粗圓體" panose="020F0709000000000000" pitchFamily="49" charset="-120"/>
              </a:rPr>
              <a:t>唯有已送件而須補件者，准予</a:t>
            </a:r>
            <a:r>
              <a:rPr lang="zh-TW" altLang="en-US" sz="3600" b="1" dirty="0">
                <a:solidFill>
                  <a:srgbClr val="00B050"/>
                </a:solidFill>
                <a:latin typeface="華康粗圓體" panose="020F0709000000000000" pitchFamily="49" charset="-120"/>
                <a:ea typeface="華康粗圓體" panose="020F0709000000000000" pitchFamily="49" charset="-120"/>
              </a:rPr>
              <a:t>次日規定時間</a:t>
            </a:r>
            <a:r>
              <a:rPr lang="zh-TW" altLang="en-US" sz="3600" b="1" dirty="0">
                <a:solidFill>
                  <a:srgbClr val="7030A0"/>
                </a:solidFill>
                <a:latin typeface="華康粗圓體" panose="020F0709000000000000" pitchFamily="49" charset="-120"/>
                <a:ea typeface="華康粗圓體" panose="020F0709000000000000" pitchFamily="49" charset="-120"/>
              </a:rPr>
              <a:t>內</a:t>
            </a:r>
            <a:r>
              <a:rPr lang="zh-TW" altLang="en-US" sz="3600" b="1" dirty="0" smtClean="0">
                <a:solidFill>
                  <a:srgbClr val="7030A0"/>
                </a:solidFill>
                <a:latin typeface="華康粗圓體" panose="020F0709000000000000" pitchFamily="49" charset="-120"/>
                <a:ea typeface="華康粗圓體" panose="020F0709000000000000" pitchFamily="49" charset="-120"/>
              </a:rPr>
              <a:t>補件</a:t>
            </a:r>
            <a:endParaRPr lang="en-US" altLang="zh-TW" sz="36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Bef>
                <a:spcPts val="1800"/>
              </a:spcBef>
              <a:spcAft>
                <a:spcPts val="0"/>
              </a:spcAft>
              <a:buFontTx/>
              <a:buBlip>
                <a:blip r:embed="rId2"/>
              </a:buBlip>
              <a:defRPr/>
            </a:pPr>
            <a:r>
              <a:rPr lang="zh-TW" altLang="en-US" sz="3600" b="1" dirty="0">
                <a:solidFill>
                  <a:srgbClr val="7030A0"/>
                </a:solidFill>
                <a:latin typeface="華康粗圓體" panose="020F0709000000000000" pitchFamily="49" charset="-120"/>
                <a:ea typeface="華康粗圓體" panose="020F0709000000000000" pitchFamily="49" charset="-120"/>
              </a:rPr>
              <a:t>請於送件前再度確認可報名件</a:t>
            </a:r>
            <a:r>
              <a:rPr lang="zh-TW" altLang="en-US" sz="3600" b="1" dirty="0" smtClean="0">
                <a:solidFill>
                  <a:srgbClr val="7030A0"/>
                </a:solidFill>
                <a:latin typeface="華康粗圓體" panose="020F0709000000000000" pitchFamily="49" charset="-120"/>
                <a:ea typeface="華康粗圓體" panose="020F0709000000000000" pitchFamily="49" charset="-120"/>
              </a:rPr>
              <a:t>數</a:t>
            </a:r>
            <a:endParaRPr lang="zh-TW" altLang="en-US" sz="36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3448289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439"/>
            <a:ext cx="8219256"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送交資料內容</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(P.12</a:t>
            </a:r>
            <a:r>
              <a:rPr lang="en-US" altLang="zh-TW"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a:xfrm>
            <a:off x="251520" y="1196752"/>
            <a:ext cx="8136904" cy="4873752"/>
          </a:xfrm>
        </p:spPr>
        <p:txBody>
          <a:bodyPr/>
          <a:lstStyle/>
          <a:p>
            <a:pPr marL="742950" lvl="2" indent="-342900" algn="just" eaLnBrk="1" fontAlgn="auto" hangingPunct="1">
              <a:spcAft>
                <a:spcPts val="0"/>
              </a:spcAft>
              <a:buFont typeface="Arial" pitchFamily="34" charset="0"/>
              <a:buBlip>
                <a:blip r:embed="rId2"/>
              </a:buBlip>
              <a:defRPr/>
            </a:pPr>
            <a:r>
              <a:rPr lang="zh-TW" altLang="en-US" sz="2400" b="1" dirty="0" smtClean="0">
                <a:solidFill>
                  <a:srgbClr val="7030A0"/>
                </a:solidFill>
                <a:latin typeface="華康粗圓體" panose="020F0709000000000000" pitchFamily="49" charset="-120"/>
                <a:ea typeface="華康粗圓體" panose="020F0709000000000000" pitchFamily="49" charset="-120"/>
              </a:rPr>
              <a:t>作品</a:t>
            </a:r>
            <a:r>
              <a:rPr lang="zh-TW" altLang="en-US" sz="2400" b="1" dirty="0">
                <a:solidFill>
                  <a:srgbClr val="7030A0"/>
                </a:solidFill>
                <a:latin typeface="華康粗圓體" panose="020F0709000000000000" pitchFamily="49" charset="-120"/>
                <a:ea typeface="華康粗圓體" panose="020F0709000000000000" pitchFamily="49" charset="-120"/>
              </a:rPr>
              <a:t>送展表</a:t>
            </a:r>
            <a:r>
              <a:rPr lang="en-US" altLang="zh-TW" sz="2400" b="1" dirty="0">
                <a:solidFill>
                  <a:srgbClr val="7030A0"/>
                </a:solidFill>
                <a:latin typeface="華康粗圓體" panose="020F0709000000000000" pitchFamily="49" charset="-120"/>
                <a:ea typeface="華康粗圓體" panose="020F0709000000000000" pitchFamily="49" charset="-120"/>
              </a:rPr>
              <a:t>1</a:t>
            </a:r>
            <a:r>
              <a:rPr lang="zh-TW" altLang="en-US" sz="2400" b="1" dirty="0">
                <a:solidFill>
                  <a:srgbClr val="7030A0"/>
                </a:solidFill>
                <a:latin typeface="華康粗圓體" panose="020F0709000000000000" pitchFamily="49" charset="-120"/>
                <a:ea typeface="華康粗圓體" panose="020F0709000000000000" pitchFamily="49" charset="-120"/>
              </a:rPr>
              <a:t>份（</a:t>
            </a:r>
            <a:r>
              <a:rPr lang="zh-TW" altLang="en-US" sz="2400" b="1" dirty="0">
                <a:solidFill>
                  <a:srgbClr val="FF0000"/>
                </a:solidFill>
                <a:latin typeface="華康粗圓體" panose="020F0709000000000000" pitchFamily="49" charset="-120"/>
                <a:ea typeface="華康粗圓體" panose="020F0709000000000000" pitchFamily="49" charset="-120"/>
              </a:rPr>
              <a:t>附件一</a:t>
            </a:r>
            <a:r>
              <a:rPr lang="zh-TW" altLang="en-US" sz="2400" b="1" dirty="0">
                <a:solidFill>
                  <a:srgbClr val="7030A0"/>
                </a:solidFill>
                <a:latin typeface="華康粗圓體" panose="020F0709000000000000" pitchFamily="49" charset="-120"/>
                <a:ea typeface="華康粗圓體" panose="020F0709000000000000" pitchFamily="49" charset="-120"/>
              </a:rPr>
              <a:t>，線上報名完成後輸出列印，核章及指導老師簽名</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r>
              <a:rPr lang="en-US" altLang="zh-TW" sz="2400" b="1" dirty="0" smtClean="0">
                <a:solidFill>
                  <a:schemeClr val="accent2">
                    <a:lumMod val="75000"/>
                  </a:schemeClr>
                </a:solidFill>
                <a:latin typeface="華康粗圓體" panose="020F0709000000000000" pitchFamily="49" charset="-120"/>
                <a:ea typeface="華康粗圓體" panose="020F0709000000000000" pitchFamily="49" charset="-120"/>
              </a:rPr>
              <a:t>(p.18)</a:t>
            </a:r>
            <a:endParaRPr lang="zh-TW" altLang="en-US" sz="2400" b="1" dirty="0">
              <a:solidFill>
                <a:srgbClr val="7030A0"/>
              </a:solidFill>
              <a:latin typeface="華康粗圓體" panose="020F0709000000000000" pitchFamily="49" charset="-120"/>
              <a:ea typeface="華康粗圓體" panose="020F0709000000000000" pitchFamily="49" charset="-120"/>
            </a:endParaRPr>
          </a:p>
          <a:p>
            <a:pPr marL="742950" lvl="2" indent="-342900" algn="just" eaLnBrk="1" fontAlgn="auto" hangingPunct="1">
              <a:spcAft>
                <a:spcPts val="0"/>
              </a:spcAft>
              <a:buFont typeface="Arial" pitchFamily="34" charset="0"/>
              <a:buBlip>
                <a:blip r:embed="rId2"/>
              </a:buBlip>
              <a:defRPr/>
            </a:pPr>
            <a:r>
              <a:rPr lang="zh-TW" altLang="en-US" sz="2400" b="1" dirty="0" smtClean="0">
                <a:solidFill>
                  <a:srgbClr val="7030A0"/>
                </a:solidFill>
                <a:latin typeface="華康粗圓體" panose="020F0709000000000000" pitchFamily="49" charset="-120"/>
                <a:ea typeface="華康粗圓體" panose="020F0709000000000000" pitchFamily="49" charset="-120"/>
              </a:rPr>
              <a:t>作品</a:t>
            </a:r>
            <a:r>
              <a:rPr lang="zh-TW" altLang="en-US" sz="2400" b="1" dirty="0">
                <a:solidFill>
                  <a:srgbClr val="7030A0"/>
                </a:solidFill>
                <a:latin typeface="華康粗圓體" panose="020F0709000000000000" pitchFamily="49" charset="-120"/>
                <a:ea typeface="華康粗圓體" panose="020F0709000000000000" pitchFamily="49" charset="-120"/>
              </a:rPr>
              <a:t>說明書一式</a:t>
            </a:r>
            <a:r>
              <a:rPr lang="en-US" altLang="zh-TW" sz="2400" b="1" dirty="0">
                <a:solidFill>
                  <a:srgbClr val="7030A0"/>
                </a:solidFill>
                <a:latin typeface="華康粗圓體" panose="020F0709000000000000" pitchFamily="49" charset="-120"/>
                <a:ea typeface="華康粗圓體" panose="020F0709000000000000" pitchFamily="49" charset="-120"/>
              </a:rPr>
              <a:t>4</a:t>
            </a:r>
            <a:r>
              <a:rPr lang="zh-TW" altLang="en-US" sz="2400" b="1" dirty="0">
                <a:solidFill>
                  <a:srgbClr val="7030A0"/>
                </a:solidFill>
                <a:latin typeface="華康粗圓體" panose="020F0709000000000000" pitchFamily="49" charset="-120"/>
                <a:ea typeface="華康粗圓體" panose="020F0709000000000000" pitchFamily="49" charset="-120"/>
              </a:rPr>
              <a:t>份（</a:t>
            </a:r>
            <a:r>
              <a:rPr lang="zh-TW" altLang="en-US" sz="2400" b="1" dirty="0">
                <a:solidFill>
                  <a:srgbClr val="FF0000"/>
                </a:solidFill>
                <a:latin typeface="華康粗圓體" panose="020F0709000000000000" pitchFamily="49" charset="-120"/>
                <a:ea typeface="華康粗圓體" panose="020F0709000000000000" pitchFamily="49" charset="-120"/>
              </a:rPr>
              <a:t>附件二</a:t>
            </a:r>
            <a:r>
              <a:rPr lang="en-US" altLang="zh-TW" sz="2400" b="1" dirty="0">
                <a:solidFill>
                  <a:srgbClr val="FF0000"/>
                </a:solidFill>
                <a:latin typeface="華康粗圓體" panose="020F0709000000000000" pitchFamily="49" charset="-120"/>
                <a:ea typeface="華康粗圓體" panose="020F0709000000000000" pitchFamily="49" charset="-120"/>
              </a:rPr>
              <a:t>~</a:t>
            </a:r>
            <a:r>
              <a:rPr lang="zh-TW" altLang="en-US" sz="2400" b="1" dirty="0">
                <a:solidFill>
                  <a:srgbClr val="FF0000"/>
                </a:solidFill>
                <a:latin typeface="華康粗圓體" panose="020F0709000000000000" pitchFamily="49" charset="-120"/>
                <a:ea typeface="華康粗圓體" panose="020F0709000000000000" pitchFamily="49" charset="-120"/>
              </a:rPr>
              <a:t>四</a:t>
            </a:r>
            <a:r>
              <a:rPr lang="zh-TW" altLang="en-US" sz="2400" b="1" dirty="0">
                <a:solidFill>
                  <a:srgbClr val="7030A0"/>
                </a:solidFill>
                <a:latin typeface="華康粗圓體" panose="020F0709000000000000" pitchFamily="49" charset="-120"/>
                <a:ea typeface="華康粗圓體" panose="020F0709000000000000" pitchFamily="49" charset="-120"/>
              </a:rPr>
              <a:t>，文字與圖表及封面需排版完成於一個檔案中</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r>
              <a:rPr lang="en-US" altLang="zh-TW" sz="2400" b="1" dirty="0" smtClean="0">
                <a:solidFill>
                  <a:schemeClr val="accent2">
                    <a:lumMod val="75000"/>
                  </a:schemeClr>
                </a:solidFill>
                <a:latin typeface="華康粗圓體" panose="020F0709000000000000" pitchFamily="49" charset="-120"/>
                <a:ea typeface="華康粗圓體" panose="020F0709000000000000" pitchFamily="49" charset="-120"/>
              </a:rPr>
              <a:t>(p.19~21)</a:t>
            </a:r>
            <a:endParaRPr lang="en-US" altLang="zh-TW" sz="2400" b="1" dirty="0">
              <a:solidFill>
                <a:srgbClr val="7030A0"/>
              </a:solidFill>
              <a:latin typeface="華康粗圓體" panose="020F0709000000000000" pitchFamily="49" charset="-120"/>
              <a:ea typeface="華康粗圓體" panose="020F0709000000000000" pitchFamily="49" charset="-120"/>
            </a:endParaRPr>
          </a:p>
          <a:p>
            <a:pPr marL="742950" lvl="2" indent="-342900" algn="just" eaLnBrk="1" fontAlgn="auto" hangingPunct="1">
              <a:spcAft>
                <a:spcPts val="0"/>
              </a:spcAft>
              <a:buFont typeface="Arial" pitchFamily="34" charset="0"/>
              <a:buBlip>
                <a:blip r:embed="rId2"/>
              </a:buBlip>
              <a:defRPr/>
            </a:pPr>
            <a:r>
              <a:rPr lang="zh-TW" altLang="en-US" sz="2400" b="1" dirty="0">
                <a:solidFill>
                  <a:srgbClr val="00B050"/>
                </a:solidFill>
                <a:latin typeface="華康粗圓體" panose="020F0709000000000000" pitchFamily="49" charset="-120"/>
                <a:ea typeface="華康粗圓體" panose="020F0709000000000000" pitchFamily="49" charset="-120"/>
              </a:rPr>
              <a:t>請勿將送展表裝訂於說明書上</a:t>
            </a:r>
            <a:r>
              <a:rPr lang="zh-TW" altLang="en-US" sz="2400" b="1" dirty="0">
                <a:solidFill>
                  <a:srgbClr val="7030A0"/>
                </a:solidFill>
                <a:latin typeface="華康粗圓體" panose="020F0709000000000000" pitchFamily="49" charset="-120"/>
                <a:ea typeface="華康粗圓體" panose="020F0709000000000000" pitchFamily="49" charset="-120"/>
              </a:rPr>
              <a:t>。  </a:t>
            </a:r>
          </a:p>
          <a:p>
            <a:pPr marL="742950" lvl="2" indent="-342900" algn="just" eaLnBrk="1" fontAlgn="auto" hangingPunct="1">
              <a:spcAft>
                <a:spcPts val="0"/>
              </a:spcAft>
              <a:buFont typeface="Arial" pitchFamily="34" charset="0"/>
              <a:buBlip>
                <a:blip r:embed="rId2"/>
              </a:buBlip>
              <a:defRPr/>
            </a:pPr>
            <a:r>
              <a:rPr lang="zh-TW" altLang="en-US" sz="2400" b="1" dirty="0" smtClean="0">
                <a:solidFill>
                  <a:srgbClr val="7030A0"/>
                </a:solidFill>
                <a:latin typeface="華康粗圓體" panose="020F0709000000000000" pitchFamily="49" charset="-120"/>
                <a:ea typeface="華康粗圓體" panose="020F0709000000000000" pitchFamily="49" charset="-120"/>
              </a:rPr>
              <a:t>校</a:t>
            </a:r>
            <a:r>
              <a:rPr lang="zh-TW" altLang="en-US" sz="2400" b="1" dirty="0">
                <a:solidFill>
                  <a:srgbClr val="7030A0"/>
                </a:solidFill>
                <a:latin typeface="華康粗圓體" panose="020F0709000000000000" pitchFamily="49" charset="-120"/>
                <a:ea typeface="華康粗圓體" panose="020F0709000000000000" pitchFamily="49" charset="-120"/>
              </a:rPr>
              <a:t>內科展作品件數統計表</a:t>
            </a:r>
            <a:r>
              <a:rPr lang="en-US" altLang="zh-TW" sz="2400" b="1" dirty="0">
                <a:solidFill>
                  <a:srgbClr val="7030A0"/>
                </a:solidFill>
                <a:latin typeface="華康粗圓體" panose="020F0709000000000000" pitchFamily="49" charset="-120"/>
                <a:ea typeface="華康粗圓體" panose="020F0709000000000000" pitchFamily="49" charset="-120"/>
              </a:rPr>
              <a:t>1</a:t>
            </a:r>
            <a:r>
              <a:rPr lang="zh-TW" altLang="en-US" sz="2400" b="1" dirty="0">
                <a:solidFill>
                  <a:srgbClr val="7030A0"/>
                </a:solidFill>
                <a:latin typeface="華康粗圓體" panose="020F0709000000000000" pitchFamily="49" charset="-120"/>
                <a:ea typeface="華康粗圓體" panose="020F0709000000000000" pitchFamily="49" charset="-120"/>
              </a:rPr>
              <a:t>份（</a:t>
            </a:r>
            <a:r>
              <a:rPr lang="zh-TW" altLang="en-US" sz="2400" b="1" dirty="0">
                <a:solidFill>
                  <a:srgbClr val="FF0000"/>
                </a:solidFill>
                <a:latin typeface="華康粗圓體" panose="020F0709000000000000" pitchFamily="49" charset="-120"/>
                <a:ea typeface="華康粗圓體" panose="020F0709000000000000" pitchFamily="49" charset="-120"/>
              </a:rPr>
              <a:t>附件五</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00B050"/>
                </a:solidFill>
                <a:latin typeface="華康粗圓體" panose="020F0709000000000000" pitchFamily="49" charset="-120"/>
                <a:ea typeface="華康粗圓體" panose="020F0709000000000000" pitchFamily="49" charset="-120"/>
              </a:rPr>
              <a:t>校內有辦理者，需加附</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r>
              <a:rPr lang="en-US" altLang="zh-TW" sz="2400" b="1" dirty="0" smtClean="0">
                <a:solidFill>
                  <a:schemeClr val="accent2">
                    <a:lumMod val="75000"/>
                  </a:schemeClr>
                </a:solidFill>
                <a:latin typeface="華康粗圓體" panose="020F0709000000000000" pitchFamily="49" charset="-120"/>
                <a:ea typeface="華康粗圓體" panose="020F0709000000000000" pitchFamily="49" charset="-120"/>
              </a:rPr>
              <a:t>(p.22)</a:t>
            </a:r>
            <a:endParaRPr lang="en-US" altLang="zh-TW" sz="2400" b="1" dirty="0">
              <a:solidFill>
                <a:schemeClr val="accent2">
                  <a:lumMod val="75000"/>
                </a:schemeClr>
              </a:solidFill>
              <a:latin typeface="華康粗圓體" panose="020F0709000000000000" pitchFamily="49" charset="-120"/>
              <a:ea typeface="華康粗圓體" panose="020F0709000000000000" pitchFamily="49" charset="-120"/>
            </a:endParaRPr>
          </a:p>
          <a:p>
            <a:pPr marL="742950" lvl="2" indent="-342900" algn="just" eaLnBrk="1" fontAlgn="auto" hangingPunct="1">
              <a:spcAft>
                <a:spcPts val="0"/>
              </a:spcAft>
              <a:buFont typeface="Arial" pitchFamily="34" charset="0"/>
              <a:buBlip>
                <a:blip r:embed="rId2"/>
              </a:buBlip>
              <a:defRPr/>
            </a:pPr>
            <a:r>
              <a:rPr lang="zh-TW" altLang="en-US" sz="2400" b="1" dirty="0">
                <a:solidFill>
                  <a:srgbClr val="7030A0"/>
                </a:solidFill>
                <a:latin typeface="華康粗圓體" panose="020F0709000000000000" pitchFamily="49" charset="-120"/>
                <a:ea typeface="華康粗圓體" panose="020F0709000000000000" pitchFamily="49" charset="-120"/>
              </a:rPr>
              <a:t>電子檔光碟</a:t>
            </a:r>
            <a:r>
              <a:rPr lang="en-US" altLang="zh-TW" sz="2400" b="1" dirty="0">
                <a:solidFill>
                  <a:srgbClr val="7030A0"/>
                </a:solidFill>
                <a:latin typeface="華康粗圓體" panose="020F0709000000000000" pitchFamily="49" charset="-120"/>
                <a:ea typeface="華康粗圓體" panose="020F0709000000000000" pitchFamily="49" charset="-120"/>
              </a:rPr>
              <a:t>1</a:t>
            </a:r>
            <a:r>
              <a:rPr lang="zh-TW" altLang="en-US" sz="2400" b="1" dirty="0">
                <a:solidFill>
                  <a:srgbClr val="7030A0"/>
                </a:solidFill>
                <a:latin typeface="華康粗圓體" panose="020F0709000000000000" pitchFamily="49" charset="-120"/>
                <a:ea typeface="華康粗圓體" panose="020F0709000000000000" pitchFamily="49" charset="-120"/>
              </a:rPr>
              <a:t>片</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含作品說明書</a:t>
            </a:r>
            <a:r>
              <a:rPr lang="en-US" altLang="zh-TW" sz="2400" b="1" dirty="0">
                <a:solidFill>
                  <a:srgbClr val="7030A0"/>
                </a:solidFill>
                <a:latin typeface="華康粗圓體" panose="020F0709000000000000" pitchFamily="49" charset="-120"/>
                <a:ea typeface="華康粗圓體" panose="020F0709000000000000" pitchFamily="49" charset="-120"/>
              </a:rPr>
              <a:t>PDF</a:t>
            </a:r>
            <a:r>
              <a:rPr lang="zh-TW" altLang="zh-TW" sz="2400" b="1" dirty="0">
                <a:solidFill>
                  <a:srgbClr val="7030A0"/>
                </a:solidFill>
                <a:latin typeface="華康粗圓體" panose="020F0709000000000000" pitchFamily="49" charset="-120"/>
                <a:ea typeface="華康粗圓體" panose="020F0709000000000000" pitchFamily="49" charset="-120"/>
              </a:rPr>
              <a:t>與</a:t>
            </a:r>
            <a:r>
              <a:rPr lang="en-US" altLang="zh-TW" sz="2400" b="1" dirty="0">
                <a:solidFill>
                  <a:srgbClr val="7030A0"/>
                </a:solidFill>
                <a:latin typeface="華康粗圓體" panose="020F0709000000000000" pitchFamily="49" charset="-120"/>
                <a:ea typeface="華康粗圓體" panose="020F0709000000000000" pitchFamily="49" charset="-120"/>
              </a:rPr>
              <a:t>WORD</a:t>
            </a:r>
            <a:r>
              <a:rPr lang="zh-TW" altLang="zh-TW" sz="2400" b="1" dirty="0">
                <a:solidFill>
                  <a:srgbClr val="7030A0"/>
                </a:solidFill>
                <a:latin typeface="華康粗圓體" panose="020F0709000000000000" pitchFamily="49" charset="-120"/>
                <a:ea typeface="華康粗圓體" panose="020F0709000000000000" pitchFamily="49" charset="-120"/>
              </a:rPr>
              <a:t>電子檔格式各一份</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必</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、校內科展統計表</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選</a:t>
            </a:r>
            <a:r>
              <a:rPr lang="en-US" altLang="zh-TW" sz="2400" b="1" dirty="0" smtClean="0">
                <a:solidFill>
                  <a:srgbClr val="7030A0"/>
                </a:solidFill>
                <a:latin typeface="華康粗圓體" panose="020F0709000000000000" pitchFamily="49" charset="-120"/>
                <a:ea typeface="華康粗圓體" panose="020F0709000000000000" pitchFamily="49" charset="-120"/>
              </a:rPr>
              <a:t>)】</a:t>
            </a:r>
          </a:p>
          <a:p>
            <a:pPr marL="742950" lvl="2" indent="-342900" algn="just" fontAlgn="auto">
              <a:spcAft>
                <a:spcPts val="0"/>
              </a:spcAft>
              <a:buBlip>
                <a:blip r:embed="rId2"/>
              </a:buBlip>
              <a:defRPr/>
            </a:pPr>
            <a:r>
              <a:rPr lang="zh-TW" altLang="en-US" sz="2400" b="1" dirty="0" smtClean="0">
                <a:solidFill>
                  <a:srgbClr val="7030A0"/>
                </a:solidFill>
                <a:latin typeface="華康粗圓體" panose="020F0709000000000000" pitchFamily="49" charset="-120"/>
                <a:ea typeface="華康粗圓體" panose="020F0709000000000000" pitchFamily="49" charset="-120"/>
              </a:rPr>
              <a:t>作品切結書</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FF0000"/>
                </a:solidFill>
                <a:latin typeface="華康粗圓體" panose="020F0709000000000000" pitchFamily="49" charset="-120"/>
                <a:ea typeface="華康粗圓體" panose="020F0709000000000000" pitchFamily="49" charset="-120"/>
              </a:rPr>
              <a:t>附件六</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r>
              <a:rPr lang="en-US" altLang="zh-TW" sz="2400" b="1" dirty="0" smtClean="0">
                <a:solidFill>
                  <a:schemeClr val="accent2">
                    <a:lumMod val="75000"/>
                  </a:schemeClr>
                </a:solidFill>
                <a:latin typeface="華康粗圓體" panose="020F0709000000000000" pitchFamily="49" charset="-120"/>
                <a:ea typeface="華康粗圓體" panose="020F0709000000000000" pitchFamily="49" charset="-120"/>
              </a:rPr>
              <a:t>(p.23)</a:t>
            </a:r>
            <a:endParaRPr lang="zh-TW" altLang="en-US" sz="2400" b="1" dirty="0">
              <a:solidFill>
                <a:schemeClr val="accent2">
                  <a:lumMod val="75000"/>
                </a:schemeClr>
              </a:solidFill>
              <a:latin typeface="華康粗圓體" panose="020F0709000000000000" pitchFamily="49" charset="-120"/>
              <a:ea typeface="華康粗圓體" panose="020F0709000000000000" pitchFamily="49" charset="-120"/>
            </a:endParaRPr>
          </a:p>
          <a:p>
            <a:pPr marL="742950" lvl="2" indent="-342900" algn="just" eaLnBrk="1" fontAlgn="auto" hangingPunct="1">
              <a:spcAft>
                <a:spcPts val="0"/>
              </a:spcAft>
              <a:buFont typeface="Arial" pitchFamily="34" charset="0"/>
              <a:buBlip>
                <a:blip r:embed="rId2"/>
              </a:buBlip>
              <a:defRPr/>
            </a:pPr>
            <a:r>
              <a:rPr lang="zh-TW" altLang="en-US" sz="2400" b="1" dirty="0" smtClean="0">
                <a:solidFill>
                  <a:srgbClr val="7030A0"/>
                </a:solidFill>
                <a:latin typeface="華康粗圓體" panose="020F0709000000000000" pitchFamily="49" charset="-120"/>
                <a:ea typeface="華康粗圓體" panose="020F0709000000000000" pitchFamily="49" charset="-120"/>
              </a:rPr>
              <a:t>送</a:t>
            </a:r>
            <a:r>
              <a:rPr lang="zh-TW" altLang="en-US" sz="2400" b="1" dirty="0">
                <a:solidFill>
                  <a:srgbClr val="7030A0"/>
                </a:solidFill>
                <a:latin typeface="華康粗圓體" panose="020F0709000000000000" pitchFamily="49" charset="-120"/>
                <a:ea typeface="華康粗圓體" panose="020F0709000000000000" pitchFamily="49" charset="-120"/>
              </a:rPr>
              <a:t>件檢核表</a:t>
            </a:r>
            <a:r>
              <a:rPr lang="en-US" altLang="zh-TW" sz="2400" b="1" dirty="0">
                <a:solidFill>
                  <a:srgbClr val="7030A0"/>
                </a:solidFill>
                <a:latin typeface="華康粗圓體" panose="020F0709000000000000" pitchFamily="49" charset="-120"/>
                <a:ea typeface="華康粗圓體" panose="020F0709000000000000" pitchFamily="49" charset="-120"/>
              </a:rPr>
              <a:t>1</a:t>
            </a:r>
            <a:r>
              <a:rPr lang="zh-TW" altLang="en-US" sz="2400" b="1" dirty="0">
                <a:solidFill>
                  <a:srgbClr val="7030A0"/>
                </a:solidFill>
                <a:latin typeface="華康粗圓體" panose="020F0709000000000000" pitchFamily="49" charset="-120"/>
                <a:ea typeface="華康粗圓體" panose="020F0709000000000000" pitchFamily="49" charset="-120"/>
              </a:rPr>
              <a:t>份（</a:t>
            </a:r>
            <a:r>
              <a:rPr lang="zh-TW" altLang="en-US" sz="2400" b="1" dirty="0" smtClean="0">
                <a:solidFill>
                  <a:srgbClr val="FF0000"/>
                </a:solidFill>
                <a:latin typeface="華康粗圓體" panose="020F0709000000000000" pitchFamily="49" charset="-120"/>
                <a:ea typeface="華康粗圓體" panose="020F0709000000000000" pitchFamily="49" charset="-120"/>
              </a:rPr>
              <a:t>附件七</a:t>
            </a:r>
            <a:r>
              <a:rPr lang="zh-TW" altLang="en-US" sz="2400" b="1" dirty="0" smtClean="0">
                <a:solidFill>
                  <a:srgbClr val="7030A0"/>
                </a:solidFill>
                <a:latin typeface="華康粗圓體" panose="020F0709000000000000" pitchFamily="49" charset="-120"/>
                <a:ea typeface="華康粗圓體" panose="020F0709000000000000" pitchFamily="49" charset="-120"/>
              </a:rPr>
              <a:t>）</a:t>
            </a:r>
            <a:r>
              <a:rPr lang="en-US" altLang="zh-TW" sz="2400" b="1" dirty="0" smtClean="0">
                <a:solidFill>
                  <a:schemeClr val="accent2">
                    <a:lumMod val="75000"/>
                  </a:schemeClr>
                </a:solidFill>
                <a:latin typeface="華康粗圓體" panose="020F0709000000000000" pitchFamily="49" charset="-120"/>
                <a:ea typeface="華康粗圓體" panose="020F0709000000000000" pitchFamily="49" charset="-120"/>
              </a:rPr>
              <a:t>(p.24)</a:t>
            </a:r>
            <a:endParaRPr lang="en-US" altLang="zh-TW" sz="2400" b="1" dirty="0">
              <a:solidFill>
                <a:schemeClr val="accent2">
                  <a:lumMod val="75000"/>
                </a:schemeClr>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3379742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0641" y="0"/>
            <a:ext cx="7467600" cy="1143000"/>
          </a:xfrm>
        </p:spPr>
        <p:txBody>
          <a:bodyPr>
            <a:normAutofit/>
          </a:bodyPr>
          <a:lstStyle/>
          <a:p>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送展表</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(P.18</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endParaRPr lang="zh-TW" altLang="en-US" dirty="0"/>
          </a:p>
        </p:txBody>
      </p:sp>
      <p:pic>
        <p:nvPicPr>
          <p:cNvPr id="317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142" t="19194" r="20659" b="7985"/>
          <a:stretch/>
        </p:blipFill>
        <p:spPr bwMode="auto">
          <a:xfrm>
            <a:off x="467544" y="1052736"/>
            <a:ext cx="6973556" cy="499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67544" y="6077806"/>
            <a:ext cx="7488832" cy="369332"/>
          </a:xfrm>
          <a:prstGeom prst="rect">
            <a:avLst/>
          </a:prstGeom>
        </p:spPr>
        <p:txBody>
          <a:bodyPr wrap="square">
            <a:spAutoFit/>
          </a:bodyPr>
          <a:lstStyle/>
          <a:p>
            <a:r>
              <a:rPr lang="zh-TW" altLang="en-US" sz="1800" b="1" dirty="0" smtClean="0">
                <a:solidFill>
                  <a:srgbClr val="C00000"/>
                </a:solidFill>
                <a:latin typeface="華康新特明體(P)" pitchFamily="18" charset="-120"/>
                <a:ea typeface="華康新特明體(P)" pitchFamily="18" charset="-120"/>
              </a:rPr>
              <a:t>注意：指導老師簽名、填表人請簽章（或核章）、主任及校長請核章</a:t>
            </a:r>
            <a:endParaRPr lang="zh-TW" altLang="en-US" sz="1800" b="1" dirty="0">
              <a:solidFill>
                <a:srgbClr val="C00000"/>
              </a:solidFill>
            </a:endParaRPr>
          </a:p>
        </p:txBody>
      </p:sp>
      <p:sp>
        <p:nvSpPr>
          <p:cNvPr id="5" name="迴轉箭號 4">
            <a:hlinkClick r:id="rId3" action="ppaction://hlinksldjump"/>
          </p:cNvPr>
          <p:cNvSpPr/>
          <p:nvPr/>
        </p:nvSpPr>
        <p:spPr>
          <a:xfrm rot="10800000">
            <a:off x="7850152" y="5722731"/>
            <a:ext cx="720080" cy="64807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059757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86732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競賽</a:t>
            </a:r>
            <a:r>
              <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制服</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尺寸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(P.59</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t>
            </a:r>
            <a:endPar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pic>
        <p:nvPicPr>
          <p:cNvPr id="4" name="Picture 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552" y="1556792"/>
            <a:ext cx="7488832" cy="3973022"/>
          </a:xfrm>
        </p:spPr>
      </p:pic>
      <p:sp>
        <p:nvSpPr>
          <p:cNvPr id="5" name="矩形 4"/>
          <p:cNvSpPr/>
          <p:nvPr/>
        </p:nvSpPr>
        <p:spPr>
          <a:xfrm>
            <a:off x="683568" y="5445224"/>
            <a:ext cx="7272808" cy="923330"/>
          </a:xfrm>
          <a:prstGeom prst="rect">
            <a:avLst/>
          </a:prstGeom>
        </p:spPr>
        <p:txBody>
          <a:bodyPr wrap="square">
            <a:spAutoFit/>
          </a:bodyPr>
          <a:lstStyle/>
          <a:p>
            <a:pPr fontAlgn="auto">
              <a:spcBef>
                <a:spcPct val="50000"/>
              </a:spcBef>
              <a:spcAft>
                <a:spcPts val="0"/>
              </a:spcAft>
              <a:defRPr/>
            </a:pPr>
            <a:r>
              <a:rPr lang="zh-TW" altLang="en-US" b="1" dirty="0">
                <a:solidFill>
                  <a:srgbClr val="7030A0"/>
                </a:solidFill>
                <a:latin typeface="華康粗圓體" panose="020F0709000000000000" pitchFamily="49" charset="-120"/>
                <a:ea typeface="華康粗圓體" panose="020F0709000000000000" pitchFamily="49" charset="-120"/>
              </a:rPr>
              <a:t>在評審期間每件作品之作者（限列名者），均應穿著</a:t>
            </a:r>
            <a:r>
              <a:rPr lang="zh-TW" altLang="en-US" b="1" dirty="0">
                <a:solidFill>
                  <a:srgbClr val="00B050"/>
                </a:solidFill>
                <a:latin typeface="華康粗圓體" panose="020F0709000000000000" pitchFamily="49" charset="-120"/>
                <a:ea typeface="華康粗圓體" panose="020F0709000000000000" pitchFamily="49" charset="-120"/>
              </a:rPr>
              <a:t>競賽制服（由大會提供）</a:t>
            </a:r>
            <a:r>
              <a:rPr lang="zh-TW" altLang="en-US" b="1" dirty="0">
                <a:solidFill>
                  <a:srgbClr val="7030A0"/>
                </a:solidFill>
                <a:latin typeface="華康粗圓體" panose="020F0709000000000000" pitchFamily="49" charset="-120"/>
                <a:ea typeface="華康粗圓體" panose="020F0709000000000000" pitchFamily="49" charset="-120"/>
              </a:rPr>
              <a:t>並配戴作者證，在場說明、解釋、操作，回答評審委員所提之問題。</a:t>
            </a:r>
          </a:p>
        </p:txBody>
      </p:sp>
    </p:spTree>
    <p:extLst>
      <p:ext uri="{BB962C8B-B14F-4D97-AF65-F5344CB8AC3E}">
        <p14:creationId xmlns:p14="http://schemas.microsoft.com/office/powerpoint/2010/main" val="2598484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363272"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.19)-</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封面</a:t>
            </a:r>
            <a:endParaRPr lang="zh-TW" altLang="en-US" sz="4000" dirty="0">
              <a:solidFill>
                <a:srgbClr val="FF0000"/>
              </a:solidFill>
            </a:endParaRPr>
          </a:p>
        </p:txBody>
      </p:sp>
      <p:sp>
        <p:nvSpPr>
          <p:cNvPr id="3" name="內容版面配置區 2"/>
          <p:cNvSpPr>
            <a:spLocks noGrp="1"/>
          </p:cNvSpPr>
          <p:nvPr>
            <p:ph sz="quarter" idx="1"/>
          </p:nvPr>
        </p:nvSpPr>
        <p:spPr/>
        <p:txBody>
          <a:bodyPr/>
          <a:lstStyle/>
          <a:p>
            <a:pPr eaLnBrk="1" fontAlgn="auto" hangingPunct="1">
              <a:lnSpc>
                <a:spcPct val="90000"/>
              </a:lnSpc>
              <a:spcAft>
                <a:spcPts val="0"/>
              </a:spcAft>
              <a:buFontTx/>
              <a:buNone/>
              <a:defRPr/>
            </a:pPr>
            <a:r>
              <a:rPr lang="zh-TW" altLang="en-US" b="1" dirty="0">
                <a:solidFill>
                  <a:srgbClr val="7030A0"/>
                </a:solidFill>
                <a:latin typeface="華康粗圓體" panose="020F0709000000000000" pitchFamily="49" charset="-120"/>
                <a:ea typeface="華康粗圓體" panose="020F0709000000000000" pitchFamily="49" charset="-120"/>
              </a:rPr>
              <a:t>科　　別：</a:t>
            </a:r>
          </a:p>
          <a:p>
            <a:pPr eaLnBrk="1" fontAlgn="auto" hangingPunct="1">
              <a:lnSpc>
                <a:spcPct val="90000"/>
              </a:lnSpc>
              <a:spcAft>
                <a:spcPts val="0"/>
              </a:spcAft>
              <a:buFontTx/>
              <a:buNone/>
              <a:defRPr/>
            </a:pPr>
            <a:r>
              <a:rPr lang="zh-TW" altLang="en-US" b="1" dirty="0">
                <a:solidFill>
                  <a:srgbClr val="7030A0"/>
                </a:solidFill>
                <a:latin typeface="華康粗圓體" panose="020F0709000000000000" pitchFamily="49" charset="-120"/>
                <a:ea typeface="華康粗圓體" panose="020F0709000000000000" pitchFamily="49" charset="-120"/>
              </a:rPr>
              <a:t>組　　別：</a:t>
            </a:r>
          </a:p>
          <a:p>
            <a:pPr eaLnBrk="1" fontAlgn="auto" hangingPunct="1">
              <a:lnSpc>
                <a:spcPct val="90000"/>
              </a:lnSpc>
              <a:spcAft>
                <a:spcPts val="0"/>
              </a:spcAft>
              <a:buFontTx/>
              <a:buNone/>
              <a:defRPr/>
            </a:pPr>
            <a:r>
              <a:rPr lang="zh-TW" altLang="en-US" b="1" dirty="0">
                <a:solidFill>
                  <a:srgbClr val="7030A0"/>
                </a:solidFill>
                <a:latin typeface="華康粗圓體" panose="020F0709000000000000" pitchFamily="49" charset="-120"/>
                <a:ea typeface="華康粗圓體" panose="020F0709000000000000" pitchFamily="49" charset="-120"/>
              </a:rPr>
              <a:t>作品名稱：</a:t>
            </a:r>
          </a:p>
          <a:p>
            <a:pPr algn="dist" eaLnBrk="1" fontAlgn="auto" hangingPunct="1">
              <a:lnSpc>
                <a:spcPct val="90000"/>
              </a:lnSpc>
              <a:spcAft>
                <a:spcPts val="0"/>
              </a:spcAft>
              <a:buFontTx/>
              <a:buNone/>
              <a:defRPr/>
            </a:pPr>
            <a:r>
              <a:rPr lang="zh-TW" altLang="en-US" b="1" dirty="0">
                <a:solidFill>
                  <a:srgbClr val="7030A0"/>
                </a:solidFill>
                <a:latin typeface="華康粗圓體" panose="020F0709000000000000" pitchFamily="49" charset="-120"/>
                <a:ea typeface="華康粗圓體" panose="020F0709000000000000" pitchFamily="49" charset="-120"/>
              </a:rPr>
              <a:t>關 鍵 詞：　　　、　　　、　　　（最多三個）</a:t>
            </a:r>
            <a:endParaRPr lang="en-US" altLang="zh-TW" b="1" dirty="0">
              <a:solidFill>
                <a:srgbClr val="7030A0"/>
              </a:solidFill>
              <a:latin typeface="華康粗圓體" panose="020F0709000000000000" pitchFamily="49" charset="-120"/>
              <a:ea typeface="華康粗圓體" panose="020F0709000000000000" pitchFamily="49" charset="-120"/>
            </a:endParaRPr>
          </a:p>
          <a:p>
            <a:pPr eaLnBrk="1" fontAlgn="auto" hangingPunct="1">
              <a:lnSpc>
                <a:spcPct val="90000"/>
              </a:lnSpc>
              <a:spcAft>
                <a:spcPts val="0"/>
              </a:spcAft>
              <a:buFontTx/>
              <a:buNone/>
              <a:defRPr/>
            </a:pPr>
            <a:endParaRPr lang="en-US" altLang="zh-TW" b="1" dirty="0" smtClean="0">
              <a:solidFill>
                <a:srgbClr val="7030A0"/>
              </a:solidFill>
              <a:latin typeface="華康粗圓體" panose="020F0709000000000000" pitchFamily="49" charset="-120"/>
              <a:ea typeface="華康粗圓體" panose="020F0709000000000000" pitchFamily="49" charset="-120"/>
            </a:endParaRPr>
          </a:p>
          <a:p>
            <a:pPr eaLnBrk="1" fontAlgn="auto" hangingPunct="1">
              <a:lnSpc>
                <a:spcPct val="90000"/>
              </a:lnSpc>
              <a:spcAft>
                <a:spcPts val="0"/>
              </a:spcAft>
              <a:buFontTx/>
              <a:buNone/>
              <a:defRPr/>
            </a:pPr>
            <a:endParaRPr lang="en-US" altLang="zh-TW" b="1" dirty="0">
              <a:solidFill>
                <a:srgbClr val="7030A0"/>
              </a:solidFill>
              <a:latin typeface="華康粗圓體" panose="020F0709000000000000" pitchFamily="49" charset="-120"/>
              <a:ea typeface="華康粗圓體" panose="020F0709000000000000" pitchFamily="49" charset="-120"/>
            </a:endParaRPr>
          </a:p>
          <a:p>
            <a:pPr eaLnBrk="1" fontAlgn="auto" hangingPunct="1">
              <a:lnSpc>
                <a:spcPct val="90000"/>
              </a:lnSpc>
              <a:spcAft>
                <a:spcPts val="0"/>
              </a:spcAft>
              <a:buFontTx/>
              <a:buNone/>
              <a:defRPr/>
            </a:pPr>
            <a:r>
              <a:rPr lang="zh-TW" altLang="en-US" b="1" dirty="0">
                <a:solidFill>
                  <a:srgbClr val="00B050"/>
                </a:solidFill>
                <a:latin typeface="華康粗圓體" panose="020F0709000000000000" pitchFamily="49" charset="-120"/>
                <a:ea typeface="華康粗圓體" panose="020F0709000000000000" pitchFamily="49" charset="-120"/>
              </a:rPr>
              <a:t>編    號：</a:t>
            </a:r>
          </a:p>
          <a:p>
            <a:pPr eaLnBrk="1" hangingPunct="1">
              <a:spcBef>
                <a:spcPct val="0"/>
              </a:spcBef>
              <a:buFontTx/>
              <a:buNone/>
            </a:pPr>
            <a:endParaRPr lang="en-US" altLang="zh-TW" b="1" dirty="0">
              <a:solidFill>
                <a:srgbClr val="7030A0"/>
              </a:solidFill>
              <a:latin typeface="華康粗圓體" pitchFamily="49" charset="-120"/>
              <a:ea typeface="華康粗圓體" pitchFamily="49" charset="-120"/>
            </a:endParaRPr>
          </a:p>
          <a:p>
            <a:pPr eaLnBrk="1" hangingPunct="1">
              <a:spcBef>
                <a:spcPct val="0"/>
              </a:spcBef>
              <a:buFontTx/>
              <a:buNone/>
            </a:pPr>
            <a:r>
              <a:rPr lang="zh-TW" altLang="en-US" b="1" dirty="0" smtClean="0">
                <a:solidFill>
                  <a:srgbClr val="7030A0"/>
                </a:solidFill>
                <a:latin typeface="華康粗圓體" pitchFamily="49" charset="-120"/>
                <a:ea typeface="華康粗圓體" pitchFamily="49" charset="-120"/>
              </a:rPr>
              <a:t>製作</a:t>
            </a:r>
            <a:r>
              <a:rPr lang="zh-TW" altLang="en-US" b="1" dirty="0">
                <a:solidFill>
                  <a:srgbClr val="7030A0"/>
                </a:solidFill>
                <a:latin typeface="華康粗圓體" pitchFamily="49" charset="-120"/>
                <a:ea typeface="華康粗圓體" pitchFamily="49" charset="-120"/>
              </a:rPr>
              <a:t>說明：</a:t>
            </a:r>
          </a:p>
          <a:p>
            <a:pPr eaLnBrk="1" hangingPunct="1">
              <a:spcBef>
                <a:spcPct val="0"/>
              </a:spcBef>
              <a:buFontTx/>
              <a:buNone/>
            </a:pPr>
            <a:r>
              <a:rPr lang="zh-TW" altLang="en-US" b="1" dirty="0">
                <a:solidFill>
                  <a:srgbClr val="7030A0"/>
                </a:solidFill>
                <a:latin typeface="華康粗圓體" pitchFamily="49" charset="-120"/>
                <a:ea typeface="華康粗圓體" pitchFamily="49" charset="-120"/>
              </a:rPr>
              <a:t> </a:t>
            </a:r>
            <a:r>
              <a:rPr lang="en-US" altLang="zh-TW" b="1" dirty="0">
                <a:solidFill>
                  <a:srgbClr val="7030A0"/>
                </a:solidFill>
                <a:latin typeface="華康粗圓體" pitchFamily="49" charset="-120"/>
                <a:ea typeface="華康粗圓體" pitchFamily="49" charset="-120"/>
              </a:rPr>
              <a:t>1.</a:t>
            </a:r>
            <a:r>
              <a:rPr lang="zh-TW" altLang="en-US" b="1" dirty="0">
                <a:solidFill>
                  <a:srgbClr val="7030A0"/>
                </a:solidFill>
                <a:latin typeface="華康粗圓體" pitchFamily="49" charset="-120"/>
                <a:ea typeface="華康粗圓體" pitchFamily="49" charset="-120"/>
              </a:rPr>
              <a:t>說明書封面僅寫科別、組別、作品名稱及關鍵詞。</a:t>
            </a:r>
          </a:p>
          <a:p>
            <a:pPr eaLnBrk="1" hangingPunct="1">
              <a:spcBef>
                <a:spcPct val="0"/>
              </a:spcBef>
              <a:buFontTx/>
              <a:buNone/>
            </a:pPr>
            <a:r>
              <a:rPr lang="en-US" altLang="zh-TW" b="1" dirty="0">
                <a:solidFill>
                  <a:srgbClr val="7030A0"/>
                </a:solidFill>
                <a:latin typeface="華康粗圓體" pitchFamily="49" charset="-120"/>
                <a:ea typeface="華康粗圓體" pitchFamily="49" charset="-120"/>
              </a:rPr>
              <a:t> 2.</a:t>
            </a:r>
            <a:r>
              <a:rPr lang="zh-TW" altLang="en-US" b="1" dirty="0">
                <a:solidFill>
                  <a:srgbClr val="00B050"/>
                </a:solidFill>
                <a:latin typeface="華康粗圓體" pitchFamily="49" charset="-120"/>
                <a:ea typeface="華康粗圓體" pitchFamily="49" charset="-120"/>
              </a:rPr>
              <a:t>編號由臺北市</a:t>
            </a:r>
            <a:r>
              <a:rPr lang="zh-TW" altLang="en-US" b="1" dirty="0" smtClean="0">
                <a:solidFill>
                  <a:srgbClr val="00B050"/>
                </a:solidFill>
                <a:latin typeface="華康粗圓體" pitchFamily="49" charset="-120"/>
                <a:ea typeface="華康粗圓體" pitchFamily="49" charset="-120"/>
              </a:rPr>
              <a:t>立松山家商統一</a:t>
            </a:r>
            <a:r>
              <a:rPr lang="zh-TW" altLang="en-US" b="1" dirty="0">
                <a:solidFill>
                  <a:srgbClr val="00B050"/>
                </a:solidFill>
                <a:latin typeface="華康粗圓體" pitchFamily="49" charset="-120"/>
                <a:ea typeface="華康粗圓體" pitchFamily="49" charset="-120"/>
              </a:rPr>
              <a:t>編列。</a:t>
            </a:r>
          </a:p>
          <a:p>
            <a:pPr eaLnBrk="1" hangingPunct="1">
              <a:spcBef>
                <a:spcPct val="0"/>
              </a:spcBef>
              <a:buFontTx/>
              <a:buNone/>
            </a:pPr>
            <a:r>
              <a:rPr lang="zh-TW" altLang="en-US" b="1" dirty="0">
                <a:solidFill>
                  <a:srgbClr val="7030A0"/>
                </a:solidFill>
                <a:latin typeface="華康粗圓體" pitchFamily="49" charset="-120"/>
                <a:ea typeface="華康粗圓體" pitchFamily="49" charset="-120"/>
              </a:rPr>
              <a:t> </a:t>
            </a:r>
            <a:r>
              <a:rPr lang="en-US" altLang="zh-TW" b="1" dirty="0">
                <a:solidFill>
                  <a:srgbClr val="7030A0"/>
                </a:solidFill>
                <a:latin typeface="華康粗圓體" pitchFamily="49" charset="-120"/>
                <a:ea typeface="華康粗圓體" pitchFamily="49" charset="-120"/>
              </a:rPr>
              <a:t>3.</a:t>
            </a:r>
            <a:r>
              <a:rPr lang="zh-TW" altLang="en-US" b="1" dirty="0">
                <a:solidFill>
                  <a:srgbClr val="7030A0"/>
                </a:solidFill>
                <a:latin typeface="華康粗圓體" pitchFamily="49" charset="-120"/>
                <a:ea typeface="華康粗圓體" pitchFamily="49" charset="-120"/>
              </a:rPr>
              <a:t>封面編排由參展作者自行設計。</a:t>
            </a:r>
          </a:p>
          <a:p>
            <a:endParaRPr lang="zh-TW" altLang="en-US" dirty="0"/>
          </a:p>
        </p:txBody>
      </p:sp>
    </p:spTree>
    <p:extLst>
      <p:ext uri="{BB962C8B-B14F-4D97-AF65-F5344CB8AC3E}">
        <p14:creationId xmlns:p14="http://schemas.microsoft.com/office/powerpoint/2010/main" val="14380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7715200" cy="1143000"/>
          </a:xfrm>
        </p:spPr>
        <p:txBody>
          <a:bodyPr>
            <a:normAutofit fontScale="90000"/>
          </a:bodyPr>
          <a:lstStyle/>
          <a:p>
            <a:r>
              <a:rPr lang="zh-TW" altLang="en-US" sz="36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中華民國中小學科展實施要點</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重大</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變革</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r>
            <a:b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br>
            <a:r>
              <a:rPr lang="en-US" altLang="zh-TW" sz="3100" dirty="0">
                <a:latin typeface="標楷體" panose="03000509000000000000" pitchFamily="65" charset="-120"/>
                <a:ea typeface="標楷體" panose="03000509000000000000" pitchFamily="65" charset="-120"/>
              </a:rPr>
              <a:t>(</a:t>
            </a:r>
            <a:r>
              <a:rPr lang="zh-TW" altLang="zh-TW" sz="3100" dirty="0">
                <a:latin typeface="標楷體" panose="03000509000000000000" pitchFamily="65" charset="-120"/>
                <a:ea typeface="標楷體" panose="03000509000000000000" pitchFamily="65" charset="-120"/>
              </a:rPr>
              <a:t>自民國</a:t>
            </a:r>
            <a:r>
              <a:rPr lang="en-US" altLang="zh-TW" sz="3100" dirty="0">
                <a:latin typeface="標楷體" panose="03000509000000000000" pitchFamily="65" charset="-120"/>
                <a:ea typeface="標楷體" panose="03000509000000000000" pitchFamily="65" charset="-120"/>
              </a:rPr>
              <a:t>105</a:t>
            </a:r>
            <a:r>
              <a:rPr lang="zh-TW" altLang="zh-TW" sz="3100" dirty="0">
                <a:latin typeface="標楷體" panose="03000509000000000000" pitchFamily="65" charset="-120"/>
                <a:ea typeface="標楷體" panose="03000509000000000000" pitchFamily="65" charset="-120"/>
              </a:rPr>
              <a:t>年第</a:t>
            </a:r>
            <a:r>
              <a:rPr lang="en-US" altLang="zh-TW" sz="3100" dirty="0">
                <a:latin typeface="標楷體" panose="03000509000000000000" pitchFamily="65" charset="-120"/>
                <a:ea typeface="標楷體" panose="03000509000000000000" pitchFamily="65" charset="-120"/>
              </a:rPr>
              <a:t>56</a:t>
            </a:r>
            <a:r>
              <a:rPr lang="zh-TW" altLang="zh-TW" sz="3100" dirty="0">
                <a:latin typeface="標楷體" panose="03000509000000000000" pitchFamily="65" charset="-120"/>
                <a:ea typeface="標楷體" panose="03000509000000000000" pitchFamily="65" charset="-120"/>
              </a:rPr>
              <a:t>屆實施</a:t>
            </a:r>
            <a:r>
              <a:rPr lang="en-US" altLang="zh-TW" sz="3100" dirty="0" smtClean="0">
                <a:latin typeface="標楷體" panose="03000509000000000000" pitchFamily="65" charset="-120"/>
                <a:ea typeface="標楷體" panose="03000509000000000000" pitchFamily="65" charset="-120"/>
              </a:rPr>
              <a:t>)</a:t>
            </a:r>
            <a:endParaRPr lang="zh-TW" altLang="en-US" sz="31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a:xfrm>
            <a:off x="467544" y="1988840"/>
            <a:ext cx="7467600" cy="3960440"/>
          </a:xfrm>
        </p:spPr>
        <p:txBody>
          <a:bodyPr/>
          <a:lstStyle/>
          <a:p>
            <a:r>
              <a:rPr lang="zh-TW" altLang="zh-TW" sz="3600" dirty="0" smtClean="0">
                <a:solidFill>
                  <a:srgbClr val="FF0000"/>
                </a:solidFill>
                <a:latin typeface="華康粗圓體" panose="020F0709000000000000" pitchFamily="49" charset="-120"/>
                <a:ea typeface="華康粗圓體" panose="020F0709000000000000" pitchFamily="49" charset="-120"/>
              </a:rPr>
              <a:t>展覽</a:t>
            </a:r>
            <a:r>
              <a:rPr lang="zh-TW" altLang="en-US" sz="3600" dirty="0" smtClean="0">
                <a:solidFill>
                  <a:srgbClr val="FF0000"/>
                </a:solidFill>
                <a:latin typeface="華康粗圓體" panose="020F0709000000000000" pitchFamily="49" charset="-120"/>
                <a:ea typeface="華康粗圓體" panose="020F0709000000000000" pitchFamily="49" charset="-120"/>
              </a:rPr>
              <a:t>組</a:t>
            </a:r>
            <a:r>
              <a:rPr lang="zh-TW" altLang="en-US" sz="3600" dirty="0" smtClean="0">
                <a:solidFill>
                  <a:srgbClr val="FF0000"/>
                </a:solidFill>
                <a:latin typeface="華康粗圓體" panose="020F0709000000000000" pitchFamily="49" charset="-120"/>
                <a:ea typeface="華康粗圓體" panose="020F0709000000000000" pitchFamily="49" charset="-120"/>
              </a:rPr>
              <a:t>別</a:t>
            </a:r>
            <a:r>
              <a:rPr lang="en-US" altLang="zh-TW" sz="3200" b="1" dirty="0" smtClean="0">
                <a:latin typeface="標楷體" panose="03000509000000000000" pitchFamily="65" charset="-120"/>
                <a:ea typeface="標楷體" panose="03000509000000000000" pitchFamily="65" charset="-120"/>
              </a:rPr>
              <a:t> </a:t>
            </a:r>
          </a:p>
          <a:p>
            <a:pPr lvl="1"/>
            <a:r>
              <a:rPr lang="zh-TW" altLang="en-US" sz="3300" dirty="0" smtClean="0">
                <a:latin typeface="標楷體" panose="03000509000000000000" pitchFamily="65" charset="-120"/>
                <a:ea typeface="標楷體" panose="03000509000000000000" pitchFamily="65" charset="-120"/>
              </a:rPr>
              <a:t>國小</a:t>
            </a:r>
            <a:r>
              <a:rPr lang="zh-TW" altLang="en-US" sz="3300" dirty="0">
                <a:latin typeface="標楷體" panose="03000509000000000000" pitchFamily="65" charset="-120"/>
                <a:ea typeface="標楷體" panose="03000509000000000000" pitchFamily="65" charset="-120"/>
              </a:rPr>
              <a:t>、國中</a:t>
            </a:r>
            <a:r>
              <a:rPr lang="zh-TW" altLang="en-US" sz="3300" dirty="0" smtClean="0">
                <a:latin typeface="標楷體" panose="03000509000000000000" pitchFamily="65" charset="-120"/>
                <a:ea typeface="標楷體" panose="03000509000000000000" pitchFamily="65" charset="-120"/>
              </a:rPr>
              <a:t>組不變</a:t>
            </a:r>
            <a:endParaRPr lang="en-US" altLang="zh-TW" sz="3300" dirty="0" smtClean="0">
              <a:latin typeface="標楷體" panose="03000509000000000000" pitchFamily="65" charset="-120"/>
              <a:ea typeface="標楷體" panose="03000509000000000000" pitchFamily="65" charset="-120"/>
            </a:endParaRPr>
          </a:p>
          <a:p>
            <a:pPr lvl="1"/>
            <a:r>
              <a:rPr lang="zh-TW" altLang="en-US" sz="3600" dirty="0">
                <a:latin typeface="標楷體" panose="03000509000000000000" pitchFamily="65" charset="-120"/>
                <a:ea typeface="標楷體" panose="03000509000000000000" pitchFamily="65" charset="-120"/>
              </a:rPr>
              <a:t>「高中組、高職組」整併</a:t>
            </a:r>
            <a:r>
              <a:rPr lang="zh-TW" altLang="en-US" sz="3600" dirty="0" smtClean="0">
                <a:latin typeface="標楷體" panose="03000509000000000000" pitchFamily="65" charset="-120"/>
                <a:ea typeface="標楷體" panose="03000509000000000000" pitchFamily="65" charset="-120"/>
              </a:rPr>
              <a:t>為</a:t>
            </a:r>
            <a:endParaRPr lang="en-US" altLang="zh-TW" sz="3600" dirty="0" smtClean="0">
              <a:latin typeface="標楷體" panose="03000509000000000000" pitchFamily="65" charset="-120"/>
              <a:ea typeface="標楷體" panose="03000509000000000000" pitchFamily="65" charset="-120"/>
            </a:endParaRPr>
          </a:p>
          <a:p>
            <a:pPr marL="366713" lvl="1" indent="0">
              <a:buNone/>
            </a:pPr>
            <a:r>
              <a:rPr lang="zh-TW" altLang="en-US" sz="3600" dirty="0">
                <a:latin typeface="標楷體" panose="03000509000000000000" pitchFamily="65" charset="-120"/>
                <a:ea typeface="標楷體" panose="03000509000000000000" pitchFamily="65" charset="-120"/>
              </a:rPr>
              <a:t> </a:t>
            </a:r>
            <a:r>
              <a:rPr lang="zh-TW" altLang="en-US" sz="3600" dirty="0" smtClean="0">
                <a:latin typeface="標楷體" panose="03000509000000000000" pitchFamily="65" charset="-120"/>
                <a:ea typeface="標楷體" panose="03000509000000000000" pitchFamily="65" charset="-120"/>
              </a:rPr>
              <a:t>「</a:t>
            </a:r>
            <a:r>
              <a:rPr lang="zh-TW" altLang="en-US" sz="3600" dirty="0" smtClean="0">
                <a:solidFill>
                  <a:srgbClr val="FF0000"/>
                </a:solidFill>
                <a:latin typeface="標楷體" panose="03000509000000000000" pitchFamily="65" charset="-120"/>
                <a:ea typeface="標楷體" panose="03000509000000000000" pitchFamily="65" charset="-120"/>
              </a:rPr>
              <a:t>高級</a:t>
            </a:r>
            <a:r>
              <a:rPr lang="zh-TW" altLang="en-US" sz="3600" dirty="0">
                <a:solidFill>
                  <a:srgbClr val="FF0000"/>
                </a:solidFill>
                <a:latin typeface="標楷體" panose="03000509000000000000" pitchFamily="65" charset="-120"/>
                <a:ea typeface="標楷體" panose="03000509000000000000" pitchFamily="65" charset="-120"/>
              </a:rPr>
              <a:t>中等學校組</a:t>
            </a:r>
            <a:r>
              <a:rPr lang="zh-TW" altLang="en-US" sz="3600" dirty="0">
                <a:latin typeface="標楷體" panose="03000509000000000000" pitchFamily="65" charset="-120"/>
                <a:ea typeface="標楷體" panose="03000509000000000000" pitchFamily="65" charset="-120"/>
              </a:rPr>
              <a:t>」</a:t>
            </a:r>
            <a:endParaRPr lang="zh-TW" altLang="zh-TW" sz="3600" dirty="0">
              <a:latin typeface="標楷體" panose="03000509000000000000" pitchFamily="65" charset="-120"/>
              <a:ea typeface="標楷體" panose="03000509000000000000" pitchFamily="65" charset="-120"/>
            </a:endParaRPr>
          </a:p>
          <a:p>
            <a:pPr lvl="1"/>
            <a:endParaRPr lang="zh-TW" altLang="zh-TW" sz="4400" dirty="0">
              <a:latin typeface="標楷體" panose="03000509000000000000" pitchFamily="65" charset="-120"/>
              <a:ea typeface="標楷體" panose="03000509000000000000" pitchFamily="65" charset="-120"/>
            </a:endParaRPr>
          </a:p>
          <a:p>
            <a:pPr marL="0" indent="0">
              <a:buNone/>
            </a:pPr>
            <a:endParaRPr lang="zh-TW" altLang="zh-TW" b="1" dirty="0">
              <a:latin typeface="標楷體" panose="03000509000000000000" pitchFamily="65" charset="-120"/>
              <a:ea typeface="標楷體" panose="03000509000000000000" pitchFamily="65" charset="-120"/>
            </a:endParaRPr>
          </a:p>
          <a:p>
            <a:pPr marL="0" indent="0">
              <a:buNone/>
            </a:pPr>
            <a:endParaRPr lang="zh-TW" altLang="en-US" dirty="0"/>
          </a:p>
        </p:txBody>
      </p:sp>
    </p:spTree>
    <p:extLst>
      <p:ext uri="{BB962C8B-B14F-4D97-AF65-F5344CB8AC3E}">
        <p14:creationId xmlns:p14="http://schemas.microsoft.com/office/powerpoint/2010/main" val="1425186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1400"/>
            <a:ext cx="746760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(P.20)-</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內容</a:t>
            </a:r>
            <a:endParaRPr lang="zh-TW" altLang="en-US" sz="3200" dirty="0"/>
          </a:p>
        </p:txBody>
      </p:sp>
      <p:sp>
        <p:nvSpPr>
          <p:cNvPr id="3" name="內容版面配置區 2"/>
          <p:cNvSpPr>
            <a:spLocks noGrp="1"/>
          </p:cNvSpPr>
          <p:nvPr>
            <p:ph sz="quarter" idx="1"/>
          </p:nvPr>
        </p:nvSpPr>
        <p:spPr>
          <a:xfrm>
            <a:off x="467544" y="980728"/>
            <a:ext cx="7467600" cy="4873752"/>
          </a:xfrm>
        </p:spPr>
        <p:txBody>
          <a:bodyPr/>
          <a:lstStyle/>
          <a:p>
            <a:pPr marL="342900" lvl="1" indent="-342900" algn="just" eaLnBrk="1" fontAlgn="auto" hangingPunct="1">
              <a:spcAft>
                <a:spcPts val="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作品名稱：</a:t>
            </a:r>
          </a:p>
          <a:p>
            <a:pPr marL="342900" lvl="1" indent="-342900" algn="just" eaLnBrk="1" fontAlgn="auto" hangingPunct="1">
              <a:spcAft>
                <a:spcPts val="0"/>
              </a:spcAft>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內文：</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摘要（</a:t>
            </a:r>
            <a:r>
              <a:rPr lang="en-US" altLang="zh-TW" sz="2800" b="1" dirty="0">
                <a:solidFill>
                  <a:srgbClr val="7030A0"/>
                </a:solidFill>
                <a:latin typeface="華康粗圓體" panose="020F0709000000000000" pitchFamily="49" charset="-120"/>
                <a:ea typeface="華康粗圓體" panose="020F0709000000000000" pitchFamily="49" charset="-120"/>
              </a:rPr>
              <a:t>300</a:t>
            </a:r>
            <a:r>
              <a:rPr lang="zh-TW" altLang="zh-TW" sz="2800" b="1" dirty="0">
                <a:solidFill>
                  <a:srgbClr val="7030A0"/>
                </a:solidFill>
                <a:latin typeface="華康粗圓體" panose="020F0709000000000000" pitchFamily="49" charset="-120"/>
                <a:ea typeface="華康粗圓體" panose="020F0709000000000000" pitchFamily="49" charset="-120"/>
              </a:rPr>
              <a:t>字</a:t>
            </a:r>
            <a:r>
              <a:rPr lang="zh-TW" altLang="zh-TW" sz="2800" b="1" dirty="0" smtClean="0">
                <a:solidFill>
                  <a:srgbClr val="7030A0"/>
                </a:solidFill>
                <a:latin typeface="華康粗圓體" panose="020F0709000000000000" pitchFamily="49" charset="-120"/>
                <a:ea typeface="華康粗圓體" panose="020F0709000000000000" pitchFamily="49" charset="-120"/>
              </a:rPr>
              <a:t>以內</a:t>
            </a:r>
            <a:r>
              <a:rPr lang="zh-TW" altLang="en-US" sz="2800" b="1" dirty="0" smtClean="0">
                <a:solidFill>
                  <a:srgbClr val="7030A0"/>
                </a:solidFill>
                <a:latin typeface="華康粗圓體" panose="020F0709000000000000" pitchFamily="49" charset="-120"/>
                <a:ea typeface="華康粗圓體" panose="020F0709000000000000" pitchFamily="49" charset="-120"/>
              </a:rPr>
              <a:t>含標點符號</a:t>
            </a:r>
            <a:r>
              <a:rPr lang="zh-TW" altLang="zh-TW" sz="2800" b="1" dirty="0" smtClean="0">
                <a:solidFill>
                  <a:srgbClr val="7030A0"/>
                </a:solidFill>
                <a:latin typeface="華康粗圓體" panose="020F0709000000000000" pitchFamily="49" charset="-120"/>
                <a:ea typeface="華康粗圓體" panose="020F0709000000000000" pitchFamily="49" charset="-120"/>
              </a:rPr>
              <a:t>）</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壹、研究動機</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貳、研究目的</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參、研究設備及器材</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肆、研究過程或方法</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伍、研究結果</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陸、討論</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柒、結論</a:t>
            </a:r>
          </a:p>
          <a:p>
            <a:pPr lvl="3" eaLnBrk="1" fontAlgn="auto" hangingPunct="1">
              <a:spcAft>
                <a:spcPts val="0"/>
              </a:spcAft>
              <a:defRPr/>
            </a:pPr>
            <a:r>
              <a:rPr lang="zh-TW" altLang="zh-TW" sz="2800" b="1" dirty="0">
                <a:solidFill>
                  <a:srgbClr val="7030A0"/>
                </a:solidFill>
                <a:latin typeface="華康粗圓體" panose="020F0709000000000000" pitchFamily="49" charset="-120"/>
                <a:ea typeface="華康粗圓體" panose="020F0709000000000000" pitchFamily="49" charset="-120"/>
              </a:rPr>
              <a:t>捌、參考資料及其他</a:t>
            </a:r>
            <a:endParaRPr lang="en-US" altLang="zh-TW" sz="2800" b="1" dirty="0">
              <a:solidFill>
                <a:srgbClr val="7030A0"/>
              </a:solidFill>
              <a:latin typeface="華康粗圓體" panose="020F0709000000000000" pitchFamily="49" charset="-120"/>
              <a:ea typeface="華康粗圓體" panose="020F0709000000000000" pitchFamily="49" charset="-120"/>
            </a:endParaRPr>
          </a:p>
          <a:p>
            <a:endParaRPr lang="zh-TW" altLang="en-US" sz="1800" dirty="0"/>
          </a:p>
        </p:txBody>
      </p:sp>
    </p:spTree>
    <p:extLst>
      <p:ext uri="{BB962C8B-B14F-4D97-AF65-F5344CB8AC3E}">
        <p14:creationId xmlns:p14="http://schemas.microsoft.com/office/powerpoint/2010/main" val="3476611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.20)-</a:t>
            </a:r>
            <a:r>
              <a:rPr lang="zh-TW" altLang="en-US"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書寫</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a:t>
            </a:r>
            <a:endParaRPr lang="zh-TW" altLang="en-US" sz="3200" dirty="0"/>
          </a:p>
        </p:txBody>
      </p:sp>
      <p:sp>
        <p:nvSpPr>
          <p:cNvPr id="3" name="內容版面配置區 2"/>
          <p:cNvSpPr>
            <a:spLocks noGrp="1"/>
          </p:cNvSpPr>
          <p:nvPr>
            <p:ph sz="quarter" idx="1"/>
          </p:nvPr>
        </p:nvSpPr>
        <p:spPr/>
        <p:txBody>
          <a:bodyPr/>
          <a:lstStyle/>
          <a:p>
            <a:pPr marL="342900" lvl="1" indent="-342900" algn="just"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作品說明書一律以</a:t>
            </a:r>
            <a:r>
              <a:rPr lang="en-US" altLang="zh-TW" sz="2800" b="1" dirty="0" err="1">
                <a:solidFill>
                  <a:srgbClr val="00B050"/>
                </a:solidFill>
                <a:latin typeface="華康粗圓體" panose="020F0709000000000000" pitchFamily="49" charset="-120"/>
                <a:ea typeface="華康粗圓體" panose="020F0709000000000000" pitchFamily="49" charset="-120"/>
              </a:rPr>
              <a:t>A4</a:t>
            </a:r>
            <a:r>
              <a:rPr lang="zh-TW" altLang="en-US" sz="2800" b="1" dirty="0">
                <a:solidFill>
                  <a:srgbClr val="00B050"/>
                </a:solidFill>
                <a:latin typeface="華康粗圓體" panose="020F0709000000000000" pitchFamily="49" charset="-120"/>
                <a:ea typeface="華康粗圓體" panose="020F0709000000000000" pitchFamily="49" charset="-120"/>
              </a:rPr>
              <a:t>大小紙張由左至右打字印刷</a:t>
            </a:r>
            <a:r>
              <a:rPr lang="zh-TW" altLang="en-US" sz="2800" b="1" dirty="0">
                <a:solidFill>
                  <a:srgbClr val="7030A0"/>
                </a:solidFill>
                <a:latin typeface="華康粗圓體" panose="020F0709000000000000" pitchFamily="49" charset="-120"/>
                <a:ea typeface="華康粗圓體" panose="020F0709000000000000" pitchFamily="49" charset="-120"/>
              </a:rPr>
              <a:t>，並裝訂成</a:t>
            </a:r>
            <a:r>
              <a:rPr lang="zh-TW" altLang="en-US" sz="2800" b="1" dirty="0" smtClean="0">
                <a:solidFill>
                  <a:srgbClr val="7030A0"/>
                </a:solidFill>
                <a:latin typeface="華康粗圓體" panose="020F0709000000000000" pitchFamily="49" charset="-120"/>
                <a:ea typeface="華康粗圓體" panose="020F0709000000000000" pitchFamily="49" charset="-120"/>
              </a:rPr>
              <a:t>冊</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作品</a:t>
            </a:r>
            <a:r>
              <a:rPr lang="zh-TW" altLang="en-US" sz="2800" b="1" dirty="0" smtClean="0">
                <a:solidFill>
                  <a:srgbClr val="7030A0"/>
                </a:solidFill>
                <a:latin typeface="華康粗圓體" panose="020F0709000000000000" pitchFamily="49" charset="-120"/>
                <a:ea typeface="華康粗圓體" panose="020F0709000000000000" pitchFamily="49" charset="-120"/>
              </a:rPr>
              <a:t>說明書內容</a:t>
            </a:r>
            <a:r>
              <a:rPr lang="zh-TW" altLang="en-US" sz="2800" b="1" dirty="0" smtClean="0">
                <a:solidFill>
                  <a:srgbClr val="00B050"/>
                </a:solidFill>
                <a:latin typeface="華康粗圓體" panose="020F0709000000000000" pitchFamily="49" charset="-120"/>
                <a:ea typeface="華康粗圓體" panose="020F0709000000000000" pitchFamily="49" charset="-120"/>
              </a:rPr>
              <a:t>總</a:t>
            </a:r>
            <a:r>
              <a:rPr lang="zh-TW" altLang="en-US" sz="2800" b="1" dirty="0">
                <a:solidFill>
                  <a:srgbClr val="00B050"/>
                </a:solidFill>
                <a:latin typeface="華康粗圓體" panose="020F0709000000000000" pitchFamily="49" charset="-120"/>
                <a:ea typeface="華康粗圓體" panose="020F0709000000000000" pitchFamily="49" charset="-120"/>
              </a:rPr>
              <a:t>頁數以</a:t>
            </a:r>
            <a:r>
              <a:rPr lang="en-US" altLang="zh-TW" sz="2800" b="1" dirty="0">
                <a:solidFill>
                  <a:srgbClr val="00B050"/>
                </a:solidFill>
                <a:latin typeface="華康粗圓體" panose="020F0709000000000000" pitchFamily="49" charset="-120"/>
                <a:ea typeface="華康粗圓體" panose="020F0709000000000000" pitchFamily="49" charset="-120"/>
              </a:rPr>
              <a:t>30</a:t>
            </a:r>
            <a:r>
              <a:rPr lang="zh-TW" altLang="en-US" sz="2800" b="1" dirty="0">
                <a:solidFill>
                  <a:srgbClr val="00B050"/>
                </a:solidFill>
                <a:latin typeface="華康粗圓體" panose="020F0709000000000000" pitchFamily="49" charset="-120"/>
                <a:ea typeface="華康粗圓體" panose="020F0709000000000000" pitchFamily="49" charset="-120"/>
              </a:rPr>
              <a:t>頁為限</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不含封面、封底及目錄</a:t>
            </a:r>
            <a:r>
              <a:rPr lang="en-US" altLang="zh-TW" sz="2800" b="1" dirty="0" smtClean="0">
                <a:solidFill>
                  <a:srgbClr val="7030A0"/>
                </a:solidFill>
                <a:latin typeface="華康粗圓體" panose="020F0709000000000000" pitchFamily="49" charset="-120"/>
                <a:ea typeface="華康粗圓體" panose="020F0709000000000000" pitchFamily="49" charset="-120"/>
              </a:rPr>
              <a:t>)</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內容使用標題次序詳見實施計畫為壹、一、（一）、</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en-US" sz="2800" b="1" dirty="0">
                <a:solidFill>
                  <a:srgbClr val="7030A0"/>
                </a:solidFill>
                <a:latin typeface="華康粗圓體" panose="020F0709000000000000" pitchFamily="49" charset="-120"/>
                <a:ea typeface="華康粗圓體" panose="020F0709000000000000" pitchFamily="49" charset="-120"/>
              </a:rPr>
              <a:t>），詳見實施計畫附件</a:t>
            </a:r>
            <a:r>
              <a:rPr lang="zh-TW" altLang="en-US" sz="2800" b="1" dirty="0" smtClean="0">
                <a:solidFill>
                  <a:srgbClr val="7030A0"/>
                </a:solidFill>
                <a:latin typeface="華康粗圓體" panose="020F0709000000000000" pitchFamily="49" charset="-120"/>
                <a:ea typeface="華康粗圓體" panose="020F0709000000000000" pitchFamily="49" charset="-120"/>
              </a:rPr>
              <a:t>四</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研究動機內容應包括作品與教材相關性</a:t>
            </a:r>
            <a:r>
              <a:rPr lang="en-US" altLang="zh-TW" sz="2800" b="1" dirty="0">
                <a:solidFill>
                  <a:srgbClr val="00B050"/>
                </a:solidFill>
                <a:latin typeface="華康粗圓體" panose="020F0709000000000000" pitchFamily="49" charset="-120"/>
                <a:ea typeface="華康粗圓體" panose="020F0709000000000000" pitchFamily="49" charset="-120"/>
              </a:rPr>
              <a:t>(</a:t>
            </a:r>
            <a:r>
              <a:rPr lang="zh-TW" altLang="en-US" sz="2800" b="1" dirty="0">
                <a:solidFill>
                  <a:srgbClr val="00B050"/>
                </a:solidFill>
                <a:latin typeface="華康粗圓體" panose="020F0709000000000000" pitchFamily="49" charset="-120"/>
                <a:ea typeface="華康粗圓體" panose="020F0709000000000000" pitchFamily="49" charset="-120"/>
              </a:rPr>
              <a:t>教學單元）之</a:t>
            </a:r>
            <a:r>
              <a:rPr lang="zh-TW" altLang="en-US" sz="2800" b="1" dirty="0" smtClean="0">
                <a:solidFill>
                  <a:srgbClr val="00B050"/>
                </a:solidFill>
                <a:latin typeface="華康粗圓體" panose="020F0709000000000000" pitchFamily="49" charset="-120"/>
                <a:ea typeface="華康粗圓體" panose="020F0709000000000000" pitchFamily="49" charset="-120"/>
              </a:rPr>
              <a:t>說明</a:t>
            </a:r>
            <a:endParaRPr lang="zh-TW" altLang="en-US"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3458721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(P.20)-</a:t>
            </a:r>
            <a:r>
              <a:rPr lang="zh-TW" altLang="en-US"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書寫</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2</a:t>
            </a:r>
            <a:endParaRPr lang="zh-TW" altLang="en-US"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p:txBody>
          <a:bodyPr/>
          <a:lstStyle/>
          <a:p>
            <a:pPr marL="342900" lvl="1" indent="-342900" algn="just"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原始紀錄（</a:t>
            </a:r>
            <a:r>
              <a:rPr lang="en-US" altLang="zh-TW" sz="2800" b="1" dirty="0" err="1">
                <a:solidFill>
                  <a:srgbClr val="7030A0"/>
                </a:solidFill>
                <a:latin typeface="華康粗圓體" panose="020F0709000000000000" pitchFamily="49" charset="-120"/>
                <a:ea typeface="華康粗圓體" panose="020F0709000000000000" pitchFamily="49" charset="-120"/>
              </a:rPr>
              <a:t>A4</a:t>
            </a:r>
            <a:r>
              <a:rPr lang="zh-TW" altLang="en-US" sz="2800" b="1" dirty="0">
                <a:solidFill>
                  <a:srgbClr val="7030A0"/>
                </a:solidFill>
                <a:latin typeface="華康粗圓體" panose="020F0709000000000000" pitchFamily="49" charset="-120"/>
                <a:ea typeface="華康粗圓體" panose="020F0709000000000000" pitchFamily="49" charset="-120"/>
              </a:rPr>
              <a:t>裝訂成冊）資料須攜往評審會場供評審委員查閱</a:t>
            </a:r>
            <a:r>
              <a:rPr lang="zh-TW" altLang="en-US" sz="2800" b="1" dirty="0" smtClean="0">
                <a:solidFill>
                  <a:srgbClr val="7030A0"/>
                </a:solidFill>
                <a:latin typeface="華康粗圓體" panose="020F0709000000000000" pitchFamily="49" charset="-120"/>
                <a:ea typeface="華康粗圓體" panose="020F0709000000000000" pitchFamily="49" charset="-120"/>
              </a:rPr>
              <a:t>，</a:t>
            </a:r>
            <a:r>
              <a:rPr lang="zh-TW" altLang="en-US" sz="2800" b="1" dirty="0" smtClean="0">
                <a:solidFill>
                  <a:srgbClr val="FF0000"/>
                </a:solidFill>
                <a:latin typeface="華康粗圓體" panose="020F0709000000000000" pitchFamily="49" charset="-120"/>
                <a:ea typeface="華康粗圓體" panose="020F0709000000000000" pitchFamily="49" charset="-120"/>
              </a:rPr>
              <a:t>請勿</a:t>
            </a:r>
            <a:r>
              <a:rPr lang="zh-TW" altLang="en-US" sz="2800" b="1" dirty="0">
                <a:solidFill>
                  <a:srgbClr val="7030A0"/>
                </a:solidFill>
                <a:latin typeface="華康粗圓體" panose="020F0709000000000000" pitchFamily="49" charset="-120"/>
                <a:ea typeface="華康粗圓體" panose="020F0709000000000000" pitchFamily="49" charset="-120"/>
              </a:rPr>
              <a:t>將研究日誌或實驗觀察原始紀錄正本或影本送交承辦</a:t>
            </a:r>
            <a:r>
              <a:rPr lang="zh-TW" altLang="en-US" sz="2800" b="1" dirty="0" smtClean="0">
                <a:solidFill>
                  <a:srgbClr val="7030A0"/>
                </a:solidFill>
                <a:latin typeface="華康粗圓體" panose="020F0709000000000000" pitchFamily="49" charset="-120"/>
                <a:ea typeface="華康粗圓體" panose="020F0709000000000000" pitchFamily="49" charset="-120"/>
              </a:rPr>
              <a:t>學校</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作品說明書自本頁起</a:t>
            </a:r>
            <a:r>
              <a:rPr lang="zh-TW" altLang="en-US" sz="2800" b="1" dirty="0">
                <a:solidFill>
                  <a:srgbClr val="FF0000"/>
                </a:solidFill>
                <a:latin typeface="華康粗圓體" panose="020F0709000000000000" pitchFamily="49" charset="-120"/>
                <a:ea typeface="華康粗圓體" panose="020F0709000000000000" pitchFamily="49" charset="-120"/>
              </a:rPr>
              <a:t>請勿</a:t>
            </a:r>
            <a:r>
              <a:rPr lang="zh-TW" altLang="en-US" sz="2800" b="1" dirty="0">
                <a:solidFill>
                  <a:srgbClr val="00B050"/>
                </a:solidFill>
                <a:latin typeface="華康粗圓體" panose="020F0709000000000000" pitchFamily="49" charset="-120"/>
                <a:ea typeface="華康粗圓體" panose="020F0709000000000000" pitchFamily="49" charset="-120"/>
              </a:rPr>
              <a:t>出現校名、學校制服、作者、校長及指導教師姓名等，並且照片中不得出現作者或指導教師之臉部</a:t>
            </a:r>
            <a:r>
              <a:rPr lang="zh-TW" altLang="en-US" sz="2800" b="1" dirty="0">
                <a:solidFill>
                  <a:srgbClr val="7030A0"/>
                </a:solidFill>
                <a:latin typeface="華康粗圓體" panose="020F0709000000000000" pitchFamily="49" charset="-120"/>
                <a:ea typeface="華康粗圓體" panose="020F0709000000000000" pitchFamily="49" charset="-120"/>
              </a:rPr>
              <a:t>，俾審查之公平性及</a:t>
            </a:r>
            <a:r>
              <a:rPr lang="zh-TW" altLang="en-US" sz="2800" b="1" dirty="0" smtClean="0">
                <a:solidFill>
                  <a:srgbClr val="7030A0"/>
                </a:solidFill>
                <a:latin typeface="華康粗圓體" panose="020F0709000000000000" pitchFamily="49" charset="-120"/>
                <a:ea typeface="華康粗圓體" panose="020F0709000000000000" pitchFamily="49" charset="-120"/>
              </a:rPr>
              <a:t>客觀性</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本文及參考資料書寫方式請參考</a:t>
            </a:r>
            <a:r>
              <a:rPr lang="en-US" altLang="zh-TW" sz="2800" b="1" dirty="0">
                <a:solidFill>
                  <a:srgbClr val="00B050"/>
                </a:solidFill>
                <a:latin typeface="華康粗圓體" panose="020F0709000000000000" pitchFamily="49" charset="-120"/>
                <a:ea typeface="華康粗圓體" panose="020F0709000000000000" pitchFamily="49" charset="-120"/>
              </a:rPr>
              <a:t>APA</a:t>
            </a:r>
            <a:r>
              <a:rPr lang="zh-TW" altLang="en-US" sz="2800" b="1" dirty="0" smtClean="0">
                <a:solidFill>
                  <a:srgbClr val="00B050"/>
                </a:solidFill>
                <a:latin typeface="華康粗圓體" panose="020F0709000000000000" pitchFamily="49" charset="-120"/>
                <a:ea typeface="華康粗圓體" panose="020F0709000000000000" pitchFamily="49" charset="-120"/>
              </a:rPr>
              <a:t>格式</a:t>
            </a:r>
            <a:r>
              <a:rPr lang="en-US" altLang="zh-TW" sz="2800" b="1" dirty="0" smtClean="0">
                <a:solidFill>
                  <a:srgbClr val="00B050"/>
                </a:solidFill>
                <a:latin typeface="華康粗圓體" panose="020F0709000000000000" pitchFamily="49" charset="-120"/>
                <a:ea typeface="華康粗圓體" panose="020F0709000000000000" pitchFamily="49" charset="-120"/>
              </a:rPr>
              <a:t>(p.45 ~ p.48)</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0" indent="0">
              <a:buNone/>
            </a:pPr>
            <a:endParaRPr lang="zh-TW" altLang="en-US" dirty="0"/>
          </a:p>
        </p:txBody>
      </p:sp>
    </p:spTree>
    <p:extLst>
      <p:ext uri="{BB962C8B-B14F-4D97-AF65-F5344CB8AC3E}">
        <p14:creationId xmlns:p14="http://schemas.microsoft.com/office/powerpoint/2010/main" val="436498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(P.21)-</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電腦檔案製作規範</a:t>
            </a:r>
            <a:endParaRPr lang="zh-TW" altLang="en-US"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p:txBody>
          <a:bodyPr/>
          <a:lstStyle/>
          <a:p>
            <a:r>
              <a:rPr lang="zh-TW" altLang="en-US" sz="3200" dirty="0">
                <a:latin typeface="華康中圓體" panose="020F0509000000000000" pitchFamily="49" charset="-120"/>
                <a:ea typeface="華康中圓體" panose="020F0509000000000000" pitchFamily="49" charset="-120"/>
              </a:rPr>
              <a:t>封面及內頁規範，請參考附件四</a:t>
            </a:r>
            <a:r>
              <a:rPr lang="en-US" altLang="zh-TW" sz="3200" dirty="0">
                <a:latin typeface="華康中圓體" panose="020F0509000000000000" pitchFamily="49" charset="-120"/>
                <a:ea typeface="華康中圓體" panose="020F0509000000000000" pitchFamily="49" charset="-120"/>
              </a:rPr>
              <a:t>(p.21</a:t>
            </a:r>
            <a:r>
              <a:rPr lang="en-US" altLang="zh-TW" sz="3200" dirty="0" smtClean="0">
                <a:latin typeface="華康中圓體" panose="020F0509000000000000" pitchFamily="49" charset="-120"/>
                <a:ea typeface="華康中圓體" panose="020F0509000000000000" pitchFamily="49" charset="-120"/>
              </a:rPr>
              <a:t>)</a:t>
            </a:r>
          </a:p>
          <a:p>
            <a:r>
              <a:rPr lang="zh-TW" altLang="en-US" sz="3200" dirty="0">
                <a:latin typeface="華康中圓體" panose="020F0509000000000000" pitchFamily="49" charset="-120"/>
                <a:ea typeface="華康中圓體" panose="020F0509000000000000" pitchFamily="49" charset="-120"/>
              </a:rPr>
              <a:t>注意事項</a:t>
            </a:r>
            <a:r>
              <a:rPr lang="zh-TW" altLang="en-US" sz="3200" dirty="0" smtClean="0">
                <a:latin typeface="華康中圓體" panose="020F0509000000000000" pitchFamily="49" charset="-120"/>
                <a:ea typeface="華康中圓體" panose="020F0509000000000000" pitchFamily="49" charset="-120"/>
              </a:rPr>
              <a:t>：</a:t>
            </a:r>
            <a:endParaRPr lang="en-US" altLang="zh-TW" sz="3200" dirty="0" smtClean="0">
              <a:latin typeface="華康中圓體" panose="020F0509000000000000" pitchFamily="49" charset="-120"/>
              <a:ea typeface="華康中圓體" panose="020F0509000000000000" pitchFamily="49" charset="-120"/>
            </a:endParaRPr>
          </a:p>
          <a:p>
            <a:pPr lvl="1"/>
            <a:r>
              <a:rPr lang="zh-TW" altLang="en-US" sz="2800" dirty="0">
                <a:latin typeface="華康中圓體" panose="020F0509000000000000" pitchFamily="49" charset="-120"/>
                <a:ea typeface="華康中圓體" panose="020F0509000000000000" pitchFamily="49" charset="-120"/>
              </a:rPr>
              <a:t>文字與圖表及封面須排版完成於</a:t>
            </a:r>
            <a:r>
              <a:rPr lang="zh-TW" altLang="en-US" sz="2800" dirty="0">
                <a:solidFill>
                  <a:srgbClr val="FF0000"/>
                </a:solidFill>
                <a:latin typeface="華康中圓體" panose="020F0509000000000000" pitchFamily="49" charset="-120"/>
                <a:ea typeface="華康中圓體" panose="020F0509000000000000" pitchFamily="49" charset="-120"/>
              </a:rPr>
              <a:t>１個</a:t>
            </a:r>
            <a:r>
              <a:rPr lang="zh-TW" altLang="en-US" sz="2800" dirty="0" smtClean="0">
                <a:solidFill>
                  <a:srgbClr val="FF0000"/>
                </a:solidFill>
                <a:latin typeface="華康中圓體" panose="020F0509000000000000" pitchFamily="49" charset="-120"/>
                <a:ea typeface="華康中圓體" panose="020F0509000000000000" pitchFamily="49" charset="-120"/>
              </a:rPr>
              <a:t>檔案</a:t>
            </a:r>
            <a:endParaRPr lang="en-US" altLang="zh-TW" sz="2800" dirty="0" smtClean="0">
              <a:solidFill>
                <a:srgbClr val="FF0000"/>
              </a:solidFill>
              <a:latin typeface="華康中圓體" panose="020F0509000000000000" pitchFamily="49" charset="-120"/>
              <a:ea typeface="華康中圓體" panose="020F0509000000000000" pitchFamily="49" charset="-120"/>
            </a:endParaRPr>
          </a:p>
          <a:p>
            <a:pPr lvl="1"/>
            <a:r>
              <a:rPr lang="zh-TW" altLang="en-US" sz="2800" dirty="0">
                <a:latin typeface="華康中圓體" panose="020F0509000000000000" pitchFamily="49" charset="-120"/>
                <a:ea typeface="華康中圓體" panose="020F0509000000000000" pitchFamily="49" charset="-120"/>
              </a:rPr>
              <a:t>以</a:t>
            </a:r>
            <a:r>
              <a:rPr lang="en-US" altLang="zh-TW" sz="2800" dirty="0">
                <a:solidFill>
                  <a:srgbClr val="FF0000"/>
                </a:solidFill>
                <a:latin typeface="華康中圓體" panose="020F0509000000000000" pitchFamily="49" charset="-120"/>
                <a:ea typeface="華康中圓體" panose="020F0509000000000000" pitchFamily="49" charset="-120"/>
              </a:rPr>
              <a:t>WORD</a:t>
            </a:r>
            <a:r>
              <a:rPr lang="zh-TW" altLang="en-US" sz="2800" dirty="0">
                <a:solidFill>
                  <a:srgbClr val="FF0000"/>
                </a:solidFill>
                <a:latin typeface="華康中圓體" panose="020F0509000000000000" pitchFamily="49" charset="-120"/>
                <a:ea typeface="華康中圓體" panose="020F0509000000000000" pitchFamily="49" charset="-120"/>
              </a:rPr>
              <a:t>文件</a:t>
            </a:r>
            <a:r>
              <a:rPr lang="zh-TW" altLang="en-US" sz="2800" dirty="0">
                <a:latin typeface="華康中圓體" panose="020F0509000000000000" pitchFamily="49" charset="-120"/>
                <a:ea typeface="華康中圓體" panose="020F0509000000000000" pitchFamily="49" charset="-120"/>
              </a:rPr>
              <a:t>檔</a:t>
            </a:r>
            <a:r>
              <a:rPr lang="en-US" altLang="zh-TW" sz="2800" dirty="0" smtClean="0">
                <a:latin typeface="華康中圓體" panose="020F0509000000000000" pitchFamily="49" charset="-120"/>
                <a:ea typeface="華康中圓體" panose="020F0509000000000000" pitchFamily="49" charset="-120"/>
              </a:rPr>
              <a:t>(</a:t>
            </a:r>
            <a:r>
              <a:rPr lang="zh-TW" altLang="en-US" sz="2800" dirty="0" smtClean="0">
                <a:latin typeface="華康中圓體" panose="020F0509000000000000" pitchFamily="49" charset="-120"/>
                <a:ea typeface="華康中圓體" panose="020F0509000000000000" pitchFamily="49" charset="-120"/>
              </a:rPr>
              <a:t>*</a:t>
            </a:r>
            <a:r>
              <a:rPr lang="en-US" altLang="zh-TW" sz="2800" dirty="0" smtClean="0">
                <a:latin typeface="華康中圓體" panose="020F0509000000000000" pitchFamily="49" charset="-120"/>
                <a:ea typeface="華康中圓體" panose="020F0509000000000000" pitchFamily="49" charset="-120"/>
              </a:rPr>
              <a:t>.DOC</a:t>
            </a:r>
            <a:r>
              <a:rPr lang="zh-TW" altLang="en-US" sz="2800" dirty="0" smtClean="0">
                <a:latin typeface="華康中圓體" panose="020F0509000000000000" pitchFamily="49" charset="-120"/>
                <a:ea typeface="華康中圓體" panose="020F0509000000000000" pitchFamily="49" charset="-120"/>
              </a:rPr>
              <a:t>或</a:t>
            </a:r>
            <a:r>
              <a:rPr lang="en-US" altLang="zh-TW" sz="2800" dirty="0" smtClean="0">
                <a:latin typeface="華康中圓體" panose="020F0509000000000000" pitchFamily="49" charset="-120"/>
                <a:ea typeface="華康中圓體" panose="020F0509000000000000" pitchFamily="49" charset="-120"/>
              </a:rPr>
              <a:t>*.DOCX)</a:t>
            </a:r>
            <a:r>
              <a:rPr lang="zh-TW" altLang="en-US" sz="2800" dirty="0" smtClean="0">
                <a:latin typeface="華康中圓體" panose="020F0509000000000000" pitchFamily="49" charset="-120"/>
                <a:ea typeface="華康中圓體" panose="020F0509000000000000" pitchFamily="49" charset="-120"/>
              </a:rPr>
              <a:t>及</a:t>
            </a:r>
            <a:r>
              <a:rPr lang="en-US" altLang="zh-TW" sz="2800" dirty="0" smtClean="0">
                <a:solidFill>
                  <a:srgbClr val="FF0000"/>
                </a:solidFill>
                <a:latin typeface="華康中圓體" panose="020F0509000000000000" pitchFamily="49" charset="-120"/>
                <a:ea typeface="華康中圓體" panose="020F0509000000000000" pitchFamily="49" charset="-120"/>
              </a:rPr>
              <a:t>PDF</a:t>
            </a:r>
            <a:r>
              <a:rPr lang="zh-TW" altLang="en-US" sz="2800" dirty="0" smtClean="0">
                <a:solidFill>
                  <a:srgbClr val="FF0000"/>
                </a:solidFill>
                <a:latin typeface="華康中圓體" panose="020F0509000000000000" pitchFamily="49" charset="-120"/>
                <a:ea typeface="華康中圓體" panose="020F0509000000000000" pitchFamily="49" charset="-120"/>
              </a:rPr>
              <a:t>圖檔</a:t>
            </a:r>
            <a:r>
              <a:rPr lang="zh-TW" altLang="en-US" sz="2800" dirty="0" smtClean="0">
                <a:latin typeface="華康中圓體" panose="020F0509000000000000" pitchFamily="49" charset="-120"/>
                <a:ea typeface="華康中圓體" panose="020F0509000000000000" pitchFamily="49" charset="-120"/>
              </a:rPr>
              <a:t>為限</a:t>
            </a:r>
            <a:endParaRPr lang="en-US" altLang="zh-TW" sz="2800" dirty="0" smtClean="0">
              <a:latin typeface="華康中圓體" panose="020F0509000000000000" pitchFamily="49" charset="-120"/>
              <a:ea typeface="華康中圓體" panose="020F0509000000000000" pitchFamily="49" charset="-120"/>
            </a:endParaRPr>
          </a:p>
          <a:p>
            <a:pPr lvl="1"/>
            <a:r>
              <a:rPr lang="zh-TW" altLang="en-US" sz="2800" dirty="0" smtClean="0">
                <a:latin typeface="華康中圓體" panose="020F0509000000000000" pitchFamily="49" charset="-120"/>
                <a:ea typeface="華康中圓體" panose="020F0509000000000000" pitchFamily="49" charset="-120"/>
              </a:rPr>
              <a:t>檔案名稱為</a:t>
            </a:r>
            <a:r>
              <a:rPr lang="zh-TW" altLang="en-US" sz="2800" dirty="0" smtClean="0">
                <a:solidFill>
                  <a:srgbClr val="FF0000"/>
                </a:solidFill>
                <a:latin typeface="華康中圓體" panose="020F0509000000000000" pitchFamily="49" charset="-120"/>
                <a:ea typeface="華康中圓體" panose="020F0509000000000000" pitchFamily="49" charset="-120"/>
              </a:rPr>
              <a:t>作品名稱</a:t>
            </a:r>
            <a:endParaRPr lang="en-US" altLang="zh-TW" sz="2800" dirty="0" smtClean="0">
              <a:solidFill>
                <a:srgbClr val="FF0000"/>
              </a:solidFill>
              <a:latin typeface="華康中圓體" panose="020F0509000000000000" pitchFamily="49" charset="-120"/>
              <a:ea typeface="華康中圓體" panose="020F0509000000000000" pitchFamily="49" charset="-120"/>
            </a:endParaRPr>
          </a:p>
          <a:p>
            <a:pPr lvl="1"/>
            <a:r>
              <a:rPr lang="zh-TW" altLang="en-US" sz="2800" dirty="0">
                <a:latin typeface="華康中圓體" panose="020F0509000000000000" pitchFamily="49" charset="-120"/>
                <a:ea typeface="華康中圓體" panose="020F0509000000000000" pitchFamily="49" charset="-120"/>
              </a:rPr>
              <a:t>檔案大小</a:t>
            </a:r>
            <a:r>
              <a:rPr lang="zh-TW" altLang="en-US" sz="2800" dirty="0" smtClean="0">
                <a:latin typeface="華康中圓體" panose="020F0509000000000000" pitchFamily="49" charset="-120"/>
                <a:ea typeface="華康中圓體" panose="020F0509000000000000" pitchFamily="49" charset="-120"/>
              </a:rPr>
              <a:t>以</a:t>
            </a:r>
            <a:r>
              <a:rPr lang="en-US" altLang="zh-TW" sz="2800" dirty="0" smtClean="0">
                <a:solidFill>
                  <a:srgbClr val="FF0000"/>
                </a:solidFill>
                <a:latin typeface="華康中圓體" panose="020F0509000000000000" pitchFamily="49" charset="-120"/>
                <a:ea typeface="華康中圓體" panose="020F0509000000000000" pitchFamily="49" charset="-120"/>
              </a:rPr>
              <a:t>10MB</a:t>
            </a:r>
            <a:r>
              <a:rPr lang="zh-TW" altLang="en-US" sz="2800" dirty="0" smtClean="0">
                <a:solidFill>
                  <a:srgbClr val="FF0000"/>
                </a:solidFill>
                <a:latin typeface="華康中圓體" panose="020F0509000000000000" pitchFamily="49" charset="-120"/>
                <a:ea typeface="華康中圓體" panose="020F0509000000000000" pitchFamily="49" charset="-120"/>
              </a:rPr>
              <a:t>為限</a:t>
            </a:r>
            <a:endParaRPr lang="en-US" altLang="zh-TW" sz="2800" dirty="0" smtClean="0">
              <a:solidFill>
                <a:srgbClr val="FF0000"/>
              </a:solidFill>
              <a:latin typeface="華康中圓體" panose="020F0509000000000000" pitchFamily="49" charset="-120"/>
              <a:ea typeface="華康中圓體" panose="020F0509000000000000" pitchFamily="49" charset="-120"/>
            </a:endParaRPr>
          </a:p>
          <a:p>
            <a:pPr lvl="1"/>
            <a:r>
              <a:rPr lang="zh-TW" altLang="en-US" sz="2800" dirty="0">
                <a:latin typeface="華康中圓體" panose="020F0509000000000000" pitchFamily="49" charset="-120"/>
                <a:ea typeface="華康中圓體" panose="020F0509000000000000" pitchFamily="49" charset="-120"/>
              </a:rPr>
              <a:t>一律以</a:t>
            </a:r>
            <a:r>
              <a:rPr lang="zh-TW" altLang="en-US" sz="2800" dirty="0">
                <a:solidFill>
                  <a:srgbClr val="FF0000"/>
                </a:solidFill>
                <a:latin typeface="華康中圓體" panose="020F0509000000000000" pitchFamily="49" charset="-120"/>
                <a:ea typeface="華康中圓體" panose="020F0509000000000000" pitchFamily="49" charset="-120"/>
              </a:rPr>
              <a:t>內文第一頁</a:t>
            </a:r>
            <a:r>
              <a:rPr lang="zh-TW" altLang="en-US" sz="2800" dirty="0">
                <a:latin typeface="華康中圓體" panose="020F0509000000000000" pitchFamily="49" charset="-120"/>
                <a:ea typeface="華康中圓體" panose="020F0509000000000000" pitchFamily="49" charset="-120"/>
              </a:rPr>
              <a:t>起始</a:t>
            </a:r>
            <a:r>
              <a:rPr lang="zh-TW" altLang="en-US" sz="2800" dirty="0">
                <a:solidFill>
                  <a:srgbClr val="FF0000"/>
                </a:solidFill>
                <a:latin typeface="華康中圓體" panose="020F0509000000000000" pitchFamily="49" charset="-120"/>
                <a:ea typeface="華康中圓體" panose="020F0509000000000000" pitchFamily="49" charset="-120"/>
              </a:rPr>
              <a:t>插入頁碼</a:t>
            </a:r>
            <a:endParaRPr lang="zh-TW" altLang="en-US" sz="2800" dirty="0">
              <a:solidFill>
                <a:srgbClr val="FF0000"/>
              </a:solidFill>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2800269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08" y="0"/>
            <a:ext cx="9073008" cy="1143000"/>
          </a:xfrm>
        </p:spPr>
        <p:txBody>
          <a:bodyPr>
            <a:normAutofit/>
          </a:bodyPr>
          <a:lstStyle/>
          <a:p>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校</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內作品件數統計表</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(P.22</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endParaRPr lang="zh-TW" altLang="en-US" dirty="0"/>
          </a:p>
        </p:txBody>
      </p:sp>
      <p:pic>
        <p:nvPicPr>
          <p:cNvPr id="327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3544" t="20220" r="16044" b="9011"/>
          <a:stretch/>
        </p:blipFill>
        <p:spPr bwMode="auto">
          <a:xfrm>
            <a:off x="1907704" y="1059772"/>
            <a:ext cx="5544616" cy="574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933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22853"/>
            <a:ext cx="8568952" cy="1143000"/>
          </a:xfrm>
        </p:spPr>
        <p:txBody>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切結書</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(P.23)</a:t>
            </a:r>
            <a:r>
              <a:rPr lang="en-US" altLang="zh-TW"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今年新增</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dirty="0">
              <a:solidFill>
                <a:srgbClr val="FF0000"/>
              </a:solidFill>
            </a:endParaRPr>
          </a:p>
        </p:txBody>
      </p:sp>
      <p:sp>
        <p:nvSpPr>
          <p:cNvPr id="3" name="內容版面配置區 2"/>
          <p:cNvSpPr>
            <a:spLocks noGrp="1"/>
          </p:cNvSpPr>
          <p:nvPr>
            <p:ph sz="quarter" idx="1"/>
          </p:nvPr>
        </p:nvSpPr>
        <p:spPr/>
        <p:txBody>
          <a:bodyPr/>
          <a:lstStyle/>
          <a:p>
            <a:endParaRPr lang="zh-TW" altLang="en-US" dirty="0"/>
          </a:p>
        </p:txBody>
      </p:sp>
      <p:pic>
        <p:nvPicPr>
          <p:cNvPr id="337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467" t="19926" r="52060" b="8719"/>
          <a:stretch/>
        </p:blipFill>
        <p:spPr bwMode="auto">
          <a:xfrm>
            <a:off x="2267744" y="919055"/>
            <a:ext cx="4896544" cy="60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771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43408"/>
            <a:ext cx="746760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檢核表</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p:txBody>
          <a:bodyPr/>
          <a:lstStyle/>
          <a:p>
            <a:endParaRPr lang="zh-TW" altLang="en-US" dirty="0"/>
          </a:p>
        </p:txBody>
      </p:sp>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462" t="19927" r="15714" b="7399"/>
          <a:stretch/>
        </p:blipFill>
        <p:spPr bwMode="auto">
          <a:xfrm>
            <a:off x="2195736" y="908720"/>
            <a:ext cx="4839655" cy="641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783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332656"/>
            <a:ext cx="886732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說明書審查基準</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p:txBody>
          <a:bodyPr/>
          <a:lstStyle/>
          <a:p>
            <a:pPr marL="342900" lvl="1" indent="-342900" algn="just" eaLnBrk="1" hangingPunct="1">
              <a:lnSpc>
                <a:spcPct val="80000"/>
              </a:lnSpc>
              <a:spcBef>
                <a:spcPts val="1200"/>
              </a:spcBef>
              <a:spcAft>
                <a:spcPts val="1200"/>
              </a:spcAft>
              <a:buClr>
                <a:srgbClr val="CC3300"/>
              </a:buClr>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創意及貢獻（</a:t>
            </a:r>
            <a:r>
              <a:rPr lang="en-US" altLang="zh-TW" sz="2800" b="1" dirty="0">
                <a:solidFill>
                  <a:srgbClr val="7030A0"/>
                </a:solidFill>
                <a:latin typeface="華康粗圓體" panose="020F0709000000000000" pitchFamily="49" charset="-120"/>
                <a:ea typeface="華康粗圓體" panose="020F0709000000000000" pitchFamily="49" charset="-120"/>
              </a:rPr>
              <a:t>50%</a:t>
            </a:r>
            <a:r>
              <a:rPr lang="zh-TW" altLang="en-US" sz="2800" b="1" dirty="0">
                <a:solidFill>
                  <a:srgbClr val="7030A0"/>
                </a:solidFill>
                <a:latin typeface="華康粗圓體" panose="020F0709000000000000" pitchFamily="49" charset="-120"/>
                <a:ea typeface="華康粗圓體" panose="020F0709000000000000" pitchFamily="49" charset="-120"/>
              </a:rPr>
              <a:t>）</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80000"/>
              </a:lnSpc>
              <a:spcBef>
                <a:spcPts val="1200"/>
              </a:spcBef>
              <a:spcAft>
                <a:spcPts val="1200"/>
              </a:spcAft>
              <a:buClr>
                <a:srgbClr val="CC3300"/>
              </a:buClr>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內容及專業知識（</a:t>
            </a:r>
            <a:r>
              <a:rPr lang="en-US" altLang="zh-TW" sz="2800" b="1" dirty="0">
                <a:solidFill>
                  <a:srgbClr val="7030A0"/>
                </a:solidFill>
                <a:latin typeface="華康粗圓體" panose="020F0709000000000000" pitchFamily="49" charset="-120"/>
                <a:ea typeface="華康粗圓體" panose="020F0709000000000000" pitchFamily="49" charset="-120"/>
              </a:rPr>
              <a:t>30%</a:t>
            </a:r>
            <a:r>
              <a:rPr lang="zh-TW" altLang="en-US" sz="2800" b="1" dirty="0">
                <a:solidFill>
                  <a:srgbClr val="7030A0"/>
                </a:solidFill>
                <a:latin typeface="華康粗圓體" panose="020F0709000000000000" pitchFamily="49" charset="-120"/>
                <a:ea typeface="華康粗圓體" panose="020F0709000000000000" pitchFamily="49" charset="-120"/>
              </a:rPr>
              <a:t>）</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80000"/>
              </a:lnSpc>
              <a:spcBef>
                <a:spcPts val="1200"/>
              </a:spcBef>
              <a:spcAft>
                <a:spcPts val="1200"/>
              </a:spcAft>
              <a:buClr>
                <a:srgbClr val="CC3300"/>
              </a:buClr>
              <a:buFontTx/>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文字表達及組織（</a:t>
            </a:r>
            <a:r>
              <a:rPr lang="en-US" altLang="zh-TW" sz="2800" b="1" dirty="0">
                <a:solidFill>
                  <a:srgbClr val="7030A0"/>
                </a:solidFill>
                <a:latin typeface="華康粗圓體" panose="020F0709000000000000" pitchFamily="49" charset="-120"/>
                <a:ea typeface="華康粗圓體" panose="020F0709000000000000" pitchFamily="49" charset="-120"/>
              </a:rPr>
              <a:t>20%</a:t>
            </a:r>
            <a:r>
              <a:rPr lang="zh-TW" altLang="en-US" sz="2800" b="1" dirty="0">
                <a:solidFill>
                  <a:srgbClr val="7030A0"/>
                </a:solidFill>
                <a:latin typeface="華康粗圓體" panose="020F0709000000000000" pitchFamily="49" charset="-120"/>
                <a:ea typeface="華康粗圓體" panose="020F0709000000000000" pitchFamily="49" charset="-120"/>
              </a:rPr>
              <a:t>）</a:t>
            </a:r>
            <a:endParaRPr lang="en-US" altLang="zh-TW" sz="28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80000"/>
              </a:lnSpc>
              <a:buClr>
                <a:srgbClr val="CC3300"/>
              </a:buClr>
              <a:buFont typeface="Arial" pitchFamily="34" charset="0"/>
              <a:buNone/>
              <a:defRPr/>
            </a:pPr>
            <a:endParaRPr lang="en-US" altLang="zh-TW" sz="1050" b="1" dirty="0">
              <a:solidFill>
                <a:srgbClr val="002060"/>
              </a:solidFill>
              <a:effectLst>
                <a:outerShdw blurRad="38100" dist="38100" dir="2700000" algn="tl">
                  <a:srgbClr val="C0C0C0"/>
                </a:outerShdw>
              </a:effectLst>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en-US" altLang="zh-TW" sz="2000" b="1" dirty="0">
                <a:solidFill>
                  <a:srgbClr val="00B050"/>
                </a:solidFill>
                <a:latin typeface="華康粗圓體" panose="020F0709000000000000" pitchFamily="49" charset="-120"/>
                <a:ea typeface="華康粗圓體" panose="020F0709000000000000" pitchFamily="49" charset="-120"/>
              </a:rPr>
              <a:t>1.</a:t>
            </a:r>
            <a:r>
              <a:rPr lang="zh-TW" altLang="zh-TW" sz="2000" b="1" dirty="0">
                <a:solidFill>
                  <a:srgbClr val="00B050"/>
                </a:solidFill>
                <a:latin typeface="華康粗圓體" panose="020F0709000000000000" pitchFamily="49" charset="-120"/>
                <a:ea typeface="華康粗圓體" panose="020F0709000000000000" pitchFamily="49" charset="-120"/>
              </a:rPr>
              <a:t>上列作品說明書審查基準得於評審會議中討論，酌予</a:t>
            </a:r>
            <a:r>
              <a:rPr lang="zh-TW" altLang="zh-TW" sz="2000" b="1" dirty="0" smtClean="0">
                <a:solidFill>
                  <a:srgbClr val="00B050"/>
                </a:solidFill>
                <a:latin typeface="華康粗圓體" panose="020F0709000000000000" pitchFamily="49" charset="-120"/>
                <a:ea typeface="華康粗圓體" panose="020F0709000000000000" pitchFamily="49" charset="-120"/>
              </a:rPr>
              <a:t>修訂</a:t>
            </a:r>
            <a:endParaRPr lang="zh-TW" altLang="zh-TW" sz="2000" b="1" dirty="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en-US" altLang="zh-TW" sz="2000" b="1" dirty="0">
                <a:solidFill>
                  <a:srgbClr val="00B050"/>
                </a:solidFill>
                <a:latin typeface="華康粗圓體" panose="020F0709000000000000" pitchFamily="49" charset="-120"/>
                <a:ea typeface="華康粗圓體" panose="020F0709000000000000" pitchFamily="49" charset="-120"/>
              </a:rPr>
              <a:t>2.</a:t>
            </a:r>
            <a:r>
              <a:rPr lang="zh-TW" altLang="zh-TW" sz="2000" b="1" dirty="0">
                <a:solidFill>
                  <a:srgbClr val="00B050"/>
                </a:solidFill>
                <a:latin typeface="華康粗圓體" panose="020F0709000000000000" pitchFamily="49" charset="-120"/>
                <a:ea typeface="華康粗圓體" panose="020F0709000000000000" pitchFamily="49" charset="-120"/>
              </a:rPr>
              <a:t>作品說明書全冊請勿出現校名、作者、校長及指導老師姓名等</a:t>
            </a:r>
            <a:r>
              <a:rPr lang="zh-TW" altLang="zh-TW" sz="2000" b="1" dirty="0" smtClean="0">
                <a:solidFill>
                  <a:srgbClr val="00B050"/>
                </a:solidFill>
                <a:latin typeface="華康粗圓體" panose="020F0709000000000000" pitchFamily="49" charset="-120"/>
                <a:ea typeface="華康粗圓體" panose="020F0709000000000000" pitchFamily="49" charset="-120"/>
              </a:rPr>
              <a:t>，</a:t>
            </a:r>
            <a:r>
              <a:rPr lang="zh-TW" altLang="en-US" sz="2000" b="1" dirty="0" smtClean="0">
                <a:solidFill>
                  <a:srgbClr val="00B050"/>
                </a:solidFill>
                <a:latin typeface="華康粗圓體" panose="020F0709000000000000" pitchFamily="49" charset="-120"/>
                <a:ea typeface="華康粗圓體" panose="020F0709000000000000" pitchFamily="49" charset="-120"/>
              </a:rPr>
              <a:t> </a:t>
            </a:r>
            <a:endParaRPr lang="en-US" altLang="zh-TW" sz="2000" b="1" dirty="0" smtClean="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zh-TW" altLang="en-US" sz="2000" b="1" dirty="0" smtClean="0">
                <a:solidFill>
                  <a:srgbClr val="00B050"/>
                </a:solidFill>
                <a:latin typeface="華康粗圓體" panose="020F0709000000000000" pitchFamily="49" charset="-120"/>
                <a:ea typeface="華康粗圓體" panose="020F0709000000000000" pitchFamily="49" charset="-120"/>
              </a:rPr>
              <a:t>  </a:t>
            </a:r>
            <a:r>
              <a:rPr lang="zh-TW" altLang="zh-TW" sz="2000" b="1" dirty="0" smtClean="0">
                <a:solidFill>
                  <a:srgbClr val="00B050"/>
                </a:solidFill>
                <a:latin typeface="華康粗圓體" panose="020F0709000000000000" pitchFamily="49" charset="-120"/>
                <a:ea typeface="華康粗圓體" panose="020F0709000000000000" pitchFamily="49" charset="-120"/>
              </a:rPr>
              <a:t>並且</a:t>
            </a:r>
            <a:r>
              <a:rPr lang="zh-TW" altLang="zh-TW" sz="2000" b="1" dirty="0">
                <a:solidFill>
                  <a:srgbClr val="00B050"/>
                </a:solidFill>
                <a:latin typeface="華康粗圓體" panose="020F0709000000000000" pitchFamily="49" charset="-120"/>
                <a:ea typeface="華康粗圓體" panose="020F0709000000000000" pitchFamily="49" charset="-120"/>
              </a:rPr>
              <a:t>照片中不得出現作者或指導教師之臉部，俾審查之公平</a:t>
            </a:r>
            <a:r>
              <a:rPr lang="zh-TW" altLang="zh-TW" sz="2000" b="1" dirty="0" smtClean="0">
                <a:solidFill>
                  <a:srgbClr val="00B050"/>
                </a:solidFill>
                <a:latin typeface="華康粗圓體" panose="020F0709000000000000" pitchFamily="49" charset="-120"/>
                <a:ea typeface="華康粗圓體" panose="020F0709000000000000" pitchFamily="49" charset="-120"/>
              </a:rPr>
              <a:t>性</a:t>
            </a:r>
            <a:endParaRPr lang="en-US" altLang="zh-TW" sz="2000" b="1" dirty="0" smtClean="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zh-TW" altLang="en-US" sz="2000" b="1" dirty="0" smtClean="0">
                <a:solidFill>
                  <a:srgbClr val="00B050"/>
                </a:solidFill>
                <a:latin typeface="華康粗圓體" panose="020F0709000000000000" pitchFamily="49" charset="-120"/>
                <a:ea typeface="華康粗圓體" panose="020F0709000000000000" pitchFamily="49" charset="-120"/>
              </a:rPr>
              <a:t>  </a:t>
            </a:r>
            <a:r>
              <a:rPr lang="zh-TW" altLang="zh-TW" sz="2000" b="1" dirty="0" smtClean="0">
                <a:solidFill>
                  <a:srgbClr val="00B050"/>
                </a:solidFill>
                <a:latin typeface="華康粗圓體" panose="020F0709000000000000" pitchFamily="49" charset="-120"/>
                <a:ea typeface="華康粗圓體" panose="020F0709000000000000" pitchFamily="49" charset="-120"/>
              </a:rPr>
              <a:t>及</a:t>
            </a:r>
            <a:r>
              <a:rPr lang="zh-TW" altLang="zh-TW" sz="2000" b="1" dirty="0" smtClean="0">
                <a:solidFill>
                  <a:srgbClr val="00B050"/>
                </a:solidFill>
                <a:latin typeface="華康粗圓體" panose="020F0709000000000000" pitchFamily="49" charset="-120"/>
                <a:ea typeface="華康粗圓體" panose="020F0709000000000000" pitchFamily="49" charset="-120"/>
              </a:rPr>
              <a:t>客觀性</a:t>
            </a:r>
            <a:endParaRPr lang="zh-TW" altLang="zh-TW" sz="2000" b="1" dirty="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en-US" altLang="zh-TW" sz="2000" b="1" dirty="0">
                <a:solidFill>
                  <a:srgbClr val="00B050"/>
                </a:solidFill>
                <a:latin typeface="華康粗圓體" panose="020F0709000000000000" pitchFamily="49" charset="-120"/>
                <a:ea typeface="華康粗圓體" panose="020F0709000000000000" pitchFamily="49" charset="-120"/>
              </a:rPr>
              <a:t>3.</a:t>
            </a:r>
            <a:r>
              <a:rPr lang="zh-TW" altLang="zh-TW" sz="2000" b="1" dirty="0">
                <a:solidFill>
                  <a:srgbClr val="00B050"/>
                </a:solidFill>
                <a:latin typeface="華康粗圓體" panose="020F0709000000000000" pitchFamily="49" charset="-120"/>
                <a:ea typeface="華康粗圓體" panose="020F0709000000000000" pitchFamily="49" charset="-120"/>
              </a:rPr>
              <a:t>作品說明書依審查基準辦理審查，合格者才需送件參加</a:t>
            </a:r>
            <a:r>
              <a:rPr lang="zh-TW" altLang="zh-TW" sz="2000" b="1" dirty="0" smtClean="0">
                <a:solidFill>
                  <a:srgbClr val="00B050"/>
                </a:solidFill>
                <a:latin typeface="華康粗圓體" panose="020F0709000000000000" pitchFamily="49" charset="-120"/>
                <a:ea typeface="華康粗圓體" panose="020F0709000000000000" pitchFamily="49" charset="-120"/>
              </a:rPr>
              <a:t>展覽</a:t>
            </a:r>
            <a:endParaRPr lang="zh-TW" altLang="zh-TW" sz="2000" b="1" dirty="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en-US" altLang="zh-TW" sz="2000" b="1" dirty="0">
                <a:solidFill>
                  <a:srgbClr val="00B050"/>
                </a:solidFill>
                <a:latin typeface="華康粗圓體" panose="020F0709000000000000" pitchFamily="49" charset="-120"/>
                <a:ea typeface="華康粗圓體" panose="020F0709000000000000" pitchFamily="49" charset="-120"/>
              </a:rPr>
              <a:t>4.</a:t>
            </a:r>
            <a:r>
              <a:rPr lang="zh-TW" altLang="zh-TW" sz="2000" b="1" dirty="0">
                <a:solidFill>
                  <a:srgbClr val="00B050"/>
                </a:solidFill>
                <a:latin typeface="華康粗圓體" panose="020F0709000000000000" pitchFamily="49" charset="-120"/>
                <a:ea typeface="華康粗圓體" panose="020F0709000000000000" pitchFamily="49" charset="-120"/>
              </a:rPr>
              <a:t>作品說明書審查僅做為選擇優良作品參加比賽之依據，不另</a:t>
            </a:r>
            <a:r>
              <a:rPr lang="zh-TW" altLang="zh-TW" sz="2000" b="1" dirty="0" smtClean="0">
                <a:solidFill>
                  <a:srgbClr val="00B050"/>
                </a:solidFill>
                <a:latin typeface="華康粗圓體" panose="020F0709000000000000" pitchFamily="49" charset="-120"/>
                <a:ea typeface="華康粗圓體" panose="020F0709000000000000" pitchFamily="49" charset="-120"/>
              </a:rPr>
              <a:t>辦</a:t>
            </a:r>
            <a:endParaRPr lang="en-US" altLang="zh-TW" sz="2000" b="1" dirty="0" smtClean="0">
              <a:solidFill>
                <a:srgbClr val="00B050"/>
              </a:solidFill>
              <a:latin typeface="華康粗圓體" panose="020F0709000000000000" pitchFamily="49" charset="-120"/>
              <a:ea typeface="華康粗圓體" panose="020F0709000000000000" pitchFamily="49" charset="-120"/>
            </a:endParaRPr>
          </a:p>
          <a:p>
            <a:pPr marL="0" indent="0">
              <a:lnSpc>
                <a:spcPts val="3000"/>
              </a:lnSpc>
              <a:spcBef>
                <a:spcPts val="0"/>
              </a:spcBef>
              <a:spcAft>
                <a:spcPts val="0"/>
              </a:spcAft>
              <a:buFont typeface="Arial" pitchFamily="34" charset="0"/>
              <a:buNone/>
              <a:defRPr/>
            </a:pPr>
            <a:r>
              <a:rPr lang="zh-TW" altLang="en-US" sz="2000" b="1" dirty="0" smtClean="0">
                <a:solidFill>
                  <a:srgbClr val="00B050"/>
                </a:solidFill>
                <a:latin typeface="華康粗圓體" panose="020F0709000000000000" pitchFamily="49" charset="-120"/>
                <a:ea typeface="華康粗圓體" panose="020F0709000000000000" pitchFamily="49" charset="-120"/>
              </a:rPr>
              <a:t>  </a:t>
            </a:r>
            <a:r>
              <a:rPr lang="zh-TW" altLang="zh-TW" sz="2000" b="1" dirty="0" smtClean="0">
                <a:solidFill>
                  <a:srgbClr val="00B050"/>
                </a:solidFill>
                <a:latin typeface="華康粗圓體" panose="020F0709000000000000" pitchFamily="49" charset="-120"/>
                <a:ea typeface="華康粗圓體" panose="020F0709000000000000" pitchFamily="49" charset="-120"/>
              </a:rPr>
              <a:t>理</a:t>
            </a:r>
            <a:r>
              <a:rPr lang="zh-TW" altLang="zh-TW" sz="2000" b="1" dirty="0">
                <a:solidFill>
                  <a:srgbClr val="00B050"/>
                </a:solidFill>
                <a:latin typeface="華康粗圓體" panose="020F0709000000000000" pitchFamily="49" charset="-120"/>
                <a:ea typeface="華康粗圓體" panose="020F0709000000000000" pitchFamily="49" charset="-120"/>
              </a:rPr>
              <a:t>獎勵，其</a:t>
            </a:r>
            <a:r>
              <a:rPr lang="zh-TW" altLang="zh-TW" sz="2000" b="1" dirty="0" smtClean="0">
                <a:solidFill>
                  <a:srgbClr val="FF0000"/>
                </a:solidFill>
                <a:latin typeface="華康粗圓體" panose="020F0709000000000000" pitchFamily="49" charset="-120"/>
                <a:ea typeface="華康粗圓體" panose="020F0709000000000000" pitchFamily="49" charset="-120"/>
              </a:rPr>
              <a:t>成績不</a:t>
            </a:r>
            <a:r>
              <a:rPr lang="zh-TW" altLang="zh-TW" sz="2000" b="1" dirty="0">
                <a:solidFill>
                  <a:srgbClr val="FF0000"/>
                </a:solidFill>
                <a:latin typeface="華康粗圓體" panose="020F0709000000000000" pitchFamily="49" charset="-120"/>
                <a:ea typeface="華康粗圓體" panose="020F0709000000000000" pitchFamily="49" charset="-120"/>
              </a:rPr>
              <a:t>與參展作品之初審與複審合併</a:t>
            </a:r>
            <a:r>
              <a:rPr lang="zh-TW" altLang="zh-TW" sz="2000" b="1" dirty="0" smtClean="0">
                <a:solidFill>
                  <a:srgbClr val="FF0000"/>
                </a:solidFill>
                <a:latin typeface="華康粗圓體" panose="020F0709000000000000" pitchFamily="49" charset="-120"/>
                <a:ea typeface="華康粗圓體" panose="020F0709000000000000" pitchFamily="49" charset="-120"/>
              </a:rPr>
              <a:t>計算</a:t>
            </a:r>
            <a:endParaRPr lang="zh-TW" altLang="en-US" sz="2000" b="1" dirty="0">
              <a:solidFill>
                <a:srgbClr val="00B050"/>
              </a:solidFill>
              <a:effectLst>
                <a:outerShdw blurRad="38100" dist="38100" dir="2700000" algn="tl">
                  <a:srgbClr val="C0C0C0"/>
                </a:outerShdw>
              </a:effectLst>
              <a:latin typeface="華康粗圓體" panose="020F0709000000000000" pitchFamily="49" charset="-120"/>
              <a:ea typeface="華康粗圓體" panose="020F0709000000000000" pitchFamily="49" charset="-120"/>
            </a:endParaRPr>
          </a:p>
          <a:p>
            <a:endParaRPr lang="zh-TW" altLang="en-US" sz="1600" dirty="0"/>
          </a:p>
        </p:txBody>
      </p:sp>
    </p:spTree>
    <p:extLst>
      <p:ext uri="{BB962C8B-B14F-4D97-AF65-F5344CB8AC3E}">
        <p14:creationId xmlns:p14="http://schemas.microsoft.com/office/powerpoint/2010/main" val="2191362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說明書審查及結果公布</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(P.13</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p:txBody>
          <a:bodyPr/>
          <a:lstStyle/>
          <a:p>
            <a:pPr marL="342900" lvl="1" indent="-342900" algn="just" eaLnBrk="1" fontAlgn="auto" hangingPunct="1">
              <a:spcAft>
                <a:spcPts val="0"/>
              </a:spcAft>
              <a:buClr>
                <a:srgbClr val="CC3300"/>
              </a:buClr>
              <a:buFontTx/>
              <a:buBlip>
                <a:blip r:embed="rId2"/>
              </a:buBlip>
              <a:defRPr/>
            </a:pPr>
            <a:r>
              <a:rPr lang="zh-TW" altLang="en-US" sz="3600" b="1" dirty="0">
                <a:solidFill>
                  <a:srgbClr val="00B050"/>
                </a:solidFill>
                <a:latin typeface="華康粗圓體" panose="020F0709000000000000" pitchFamily="49" charset="-120"/>
                <a:ea typeface="華康粗圓體" panose="020F0709000000000000" pitchFamily="49" charset="-120"/>
              </a:rPr>
              <a:t>作品說明書審查：</a:t>
            </a:r>
            <a:endParaRPr lang="en-US" altLang="zh-TW" sz="3600" b="1" dirty="0">
              <a:solidFill>
                <a:srgbClr val="00B050"/>
              </a:solidFill>
              <a:latin typeface="華康粗圓體" panose="020F0709000000000000" pitchFamily="49" charset="-120"/>
              <a:ea typeface="華康粗圓體" panose="020F0709000000000000" pitchFamily="49" charset="-120"/>
            </a:endParaRPr>
          </a:p>
          <a:p>
            <a:pPr lvl="1" indent="-342900" eaLnBrk="1" fontAlgn="auto" hangingPunct="1">
              <a:spcAft>
                <a:spcPts val="0"/>
              </a:spcAft>
              <a:buClr>
                <a:srgbClr val="CC3300"/>
              </a:buClr>
              <a:buFontTx/>
              <a:buBlip>
                <a:blip r:embed="rId3"/>
              </a:buBlip>
              <a:defRPr/>
            </a:pPr>
            <a:r>
              <a:rPr lang="en-US" altLang="zh-TW" sz="3600" b="1" dirty="0">
                <a:solidFill>
                  <a:srgbClr val="7030A0"/>
                </a:solidFill>
                <a:latin typeface="華康粗圓體" panose="020F0709000000000000" pitchFamily="49" charset="-120"/>
                <a:ea typeface="華康粗圓體" panose="020F0709000000000000" pitchFamily="49" charset="-120"/>
              </a:rPr>
              <a:t>3</a:t>
            </a:r>
            <a:r>
              <a:rPr lang="zh-TW" altLang="en-US" sz="3600" b="1" dirty="0">
                <a:solidFill>
                  <a:srgbClr val="7030A0"/>
                </a:solidFill>
                <a:latin typeface="華康粗圓體" panose="020F0709000000000000" pitchFamily="49" charset="-120"/>
                <a:ea typeface="華康粗圓體" panose="020F0709000000000000" pitchFamily="49" charset="-120"/>
              </a:rPr>
              <a:t>月</a:t>
            </a:r>
            <a:r>
              <a:rPr lang="en-US" altLang="zh-TW" sz="3600" b="1" dirty="0">
                <a:solidFill>
                  <a:srgbClr val="7030A0"/>
                </a:solidFill>
                <a:latin typeface="華康粗圓體" panose="020F0709000000000000" pitchFamily="49" charset="-120"/>
                <a:ea typeface="華康粗圓體" panose="020F0709000000000000" pitchFamily="49" charset="-120"/>
              </a:rPr>
              <a:t>31</a:t>
            </a:r>
            <a:r>
              <a:rPr lang="zh-TW" altLang="en-US" sz="3600" b="1" dirty="0">
                <a:solidFill>
                  <a:srgbClr val="7030A0"/>
                </a:solidFill>
                <a:latin typeface="華康粗圓體" panose="020F0709000000000000" pitchFamily="49" charset="-120"/>
                <a:ea typeface="華康粗圓體" panose="020F0709000000000000" pitchFamily="49" charset="-120"/>
              </a:rPr>
              <a:t>日</a:t>
            </a:r>
            <a:r>
              <a:rPr lang="en-US" altLang="zh-TW" sz="3600" b="1" dirty="0">
                <a:solidFill>
                  <a:srgbClr val="7030A0"/>
                </a:solidFill>
                <a:latin typeface="華康粗圓體" panose="020F0709000000000000" pitchFamily="49" charset="-120"/>
                <a:ea typeface="華康粗圓體" panose="020F0709000000000000" pitchFamily="49" charset="-120"/>
              </a:rPr>
              <a:t>(</a:t>
            </a:r>
            <a:r>
              <a:rPr lang="zh-TW" altLang="en-US" sz="3600" b="1" dirty="0" smtClean="0">
                <a:solidFill>
                  <a:srgbClr val="7030A0"/>
                </a:solidFill>
                <a:latin typeface="華康粗圓體" panose="020F0709000000000000" pitchFamily="49" charset="-120"/>
                <a:ea typeface="華康粗圓體" panose="020F0709000000000000" pitchFamily="49" charset="-120"/>
              </a:rPr>
              <a:t>星期二</a:t>
            </a:r>
            <a:r>
              <a:rPr lang="en-US" altLang="zh-TW" sz="3600" b="1" dirty="0" smtClean="0">
                <a:solidFill>
                  <a:srgbClr val="7030A0"/>
                </a:solidFill>
                <a:latin typeface="華康粗圓體" panose="020F0709000000000000" pitchFamily="49" charset="-120"/>
                <a:ea typeface="華康粗圓體" panose="020F0709000000000000" pitchFamily="49" charset="-120"/>
              </a:rPr>
              <a:t>)</a:t>
            </a:r>
            <a:endParaRPr lang="en-US" altLang="zh-TW" sz="36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Clr>
                <a:srgbClr val="CC3300"/>
              </a:buClr>
              <a:buFontTx/>
              <a:buBlip>
                <a:blip r:embed="rId2"/>
              </a:buBlip>
              <a:defRPr/>
            </a:pPr>
            <a:r>
              <a:rPr lang="zh-TW" altLang="en-US" sz="3600" b="1" dirty="0">
                <a:solidFill>
                  <a:srgbClr val="00B050"/>
                </a:solidFill>
                <a:latin typeface="華康粗圓體" panose="020F0709000000000000" pitchFamily="49" charset="-120"/>
                <a:ea typeface="華康粗圓體" panose="020F0709000000000000" pitchFamily="49" charset="-120"/>
              </a:rPr>
              <a:t>入選名單公布：</a:t>
            </a:r>
            <a:endParaRPr lang="en-US" altLang="zh-TW" sz="3600" b="1" dirty="0">
              <a:solidFill>
                <a:srgbClr val="00B050"/>
              </a:solidFill>
              <a:latin typeface="華康粗圓體" panose="020F0709000000000000" pitchFamily="49" charset="-120"/>
              <a:ea typeface="華康粗圓體" panose="020F0709000000000000" pitchFamily="49" charset="-120"/>
            </a:endParaRPr>
          </a:p>
          <a:p>
            <a:pPr lvl="1" indent="-342900" eaLnBrk="1" fontAlgn="auto" hangingPunct="1">
              <a:spcAft>
                <a:spcPts val="0"/>
              </a:spcAft>
              <a:buClr>
                <a:srgbClr val="CC3300"/>
              </a:buClr>
              <a:buFontTx/>
              <a:buBlip>
                <a:blip r:embed="rId3"/>
              </a:buBlip>
              <a:defRPr/>
            </a:pPr>
            <a:r>
              <a:rPr lang="en-US" altLang="zh-TW" sz="3600" b="1" dirty="0">
                <a:solidFill>
                  <a:srgbClr val="7030A0"/>
                </a:solidFill>
                <a:latin typeface="華康粗圓體" panose="020F0709000000000000" pitchFamily="49" charset="-120"/>
                <a:ea typeface="華康粗圓體" panose="020F0709000000000000" pitchFamily="49" charset="-120"/>
              </a:rPr>
              <a:t>4</a:t>
            </a:r>
            <a:r>
              <a:rPr lang="zh-TW" altLang="en-US" sz="3600" b="1" dirty="0" smtClean="0">
                <a:solidFill>
                  <a:srgbClr val="7030A0"/>
                </a:solidFill>
                <a:latin typeface="華康粗圓體" panose="020F0709000000000000" pitchFamily="49" charset="-120"/>
                <a:ea typeface="華康粗圓體" panose="020F0709000000000000" pitchFamily="49" charset="-120"/>
              </a:rPr>
              <a:t>月</a:t>
            </a:r>
            <a:r>
              <a:rPr lang="en-US" altLang="zh-TW" sz="3600" b="1" dirty="0">
                <a:solidFill>
                  <a:srgbClr val="7030A0"/>
                </a:solidFill>
                <a:latin typeface="華康粗圓體" panose="020F0709000000000000" pitchFamily="49" charset="-120"/>
                <a:ea typeface="華康粗圓體" panose="020F0709000000000000" pitchFamily="49" charset="-120"/>
              </a:rPr>
              <a:t>7</a:t>
            </a:r>
            <a:r>
              <a:rPr lang="zh-TW" altLang="en-US" sz="3600" b="1" dirty="0" smtClean="0">
                <a:solidFill>
                  <a:srgbClr val="7030A0"/>
                </a:solidFill>
                <a:latin typeface="華康粗圓體" panose="020F0709000000000000" pitchFamily="49" charset="-120"/>
                <a:ea typeface="華康粗圓體" panose="020F0709000000000000" pitchFamily="49" charset="-120"/>
              </a:rPr>
              <a:t>日</a:t>
            </a:r>
            <a:r>
              <a:rPr lang="en-US" altLang="zh-TW" sz="3600" b="1" dirty="0">
                <a:solidFill>
                  <a:srgbClr val="7030A0"/>
                </a:solidFill>
                <a:latin typeface="華康粗圓體" panose="020F0709000000000000" pitchFamily="49" charset="-120"/>
                <a:ea typeface="華康粗圓體" panose="020F0709000000000000" pitchFamily="49" charset="-120"/>
              </a:rPr>
              <a:t>(</a:t>
            </a:r>
            <a:r>
              <a:rPr lang="zh-TW" altLang="en-US" sz="3600" b="1" dirty="0" smtClean="0">
                <a:solidFill>
                  <a:srgbClr val="7030A0"/>
                </a:solidFill>
                <a:latin typeface="華康粗圓體" panose="020F0709000000000000" pitchFamily="49" charset="-120"/>
                <a:ea typeface="華康粗圓體" panose="020F0709000000000000" pitchFamily="49" charset="-120"/>
              </a:rPr>
              <a:t>星期二</a:t>
            </a:r>
            <a:r>
              <a:rPr lang="en-US" altLang="zh-TW" sz="3600" b="1" dirty="0" smtClean="0">
                <a:solidFill>
                  <a:srgbClr val="7030A0"/>
                </a:solidFill>
                <a:latin typeface="華康粗圓體" panose="020F0709000000000000" pitchFamily="49" charset="-120"/>
                <a:ea typeface="華康粗圓體" panose="020F0709000000000000" pitchFamily="49" charset="-120"/>
              </a:rPr>
              <a:t>)12</a:t>
            </a:r>
            <a:r>
              <a:rPr lang="zh-TW" altLang="en-US" sz="3600" b="1" dirty="0" smtClean="0">
                <a:solidFill>
                  <a:srgbClr val="7030A0"/>
                </a:solidFill>
                <a:latin typeface="華康粗圓體" panose="020F0709000000000000" pitchFamily="49" charset="-120"/>
                <a:ea typeface="華康粗圓體" panose="020F0709000000000000" pitchFamily="49" charset="-120"/>
              </a:rPr>
              <a:t>：</a:t>
            </a:r>
            <a:r>
              <a:rPr lang="en-US" altLang="zh-TW" sz="3600" b="1" dirty="0">
                <a:solidFill>
                  <a:srgbClr val="7030A0"/>
                </a:solidFill>
                <a:latin typeface="華康粗圓體" panose="020F0709000000000000" pitchFamily="49" charset="-120"/>
                <a:ea typeface="華康粗圓體" panose="020F0709000000000000" pitchFamily="49" charset="-120"/>
              </a:rPr>
              <a:t>00 </a:t>
            </a:r>
            <a:r>
              <a:rPr lang="zh-TW" altLang="en-US" sz="3600" b="1" dirty="0">
                <a:solidFill>
                  <a:srgbClr val="7030A0"/>
                </a:solidFill>
                <a:latin typeface="華康粗圓體" panose="020F0709000000000000" pitchFamily="49" charset="-120"/>
                <a:ea typeface="華康粗圓體" panose="020F0709000000000000" pitchFamily="49" charset="-120"/>
              </a:rPr>
              <a:t>後公布在臺北益教網北市科展專屬網站</a:t>
            </a:r>
            <a:r>
              <a:rPr lang="zh-TW" altLang="zh-TW" sz="3600" b="1" dirty="0">
                <a:solidFill>
                  <a:srgbClr val="7030A0"/>
                </a:solidFill>
                <a:latin typeface="華康粗圓體" panose="020F0709000000000000" pitchFamily="49" charset="-120"/>
                <a:ea typeface="華康粗圓體" panose="020F0709000000000000" pitchFamily="49" charset="-120"/>
              </a:rPr>
              <a:t>、</a:t>
            </a:r>
            <a:r>
              <a:rPr lang="zh-TW" altLang="en-US" sz="3600" b="1" dirty="0">
                <a:solidFill>
                  <a:srgbClr val="7030A0"/>
                </a:solidFill>
                <a:latin typeface="華康粗圓體" panose="020F0709000000000000" pitchFamily="49" charset="-120"/>
                <a:ea typeface="華康粗圓體" panose="020F0709000000000000" pitchFamily="49" charset="-120"/>
              </a:rPr>
              <a:t>教育局網站</a:t>
            </a:r>
            <a:r>
              <a:rPr lang="zh-TW" altLang="zh-TW" sz="3600" b="1" dirty="0" smtClean="0">
                <a:solidFill>
                  <a:srgbClr val="7030A0"/>
                </a:solidFill>
                <a:latin typeface="華康粗圓體" panose="020F0709000000000000" pitchFamily="49" charset="-120"/>
                <a:ea typeface="華康粗圓體" panose="020F0709000000000000" pitchFamily="49" charset="-120"/>
              </a:rPr>
              <a:t>、</a:t>
            </a:r>
            <a:r>
              <a:rPr lang="zh-TW" altLang="en-US" sz="3600" b="1" dirty="0" smtClean="0">
                <a:solidFill>
                  <a:srgbClr val="7030A0"/>
                </a:solidFill>
                <a:latin typeface="華康粗圓體" panose="020F0709000000000000" pitchFamily="49" charset="-120"/>
                <a:ea typeface="華康粗圓體" panose="020F0709000000000000" pitchFamily="49" charset="-120"/>
              </a:rPr>
              <a:t>松山家商網站</a:t>
            </a:r>
            <a:endParaRPr lang="zh-TW" altLang="en-US" sz="36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289350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參展作品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說明板送展</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.13</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872785167"/>
              </p:ext>
            </p:extLst>
          </p:nvPr>
        </p:nvGraphicFramePr>
        <p:xfrm>
          <a:off x="755576" y="1772816"/>
          <a:ext cx="7200801" cy="3096344"/>
        </p:xfrm>
        <a:graphic>
          <a:graphicData uri="http://schemas.openxmlformats.org/drawingml/2006/table">
            <a:tbl>
              <a:tblPr firstRow="1" firstCol="1" lastRow="1" lastCol="1" bandRow="1" bandCol="1"/>
              <a:tblGrid>
                <a:gridCol w="1689398"/>
                <a:gridCol w="1928991"/>
                <a:gridCol w="1928991"/>
                <a:gridCol w="1653421"/>
              </a:tblGrid>
              <a:tr h="367397">
                <a:tc>
                  <a:txBody>
                    <a:bodyPr/>
                    <a:lstStyle/>
                    <a:p>
                      <a:pPr algn="ctr">
                        <a:lnSpc>
                          <a:spcPts val="1795"/>
                        </a:lnSpc>
                        <a:spcAft>
                          <a:spcPts val="0"/>
                        </a:spcAft>
                      </a:pPr>
                      <a:r>
                        <a:rPr lang="zh-TW" sz="2000" kern="100" dirty="0">
                          <a:effectLst/>
                          <a:latin typeface="Times New Roman"/>
                          <a:ea typeface="標楷體"/>
                        </a:rPr>
                        <a:t>日期</a:t>
                      </a:r>
                      <a:endParaRPr lang="zh-TW" sz="2000" kern="100" dirty="0">
                        <a:effectLst/>
                        <a:latin typeface="Times New Roman"/>
                        <a:ea typeface="新細明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effectLst/>
                          <a:latin typeface="Times New Roman"/>
                          <a:ea typeface="標楷體"/>
                        </a:rPr>
                        <a:t>時</a:t>
                      </a:r>
                      <a:r>
                        <a:rPr lang="en-US" sz="2000" kern="100" dirty="0">
                          <a:effectLst/>
                          <a:latin typeface="Times New Roman"/>
                          <a:ea typeface="標楷體"/>
                        </a:rPr>
                        <a:t>  </a:t>
                      </a:r>
                      <a:r>
                        <a:rPr lang="zh-TW" sz="2000" kern="100" dirty="0">
                          <a:effectLst/>
                          <a:latin typeface="Times New Roman"/>
                          <a:ea typeface="標楷體"/>
                        </a:rPr>
                        <a:t>間</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effectLst/>
                          <a:latin typeface="Times New Roman"/>
                          <a:ea typeface="標楷體"/>
                        </a:rPr>
                        <a:t>行政區</a:t>
                      </a:r>
                      <a:endParaRPr lang="zh-TW" sz="2000" kern="100" dirty="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a:effectLst/>
                          <a:latin typeface="Times New Roman"/>
                          <a:ea typeface="標楷體"/>
                        </a:rPr>
                        <a:t>組別</a:t>
                      </a:r>
                      <a:endParaRPr lang="zh-TW" sz="2000" kern="100">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1336">
                <a:tc rowSpan="2">
                  <a:txBody>
                    <a:bodyPr/>
                    <a:lstStyle/>
                    <a:p>
                      <a:pPr algn="ctr">
                        <a:lnSpc>
                          <a:spcPts val="1795"/>
                        </a:lnSpc>
                        <a:spcAft>
                          <a:spcPts val="0"/>
                        </a:spcAft>
                      </a:pPr>
                      <a:r>
                        <a:rPr lang="en-US" sz="2000" u="none" kern="100" dirty="0">
                          <a:solidFill>
                            <a:schemeClr val="accent2">
                              <a:lumMod val="50000"/>
                            </a:schemeClr>
                          </a:solidFill>
                          <a:effectLst/>
                          <a:latin typeface="Times New Roman"/>
                          <a:ea typeface="標楷體"/>
                        </a:rPr>
                        <a:t>4/27</a:t>
                      </a:r>
                      <a:endParaRPr lang="zh-TW" sz="2000" u="none" kern="100" dirty="0">
                        <a:solidFill>
                          <a:schemeClr val="accent2">
                            <a:lumMod val="50000"/>
                          </a:schemeClr>
                        </a:solidFill>
                        <a:effectLst/>
                        <a:latin typeface="Times New Roman"/>
                        <a:ea typeface="新細明體"/>
                      </a:endParaRPr>
                    </a:p>
                    <a:p>
                      <a:pPr algn="ctr">
                        <a:lnSpc>
                          <a:spcPts val="1795"/>
                        </a:lnSpc>
                        <a:spcAft>
                          <a:spcPts val="0"/>
                        </a:spcAft>
                      </a:pPr>
                      <a:r>
                        <a:rPr lang="zh-TW" sz="2000" kern="100" dirty="0">
                          <a:solidFill>
                            <a:schemeClr val="accent2">
                              <a:lumMod val="50000"/>
                            </a:schemeClr>
                          </a:solidFill>
                          <a:effectLst/>
                          <a:latin typeface="Times New Roman"/>
                          <a:ea typeface="標楷體"/>
                        </a:rPr>
                        <a:t>（星期一）</a:t>
                      </a:r>
                      <a:endParaRPr lang="zh-TW" sz="2000" kern="100" dirty="0">
                        <a:solidFill>
                          <a:schemeClr val="accent2">
                            <a:lumMod val="50000"/>
                          </a:schemeClr>
                        </a:solidFill>
                        <a:effectLst/>
                        <a:latin typeface="Times New Roman"/>
                        <a:ea typeface="新細明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en-US" sz="2000" kern="100" dirty="0">
                          <a:solidFill>
                            <a:schemeClr val="accent2">
                              <a:lumMod val="50000"/>
                            </a:schemeClr>
                          </a:solidFill>
                          <a:effectLst/>
                          <a:latin typeface="Times New Roman"/>
                          <a:ea typeface="標楷體"/>
                        </a:rPr>
                        <a:t>09</a:t>
                      </a:r>
                      <a:r>
                        <a:rPr lang="zh-TW" sz="2000" kern="100" dirty="0">
                          <a:solidFill>
                            <a:schemeClr val="accent2">
                              <a:lumMod val="50000"/>
                            </a:schemeClr>
                          </a:solidFill>
                          <a:effectLst/>
                          <a:latin typeface="Times New Roman"/>
                          <a:ea typeface="標楷體"/>
                        </a:rPr>
                        <a:t>：</a:t>
                      </a:r>
                      <a:r>
                        <a:rPr lang="en-US" sz="2000" kern="100" dirty="0">
                          <a:solidFill>
                            <a:schemeClr val="accent2">
                              <a:lumMod val="50000"/>
                            </a:schemeClr>
                          </a:solidFill>
                          <a:effectLst/>
                          <a:latin typeface="Times New Roman"/>
                          <a:ea typeface="標楷體"/>
                        </a:rPr>
                        <a:t>00~12</a:t>
                      </a:r>
                      <a:r>
                        <a:rPr lang="zh-TW" sz="2000" kern="100" dirty="0">
                          <a:solidFill>
                            <a:schemeClr val="accent2">
                              <a:lumMod val="50000"/>
                            </a:schemeClr>
                          </a:solidFill>
                          <a:effectLst/>
                          <a:latin typeface="Times New Roman"/>
                          <a:ea typeface="標楷體"/>
                        </a:rPr>
                        <a:t>：</a:t>
                      </a:r>
                      <a:r>
                        <a:rPr lang="en-US" sz="2000" kern="100" dirty="0">
                          <a:solidFill>
                            <a:schemeClr val="accent2">
                              <a:lumMod val="50000"/>
                            </a:schemeClr>
                          </a:solidFill>
                          <a:effectLst/>
                          <a:latin typeface="Times New Roman"/>
                          <a:ea typeface="標楷體"/>
                        </a:rPr>
                        <a:t>00</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accent2">
                              <a:lumMod val="50000"/>
                            </a:schemeClr>
                          </a:solidFill>
                          <a:effectLst/>
                          <a:latin typeface="Times New Roman"/>
                          <a:ea typeface="標楷體"/>
                        </a:rPr>
                        <a:t>北投區、士林區</a:t>
                      </a:r>
                      <a:endParaRPr lang="zh-TW" sz="2000" kern="100" dirty="0">
                        <a:solidFill>
                          <a:schemeClr val="accent2">
                            <a:lumMod val="50000"/>
                          </a:schemeClr>
                        </a:solidFill>
                        <a:effectLst/>
                        <a:latin typeface="Times New Roman"/>
                        <a:ea typeface="新細明體"/>
                      </a:endParaRPr>
                    </a:p>
                    <a:p>
                      <a:pPr algn="ctr">
                        <a:lnSpc>
                          <a:spcPts val="1795"/>
                        </a:lnSpc>
                        <a:spcAft>
                          <a:spcPts val="0"/>
                        </a:spcAft>
                      </a:pPr>
                      <a:r>
                        <a:rPr lang="zh-TW" sz="2000" kern="100" dirty="0">
                          <a:solidFill>
                            <a:schemeClr val="accent2">
                              <a:lumMod val="50000"/>
                            </a:schemeClr>
                          </a:solidFill>
                          <a:effectLst/>
                          <a:latin typeface="Times New Roman"/>
                          <a:ea typeface="標楷體"/>
                        </a:rPr>
                        <a:t>大同區、中山區</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accent2">
                              <a:lumMod val="50000"/>
                            </a:schemeClr>
                          </a:solidFill>
                          <a:effectLst/>
                          <a:latin typeface="Times New Roman"/>
                          <a:ea typeface="標楷體"/>
                        </a:rPr>
                        <a:t>國小、國中</a:t>
                      </a:r>
                      <a:endParaRPr lang="zh-TW" sz="2000" kern="100" dirty="0">
                        <a:solidFill>
                          <a:schemeClr val="accent2">
                            <a:lumMod val="50000"/>
                          </a:schemeClr>
                        </a:solidFill>
                        <a:effectLst/>
                        <a:latin typeface="Times New Roman"/>
                        <a:ea typeface="新細明體"/>
                      </a:endParaRPr>
                    </a:p>
                    <a:p>
                      <a:pPr algn="ctr">
                        <a:lnSpc>
                          <a:spcPts val="1795"/>
                        </a:lnSpc>
                        <a:spcAft>
                          <a:spcPts val="0"/>
                        </a:spcAft>
                      </a:pPr>
                      <a:r>
                        <a:rPr lang="zh-TW" sz="2000" kern="100" dirty="0">
                          <a:solidFill>
                            <a:schemeClr val="accent2">
                              <a:lumMod val="50000"/>
                            </a:schemeClr>
                          </a:solidFill>
                          <a:effectLst/>
                          <a:latin typeface="Times New Roman"/>
                          <a:ea typeface="標楷體"/>
                        </a:rPr>
                        <a:t>高中、高職</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220">
                <a:tc vMerge="1">
                  <a:txBody>
                    <a:bodyPr/>
                    <a:lstStyle/>
                    <a:p>
                      <a:endParaRPr lang="zh-TW" altLang="en-US"/>
                    </a:p>
                  </a:txBody>
                  <a:tcPr/>
                </a:tc>
                <a:tc>
                  <a:txBody>
                    <a:bodyPr/>
                    <a:lstStyle/>
                    <a:p>
                      <a:pPr algn="ctr">
                        <a:lnSpc>
                          <a:spcPts val="1795"/>
                        </a:lnSpc>
                        <a:spcAft>
                          <a:spcPts val="0"/>
                        </a:spcAft>
                      </a:pPr>
                      <a:r>
                        <a:rPr lang="en-US" sz="2000" kern="100" dirty="0">
                          <a:solidFill>
                            <a:schemeClr val="accent2">
                              <a:lumMod val="50000"/>
                            </a:schemeClr>
                          </a:solidFill>
                          <a:effectLst/>
                          <a:latin typeface="Times New Roman"/>
                          <a:ea typeface="標楷體"/>
                        </a:rPr>
                        <a:t>13</a:t>
                      </a:r>
                      <a:r>
                        <a:rPr lang="zh-TW" sz="2000" kern="100" dirty="0">
                          <a:solidFill>
                            <a:schemeClr val="accent2">
                              <a:lumMod val="50000"/>
                            </a:schemeClr>
                          </a:solidFill>
                          <a:effectLst/>
                          <a:latin typeface="Times New Roman"/>
                          <a:ea typeface="標楷體"/>
                        </a:rPr>
                        <a:t>：</a:t>
                      </a:r>
                      <a:r>
                        <a:rPr lang="en-US" sz="2000" kern="100" dirty="0">
                          <a:solidFill>
                            <a:schemeClr val="accent2">
                              <a:lumMod val="50000"/>
                            </a:schemeClr>
                          </a:solidFill>
                          <a:effectLst/>
                          <a:latin typeface="Times New Roman"/>
                          <a:ea typeface="標楷體"/>
                        </a:rPr>
                        <a:t>00~16</a:t>
                      </a:r>
                      <a:r>
                        <a:rPr lang="zh-TW" sz="2000" kern="100" dirty="0">
                          <a:solidFill>
                            <a:schemeClr val="accent2">
                              <a:lumMod val="50000"/>
                            </a:schemeClr>
                          </a:solidFill>
                          <a:effectLst/>
                          <a:latin typeface="Times New Roman"/>
                          <a:ea typeface="標楷體"/>
                        </a:rPr>
                        <a:t>：</a:t>
                      </a:r>
                      <a:r>
                        <a:rPr lang="en-US" sz="2000" kern="100" dirty="0">
                          <a:solidFill>
                            <a:schemeClr val="accent2">
                              <a:lumMod val="50000"/>
                            </a:schemeClr>
                          </a:solidFill>
                          <a:effectLst/>
                          <a:latin typeface="Times New Roman"/>
                          <a:ea typeface="標楷體"/>
                        </a:rPr>
                        <a:t>00</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accent2">
                              <a:lumMod val="50000"/>
                            </a:schemeClr>
                          </a:solidFill>
                          <a:effectLst/>
                          <a:latin typeface="Times New Roman"/>
                          <a:ea typeface="標楷體"/>
                        </a:rPr>
                        <a:t>文山區、南港區</a:t>
                      </a:r>
                      <a:endParaRPr lang="zh-TW" sz="2000" kern="100" dirty="0">
                        <a:solidFill>
                          <a:schemeClr val="accent2">
                            <a:lumMod val="50000"/>
                          </a:schemeClr>
                        </a:solidFill>
                        <a:effectLst/>
                        <a:latin typeface="Times New Roman"/>
                        <a:ea typeface="新細明體"/>
                      </a:endParaRPr>
                    </a:p>
                    <a:p>
                      <a:pPr algn="ctr">
                        <a:lnSpc>
                          <a:spcPts val="1795"/>
                        </a:lnSpc>
                        <a:spcAft>
                          <a:spcPts val="0"/>
                        </a:spcAft>
                      </a:pPr>
                      <a:r>
                        <a:rPr lang="zh-TW" sz="2000" kern="100" dirty="0">
                          <a:solidFill>
                            <a:schemeClr val="accent2">
                              <a:lumMod val="50000"/>
                            </a:schemeClr>
                          </a:solidFill>
                          <a:effectLst/>
                          <a:latin typeface="Times New Roman"/>
                          <a:ea typeface="標楷體"/>
                        </a:rPr>
                        <a:t>萬華區、信義區</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accent2">
                              <a:lumMod val="50000"/>
                            </a:schemeClr>
                          </a:solidFill>
                          <a:effectLst/>
                          <a:latin typeface="Times New Roman"/>
                          <a:ea typeface="標楷體"/>
                        </a:rPr>
                        <a:t>國小、國中</a:t>
                      </a:r>
                      <a:endParaRPr lang="zh-TW" sz="2000" kern="100" dirty="0">
                        <a:solidFill>
                          <a:schemeClr val="accent2">
                            <a:lumMod val="50000"/>
                          </a:schemeClr>
                        </a:solidFill>
                        <a:effectLst/>
                        <a:latin typeface="Times New Roman"/>
                        <a:ea typeface="新細明體"/>
                      </a:endParaRPr>
                    </a:p>
                    <a:p>
                      <a:pPr algn="ctr">
                        <a:lnSpc>
                          <a:spcPts val="1795"/>
                        </a:lnSpc>
                        <a:spcAft>
                          <a:spcPts val="0"/>
                        </a:spcAft>
                      </a:pPr>
                      <a:r>
                        <a:rPr lang="zh-TW" sz="2000" kern="100" dirty="0">
                          <a:solidFill>
                            <a:schemeClr val="accent2">
                              <a:lumMod val="50000"/>
                            </a:schemeClr>
                          </a:solidFill>
                          <a:effectLst/>
                          <a:latin typeface="Times New Roman"/>
                          <a:ea typeface="標楷體"/>
                        </a:rPr>
                        <a:t>高中、高職</a:t>
                      </a:r>
                      <a:endParaRPr lang="zh-TW" sz="2000" kern="100" dirty="0">
                        <a:solidFill>
                          <a:schemeClr val="accent2">
                            <a:lumMod val="50000"/>
                          </a:schemeClr>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391">
                <a:tc>
                  <a:txBody>
                    <a:bodyPr/>
                    <a:lstStyle/>
                    <a:p>
                      <a:pPr algn="ctr">
                        <a:lnSpc>
                          <a:spcPts val="1795"/>
                        </a:lnSpc>
                        <a:spcAft>
                          <a:spcPts val="0"/>
                        </a:spcAft>
                      </a:pPr>
                      <a:r>
                        <a:rPr lang="en-US" sz="2000" u="none" kern="100" dirty="0">
                          <a:solidFill>
                            <a:schemeClr val="tx1"/>
                          </a:solidFill>
                          <a:effectLst/>
                          <a:latin typeface="Times New Roman"/>
                          <a:ea typeface="標楷體"/>
                        </a:rPr>
                        <a:t>4/28</a:t>
                      </a:r>
                      <a:endParaRPr lang="zh-TW" sz="2000" u="none" kern="100" dirty="0">
                        <a:solidFill>
                          <a:schemeClr val="tx1"/>
                        </a:solidFill>
                        <a:effectLst/>
                        <a:latin typeface="Times New Roman"/>
                        <a:ea typeface="新細明體"/>
                      </a:endParaRPr>
                    </a:p>
                    <a:p>
                      <a:pPr algn="ctr">
                        <a:lnSpc>
                          <a:spcPts val="1795"/>
                        </a:lnSpc>
                        <a:spcAft>
                          <a:spcPts val="0"/>
                        </a:spcAft>
                      </a:pPr>
                      <a:r>
                        <a:rPr lang="zh-TW" sz="2000" kern="100" dirty="0">
                          <a:solidFill>
                            <a:schemeClr val="tx1"/>
                          </a:solidFill>
                          <a:effectLst/>
                          <a:latin typeface="Times New Roman"/>
                          <a:ea typeface="標楷體"/>
                        </a:rPr>
                        <a:t>（星期二）</a:t>
                      </a:r>
                      <a:endParaRPr lang="zh-TW" sz="2000" kern="100" dirty="0">
                        <a:solidFill>
                          <a:schemeClr val="tx1"/>
                        </a:solidFill>
                        <a:effectLst/>
                        <a:latin typeface="Times New Roman"/>
                        <a:ea typeface="新細明體"/>
                      </a:endParaRPr>
                    </a:p>
                  </a:txBody>
                  <a:tcPr marL="17780" marR="177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en-US" sz="2000" kern="100" dirty="0">
                          <a:solidFill>
                            <a:schemeClr val="tx1"/>
                          </a:solidFill>
                          <a:effectLst/>
                          <a:latin typeface="Times New Roman"/>
                          <a:ea typeface="標楷體"/>
                        </a:rPr>
                        <a:t>09</a:t>
                      </a:r>
                      <a:r>
                        <a:rPr lang="zh-TW" sz="2000" kern="100" dirty="0">
                          <a:solidFill>
                            <a:schemeClr val="tx1"/>
                          </a:solidFill>
                          <a:effectLst/>
                          <a:latin typeface="Times New Roman"/>
                          <a:ea typeface="標楷體"/>
                        </a:rPr>
                        <a:t>：</a:t>
                      </a:r>
                      <a:r>
                        <a:rPr lang="en-US" sz="2000" kern="100" dirty="0">
                          <a:solidFill>
                            <a:schemeClr val="tx1"/>
                          </a:solidFill>
                          <a:effectLst/>
                          <a:latin typeface="Times New Roman"/>
                          <a:ea typeface="標楷體"/>
                        </a:rPr>
                        <a:t>00~12</a:t>
                      </a:r>
                      <a:r>
                        <a:rPr lang="zh-TW" sz="2000" kern="100" dirty="0">
                          <a:solidFill>
                            <a:schemeClr val="tx1"/>
                          </a:solidFill>
                          <a:effectLst/>
                          <a:latin typeface="Times New Roman"/>
                          <a:ea typeface="標楷體"/>
                        </a:rPr>
                        <a:t>：</a:t>
                      </a:r>
                      <a:r>
                        <a:rPr lang="en-US" sz="2000" kern="100" dirty="0">
                          <a:solidFill>
                            <a:schemeClr val="tx1"/>
                          </a:solidFill>
                          <a:effectLst/>
                          <a:latin typeface="Times New Roman"/>
                          <a:ea typeface="標楷體"/>
                        </a:rPr>
                        <a:t>00</a:t>
                      </a:r>
                      <a:endParaRPr lang="zh-TW" sz="2000" kern="100" dirty="0">
                        <a:solidFill>
                          <a:schemeClr val="tx1"/>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tx1"/>
                          </a:solidFill>
                          <a:effectLst/>
                          <a:latin typeface="Times New Roman"/>
                          <a:ea typeface="標楷體"/>
                        </a:rPr>
                        <a:t>松山區、中正區</a:t>
                      </a:r>
                      <a:endParaRPr lang="zh-TW" sz="2000" kern="100" dirty="0">
                        <a:solidFill>
                          <a:schemeClr val="tx1"/>
                        </a:solidFill>
                        <a:effectLst/>
                        <a:latin typeface="Times New Roman"/>
                        <a:ea typeface="新細明體"/>
                      </a:endParaRPr>
                    </a:p>
                    <a:p>
                      <a:pPr algn="ctr">
                        <a:lnSpc>
                          <a:spcPts val="1795"/>
                        </a:lnSpc>
                        <a:spcAft>
                          <a:spcPts val="0"/>
                        </a:spcAft>
                      </a:pPr>
                      <a:r>
                        <a:rPr lang="zh-TW" sz="2000" kern="100" dirty="0">
                          <a:solidFill>
                            <a:schemeClr val="tx1"/>
                          </a:solidFill>
                          <a:effectLst/>
                          <a:latin typeface="Times New Roman"/>
                          <a:ea typeface="標楷體"/>
                        </a:rPr>
                        <a:t>大安區、內湖區</a:t>
                      </a:r>
                      <a:endParaRPr lang="zh-TW" sz="2000" kern="100" dirty="0">
                        <a:solidFill>
                          <a:schemeClr val="tx1"/>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795"/>
                        </a:lnSpc>
                        <a:spcAft>
                          <a:spcPts val="0"/>
                        </a:spcAft>
                      </a:pPr>
                      <a:r>
                        <a:rPr lang="zh-TW" sz="2000" kern="100" dirty="0">
                          <a:solidFill>
                            <a:schemeClr val="tx1"/>
                          </a:solidFill>
                          <a:effectLst/>
                          <a:latin typeface="Times New Roman"/>
                          <a:ea typeface="標楷體"/>
                        </a:rPr>
                        <a:t>國小、國中</a:t>
                      </a:r>
                      <a:endParaRPr lang="zh-TW" sz="2000" kern="100" dirty="0">
                        <a:solidFill>
                          <a:schemeClr val="tx1"/>
                        </a:solidFill>
                        <a:effectLst/>
                        <a:latin typeface="Times New Roman"/>
                        <a:ea typeface="新細明體"/>
                      </a:endParaRPr>
                    </a:p>
                    <a:p>
                      <a:pPr algn="ctr">
                        <a:lnSpc>
                          <a:spcPts val="1795"/>
                        </a:lnSpc>
                        <a:spcAft>
                          <a:spcPts val="0"/>
                        </a:spcAft>
                      </a:pPr>
                      <a:r>
                        <a:rPr lang="zh-TW" sz="2000" kern="100" dirty="0">
                          <a:solidFill>
                            <a:schemeClr val="tx1"/>
                          </a:solidFill>
                          <a:effectLst/>
                          <a:latin typeface="Times New Roman"/>
                          <a:ea typeface="標楷體"/>
                        </a:rPr>
                        <a:t>高中、高職</a:t>
                      </a:r>
                      <a:endParaRPr lang="zh-TW" sz="2000" kern="100" dirty="0">
                        <a:solidFill>
                          <a:schemeClr val="tx1"/>
                        </a:solidFill>
                        <a:effectLst/>
                        <a:latin typeface="Times New Roman"/>
                        <a:ea typeface="新細明體"/>
                      </a:endParaRPr>
                    </a:p>
                  </a:txBody>
                  <a:tcPr marL="17780" marR="177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755576" y="5085184"/>
            <a:ext cx="7704856" cy="830997"/>
          </a:xfrm>
          <a:prstGeom prst="rect">
            <a:avLst/>
          </a:prstGeom>
        </p:spPr>
        <p:txBody>
          <a:bodyPr wrap="square">
            <a:spAutoFit/>
          </a:bodyPr>
          <a:lstStyle/>
          <a:p>
            <a:r>
              <a:rPr lang="zh-TW" altLang="en-US" sz="2400" b="1" dirty="0" smtClean="0">
                <a:solidFill>
                  <a:srgbClr val="000099"/>
                </a:solidFill>
                <a:latin typeface="標楷體" pitchFamily="65" charset="-120"/>
                <a:ea typeface="標楷體" pitchFamily="65" charset="-120"/>
              </a:rPr>
              <a:t>請依上述排定時間送件至</a:t>
            </a:r>
            <a:r>
              <a:rPr lang="zh-TW" altLang="en-US" sz="2400" b="1" dirty="0" smtClean="0">
                <a:solidFill>
                  <a:srgbClr val="00B050"/>
                </a:solidFill>
                <a:latin typeface="標楷體" pitchFamily="65" charset="-120"/>
                <a:ea typeface="標楷體" pitchFamily="65" charset="-120"/>
              </a:rPr>
              <a:t>國立臺灣科學教育館</a:t>
            </a:r>
            <a:r>
              <a:rPr lang="en-US" altLang="zh-TW" sz="2400" b="1" dirty="0" smtClean="0">
                <a:solidFill>
                  <a:srgbClr val="00B050"/>
                </a:solidFill>
                <a:latin typeface="標楷體" pitchFamily="65" charset="-120"/>
                <a:ea typeface="標楷體" pitchFamily="65" charset="-120"/>
              </a:rPr>
              <a:t>7</a:t>
            </a:r>
            <a:r>
              <a:rPr lang="zh-TW" altLang="en-US" sz="2400" b="1" dirty="0" smtClean="0">
                <a:solidFill>
                  <a:srgbClr val="00B050"/>
                </a:solidFill>
                <a:latin typeface="標楷體" pitchFamily="65" charset="-120"/>
                <a:ea typeface="標楷體" pitchFamily="65" charset="-120"/>
              </a:rPr>
              <a:t>樓</a:t>
            </a:r>
            <a:endParaRPr lang="en-US" altLang="zh-TW" sz="2400" b="1" dirty="0" smtClean="0">
              <a:solidFill>
                <a:srgbClr val="00B050"/>
              </a:solidFill>
              <a:latin typeface="標楷體" pitchFamily="65" charset="-120"/>
              <a:ea typeface="標楷體" pitchFamily="65" charset="-120"/>
            </a:endParaRPr>
          </a:p>
          <a:p>
            <a:r>
              <a:rPr lang="zh-TW" altLang="en-US" sz="2400" b="1" dirty="0" smtClean="0">
                <a:solidFill>
                  <a:srgbClr val="000099"/>
                </a:solidFill>
                <a:latin typeface="標楷體" pitchFamily="65" charset="-120"/>
                <a:ea typeface="標楷體" pitchFamily="65" charset="-120"/>
              </a:rPr>
              <a:t>並布置完成 ，</a:t>
            </a:r>
            <a:r>
              <a:rPr lang="zh-TW" altLang="en-US" sz="2400" b="1" dirty="0" smtClean="0">
                <a:solidFill>
                  <a:srgbClr val="00B050"/>
                </a:solidFill>
                <a:latin typeface="標楷體" pitchFamily="65" charset="-120"/>
                <a:ea typeface="標楷體" pitchFamily="65" charset="-120"/>
              </a:rPr>
              <a:t>逾期不予受理</a:t>
            </a:r>
            <a:r>
              <a:rPr lang="zh-TW" altLang="en-US" sz="2400" b="1" dirty="0" smtClean="0">
                <a:solidFill>
                  <a:srgbClr val="000099"/>
                </a:solidFill>
                <a:latin typeface="標楷體" pitchFamily="65" charset="-120"/>
                <a:ea typeface="標楷體" pitchFamily="65" charset="-120"/>
              </a:rPr>
              <a:t>。</a:t>
            </a:r>
            <a:endParaRPr lang="zh-TW" altLang="en-US" sz="2400" b="1" dirty="0">
              <a:solidFill>
                <a:srgbClr val="000099"/>
              </a:solidFill>
              <a:latin typeface="標楷體" pitchFamily="65" charset="-120"/>
              <a:ea typeface="標楷體" pitchFamily="65" charset="-120"/>
            </a:endParaRPr>
          </a:p>
        </p:txBody>
      </p:sp>
    </p:spTree>
    <p:extLst>
      <p:ext uri="{BB962C8B-B14F-4D97-AF65-F5344CB8AC3E}">
        <p14:creationId xmlns:p14="http://schemas.microsoft.com/office/powerpoint/2010/main" val="239571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67544" y="2060848"/>
            <a:ext cx="7467600" cy="3888432"/>
          </a:xfrm>
        </p:spPr>
        <p:txBody>
          <a:bodyPr/>
          <a:lstStyle/>
          <a:p>
            <a:r>
              <a:rPr lang="zh-TW" altLang="zh-TW" sz="3600" dirty="0" smtClean="0">
                <a:solidFill>
                  <a:srgbClr val="FF0000"/>
                </a:solidFill>
                <a:latin typeface="華康粗圓體" panose="020F0709000000000000" pitchFamily="49" charset="-120"/>
                <a:ea typeface="華康粗圓體" panose="020F0709000000000000" pitchFamily="49" charset="-120"/>
              </a:rPr>
              <a:t>展覽</a:t>
            </a:r>
            <a:r>
              <a:rPr lang="zh-TW" altLang="en-US" sz="3600" dirty="0" smtClean="0">
                <a:solidFill>
                  <a:srgbClr val="FF0000"/>
                </a:solidFill>
                <a:latin typeface="華康粗圓體" panose="020F0709000000000000" pitchFamily="49" charset="-120"/>
                <a:ea typeface="華康粗圓體" panose="020F0709000000000000" pitchFamily="49" charset="-120"/>
              </a:rPr>
              <a:t>科別</a:t>
            </a:r>
            <a:endParaRPr lang="en-US" altLang="zh-TW" sz="3600" dirty="0" smtClean="0">
              <a:solidFill>
                <a:srgbClr val="FF0000"/>
              </a:solidFill>
              <a:latin typeface="華康粗圓體" panose="020F0709000000000000" pitchFamily="49" charset="-120"/>
              <a:ea typeface="華康粗圓體" panose="020F0709000000000000" pitchFamily="49" charset="-120"/>
            </a:endParaRPr>
          </a:p>
          <a:p>
            <a:pPr lvl="1"/>
            <a:r>
              <a:rPr lang="zh-TW" altLang="en-US" sz="3300" dirty="0" smtClean="0">
                <a:latin typeface="標楷體" panose="03000509000000000000" pitchFamily="65" charset="-120"/>
                <a:ea typeface="標楷體" panose="03000509000000000000" pitchFamily="65" charset="-120"/>
              </a:rPr>
              <a:t>國小</a:t>
            </a:r>
            <a:r>
              <a:rPr lang="zh-TW" altLang="en-US" sz="3300" dirty="0">
                <a:latin typeface="標楷體" panose="03000509000000000000" pitchFamily="65" charset="-120"/>
                <a:ea typeface="標楷體" panose="03000509000000000000" pitchFamily="65" charset="-120"/>
              </a:rPr>
              <a:t>、國中</a:t>
            </a:r>
            <a:r>
              <a:rPr lang="zh-TW" altLang="en-US" sz="3300" dirty="0" smtClean="0">
                <a:latin typeface="標楷體" panose="03000509000000000000" pitchFamily="65" charset="-120"/>
                <a:ea typeface="標楷體" panose="03000509000000000000" pitchFamily="65" charset="-120"/>
              </a:rPr>
              <a:t>組不變，僅</a:t>
            </a:r>
            <a:r>
              <a:rPr lang="zh-TW" altLang="en-US" sz="3300" dirty="0">
                <a:latin typeface="標楷體" panose="03000509000000000000" pitchFamily="65" charset="-120"/>
                <a:ea typeface="標楷體" panose="03000509000000000000" pitchFamily="65" charset="-120"/>
              </a:rPr>
              <a:t>做科別順序</a:t>
            </a:r>
            <a:r>
              <a:rPr lang="zh-TW" altLang="en-US" sz="3300" dirty="0" smtClean="0">
                <a:latin typeface="標楷體" panose="03000509000000000000" pitchFamily="65" charset="-120"/>
                <a:ea typeface="標楷體" panose="03000509000000000000" pitchFamily="65" charset="-120"/>
              </a:rPr>
              <a:t>調整</a:t>
            </a:r>
            <a:endParaRPr lang="en-US" altLang="zh-TW" sz="3300" dirty="0" smtClean="0">
              <a:latin typeface="標楷體" panose="03000509000000000000" pitchFamily="65" charset="-120"/>
              <a:ea typeface="標楷體" panose="03000509000000000000" pitchFamily="65" charset="-120"/>
            </a:endParaRPr>
          </a:p>
          <a:p>
            <a:pPr marL="0" indent="0">
              <a:buNone/>
            </a:pPr>
            <a:endParaRPr lang="zh-TW" altLang="zh-TW" sz="2800" dirty="0">
              <a:latin typeface="標楷體" panose="03000509000000000000" pitchFamily="65" charset="-120"/>
              <a:ea typeface="標楷體" panose="03000509000000000000" pitchFamily="65" charset="-120"/>
            </a:endParaRPr>
          </a:p>
          <a:p>
            <a:pPr marL="0" indent="0">
              <a:buNone/>
            </a:pPr>
            <a:endParaRPr lang="zh-TW" altLang="zh-TW" b="1" dirty="0">
              <a:latin typeface="標楷體" panose="03000509000000000000" pitchFamily="65" charset="-120"/>
              <a:ea typeface="標楷體" panose="03000509000000000000" pitchFamily="65" charset="-120"/>
            </a:endParaRPr>
          </a:p>
          <a:p>
            <a:pPr marL="0" indent="0">
              <a:buNone/>
            </a:pPr>
            <a:endParaRPr lang="zh-TW" altLang="en-US" dirty="0"/>
          </a:p>
        </p:txBody>
      </p:sp>
      <p:sp>
        <p:nvSpPr>
          <p:cNvPr id="5" name="標題 1"/>
          <p:cNvSpPr txBox="1">
            <a:spLocks/>
          </p:cNvSpPr>
          <p:nvPr/>
        </p:nvSpPr>
        <p:spPr>
          <a:xfrm>
            <a:off x="467544" y="764704"/>
            <a:ext cx="7715200" cy="1143000"/>
          </a:xfrm>
          <a:prstGeom prst="rect">
            <a:avLst/>
          </a:prstGeom>
        </p:spPr>
        <p:txBody>
          <a:bodyPr vert="horz" anchor="b">
            <a:normAutofit fontScale="90000"/>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a:ea typeface="新細明體" pitchFamily="18" charset="-120"/>
              </a:defRPr>
            </a:lvl2pPr>
            <a:lvl3pPr algn="l" rtl="0" fontAlgn="base">
              <a:spcBef>
                <a:spcPct val="0"/>
              </a:spcBef>
              <a:spcAft>
                <a:spcPct val="0"/>
              </a:spcAft>
              <a:defRPr sz="3000">
                <a:solidFill>
                  <a:schemeClr val="tx2"/>
                </a:solidFill>
                <a:latin typeface="Century Schoolbook"/>
                <a:ea typeface="新細明體" pitchFamily="18" charset="-120"/>
              </a:defRPr>
            </a:lvl3pPr>
            <a:lvl4pPr algn="l" rtl="0" fontAlgn="base">
              <a:spcBef>
                <a:spcPct val="0"/>
              </a:spcBef>
              <a:spcAft>
                <a:spcPct val="0"/>
              </a:spcAft>
              <a:defRPr sz="3000">
                <a:solidFill>
                  <a:schemeClr val="tx2"/>
                </a:solidFill>
                <a:latin typeface="Century Schoolbook"/>
                <a:ea typeface="新細明體" pitchFamily="18" charset="-120"/>
              </a:defRPr>
            </a:lvl4pPr>
            <a:lvl5pPr algn="l" rtl="0" fontAlgn="base">
              <a:spcBef>
                <a:spcPct val="0"/>
              </a:spcBef>
              <a:spcAft>
                <a:spcPct val="0"/>
              </a:spcAft>
              <a:defRPr sz="3000">
                <a:solidFill>
                  <a:schemeClr val="tx2"/>
                </a:solidFill>
                <a:latin typeface="Century Schoolbook"/>
                <a:ea typeface="新細明體" pitchFamily="18" charset="-120"/>
              </a:defRPr>
            </a:lvl5pPr>
            <a:lvl6pPr marL="457200" algn="l" rtl="0" fontAlgn="base">
              <a:spcBef>
                <a:spcPct val="0"/>
              </a:spcBef>
              <a:spcAft>
                <a:spcPct val="0"/>
              </a:spcAft>
              <a:defRPr sz="3000">
                <a:solidFill>
                  <a:schemeClr val="tx2"/>
                </a:solidFill>
                <a:latin typeface="Century Schoolbook"/>
                <a:ea typeface="新細明體" pitchFamily="18" charset="-120"/>
              </a:defRPr>
            </a:lvl6pPr>
            <a:lvl7pPr marL="914400" algn="l" rtl="0" fontAlgn="base">
              <a:spcBef>
                <a:spcPct val="0"/>
              </a:spcBef>
              <a:spcAft>
                <a:spcPct val="0"/>
              </a:spcAft>
              <a:defRPr sz="3000">
                <a:solidFill>
                  <a:schemeClr val="tx2"/>
                </a:solidFill>
                <a:latin typeface="Century Schoolbook"/>
                <a:ea typeface="新細明體" pitchFamily="18" charset="-120"/>
              </a:defRPr>
            </a:lvl7pPr>
            <a:lvl8pPr marL="1371600" algn="l" rtl="0" fontAlgn="base">
              <a:spcBef>
                <a:spcPct val="0"/>
              </a:spcBef>
              <a:spcAft>
                <a:spcPct val="0"/>
              </a:spcAft>
              <a:defRPr sz="3000">
                <a:solidFill>
                  <a:schemeClr val="tx2"/>
                </a:solidFill>
                <a:latin typeface="Century Schoolbook"/>
                <a:ea typeface="新細明體" pitchFamily="18" charset="-120"/>
              </a:defRPr>
            </a:lvl8pPr>
            <a:lvl9pPr marL="1828800" algn="l" rtl="0" fontAlgn="base">
              <a:spcBef>
                <a:spcPct val="0"/>
              </a:spcBef>
              <a:spcAft>
                <a:spcPct val="0"/>
              </a:spcAft>
              <a:defRPr sz="3000">
                <a:solidFill>
                  <a:schemeClr val="tx2"/>
                </a:solidFill>
                <a:latin typeface="Century Schoolbook"/>
                <a:ea typeface="新細明體" pitchFamily="18" charset="-120"/>
              </a:defRPr>
            </a:lvl9pPr>
          </a:lstStyle>
          <a:p>
            <a:r>
              <a:rPr kumimoji="0"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中華民國中小學科展實施要點重大變革</a:t>
            </a:r>
            <a:r>
              <a:rPr kumimoji="0"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r>
            <a:br>
              <a:rPr kumimoji="0"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br>
            <a:r>
              <a:rPr kumimoji="0" lang="en-US" altLang="zh-TW" sz="3100" dirty="0" smtClean="0">
                <a:latin typeface="標楷體" panose="03000509000000000000" pitchFamily="65" charset="-120"/>
                <a:ea typeface="標楷體" panose="03000509000000000000" pitchFamily="65" charset="-120"/>
              </a:rPr>
              <a:t>(</a:t>
            </a:r>
            <a:r>
              <a:rPr kumimoji="0" lang="zh-TW" altLang="zh-TW" sz="3100" dirty="0" smtClean="0">
                <a:latin typeface="標楷體" panose="03000509000000000000" pitchFamily="65" charset="-120"/>
                <a:ea typeface="標楷體" panose="03000509000000000000" pitchFamily="65" charset="-120"/>
              </a:rPr>
              <a:t>自民國</a:t>
            </a:r>
            <a:r>
              <a:rPr kumimoji="0" lang="en-US" altLang="zh-TW" sz="3100" dirty="0" smtClean="0">
                <a:latin typeface="標楷體" panose="03000509000000000000" pitchFamily="65" charset="-120"/>
                <a:ea typeface="標楷體" panose="03000509000000000000" pitchFamily="65" charset="-120"/>
              </a:rPr>
              <a:t>105</a:t>
            </a:r>
            <a:r>
              <a:rPr kumimoji="0" lang="zh-TW" altLang="zh-TW" sz="3100" dirty="0" smtClean="0">
                <a:latin typeface="標楷體" panose="03000509000000000000" pitchFamily="65" charset="-120"/>
                <a:ea typeface="標楷體" panose="03000509000000000000" pitchFamily="65" charset="-120"/>
              </a:rPr>
              <a:t>年第</a:t>
            </a:r>
            <a:r>
              <a:rPr kumimoji="0" lang="en-US" altLang="zh-TW" sz="3100" dirty="0" smtClean="0">
                <a:latin typeface="標楷體" panose="03000509000000000000" pitchFamily="65" charset="-120"/>
                <a:ea typeface="標楷體" panose="03000509000000000000" pitchFamily="65" charset="-120"/>
              </a:rPr>
              <a:t>56</a:t>
            </a:r>
            <a:r>
              <a:rPr kumimoji="0" lang="zh-TW" altLang="zh-TW" sz="3100" dirty="0" smtClean="0">
                <a:latin typeface="標楷體" panose="03000509000000000000" pitchFamily="65" charset="-120"/>
                <a:ea typeface="標楷體" panose="03000509000000000000" pitchFamily="65" charset="-120"/>
              </a:rPr>
              <a:t>屆實施</a:t>
            </a:r>
            <a:r>
              <a:rPr kumimoji="0" lang="en-US" altLang="zh-TW" sz="3100" dirty="0" smtClean="0">
                <a:latin typeface="標楷體" panose="03000509000000000000" pitchFamily="65" charset="-120"/>
                <a:ea typeface="標楷體" panose="03000509000000000000" pitchFamily="65" charset="-120"/>
              </a:rPr>
              <a:t>)</a:t>
            </a:r>
            <a:endParaRPr kumimoji="0" lang="zh-TW" altLang="en-US" sz="31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val="2922662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64096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說明板規格</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(P.25</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graphicFrame>
        <p:nvGraphicFramePr>
          <p:cNvPr id="4" name="內容版面配置區 3"/>
          <p:cNvGraphicFramePr>
            <a:graphicFrameLocks noGrp="1" noChangeAspect="1"/>
          </p:cNvGraphicFramePr>
          <p:nvPr>
            <p:ph sz="quarter" idx="1"/>
            <p:extLst>
              <p:ext uri="{D42A27DB-BD31-4B8C-83A1-F6EECF244321}">
                <p14:modId xmlns:p14="http://schemas.microsoft.com/office/powerpoint/2010/main" val="3349514874"/>
              </p:ext>
            </p:extLst>
          </p:nvPr>
        </p:nvGraphicFramePr>
        <p:xfrm>
          <a:off x="1481637" y="1600200"/>
          <a:ext cx="5418726" cy="4873625"/>
        </p:xfrm>
        <a:graphic>
          <a:graphicData uri="http://schemas.openxmlformats.org/presentationml/2006/ole">
            <mc:AlternateContent xmlns:mc="http://schemas.openxmlformats.org/markup-compatibility/2006">
              <mc:Choice xmlns:v="urn:schemas-microsoft-com:vml" Requires="v">
                <p:oleObj spid="_x0000_s36931" r:id="rId3" imgW="6660313" imgH="5990160" progId="">
                  <p:embed/>
                </p:oleObj>
              </mc:Choice>
              <mc:Fallback>
                <p:oleObj r:id="rId3" imgW="6660313" imgH="5990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637" y="1600200"/>
                        <a:ext cx="5418726"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直線單箭頭接點 4"/>
          <p:cNvCxnSpPr/>
          <p:nvPr/>
        </p:nvCxnSpPr>
        <p:spPr>
          <a:xfrm flipH="1">
            <a:off x="5076056" y="3068960"/>
            <a:ext cx="2016125" cy="255111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6" name="Text Box 11"/>
          <p:cNvSpPr txBox="1">
            <a:spLocks noChangeArrowheads="1"/>
          </p:cNvSpPr>
          <p:nvPr/>
        </p:nvSpPr>
        <p:spPr bwMode="auto">
          <a:xfrm>
            <a:off x="7118738" y="2816547"/>
            <a:ext cx="1651000" cy="504825"/>
          </a:xfrm>
          <a:prstGeom prst="rect">
            <a:avLst/>
          </a:prstGeom>
          <a:solidFill>
            <a:srgbClr val="FF0000"/>
          </a:solidFill>
          <a:ln w="9525">
            <a:solidFill>
              <a:srgbClr val="000000"/>
            </a:solidFill>
            <a:miter lim="800000"/>
            <a:headEnd/>
            <a:tailEnd/>
          </a:ln>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zh-TW" altLang="en-US" sz="2000" b="1">
                <a:solidFill>
                  <a:schemeClr val="bg1"/>
                </a:solidFill>
                <a:latin typeface="標楷體" pitchFamily="65" charset="-120"/>
                <a:ea typeface="標楷體" pitchFamily="65" charset="-120"/>
              </a:rPr>
              <a:t>黏貼資料表處</a:t>
            </a:r>
            <a:endParaRPr lang="zh-TW" altLang="en-US" sz="2000" b="1">
              <a:solidFill>
                <a:schemeClr val="bg1"/>
              </a:solidFill>
              <a:latin typeface="Times New Roman" pitchFamily="18" charset="0"/>
            </a:endParaRPr>
          </a:p>
        </p:txBody>
      </p:sp>
    </p:spTree>
    <p:extLst>
      <p:ext uri="{BB962C8B-B14F-4D97-AF65-F5344CB8AC3E}">
        <p14:creationId xmlns:p14="http://schemas.microsoft.com/office/powerpoint/2010/main" val="3605199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說明板展示及說明</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(P.25</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作品說明板一律採用全國科學展指定之規格</a:t>
            </a:r>
            <a:r>
              <a:rPr lang="zh-TW" altLang="zh-TW" sz="2000" b="1" dirty="0" smtClean="0">
                <a:solidFill>
                  <a:srgbClr val="7030A0"/>
                </a:solidFill>
                <a:latin typeface="華康粗圓體" panose="020F0709000000000000" pitchFamily="49" charset="-120"/>
                <a:ea typeface="華康粗圓體" panose="020F0709000000000000" pitchFamily="49" charset="-120"/>
              </a:rPr>
              <a:t>製作</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作品說明板材質不限，惟尺寸需符合</a:t>
            </a:r>
            <a:r>
              <a:rPr lang="zh-TW" altLang="zh-TW" sz="2000" b="1" dirty="0" smtClean="0">
                <a:solidFill>
                  <a:srgbClr val="7030A0"/>
                </a:solidFill>
                <a:latin typeface="華康粗圓體" panose="020F0709000000000000" pitchFamily="49" charset="-120"/>
                <a:ea typeface="華康粗圓體" panose="020F0709000000000000" pitchFamily="49" charset="-120"/>
              </a:rPr>
              <a:t>規定</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放置在桌面上之實物，以</a:t>
            </a:r>
            <a:r>
              <a:rPr lang="zh-TW" altLang="zh-TW" sz="2000" b="1" dirty="0">
                <a:solidFill>
                  <a:srgbClr val="00B050"/>
                </a:solidFill>
                <a:latin typeface="華康粗圓體" panose="020F0709000000000000" pitchFamily="49" charset="-120"/>
                <a:ea typeface="華康粗圓體" panose="020F0709000000000000" pitchFamily="49" charset="-120"/>
              </a:rPr>
              <a:t>深</a:t>
            </a:r>
            <a:r>
              <a:rPr lang="en-US" altLang="zh-TW" sz="2000" b="1" dirty="0">
                <a:solidFill>
                  <a:srgbClr val="00B050"/>
                </a:solidFill>
                <a:latin typeface="華康粗圓體" panose="020F0709000000000000" pitchFamily="49" charset="-120"/>
                <a:ea typeface="華康粗圓體" panose="020F0709000000000000" pitchFamily="49" charset="-120"/>
              </a:rPr>
              <a:t>60</a:t>
            </a:r>
            <a:r>
              <a:rPr lang="zh-TW" altLang="zh-TW" sz="2000" b="1" dirty="0">
                <a:solidFill>
                  <a:srgbClr val="00B050"/>
                </a:solidFill>
                <a:latin typeface="華康粗圓體" panose="020F0709000000000000" pitchFamily="49" charset="-120"/>
                <a:ea typeface="華康粗圓體" panose="020F0709000000000000" pitchFamily="49" charset="-120"/>
              </a:rPr>
              <a:t>公分，寬</a:t>
            </a:r>
            <a:r>
              <a:rPr lang="en-US" altLang="zh-TW" sz="2000" b="1" dirty="0">
                <a:solidFill>
                  <a:srgbClr val="00B050"/>
                </a:solidFill>
                <a:latin typeface="華康粗圓體" panose="020F0709000000000000" pitchFamily="49" charset="-120"/>
                <a:ea typeface="華康粗圓體" panose="020F0709000000000000" pitchFamily="49" charset="-120"/>
              </a:rPr>
              <a:t>70</a:t>
            </a:r>
            <a:r>
              <a:rPr lang="zh-TW" altLang="zh-TW" sz="2000" b="1" dirty="0">
                <a:solidFill>
                  <a:srgbClr val="00B050"/>
                </a:solidFill>
                <a:latin typeface="華康粗圓體" panose="020F0709000000000000" pitchFamily="49" charset="-120"/>
                <a:ea typeface="華康粗圓體" panose="020F0709000000000000" pitchFamily="49" charset="-120"/>
              </a:rPr>
              <a:t>公分，高</a:t>
            </a:r>
            <a:r>
              <a:rPr lang="en-US" altLang="zh-TW" sz="2000" b="1" dirty="0">
                <a:solidFill>
                  <a:srgbClr val="00B050"/>
                </a:solidFill>
                <a:latin typeface="華康粗圓體" panose="020F0709000000000000" pitchFamily="49" charset="-120"/>
                <a:ea typeface="華康粗圓體" panose="020F0709000000000000" pitchFamily="49" charset="-120"/>
              </a:rPr>
              <a:t>50</a:t>
            </a:r>
            <a:r>
              <a:rPr lang="zh-TW" altLang="zh-TW" sz="2000" b="1" dirty="0">
                <a:solidFill>
                  <a:srgbClr val="00B050"/>
                </a:solidFill>
                <a:latin typeface="華康粗圓體" panose="020F0709000000000000" pitchFamily="49" charset="-120"/>
                <a:ea typeface="華康粗圓體" panose="020F0709000000000000" pitchFamily="49" charset="-120"/>
              </a:rPr>
              <a:t>公分</a:t>
            </a:r>
            <a:r>
              <a:rPr lang="zh-TW" altLang="zh-TW" sz="2000" b="1" dirty="0">
                <a:solidFill>
                  <a:srgbClr val="7030A0"/>
                </a:solidFill>
                <a:latin typeface="華康粗圓體" panose="020F0709000000000000" pitchFamily="49" charset="-120"/>
                <a:ea typeface="華康粗圓體" panose="020F0709000000000000" pitchFamily="49" charset="-120"/>
              </a:rPr>
              <a:t>為限，且重量</a:t>
            </a:r>
            <a:r>
              <a:rPr lang="zh-TW" altLang="zh-TW" sz="2000" b="1" dirty="0">
                <a:solidFill>
                  <a:srgbClr val="00B050"/>
                </a:solidFill>
                <a:latin typeface="華康粗圓體" panose="020F0709000000000000" pitchFamily="49" charset="-120"/>
                <a:ea typeface="華康粗圓體" panose="020F0709000000000000" pitchFamily="49" charset="-120"/>
              </a:rPr>
              <a:t>不得超過</a:t>
            </a:r>
            <a:r>
              <a:rPr lang="en-US" altLang="zh-TW" sz="2000" b="1" dirty="0">
                <a:solidFill>
                  <a:srgbClr val="00B050"/>
                </a:solidFill>
                <a:latin typeface="華康粗圓體" panose="020F0709000000000000" pitchFamily="49" charset="-120"/>
                <a:ea typeface="華康粗圓體" panose="020F0709000000000000" pitchFamily="49" charset="-120"/>
              </a:rPr>
              <a:t>20</a:t>
            </a:r>
            <a:r>
              <a:rPr lang="zh-TW" altLang="zh-TW" sz="2000" b="1" dirty="0" smtClean="0">
                <a:solidFill>
                  <a:srgbClr val="00B050"/>
                </a:solidFill>
                <a:latin typeface="華康粗圓體" panose="020F0709000000000000" pitchFamily="49" charset="-120"/>
                <a:ea typeface="華康粗圓體" panose="020F0709000000000000" pitchFamily="49" charset="-120"/>
              </a:rPr>
              <a:t>公斤</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參展作品須符合「</a:t>
            </a:r>
            <a:r>
              <a:rPr lang="zh-TW" altLang="en-US" sz="2000" b="1" dirty="0">
                <a:solidFill>
                  <a:srgbClr val="7030A0"/>
                </a:solidFill>
                <a:latin typeface="華康粗圓體" panose="020F0709000000000000" pitchFamily="49" charset="-120"/>
                <a:ea typeface="華康粗圓體" panose="020F0709000000000000" pitchFamily="49" charset="-120"/>
              </a:rPr>
              <a:t>中華民國中小學科學展覽會</a:t>
            </a:r>
            <a:r>
              <a:rPr lang="zh-TW" altLang="zh-TW" sz="2000" b="1" dirty="0">
                <a:solidFill>
                  <a:srgbClr val="7030A0"/>
                </a:solidFill>
                <a:latin typeface="華康粗圓體" panose="020F0709000000000000" pitchFamily="49" charset="-120"/>
                <a:ea typeface="華康粗圓體" panose="020F0709000000000000" pitchFamily="49" charset="-120"/>
              </a:rPr>
              <a:t>參展安全規則」及「作品規格」各項規定，危險或不合宜物品不得送</a:t>
            </a:r>
            <a:r>
              <a:rPr lang="zh-TW" altLang="zh-TW" sz="2000" b="1" dirty="0" smtClean="0">
                <a:solidFill>
                  <a:srgbClr val="7030A0"/>
                </a:solidFill>
                <a:latin typeface="華康粗圓體" panose="020F0709000000000000" pitchFamily="49" charset="-120"/>
                <a:ea typeface="華康粗圓體" panose="020F0709000000000000" pitchFamily="49" charset="-120"/>
              </a:rPr>
              <a:t>展</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作品說明海報</a:t>
            </a:r>
            <a:r>
              <a:rPr lang="zh-TW" altLang="zh-TW" sz="2000" b="1" dirty="0">
                <a:solidFill>
                  <a:srgbClr val="00B050"/>
                </a:solidFill>
                <a:latin typeface="華康粗圓體" panose="020F0709000000000000" pitchFamily="49" charset="-120"/>
                <a:ea typeface="華康粗圓體" panose="020F0709000000000000" pitchFamily="49" charset="-120"/>
              </a:rPr>
              <a:t>不得有浮貼頁</a:t>
            </a:r>
            <a:r>
              <a:rPr lang="zh-TW" altLang="zh-TW" sz="2000" b="1" dirty="0">
                <a:solidFill>
                  <a:srgbClr val="7030A0"/>
                </a:solidFill>
                <a:latin typeface="華康粗圓體" panose="020F0709000000000000" pitchFamily="49" charset="-120"/>
                <a:ea typeface="華康粗圓體" panose="020F0709000000000000" pitchFamily="49" charset="-120"/>
              </a:rPr>
              <a:t>、尺寸</a:t>
            </a:r>
            <a:r>
              <a:rPr lang="zh-TW" altLang="zh-TW" sz="2000" b="1" dirty="0">
                <a:solidFill>
                  <a:srgbClr val="00B050"/>
                </a:solidFill>
                <a:latin typeface="華康粗圓體" panose="020F0709000000000000" pitchFamily="49" charset="-120"/>
                <a:ea typeface="華康粗圓體" panose="020F0709000000000000" pitchFamily="49" charset="-120"/>
              </a:rPr>
              <a:t>不可超過邊框</a:t>
            </a:r>
            <a:r>
              <a:rPr lang="zh-TW" altLang="zh-TW" sz="2000" b="1" dirty="0">
                <a:solidFill>
                  <a:srgbClr val="7030A0"/>
                </a:solidFill>
                <a:latin typeface="華康粗圓體" panose="020F0709000000000000" pitchFamily="49" charset="-120"/>
                <a:ea typeface="華康粗圓體" panose="020F0709000000000000" pitchFamily="49" charset="-120"/>
              </a:rPr>
              <a:t>、作品說明板底下（桌面下）不得擺放任何物品，</a:t>
            </a:r>
            <a:r>
              <a:rPr lang="zh-TW" altLang="zh-TW" sz="2000" b="1" dirty="0">
                <a:solidFill>
                  <a:srgbClr val="00B050"/>
                </a:solidFill>
                <a:latin typeface="華康粗圓體" panose="020F0709000000000000" pitchFamily="49" charset="-120"/>
                <a:ea typeface="華康粗圓體" panose="020F0709000000000000" pitchFamily="49" charset="-120"/>
              </a:rPr>
              <a:t>且不得使用保麗</a:t>
            </a:r>
            <a:r>
              <a:rPr lang="zh-TW" altLang="zh-TW" sz="2000" b="1" dirty="0" smtClean="0">
                <a:solidFill>
                  <a:srgbClr val="00B050"/>
                </a:solidFill>
                <a:latin typeface="華康粗圓體" panose="020F0709000000000000" pitchFamily="49" charset="-120"/>
                <a:ea typeface="華康粗圓體" panose="020F0709000000000000" pitchFamily="49" charset="-120"/>
              </a:rPr>
              <a:t>龍</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作品說明板底部（梯形板）請自行黏貼「作品參展資料表」，</a:t>
            </a:r>
            <a:r>
              <a:rPr lang="zh-TW" altLang="zh-TW" sz="2000" b="1" dirty="0">
                <a:solidFill>
                  <a:srgbClr val="00B050"/>
                </a:solidFill>
                <a:latin typeface="華康粗圓體" panose="020F0709000000000000" pitchFamily="49" charset="-120"/>
                <a:ea typeface="華康粗圓體" panose="020F0709000000000000" pitchFamily="49" charset="-120"/>
              </a:rPr>
              <a:t>並於表單上自行彌封</a:t>
            </a:r>
            <a:r>
              <a:rPr lang="zh-TW" altLang="zh-TW" sz="2000" b="1" dirty="0">
                <a:solidFill>
                  <a:srgbClr val="7030A0"/>
                </a:solidFill>
                <a:latin typeface="華康粗圓體" panose="020F0709000000000000" pitchFamily="49" charset="-120"/>
                <a:ea typeface="華康粗圓體" panose="020F0709000000000000" pitchFamily="49" charset="-120"/>
              </a:rPr>
              <a:t>，評審完成後再行拆除，表單內容包括作品編號、組別、科別、學校名稱、指導教師及作者</a:t>
            </a:r>
            <a:r>
              <a:rPr lang="zh-TW" altLang="zh-TW" sz="2000" b="1" dirty="0" smtClean="0">
                <a:solidFill>
                  <a:srgbClr val="7030A0"/>
                </a:solidFill>
                <a:latin typeface="華康粗圓體" panose="020F0709000000000000" pitchFamily="49" charset="-120"/>
                <a:ea typeface="華康粗圓體" panose="020F0709000000000000" pitchFamily="49" charset="-120"/>
              </a:rPr>
              <a:t>姓名</a:t>
            </a:r>
            <a:endParaRPr lang="zh-TW" altLang="zh-TW" sz="2000" b="1" dirty="0">
              <a:solidFill>
                <a:srgbClr val="7030A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00B050"/>
                </a:solidFill>
                <a:latin typeface="華康粗圓體" panose="020F0709000000000000" pitchFamily="49" charset="-120"/>
                <a:ea typeface="華康粗圓體" panose="020F0709000000000000" pitchFamily="49" charset="-120"/>
              </a:rPr>
              <a:t>作品編號於</a:t>
            </a:r>
            <a:r>
              <a:rPr lang="en-US" altLang="zh-TW" sz="2000" b="1" dirty="0">
                <a:solidFill>
                  <a:srgbClr val="00B050"/>
                </a:solidFill>
                <a:latin typeface="華康粗圓體" panose="020F0709000000000000" pitchFamily="49" charset="-120"/>
                <a:ea typeface="華康粗圓體" panose="020F0709000000000000" pitchFamily="49" charset="-120"/>
              </a:rPr>
              <a:t>4</a:t>
            </a:r>
            <a:r>
              <a:rPr lang="zh-TW" altLang="zh-TW" sz="2000" b="1" dirty="0" smtClean="0">
                <a:solidFill>
                  <a:srgbClr val="00B050"/>
                </a:solidFill>
                <a:latin typeface="華康粗圓體" panose="020F0709000000000000" pitchFamily="49" charset="-120"/>
                <a:ea typeface="華康粗圓體" panose="020F0709000000000000" pitchFamily="49" charset="-120"/>
              </a:rPr>
              <a:t>月</a:t>
            </a:r>
            <a:r>
              <a:rPr lang="en-US" altLang="zh-TW" sz="2000" b="1" dirty="0" smtClean="0">
                <a:solidFill>
                  <a:srgbClr val="00B050"/>
                </a:solidFill>
                <a:latin typeface="華康粗圓體" panose="020F0709000000000000" pitchFamily="49" charset="-120"/>
                <a:ea typeface="華康粗圓體" panose="020F0709000000000000" pitchFamily="49" charset="-120"/>
              </a:rPr>
              <a:t>7</a:t>
            </a:r>
            <a:r>
              <a:rPr lang="zh-TW" altLang="zh-TW" sz="2000" b="1" dirty="0" smtClean="0">
                <a:solidFill>
                  <a:srgbClr val="00B050"/>
                </a:solidFill>
                <a:latin typeface="華康粗圓體" panose="020F0709000000000000" pitchFamily="49" charset="-120"/>
                <a:ea typeface="華康粗圓體" panose="020F0709000000000000" pitchFamily="49" charset="-120"/>
              </a:rPr>
              <a:t>日</a:t>
            </a:r>
            <a:r>
              <a:rPr lang="en-US" altLang="zh-TW" sz="2000" b="1" dirty="0">
                <a:solidFill>
                  <a:srgbClr val="00B050"/>
                </a:solidFill>
                <a:latin typeface="華康粗圓體" panose="020F0709000000000000" pitchFamily="49" charset="-120"/>
                <a:ea typeface="華康粗圓體" panose="020F0709000000000000" pitchFamily="49" charset="-120"/>
              </a:rPr>
              <a:t>(</a:t>
            </a:r>
            <a:r>
              <a:rPr lang="zh-TW" altLang="zh-TW" sz="2000" b="1" dirty="0" smtClean="0">
                <a:solidFill>
                  <a:srgbClr val="00B050"/>
                </a:solidFill>
                <a:latin typeface="華康粗圓體" panose="020F0709000000000000" pitchFamily="49" charset="-120"/>
                <a:ea typeface="華康粗圓體" panose="020F0709000000000000" pitchFamily="49" charset="-120"/>
              </a:rPr>
              <a:t>星期</a:t>
            </a:r>
            <a:r>
              <a:rPr lang="zh-TW" altLang="en-US" sz="2000" b="1" dirty="0" smtClean="0">
                <a:solidFill>
                  <a:srgbClr val="00B050"/>
                </a:solidFill>
                <a:latin typeface="華康粗圓體" panose="020F0709000000000000" pitchFamily="49" charset="-120"/>
                <a:ea typeface="華康粗圓體" panose="020F0709000000000000" pitchFamily="49" charset="-120"/>
              </a:rPr>
              <a:t>二</a:t>
            </a:r>
            <a:r>
              <a:rPr lang="en-US" altLang="zh-TW" sz="2000" b="1" dirty="0" smtClean="0">
                <a:solidFill>
                  <a:srgbClr val="00B050"/>
                </a:solidFill>
                <a:latin typeface="華康粗圓體" panose="020F0709000000000000" pitchFamily="49" charset="-120"/>
                <a:ea typeface="華康粗圓體" panose="020F0709000000000000" pitchFamily="49" charset="-120"/>
              </a:rPr>
              <a:t>)</a:t>
            </a:r>
            <a:r>
              <a:rPr lang="zh-TW" altLang="zh-TW" sz="2000" b="1" dirty="0">
                <a:solidFill>
                  <a:srgbClr val="00B050"/>
                </a:solidFill>
                <a:latin typeface="華康粗圓體" panose="020F0709000000000000" pitchFamily="49" charset="-120"/>
                <a:ea typeface="華康粗圓體" panose="020F0709000000000000" pitchFamily="49" charset="-120"/>
              </a:rPr>
              <a:t>與作品說明書審查結果同時在網站上</a:t>
            </a:r>
            <a:r>
              <a:rPr lang="zh-TW" altLang="zh-TW" sz="2000" b="1" dirty="0" smtClean="0">
                <a:solidFill>
                  <a:srgbClr val="00B050"/>
                </a:solidFill>
                <a:latin typeface="華康粗圓體" panose="020F0709000000000000" pitchFamily="49" charset="-120"/>
                <a:ea typeface="華康粗圓體" panose="020F0709000000000000" pitchFamily="49" charset="-120"/>
              </a:rPr>
              <a:t>公布</a:t>
            </a:r>
            <a:endParaRPr lang="zh-TW" altLang="zh-TW" sz="2000" b="1" dirty="0">
              <a:solidFill>
                <a:srgbClr val="00B050"/>
              </a:solidFill>
              <a:latin typeface="華康粗圓體" panose="020F0709000000000000" pitchFamily="49" charset="-120"/>
              <a:ea typeface="華康粗圓體" panose="020F0709000000000000" pitchFamily="49" charset="-120"/>
            </a:endParaRPr>
          </a:p>
          <a:p>
            <a:pPr lvl="1" indent="-342900" eaLnBrk="1" fontAlgn="auto" hangingPunct="1">
              <a:spcBef>
                <a:spcPts val="600"/>
              </a:spcBef>
              <a:spcAft>
                <a:spcPts val="0"/>
              </a:spcAft>
              <a:buClr>
                <a:srgbClr val="CC3300"/>
              </a:buClr>
              <a:buFontTx/>
              <a:buBlip>
                <a:blip r:embed="rId2"/>
              </a:buBlip>
              <a:defRPr/>
            </a:pPr>
            <a:r>
              <a:rPr lang="zh-TW" altLang="zh-TW" sz="2000" b="1" dirty="0">
                <a:solidFill>
                  <a:srgbClr val="7030A0"/>
                </a:solidFill>
                <a:latin typeface="華康粗圓體" panose="020F0709000000000000" pitchFamily="49" charset="-120"/>
                <a:ea typeface="華康粗圓體" panose="020F0709000000000000" pitchFamily="49" charset="-120"/>
              </a:rPr>
              <a:t>表單請逕至臺北益教網北市科展專屬網站</a:t>
            </a:r>
            <a:r>
              <a:rPr lang="zh-TW" altLang="zh-TW" sz="2000" b="1" dirty="0" smtClean="0">
                <a:solidFill>
                  <a:srgbClr val="7030A0"/>
                </a:solidFill>
                <a:latin typeface="華康粗圓體" panose="020F0709000000000000" pitchFamily="49" charset="-120"/>
                <a:ea typeface="華康粗圓體" panose="020F0709000000000000" pitchFamily="49" charset="-120"/>
              </a:rPr>
              <a:t>下載</a:t>
            </a:r>
            <a:endParaRPr lang="en-US" altLang="zh-TW" sz="20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967614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參展資料表</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(P.26</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pic>
        <p:nvPicPr>
          <p:cNvPr id="378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096359" cy="353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01208"/>
            <a:ext cx="69135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175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784976"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安全檢查</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(P.13</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pPr marL="342900" lvl="1" indent="-342900" algn="just" eaLnBrk="1" hangingPunct="1">
              <a:buClr>
                <a:srgbClr val="CC3300"/>
              </a:buClr>
              <a:buFontTx/>
              <a:buBlip>
                <a:blip r:embed="rId2"/>
              </a:buBlip>
              <a:defRPr/>
            </a:pPr>
            <a:r>
              <a:rPr lang="zh-TW" altLang="en-US" sz="3200" b="1" dirty="0">
                <a:solidFill>
                  <a:srgbClr val="00B050"/>
                </a:solidFill>
                <a:effectLst>
                  <a:outerShdw blurRad="38100" dist="38100" dir="2700000" algn="tl">
                    <a:srgbClr val="C0C0C0"/>
                  </a:outerShdw>
                </a:effectLst>
                <a:latin typeface="華康粗圓體" panose="020F0709000000000000" pitchFamily="49" charset="-120"/>
                <a:ea typeface="華康粗圓體" panose="020F0709000000000000" pitchFamily="49" charset="-120"/>
              </a:rPr>
              <a:t>安全審查時間：</a:t>
            </a:r>
          </a:p>
          <a:p>
            <a:pPr marL="342900" lvl="1" indent="-342900" eaLnBrk="1" hangingPunct="1">
              <a:spcBef>
                <a:spcPts val="600"/>
              </a:spcBef>
              <a:buClr>
                <a:srgbClr val="CC3300"/>
              </a:buClr>
              <a:buFontTx/>
              <a:buBlip>
                <a:blip r:embed="rId3"/>
              </a:buBlip>
              <a:defRPr/>
            </a:pPr>
            <a:r>
              <a:rPr lang="en-US" altLang="zh-TW" sz="3200" b="1" dirty="0">
                <a:solidFill>
                  <a:srgbClr val="7030A0"/>
                </a:solidFill>
                <a:latin typeface="華康粗圓體" panose="020F0709000000000000" pitchFamily="49" charset="-120"/>
                <a:ea typeface="華康粗圓體" panose="020F0709000000000000" pitchFamily="49" charset="-120"/>
              </a:rPr>
              <a:t>4</a:t>
            </a:r>
            <a:r>
              <a:rPr lang="zh-TW" altLang="zh-TW" sz="3200" b="1" dirty="0">
                <a:solidFill>
                  <a:srgbClr val="7030A0"/>
                </a:solidFill>
                <a:latin typeface="華康粗圓體" panose="020F0709000000000000" pitchFamily="49" charset="-120"/>
                <a:ea typeface="華康粗圓體" panose="020F0709000000000000" pitchFamily="49" charset="-120"/>
              </a:rPr>
              <a:t>月</a:t>
            </a:r>
            <a:r>
              <a:rPr lang="en-US" altLang="zh-TW" sz="3200" b="1" dirty="0" smtClean="0">
                <a:solidFill>
                  <a:srgbClr val="7030A0"/>
                </a:solidFill>
                <a:latin typeface="華康粗圓體" panose="020F0709000000000000" pitchFamily="49" charset="-120"/>
                <a:ea typeface="華康粗圓體" panose="020F0709000000000000" pitchFamily="49" charset="-120"/>
              </a:rPr>
              <a:t>28</a:t>
            </a:r>
            <a:r>
              <a:rPr lang="zh-TW" altLang="zh-TW" sz="3200" b="1" dirty="0" smtClean="0">
                <a:solidFill>
                  <a:srgbClr val="7030A0"/>
                </a:solidFill>
                <a:latin typeface="華康粗圓體" panose="020F0709000000000000" pitchFamily="49" charset="-120"/>
                <a:ea typeface="華康粗圓體" panose="020F0709000000000000" pitchFamily="49" charset="-120"/>
              </a:rPr>
              <a:t>日</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星期二</a:t>
            </a:r>
            <a:r>
              <a:rPr lang="en-US" altLang="zh-TW" sz="3200" b="1" dirty="0">
                <a:solidFill>
                  <a:srgbClr val="7030A0"/>
                </a:solidFill>
                <a:latin typeface="華康粗圓體" panose="020F0709000000000000" pitchFamily="49" charset="-120"/>
                <a:ea typeface="華康粗圓體" panose="020F0709000000000000" pitchFamily="49" charset="-120"/>
              </a:rPr>
              <a:t>)13:00</a:t>
            </a:r>
            <a:r>
              <a:rPr lang="zh-TW" altLang="zh-TW" sz="3200" b="1" dirty="0">
                <a:solidFill>
                  <a:srgbClr val="7030A0"/>
                </a:solidFill>
                <a:latin typeface="華康粗圓體" panose="020F0709000000000000" pitchFamily="49" charset="-120"/>
                <a:ea typeface="華康粗圓體" panose="020F0709000000000000" pitchFamily="49" charset="-120"/>
              </a:rPr>
              <a:t>到</a:t>
            </a:r>
            <a:r>
              <a:rPr lang="en-US" altLang="zh-TW" sz="3200" b="1" dirty="0">
                <a:solidFill>
                  <a:srgbClr val="7030A0"/>
                </a:solidFill>
                <a:latin typeface="華康粗圓體" panose="020F0709000000000000" pitchFamily="49" charset="-120"/>
                <a:ea typeface="華康粗圓體" panose="020F0709000000000000" pitchFamily="49" charset="-120"/>
              </a:rPr>
              <a:t>15:30</a:t>
            </a:r>
          </a:p>
          <a:p>
            <a:pPr marL="342900" lvl="1" indent="-342900" eaLnBrk="1" hangingPunct="1">
              <a:spcBef>
                <a:spcPts val="600"/>
              </a:spcBef>
              <a:buClr>
                <a:srgbClr val="CC3300"/>
              </a:buClr>
              <a:buFontTx/>
              <a:buBlip>
                <a:blip r:embed="rId3"/>
              </a:buBlip>
              <a:defRPr/>
            </a:pPr>
            <a:r>
              <a:rPr lang="en-US" altLang="zh-TW" sz="3200" b="1" dirty="0">
                <a:solidFill>
                  <a:srgbClr val="7030A0"/>
                </a:solidFill>
                <a:latin typeface="華康粗圓體" panose="020F0709000000000000" pitchFamily="49" charset="-120"/>
                <a:ea typeface="華康粗圓體" panose="020F0709000000000000" pitchFamily="49" charset="-120"/>
              </a:rPr>
              <a:t>4</a:t>
            </a:r>
            <a:r>
              <a:rPr lang="zh-TW" altLang="zh-TW" sz="3200" b="1" dirty="0">
                <a:solidFill>
                  <a:srgbClr val="7030A0"/>
                </a:solidFill>
                <a:latin typeface="華康粗圓體" panose="020F0709000000000000" pitchFamily="49" charset="-120"/>
                <a:ea typeface="華康粗圓體" panose="020F0709000000000000" pitchFamily="49" charset="-120"/>
              </a:rPr>
              <a:t>月</a:t>
            </a:r>
            <a:r>
              <a:rPr lang="en-US" altLang="zh-TW" sz="3200" b="1" dirty="0" smtClean="0">
                <a:solidFill>
                  <a:srgbClr val="7030A0"/>
                </a:solidFill>
                <a:latin typeface="華康粗圓體" panose="020F0709000000000000" pitchFamily="49" charset="-120"/>
                <a:ea typeface="華康粗圓體" panose="020F0709000000000000" pitchFamily="49" charset="-120"/>
              </a:rPr>
              <a:t>28</a:t>
            </a:r>
            <a:r>
              <a:rPr lang="zh-TW" altLang="zh-TW" sz="3200" b="1" dirty="0" smtClean="0">
                <a:solidFill>
                  <a:srgbClr val="7030A0"/>
                </a:solidFill>
                <a:latin typeface="華康粗圓體" panose="020F0709000000000000" pitchFamily="49" charset="-120"/>
                <a:ea typeface="華康粗圓體" panose="020F0709000000000000" pitchFamily="49" charset="-120"/>
              </a:rPr>
              <a:t>日</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星期二</a:t>
            </a:r>
            <a:r>
              <a:rPr lang="en-US" altLang="zh-TW" sz="3200" b="1" dirty="0">
                <a:solidFill>
                  <a:srgbClr val="7030A0"/>
                </a:solidFill>
                <a:latin typeface="華康粗圓體" panose="020F0709000000000000" pitchFamily="49" charset="-120"/>
                <a:ea typeface="華康粗圓體" panose="020F0709000000000000" pitchFamily="49" charset="-120"/>
              </a:rPr>
              <a:t>)16:00</a:t>
            </a:r>
            <a:r>
              <a:rPr lang="zh-TW" altLang="zh-TW" sz="3200" b="1" dirty="0">
                <a:solidFill>
                  <a:srgbClr val="7030A0"/>
                </a:solidFill>
                <a:latin typeface="華康粗圓體" panose="020F0709000000000000" pitchFamily="49" charset="-120"/>
                <a:ea typeface="華康粗圓體" panose="020F0709000000000000" pitchFamily="49" charset="-120"/>
              </a:rPr>
              <a:t>公布未通過名單</a:t>
            </a:r>
          </a:p>
          <a:p>
            <a:pPr marL="342900" lvl="1" indent="-342900" eaLnBrk="1" hangingPunct="1">
              <a:spcBef>
                <a:spcPts val="600"/>
              </a:spcBef>
              <a:buClr>
                <a:srgbClr val="CC3300"/>
              </a:buClr>
              <a:buFontTx/>
              <a:buBlip>
                <a:blip r:embed="rId3"/>
              </a:buBlip>
              <a:defRPr/>
            </a:pPr>
            <a:r>
              <a:rPr lang="en-US" altLang="zh-TW" sz="3200" b="1" dirty="0">
                <a:solidFill>
                  <a:srgbClr val="7030A0"/>
                </a:solidFill>
                <a:latin typeface="華康粗圓體" panose="020F0709000000000000" pitchFamily="49" charset="-120"/>
                <a:ea typeface="華康粗圓體" panose="020F0709000000000000" pitchFamily="49" charset="-120"/>
              </a:rPr>
              <a:t>4</a:t>
            </a:r>
            <a:r>
              <a:rPr lang="zh-TW" altLang="zh-TW" sz="3200" b="1" dirty="0">
                <a:solidFill>
                  <a:srgbClr val="7030A0"/>
                </a:solidFill>
                <a:latin typeface="華康粗圓體" panose="020F0709000000000000" pitchFamily="49" charset="-120"/>
                <a:ea typeface="華康粗圓體" panose="020F0709000000000000" pitchFamily="49" charset="-120"/>
              </a:rPr>
              <a:t>月</a:t>
            </a:r>
            <a:r>
              <a:rPr lang="en-US" altLang="zh-TW" sz="3200" b="1" dirty="0" smtClean="0">
                <a:solidFill>
                  <a:srgbClr val="7030A0"/>
                </a:solidFill>
                <a:latin typeface="華康粗圓體" panose="020F0709000000000000" pitchFamily="49" charset="-120"/>
                <a:ea typeface="華康粗圓體" panose="020F0709000000000000" pitchFamily="49" charset="-120"/>
              </a:rPr>
              <a:t>28</a:t>
            </a:r>
            <a:r>
              <a:rPr lang="zh-TW" altLang="zh-TW" sz="3200" b="1" dirty="0" smtClean="0">
                <a:solidFill>
                  <a:srgbClr val="7030A0"/>
                </a:solidFill>
                <a:latin typeface="華康粗圓體" panose="020F0709000000000000" pitchFamily="49" charset="-120"/>
                <a:ea typeface="華康粗圓體" panose="020F0709000000000000" pitchFamily="49" charset="-120"/>
              </a:rPr>
              <a:t>日</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星期二</a:t>
            </a:r>
            <a:r>
              <a:rPr lang="en-US" altLang="zh-TW" sz="3200" b="1" dirty="0">
                <a:solidFill>
                  <a:srgbClr val="7030A0"/>
                </a:solidFill>
                <a:latin typeface="華康粗圓體" panose="020F0709000000000000" pitchFamily="49" charset="-120"/>
                <a:ea typeface="華康粗圓體" panose="020F0709000000000000" pitchFamily="49" charset="-120"/>
              </a:rPr>
              <a:t>)18:00</a:t>
            </a:r>
            <a:r>
              <a:rPr lang="zh-TW" altLang="zh-TW" sz="3200" b="1" dirty="0">
                <a:solidFill>
                  <a:srgbClr val="7030A0"/>
                </a:solidFill>
                <a:latin typeface="華康粗圓體" panose="020F0709000000000000" pitchFamily="49" charset="-120"/>
                <a:ea typeface="華康粗圓體" panose="020F0709000000000000" pitchFamily="49" charset="-120"/>
              </a:rPr>
              <a:t>前修正</a:t>
            </a:r>
            <a:r>
              <a:rPr lang="zh-TW" altLang="zh-TW" sz="3200" b="1" dirty="0" smtClean="0">
                <a:solidFill>
                  <a:srgbClr val="7030A0"/>
                </a:solidFill>
                <a:latin typeface="華康粗圓體" panose="020F0709000000000000" pitchFamily="49" charset="-120"/>
                <a:ea typeface="華康粗圓體" panose="020F0709000000000000" pitchFamily="49" charset="-120"/>
              </a:rPr>
              <a:t>完成</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r>
              <a:rPr lang="zh-TW" altLang="en-US" sz="3200" b="1" dirty="0" smtClean="0">
                <a:solidFill>
                  <a:srgbClr val="FF0000"/>
                </a:solidFill>
                <a:latin typeface="華康粗圓體" panose="020F0709000000000000" pitchFamily="49" charset="-120"/>
                <a:ea typeface="華康粗圓體" panose="020F0709000000000000" pitchFamily="49" charset="-120"/>
              </a:rPr>
              <a:t>未能於規定時間內完成改進者，取消參展資格</a:t>
            </a:r>
            <a:endParaRPr lang="zh-TW" altLang="zh-TW" sz="3200" b="1" dirty="0">
              <a:solidFill>
                <a:srgbClr val="FF0000"/>
              </a:solidFill>
              <a:latin typeface="華康粗圓體" panose="020F0709000000000000" pitchFamily="49" charset="-120"/>
              <a:ea typeface="華康粗圓體" panose="020F0709000000000000" pitchFamily="49" charset="-120"/>
              <a:cs typeface="華康新特明體(P)"/>
            </a:endParaRPr>
          </a:p>
          <a:p>
            <a:pPr marL="342900" lvl="1" indent="-342900" algn="just" eaLnBrk="1" hangingPunct="1">
              <a:spcBef>
                <a:spcPts val="1800"/>
              </a:spcBef>
              <a:buClr>
                <a:srgbClr val="CC3300"/>
              </a:buClr>
              <a:buFontTx/>
              <a:buBlip>
                <a:blip r:embed="rId2"/>
              </a:buBlip>
              <a:defRPr/>
            </a:pPr>
            <a:r>
              <a:rPr lang="zh-TW" altLang="en-US" sz="3200" b="1" dirty="0">
                <a:solidFill>
                  <a:srgbClr val="00B050"/>
                </a:solidFill>
                <a:effectLst>
                  <a:outerShdw blurRad="38100" dist="38100" dir="2700000" algn="tl">
                    <a:srgbClr val="C0C0C0"/>
                  </a:outerShdw>
                </a:effectLst>
                <a:latin typeface="華康粗圓體" panose="020F0709000000000000" pitchFamily="49" charset="-120"/>
                <a:ea typeface="華康粗圓體" panose="020F0709000000000000" pitchFamily="49" charset="-120"/>
              </a:rPr>
              <a:t>參展作品需經安全審查通過，才算完成程序，方可參加初審</a:t>
            </a:r>
            <a:endParaRPr lang="en-US" altLang="zh-TW" sz="3200" b="1" dirty="0">
              <a:solidFill>
                <a:srgbClr val="00B05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1746341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初審</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及複審</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(P.13</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457200" y="1600200"/>
            <a:ext cx="8003232" cy="4873752"/>
          </a:xfrm>
        </p:spPr>
        <p:txBody>
          <a:bodyPr/>
          <a:lstStyle/>
          <a:p>
            <a:pPr marL="342900" lvl="1" indent="-342900" algn="just" eaLnBrk="1" fontAlgn="auto" hangingPunct="1">
              <a:spcAft>
                <a:spcPts val="0"/>
              </a:spcAft>
              <a:buClr>
                <a:srgbClr val="CC3300"/>
              </a:buClr>
              <a:buFontTx/>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參展作品初審：</a:t>
            </a:r>
            <a:r>
              <a:rPr lang="en-US" altLang="zh-TW" sz="3200" b="1" dirty="0">
                <a:solidFill>
                  <a:srgbClr val="00B050"/>
                </a:solidFill>
                <a:latin typeface="華康粗圓體" panose="020F0709000000000000" pitchFamily="49" charset="-120"/>
                <a:ea typeface="華康粗圓體" panose="020F0709000000000000" pitchFamily="49" charset="-120"/>
              </a:rPr>
              <a:t>4</a:t>
            </a:r>
            <a:r>
              <a:rPr lang="zh-TW" altLang="en-US" sz="3200" b="1" dirty="0" smtClean="0">
                <a:solidFill>
                  <a:srgbClr val="00B050"/>
                </a:solidFill>
                <a:latin typeface="華康粗圓體" panose="020F0709000000000000" pitchFamily="49" charset="-120"/>
                <a:ea typeface="華康粗圓體" panose="020F0709000000000000" pitchFamily="49" charset="-120"/>
              </a:rPr>
              <a:t>月</a:t>
            </a:r>
            <a:r>
              <a:rPr lang="en-US" altLang="zh-TW" sz="3200" b="1" dirty="0" smtClean="0">
                <a:solidFill>
                  <a:srgbClr val="00B050"/>
                </a:solidFill>
                <a:latin typeface="華康粗圓體" panose="020F0709000000000000" pitchFamily="49" charset="-120"/>
                <a:ea typeface="華康粗圓體" panose="020F0709000000000000" pitchFamily="49" charset="-120"/>
              </a:rPr>
              <a:t>29</a:t>
            </a:r>
            <a:r>
              <a:rPr lang="zh-TW" altLang="en-US" sz="3200" b="1" dirty="0" smtClean="0">
                <a:solidFill>
                  <a:srgbClr val="00B050"/>
                </a:solidFill>
                <a:latin typeface="華康粗圓體" panose="020F0709000000000000" pitchFamily="49" charset="-120"/>
                <a:ea typeface="華康粗圓體" panose="020F0709000000000000" pitchFamily="49" charset="-120"/>
              </a:rPr>
              <a:t>日</a:t>
            </a:r>
            <a:r>
              <a:rPr lang="en-US" altLang="zh-TW" sz="3200" b="1" dirty="0">
                <a:solidFill>
                  <a:srgbClr val="00B050"/>
                </a:solidFill>
                <a:latin typeface="華康粗圓體" panose="020F0709000000000000" pitchFamily="49" charset="-120"/>
                <a:ea typeface="華康粗圓體" panose="020F0709000000000000" pitchFamily="49" charset="-120"/>
              </a:rPr>
              <a:t>(</a:t>
            </a:r>
            <a:r>
              <a:rPr lang="zh-TW" altLang="en-US" sz="3200" b="1" dirty="0">
                <a:solidFill>
                  <a:srgbClr val="00B050"/>
                </a:solidFill>
                <a:latin typeface="華康粗圓體" panose="020F0709000000000000" pitchFamily="49" charset="-120"/>
                <a:ea typeface="華康粗圓體" panose="020F0709000000000000" pitchFamily="49" charset="-120"/>
              </a:rPr>
              <a:t>星期三</a:t>
            </a:r>
            <a:r>
              <a:rPr lang="en-US" altLang="zh-TW" sz="3200" b="1" dirty="0">
                <a:solidFill>
                  <a:srgbClr val="00B050"/>
                </a:solidFill>
                <a:latin typeface="華康粗圓體" panose="020F0709000000000000" pitchFamily="49" charset="-120"/>
                <a:ea typeface="華康粗圓體" panose="020F0709000000000000" pitchFamily="49" charset="-120"/>
              </a:rPr>
              <a:t>)</a:t>
            </a:r>
          </a:p>
          <a:p>
            <a:pPr lvl="1" indent="-342900" eaLnBrk="1" fontAlgn="auto" hangingPunct="1">
              <a:spcBef>
                <a:spcPts val="600"/>
              </a:spcBef>
              <a:spcAft>
                <a:spcPts val="0"/>
              </a:spcAft>
              <a:buClr>
                <a:srgbClr val="CC3300"/>
              </a:buClr>
              <a:buFontTx/>
              <a:buBlip>
                <a:blip r:embed="rId3"/>
              </a:buBlip>
              <a:defRPr/>
            </a:pPr>
            <a:r>
              <a:rPr lang="zh-TW" altLang="zh-TW" sz="3200" b="1" dirty="0">
                <a:solidFill>
                  <a:srgbClr val="7030A0"/>
                </a:solidFill>
                <a:latin typeface="華康粗圓體" panose="020F0709000000000000" pitchFamily="49" charset="-120"/>
                <a:ea typeface="華康粗圓體" panose="020F0709000000000000" pitchFamily="49" charset="-120"/>
              </a:rPr>
              <a:t>複審名單</a:t>
            </a:r>
            <a:r>
              <a:rPr lang="zh-TW" altLang="en-US" sz="3200" b="1" dirty="0">
                <a:solidFill>
                  <a:srgbClr val="7030A0"/>
                </a:solidFill>
                <a:latin typeface="華康粗圓體" panose="020F0709000000000000" pitchFamily="49" charset="-120"/>
                <a:ea typeface="華康粗圓體" panose="020F0709000000000000" pitchFamily="49" charset="-120"/>
              </a:rPr>
              <a:t>於</a:t>
            </a:r>
            <a:r>
              <a:rPr lang="en-US" altLang="zh-TW" sz="3200" b="1" dirty="0">
                <a:solidFill>
                  <a:srgbClr val="7030A0"/>
                </a:solidFill>
                <a:latin typeface="華康粗圓體" panose="020F0709000000000000" pitchFamily="49" charset="-120"/>
                <a:ea typeface="華康粗圓體" panose="020F0709000000000000" pitchFamily="49" charset="-120"/>
              </a:rPr>
              <a:t>4</a:t>
            </a:r>
            <a:r>
              <a:rPr lang="zh-TW" altLang="zh-TW" sz="3200" b="1" dirty="0" smtClean="0">
                <a:solidFill>
                  <a:srgbClr val="7030A0"/>
                </a:solidFill>
                <a:latin typeface="華康粗圓體" panose="020F0709000000000000" pitchFamily="49" charset="-120"/>
                <a:ea typeface="華康粗圓體" panose="020F0709000000000000" pitchFamily="49" charset="-120"/>
              </a:rPr>
              <a:t>月</a:t>
            </a:r>
            <a:r>
              <a:rPr lang="en-US" altLang="zh-TW" sz="3200" b="1" dirty="0" smtClean="0">
                <a:solidFill>
                  <a:srgbClr val="7030A0"/>
                </a:solidFill>
                <a:latin typeface="華康粗圓體" panose="020F0709000000000000" pitchFamily="49" charset="-120"/>
                <a:ea typeface="華康粗圓體" panose="020F0709000000000000" pitchFamily="49" charset="-120"/>
              </a:rPr>
              <a:t>29</a:t>
            </a:r>
            <a:r>
              <a:rPr lang="zh-TW" altLang="zh-TW" sz="3200" b="1" dirty="0" smtClean="0">
                <a:solidFill>
                  <a:srgbClr val="7030A0"/>
                </a:solidFill>
                <a:latin typeface="華康粗圓體" panose="020F0709000000000000" pitchFamily="49" charset="-120"/>
                <a:ea typeface="華康粗圓體" panose="020F0709000000000000" pitchFamily="49" charset="-120"/>
              </a:rPr>
              <a:t>日</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星期三</a:t>
            </a:r>
            <a:r>
              <a:rPr lang="en-US" altLang="zh-TW" sz="3200" b="1" dirty="0">
                <a:solidFill>
                  <a:srgbClr val="7030A0"/>
                </a:solidFill>
                <a:latin typeface="華康粗圓體" panose="020F0709000000000000" pitchFamily="49" charset="-120"/>
                <a:ea typeface="華康粗圓體" panose="020F0709000000000000" pitchFamily="49" charset="-120"/>
              </a:rPr>
              <a:t>) 21</a:t>
            </a:r>
            <a:r>
              <a:rPr lang="zh-TW" altLang="zh-TW" sz="3200" b="1" dirty="0">
                <a:solidFill>
                  <a:srgbClr val="7030A0"/>
                </a:solidFill>
                <a:latin typeface="華康粗圓體" panose="020F0709000000000000" pitchFamily="49" charset="-120"/>
                <a:ea typeface="華康粗圓體" panose="020F0709000000000000" pitchFamily="49" charset="-120"/>
              </a:rPr>
              <a:t>：</a:t>
            </a:r>
            <a:r>
              <a:rPr lang="en-US" altLang="zh-TW" sz="3200" b="1" dirty="0">
                <a:solidFill>
                  <a:srgbClr val="7030A0"/>
                </a:solidFill>
                <a:latin typeface="華康粗圓體" panose="020F0709000000000000" pitchFamily="49" charset="-120"/>
                <a:ea typeface="華康粗圓體" panose="020F0709000000000000" pitchFamily="49" charset="-120"/>
              </a:rPr>
              <a:t>00</a:t>
            </a:r>
            <a:r>
              <a:rPr lang="zh-TW" altLang="zh-TW" sz="3200" b="1" dirty="0">
                <a:solidFill>
                  <a:srgbClr val="7030A0"/>
                </a:solidFill>
                <a:latin typeface="華康粗圓體" panose="020F0709000000000000" pitchFamily="49" charset="-120"/>
                <a:ea typeface="華康粗圓體" panose="020F0709000000000000" pitchFamily="49" charset="-120"/>
              </a:rPr>
              <a:t>後公布在臺北益教網北市科展專屬網站、教育局網站</a:t>
            </a:r>
            <a:r>
              <a:rPr lang="zh-TW" altLang="zh-TW" sz="3200" b="1" dirty="0" smtClean="0">
                <a:solidFill>
                  <a:srgbClr val="7030A0"/>
                </a:solidFill>
                <a:latin typeface="華康粗圓體" panose="020F0709000000000000" pitchFamily="49" charset="-120"/>
                <a:ea typeface="華康粗圓體" panose="020F0709000000000000" pitchFamily="49" charset="-120"/>
              </a:rPr>
              <a:t>、</a:t>
            </a:r>
            <a:r>
              <a:rPr lang="zh-TW" altLang="en-US" sz="3200" b="1" dirty="0" smtClean="0">
                <a:solidFill>
                  <a:srgbClr val="7030A0"/>
                </a:solidFill>
                <a:latin typeface="華康粗圓體" panose="020F0709000000000000" pitchFamily="49" charset="-120"/>
                <a:ea typeface="華康粗圓體" panose="020F0709000000000000" pitchFamily="49" charset="-120"/>
              </a:rPr>
              <a:t>松山家商</a:t>
            </a:r>
            <a:r>
              <a:rPr lang="zh-TW" altLang="en-US" sz="3200" b="1" dirty="0" smtClean="0">
                <a:solidFill>
                  <a:srgbClr val="7030A0"/>
                </a:solidFill>
                <a:latin typeface="華康粗圓體" panose="020F0709000000000000" pitchFamily="49" charset="-120"/>
                <a:ea typeface="華康粗圓體" panose="020F0709000000000000" pitchFamily="49" charset="-120"/>
              </a:rPr>
              <a:t>網站</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spcAft>
                <a:spcPts val="0"/>
              </a:spcAft>
              <a:buClr>
                <a:srgbClr val="CC3300"/>
              </a:buClr>
              <a:buFontTx/>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參展作品複審</a:t>
            </a:r>
            <a:r>
              <a:rPr lang="zh-TW" altLang="en-US" sz="3200" b="1" dirty="0" smtClean="0">
                <a:solidFill>
                  <a:srgbClr val="00B050"/>
                </a:solidFill>
                <a:latin typeface="華康粗圓體" panose="020F0709000000000000" pitchFamily="49" charset="-120"/>
                <a:ea typeface="華康粗圓體" panose="020F0709000000000000" pitchFamily="49" charset="-120"/>
              </a:rPr>
              <a:t>：</a:t>
            </a:r>
            <a:r>
              <a:rPr lang="en-US" altLang="zh-TW" sz="3200" b="1" dirty="0" smtClean="0">
                <a:solidFill>
                  <a:srgbClr val="00B050"/>
                </a:solidFill>
                <a:latin typeface="華康粗圓體" panose="020F0709000000000000" pitchFamily="49" charset="-120"/>
                <a:ea typeface="華康粗圓體" panose="020F0709000000000000" pitchFamily="49" charset="-120"/>
              </a:rPr>
              <a:t>4</a:t>
            </a:r>
            <a:r>
              <a:rPr lang="zh-TW" altLang="en-US" sz="3200" b="1" dirty="0" smtClean="0">
                <a:solidFill>
                  <a:srgbClr val="00B050"/>
                </a:solidFill>
                <a:latin typeface="華康粗圓體" panose="020F0709000000000000" pitchFamily="49" charset="-120"/>
                <a:ea typeface="華康粗圓體" panose="020F0709000000000000" pitchFamily="49" charset="-120"/>
              </a:rPr>
              <a:t>月</a:t>
            </a:r>
            <a:r>
              <a:rPr lang="en-US" altLang="zh-TW" sz="3200" b="1" dirty="0" smtClean="0">
                <a:solidFill>
                  <a:srgbClr val="00B050"/>
                </a:solidFill>
                <a:latin typeface="華康粗圓體" panose="020F0709000000000000" pitchFamily="49" charset="-120"/>
                <a:ea typeface="華康粗圓體" panose="020F0709000000000000" pitchFamily="49" charset="-120"/>
              </a:rPr>
              <a:t>30</a:t>
            </a:r>
            <a:r>
              <a:rPr lang="zh-TW" altLang="en-US" sz="3200" b="1" dirty="0" smtClean="0">
                <a:solidFill>
                  <a:srgbClr val="00B050"/>
                </a:solidFill>
                <a:latin typeface="華康粗圓體" panose="020F0709000000000000" pitchFamily="49" charset="-120"/>
                <a:ea typeface="華康粗圓體" panose="020F0709000000000000" pitchFamily="49" charset="-120"/>
              </a:rPr>
              <a:t>日</a:t>
            </a:r>
            <a:r>
              <a:rPr lang="en-US" altLang="zh-TW" sz="3200" b="1" dirty="0">
                <a:solidFill>
                  <a:srgbClr val="00B050"/>
                </a:solidFill>
                <a:latin typeface="華康粗圓體" panose="020F0709000000000000" pitchFamily="49" charset="-120"/>
                <a:ea typeface="華康粗圓體" panose="020F0709000000000000" pitchFamily="49" charset="-120"/>
              </a:rPr>
              <a:t>(</a:t>
            </a:r>
            <a:r>
              <a:rPr lang="zh-TW" altLang="en-US" sz="3200" b="1" dirty="0">
                <a:solidFill>
                  <a:srgbClr val="00B050"/>
                </a:solidFill>
                <a:latin typeface="華康粗圓體" panose="020F0709000000000000" pitchFamily="49" charset="-120"/>
                <a:ea typeface="華康粗圓體" panose="020F0709000000000000" pitchFamily="49" charset="-120"/>
              </a:rPr>
              <a:t>星期四</a:t>
            </a:r>
            <a:r>
              <a:rPr lang="en-US" altLang="zh-TW" sz="3200" b="1" dirty="0">
                <a:solidFill>
                  <a:srgbClr val="00B050"/>
                </a:solidFill>
                <a:latin typeface="華康粗圓體" panose="020F0709000000000000" pitchFamily="49" charset="-120"/>
                <a:ea typeface="華康粗圓體" panose="020F0709000000000000" pitchFamily="49" charset="-120"/>
              </a:rPr>
              <a:t>) </a:t>
            </a:r>
          </a:p>
          <a:p>
            <a:pPr lvl="1" indent="-342900" eaLnBrk="1" fontAlgn="auto" hangingPunct="1">
              <a:spcBef>
                <a:spcPts val="600"/>
              </a:spcBef>
              <a:spcAft>
                <a:spcPts val="0"/>
              </a:spcAft>
              <a:buClr>
                <a:srgbClr val="CC3300"/>
              </a:buClr>
              <a:buFontTx/>
              <a:buBlip>
                <a:blip r:embed="rId3"/>
              </a:buBlip>
              <a:defRPr/>
            </a:pPr>
            <a:r>
              <a:rPr lang="zh-TW" altLang="zh-TW" sz="3200" b="1" dirty="0">
                <a:solidFill>
                  <a:srgbClr val="7030A0"/>
                </a:solidFill>
                <a:latin typeface="華康粗圓體" panose="020F0709000000000000" pitchFamily="49" charset="-120"/>
                <a:ea typeface="華康粗圓體" panose="020F0709000000000000" pitchFamily="49" charset="-120"/>
              </a:rPr>
              <a:t>得獎名單</a:t>
            </a:r>
            <a:r>
              <a:rPr lang="zh-TW" altLang="en-US" sz="3200" b="1" dirty="0">
                <a:solidFill>
                  <a:srgbClr val="7030A0"/>
                </a:solidFill>
                <a:latin typeface="華康粗圓體" panose="020F0709000000000000" pitchFamily="49" charset="-120"/>
                <a:ea typeface="華康粗圓體" panose="020F0709000000000000" pitchFamily="49" charset="-120"/>
              </a:rPr>
              <a:t>於</a:t>
            </a:r>
            <a:r>
              <a:rPr lang="en-US" altLang="zh-TW" sz="3200" b="1" dirty="0">
                <a:solidFill>
                  <a:srgbClr val="7030A0"/>
                </a:solidFill>
                <a:latin typeface="華康粗圓體" panose="020F0709000000000000" pitchFamily="49" charset="-120"/>
                <a:ea typeface="華康粗圓體" panose="020F0709000000000000" pitchFamily="49" charset="-120"/>
              </a:rPr>
              <a:t>5</a:t>
            </a:r>
            <a:r>
              <a:rPr lang="zh-TW" altLang="zh-TW" sz="3200" b="1" dirty="0" smtClean="0">
                <a:solidFill>
                  <a:srgbClr val="7030A0"/>
                </a:solidFill>
                <a:latin typeface="華康粗圓體" panose="020F0709000000000000" pitchFamily="49" charset="-120"/>
                <a:ea typeface="華康粗圓體" panose="020F0709000000000000" pitchFamily="49" charset="-120"/>
              </a:rPr>
              <a:t>月</a:t>
            </a:r>
            <a:r>
              <a:rPr lang="en-US" altLang="zh-TW" sz="3200" b="1" dirty="0" smtClean="0">
                <a:solidFill>
                  <a:srgbClr val="7030A0"/>
                </a:solidFill>
                <a:latin typeface="華康粗圓體" panose="020F0709000000000000" pitchFamily="49" charset="-120"/>
                <a:ea typeface="華康粗圓體" panose="020F0709000000000000" pitchFamily="49" charset="-120"/>
              </a:rPr>
              <a:t>1</a:t>
            </a:r>
            <a:r>
              <a:rPr lang="zh-TW" altLang="zh-TW" sz="3200" b="1" dirty="0" smtClean="0">
                <a:solidFill>
                  <a:srgbClr val="7030A0"/>
                </a:solidFill>
                <a:latin typeface="華康粗圓體" panose="020F0709000000000000" pitchFamily="49" charset="-120"/>
                <a:ea typeface="華康粗圓體" panose="020F0709000000000000" pitchFamily="49" charset="-120"/>
              </a:rPr>
              <a:t>日</a:t>
            </a:r>
            <a:r>
              <a:rPr lang="en-US" altLang="zh-TW" sz="3200" b="1" dirty="0">
                <a:solidFill>
                  <a:srgbClr val="7030A0"/>
                </a:solidFill>
                <a:latin typeface="華康粗圓體" panose="020F0709000000000000" pitchFamily="49" charset="-120"/>
                <a:ea typeface="華康粗圓體" panose="020F0709000000000000" pitchFamily="49" charset="-120"/>
              </a:rPr>
              <a:t>(</a:t>
            </a:r>
            <a:r>
              <a:rPr lang="zh-TW" altLang="zh-TW" sz="3200" b="1" dirty="0">
                <a:solidFill>
                  <a:srgbClr val="7030A0"/>
                </a:solidFill>
                <a:latin typeface="華康粗圓體" panose="020F0709000000000000" pitchFamily="49" charset="-120"/>
                <a:ea typeface="華康粗圓體" panose="020F0709000000000000" pitchFamily="49" charset="-120"/>
              </a:rPr>
              <a:t>星期</a:t>
            </a:r>
            <a:r>
              <a:rPr lang="zh-TW" altLang="en-US" sz="3200" b="1" dirty="0">
                <a:solidFill>
                  <a:srgbClr val="7030A0"/>
                </a:solidFill>
                <a:latin typeface="華康粗圓體" panose="020F0709000000000000" pitchFamily="49" charset="-120"/>
                <a:ea typeface="華康粗圓體" panose="020F0709000000000000" pitchFamily="49" charset="-120"/>
              </a:rPr>
              <a:t>五</a:t>
            </a:r>
            <a:r>
              <a:rPr lang="en-US" altLang="zh-TW" sz="3200" b="1" dirty="0" smtClean="0">
                <a:solidFill>
                  <a:srgbClr val="7030A0"/>
                </a:solidFill>
                <a:latin typeface="華康粗圓體" panose="020F0709000000000000" pitchFamily="49" charset="-120"/>
                <a:ea typeface="華康粗圓體" panose="020F0709000000000000" pitchFamily="49" charset="-120"/>
              </a:rPr>
              <a:t>)</a:t>
            </a:r>
            <a:r>
              <a:rPr lang="zh-TW" altLang="en-US" sz="3200" b="1" dirty="0" smtClean="0">
                <a:solidFill>
                  <a:srgbClr val="7030A0"/>
                </a:solidFill>
                <a:latin typeface="華康粗圓體" panose="020F0709000000000000" pitchFamily="49" charset="-120"/>
                <a:ea typeface="華康粗圓體" panose="020F0709000000000000" pitchFamily="49" charset="-120"/>
              </a:rPr>
              <a:t>下</a:t>
            </a:r>
            <a:r>
              <a:rPr lang="zh-TW" altLang="zh-TW" sz="3200" b="1" dirty="0" smtClean="0">
                <a:solidFill>
                  <a:srgbClr val="7030A0"/>
                </a:solidFill>
                <a:latin typeface="華康粗圓體" panose="020F0709000000000000" pitchFamily="49" charset="-120"/>
                <a:ea typeface="華康粗圓體" panose="020F0709000000000000" pitchFamily="49" charset="-120"/>
              </a:rPr>
              <a:t>午</a:t>
            </a:r>
            <a:r>
              <a:rPr lang="en-US" altLang="zh-TW" sz="3200" b="1" dirty="0" smtClean="0">
                <a:solidFill>
                  <a:srgbClr val="7030A0"/>
                </a:solidFill>
                <a:latin typeface="華康粗圓體" panose="020F0709000000000000" pitchFamily="49" charset="-120"/>
                <a:ea typeface="華康粗圓體" panose="020F0709000000000000" pitchFamily="49" charset="-120"/>
              </a:rPr>
              <a:t>3</a:t>
            </a:r>
            <a:r>
              <a:rPr lang="zh-TW" altLang="zh-TW" sz="3200" b="1" dirty="0" smtClean="0">
                <a:solidFill>
                  <a:srgbClr val="7030A0"/>
                </a:solidFill>
                <a:latin typeface="華康粗圓體" panose="020F0709000000000000" pitchFamily="49" charset="-120"/>
                <a:ea typeface="華康粗圓體" panose="020F0709000000000000" pitchFamily="49" charset="-120"/>
              </a:rPr>
              <a:t>：</a:t>
            </a:r>
            <a:r>
              <a:rPr lang="en-US" altLang="zh-TW" sz="3200" b="1" dirty="0">
                <a:solidFill>
                  <a:srgbClr val="7030A0"/>
                </a:solidFill>
                <a:latin typeface="華康粗圓體" panose="020F0709000000000000" pitchFamily="49" charset="-120"/>
                <a:ea typeface="華康粗圓體" panose="020F0709000000000000" pitchFamily="49" charset="-120"/>
              </a:rPr>
              <a:t>00 </a:t>
            </a:r>
            <a:r>
              <a:rPr lang="zh-TW" altLang="zh-TW" sz="3200" b="1" dirty="0">
                <a:solidFill>
                  <a:srgbClr val="7030A0"/>
                </a:solidFill>
                <a:latin typeface="華康粗圓體" panose="020F0709000000000000" pitchFamily="49" charset="-120"/>
                <a:ea typeface="華康粗圓體" panose="020F0709000000000000" pitchFamily="49" charset="-120"/>
              </a:rPr>
              <a:t>後公布在臺北益教網北市科展專屬網站、教育局網站</a:t>
            </a:r>
            <a:r>
              <a:rPr lang="zh-TW" altLang="zh-TW" sz="3200" b="1" dirty="0" smtClean="0">
                <a:solidFill>
                  <a:srgbClr val="7030A0"/>
                </a:solidFill>
                <a:latin typeface="華康粗圓體" panose="020F0709000000000000" pitchFamily="49" charset="-120"/>
                <a:ea typeface="華康粗圓體" panose="020F0709000000000000" pitchFamily="49" charset="-120"/>
              </a:rPr>
              <a:t>、</a:t>
            </a:r>
            <a:r>
              <a:rPr lang="zh-TW" altLang="en-US" sz="3200" b="1" dirty="0">
                <a:solidFill>
                  <a:srgbClr val="7030A0"/>
                </a:solidFill>
                <a:latin typeface="華康粗圓體" panose="020F0709000000000000" pitchFamily="49" charset="-120"/>
                <a:ea typeface="華康粗圓體" panose="020F0709000000000000" pitchFamily="49" charset="-120"/>
              </a:rPr>
              <a:t>松山家商</a:t>
            </a:r>
            <a:r>
              <a:rPr lang="zh-TW" altLang="en-US" sz="3200" b="1" dirty="0" smtClean="0">
                <a:solidFill>
                  <a:srgbClr val="7030A0"/>
                </a:solidFill>
                <a:latin typeface="華康粗圓體" panose="020F0709000000000000" pitchFamily="49" charset="-120"/>
                <a:ea typeface="華康粗圓體" panose="020F0709000000000000" pitchFamily="49" charset="-120"/>
              </a:rPr>
              <a:t>網站</a:t>
            </a:r>
            <a:endParaRPr lang="zh-TW" altLang="zh-TW" sz="32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139055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評審</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項目</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p:txBody>
          <a:bodyPr/>
          <a:lstStyle/>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主題或材料之鄉土</a:t>
            </a:r>
            <a:r>
              <a:rPr lang="zh-TW" altLang="en-US" sz="3200" b="1" dirty="0" smtClean="0">
                <a:solidFill>
                  <a:srgbClr val="7030A0"/>
                </a:solidFill>
                <a:latin typeface="華康粗圓體" panose="020F0709000000000000" pitchFamily="49" charset="-120"/>
                <a:ea typeface="華康粗圓體" panose="020F0709000000000000" pitchFamily="49" charset="-120"/>
              </a:rPr>
              <a:t>性</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主題或解決問題之</a:t>
            </a:r>
            <a:r>
              <a:rPr lang="zh-TW" altLang="en-US" sz="3200" b="1" dirty="0" smtClean="0">
                <a:solidFill>
                  <a:srgbClr val="7030A0"/>
                </a:solidFill>
                <a:latin typeface="華康粗圓體" panose="020F0709000000000000" pitchFamily="49" charset="-120"/>
                <a:ea typeface="華康粗圓體" panose="020F0709000000000000" pitchFamily="49" charset="-120"/>
              </a:rPr>
              <a:t>創意</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科學方法之適切性（包括科學精神與態度、思考邏輯程序、研究或實驗日誌之詳實性及作品之完整性</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學術性或實用性</a:t>
            </a:r>
            <a:r>
              <a:rPr lang="zh-TW" altLang="en-US" sz="3200" b="1" dirty="0" smtClean="0">
                <a:solidFill>
                  <a:srgbClr val="7030A0"/>
                </a:solidFill>
                <a:latin typeface="華康粗圓體" panose="020F0709000000000000" pitchFamily="49" charset="-120"/>
                <a:ea typeface="華康粗圓體" panose="020F0709000000000000" pitchFamily="49" charset="-120"/>
              </a:rPr>
              <a:t>價值</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表達能力及生動程度（操作技術</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hangingPunct="1">
              <a:lnSpc>
                <a:spcPct val="90000"/>
              </a:lnSpc>
              <a:spcBef>
                <a:spcPts val="1800"/>
              </a:spcBef>
              <a:buClr>
                <a:srgbClr val="CC3300"/>
              </a:buClr>
              <a:buFontTx/>
              <a:buBlip>
                <a:blip r:embed="rId2"/>
              </a:buBlip>
              <a:defRPr/>
            </a:pPr>
            <a:r>
              <a:rPr lang="zh-TW" altLang="en-US" sz="3200" b="1" dirty="0">
                <a:solidFill>
                  <a:srgbClr val="7030A0"/>
                </a:solidFill>
                <a:latin typeface="華康粗圓體" panose="020F0709000000000000" pitchFamily="49" charset="-120"/>
                <a:ea typeface="華康粗圓體" panose="020F0709000000000000" pitchFamily="49" charset="-120"/>
              </a:rPr>
              <a:t>主題與教材之</a:t>
            </a:r>
            <a:r>
              <a:rPr lang="zh-TW" altLang="en-US" sz="3200" b="1" dirty="0" smtClean="0">
                <a:solidFill>
                  <a:srgbClr val="7030A0"/>
                </a:solidFill>
                <a:latin typeface="華康粗圓體" panose="020F0709000000000000" pitchFamily="49" charset="-120"/>
                <a:ea typeface="華康粗圓體" panose="020F0709000000000000" pitchFamily="49" charset="-120"/>
              </a:rPr>
              <a:t>相關性</a:t>
            </a:r>
            <a:endParaRPr lang="en-US" altLang="zh-TW" sz="3200" b="1" u="sng"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054088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570" y="260648"/>
            <a:ext cx="860444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參展</a:t>
            </a:r>
            <a:r>
              <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作品評審</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基準</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(P.35</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p:txBody>
          <a:bodyPr/>
          <a:lstStyle/>
          <a:p>
            <a:pPr marL="342900" lvl="1" indent="-342900" algn="just" eaLnBrk="1" fontAlgn="auto" hangingPunct="1">
              <a:lnSpc>
                <a:spcPct val="80000"/>
              </a:lnSpc>
              <a:spcAft>
                <a:spcPts val="0"/>
              </a:spcAft>
              <a:buClr>
                <a:srgbClr val="CC3300"/>
              </a:buClr>
              <a:buFontTx/>
              <a:buBlip>
                <a:blip r:embed="rId2"/>
              </a:buBlip>
              <a:defRPr/>
            </a:pPr>
            <a:r>
              <a:rPr lang="zh-TW" altLang="en-US" b="1" dirty="0">
                <a:solidFill>
                  <a:srgbClr val="7030A0"/>
                </a:solidFill>
                <a:latin typeface="華康粗圓體" panose="020F0709000000000000" pitchFamily="49" charset="-120"/>
                <a:ea typeface="華康粗圓體" panose="020F0709000000000000" pitchFamily="49" charset="-120"/>
              </a:rPr>
              <a:t>實用價值與創意</a:t>
            </a:r>
            <a:r>
              <a:rPr lang="en-US" altLang="zh-TW" b="1" dirty="0">
                <a:solidFill>
                  <a:srgbClr val="7030A0"/>
                </a:solidFill>
                <a:latin typeface="華康粗圓體" panose="020F0709000000000000" pitchFamily="49" charset="-120"/>
                <a:ea typeface="華康粗圓體" panose="020F0709000000000000" pitchFamily="49" charset="-120"/>
              </a:rPr>
              <a:t>(40%)</a:t>
            </a:r>
          </a:p>
          <a:p>
            <a:pPr marL="342900" lvl="1" indent="-342900" algn="just" eaLnBrk="1" fontAlgn="auto" hangingPunct="1">
              <a:lnSpc>
                <a:spcPct val="80000"/>
              </a:lnSpc>
              <a:spcAft>
                <a:spcPts val="0"/>
              </a:spcAft>
              <a:buClr>
                <a:srgbClr val="CC3300"/>
              </a:buClr>
              <a:buFontTx/>
              <a:buBlip>
                <a:blip r:embed="rId2"/>
              </a:buBlip>
              <a:defRPr/>
            </a:pPr>
            <a:r>
              <a:rPr lang="zh-TW" altLang="en-US" b="1" dirty="0">
                <a:solidFill>
                  <a:srgbClr val="7030A0"/>
                </a:solidFill>
                <a:latin typeface="華康粗圓體" panose="020F0709000000000000" pitchFamily="49" charset="-120"/>
                <a:ea typeface="華康粗圓體" panose="020F0709000000000000" pitchFamily="49" charset="-120"/>
              </a:rPr>
              <a:t>參展作品之符合性</a:t>
            </a:r>
            <a:r>
              <a:rPr lang="en-US" altLang="zh-TW" b="1" dirty="0">
                <a:solidFill>
                  <a:srgbClr val="7030A0"/>
                </a:solidFill>
                <a:latin typeface="華康粗圓體" panose="020F0709000000000000" pitchFamily="49" charset="-120"/>
                <a:ea typeface="華康粗圓體" panose="020F0709000000000000" pitchFamily="49" charset="-120"/>
              </a:rPr>
              <a:t>(20%)</a:t>
            </a:r>
          </a:p>
          <a:p>
            <a:pPr marL="342900" lvl="1" indent="-342900" algn="just" eaLnBrk="1" fontAlgn="auto" hangingPunct="1">
              <a:lnSpc>
                <a:spcPct val="80000"/>
              </a:lnSpc>
              <a:spcAft>
                <a:spcPts val="0"/>
              </a:spcAft>
              <a:buClr>
                <a:srgbClr val="CC3300"/>
              </a:buClr>
              <a:buFontTx/>
              <a:buBlip>
                <a:blip r:embed="rId2"/>
              </a:buBlip>
              <a:defRPr/>
            </a:pPr>
            <a:r>
              <a:rPr lang="zh-TW" altLang="en-US" b="1" dirty="0">
                <a:solidFill>
                  <a:srgbClr val="7030A0"/>
                </a:solidFill>
                <a:latin typeface="華康粗圓體" panose="020F0709000000000000" pitchFamily="49" charset="-120"/>
                <a:ea typeface="華康粗圓體" panose="020F0709000000000000" pitchFamily="49" charset="-120"/>
              </a:rPr>
              <a:t>科學方法之適切性（</a:t>
            </a:r>
            <a:r>
              <a:rPr lang="en-US" altLang="zh-TW" b="1" dirty="0">
                <a:solidFill>
                  <a:srgbClr val="7030A0"/>
                </a:solidFill>
                <a:latin typeface="華康粗圓體" panose="020F0709000000000000" pitchFamily="49" charset="-120"/>
                <a:ea typeface="華康粗圓體" panose="020F0709000000000000" pitchFamily="49" charset="-120"/>
              </a:rPr>
              <a:t>20%</a:t>
            </a:r>
            <a:r>
              <a:rPr lang="zh-TW" altLang="en-US" b="1" dirty="0">
                <a:solidFill>
                  <a:srgbClr val="7030A0"/>
                </a:solidFill>
                <a:latin typeface="華康粗圓體" panose="020F0709000000000000" pitchFamily="49" charset="-120"/>
                <a:ea typeface="華康粗圓體" panose="020F0709000000000000" pitchFamily="49" charset="-120"/>
              </a:rPr>
              <a:t>）</a:t>
            </a:r>
            <a:endParaRPr lang="en-US" altLang="zh-TW" b="1" dirty="0">
              <a:solidFill>
                <a:srgbClr val="7030A0"/>
              </a:solidFill>
              <a:latin typeface="華康粗圓體" panose="020F0709000000000000" pitchFamily="49" charset="-120"/>
              <a:ea typeface="華康粗圓體" panose="020F0709000000000000" pitchFamily="49" charset="-120"/>
            </a:endParaRPr>
          </a:p>
          <a:p>
            <a:pPr marL="342900" lvl="1" indent="-342900" algn="just" eaLnBrk="1" fontAlgn="auto" hangingPunct="1">
              <a:lnSpc>
                <a:spcPct val="80000"/>
              </a:lnSpc>
              <a:spcAft>
                <a:spcPts val="0"/>
              </a:spcAft>
              <a:buClr>
                <a:srgbClr val="CC3300"/>
              </a:buClr>
              <a:buFontTx/>
              <a:buBlip>
                <a:blip r:embed="rId2"/>
              </a:buBlip>
              <a:defRPr/>
            </a:pPr>
            <a:r>
              <a:rPr lang="zh-TW" altLang="en-US" b="1" dirty="0">
                <a:solidFill>
                  <a:srgbClr val="7030A0"/>
                </a:solidFill>
                <a:latin typeface="華康粗圓體" panose="020F0709000000000000" pitchFamily="49" charset="-120"/>
                <a:ea typeface="華康粗圓體" panose="020F0709000000000000" pitchFamily="49" charset="-120"/>
              </a:rPr>
              <a:t>表達能力及操作技能</a:t>
            </a:r>
            <a:r>
              <a:rPr lang="en-US" altLang="zh-TW" b="1" dirty="0">
                <a:solidFill>
                  <a:srgbClr val="7030A0"/>
                </a:solidFill>
                <a:latin typeface="華康粗圓體" panose="020F0709000000000000" pitchFamily="49" charset="-120"/>
                <a:ea typeface="華康粗圓體" panose="020F0709000000000000" pitchFamily="49" charset="-120"/>
              </a:rPr>
              <a:t>(20%)</a:t>
            </a:r>
            <a:endParaRPr lang="zh-TW" altLang="en-US"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
        <p:nvSpPr>
          <p:cNvPr id="4" name="Rectangle 3"/>
          <p:cNvSpPr txBox="1">
            <a:spLocks noChangeArrowheads="1"/>
          </p:cNvSpPr>
          <p:nvPr/>
        </p:nvSpPr>
        <p:spPr>
          <a:xfrm>
            <a:off x="467544" y="3068960"/>
            <a:ext cx="8064500" cy="3456384"/>
          </a:xfrm>
          <a:prstGeom prst="rect">
            <a:avLst/>
          </a:prstGeom>
          <a:solidFill>
            <a:schemeClr val="accent6">
              <a:lumMod val="40000"/>
              <a:lumOff val="60000"/>
            </a:schemeClr>
          </a:solidFill>
        </p:spPr>
        <p:txBody>
          <a:bodyPr/>
          <a:lstStyle>
            <a:lvl1pPr marL="342900" indent="-342900">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spcBef>
                <a:spcPct val="20000"/>
              </a:spcBef>
              <a:buFont typeface="Arial" pitchFamily="34" charset="0"/>
              <a:buChar char="•"/>
              <a:defRPr/>
            </a:pPr>
            <a:r>
              <a:rPr lang="zh-TW" altLang="en-US" sz="1700" dirty="0" smtClean="0">
                <a:latin typeface="標楷體" pitchFamily="65" charset="-120"/>
                <a:ea typeface="標楷體" pitchFamily="65" charset="-120"/>
              </a:rPr>
              <a:t>依據臺北市第</a:t>
            </a:r>
            <a:r>
              <a:rPr lang="en-US" altLang="zh-TW" sz="1700" dirty="0" smtClean="0">
                <a:latin typeface="標楷體" pitchFamily="65" charset="-120"/>
                <a:ea typeface="標楷體" pitchFamily="65" charset="-120"/>
              </a:rPr>
              <a:t>48</a:t>
            </a:r>
            <a:r>
              <a:rPr lang="zh-TW" altLang="en-US" sz="1700" dirty="0" smtClean="0">
                <a:latin typeface="標楷體" pitchFamily="65" charset="-120"/>
                <a:ea typeface="標楷體" pitchFamily="65" charset="-120"/>
              </a:rPr>
              <a:t>屆科學展覽會實施計畫，參展學生研究題目由課程教材內容選取，且以學生程度為研究範圍，而研究題材亦以學生能力所及的環境事物為主。 </a:t>
            </a:r>
          </a:p>
          <a:p>
            <a:pPr>
              <a:spcBef>
                <a:spcPct val="20000"/>
              </a:spcBef>
              <a:buFont typeface="Arial" pitchFamily="34" charset="0"/>
              <a:buChar char="•"/>
              <a:defRPr/>
            </a:pPr>
            <a:r>
              <a:rPr lang="zh-TW" altLang="en-US" sz="1700" dirty="0" smtClean="0">
                <a:latin typeface="標楷體" pitchFamily="65" charset="-120"/>
                <a:ea typeface="標楷體" pitchFamily="65" charset="-120"/>
              </a:rPr>
              <a:t>上列參展作品評審基準得於評審會議中討論，酌予修訂。</a:t>
            </a:r>
          </a:p>
          <a:p>
            <a:pPr>
              <a:spcBef>
                <a:spcPct val="20000"/>
              </a:spcBef>
              <a:buFont typeface="Arial" pitchFamily="34" charset="0"/>
              <a:buChar char="•"/>
              <a:defRPr/>
            </a:pPr>
            <a:r>
              <a:rPr lang="zh-TW" altLang="en-US" sz="1700" dirty="0" smtClean="0">
                <a:latin typeface="標楷體" pitchFamily="65" charset="-120"/>
                <a:ea typeface="標楷體" pitchFamily="65" charset="-120"/>
              </a:rPr>
              <a:t>參展作品依評審基準辦理初審與複審，</a:t>
            </a:r>
            <a:r>
              <a:rPr lang="zh-TW" altLang="en-US" sz="1700" b="1" dirty="0" smtClean="0">
                <a:solidFill>
                  <a:srgbClr val="FF0000"/>
                </a:solidFill>
                <a:latin typeface="標楷體" pitchFamily="65" charset="-120"/>
                <a:ea typeface="標楷體" pitchFamily="65" charset="-120"/>
              </a:rPr>
              <a:t>以複審成績為準</a:t>
            </a:r>
            <a:r>
              <a:rPr lang="zh-TW" altLang="en-US" sz="1700" dirty="0" smtClean="0">
                <a:latin typeface="標楷體" pitchFamily="65" charset="-120"/>
                <a:ea typeface="標楷體" pitchFamily="65" charset="-120"/>
              </a:rPr>
              <a:t>，公告得獎名單，並辦理獎勵。</a:t>
            </a:r>
          </a:p>
          <a:p>
            <a:pPr>
              <a:spcBef>
                <a:spcPct val="20000"/>
              </a:spcBef>
              <a:buFont typeface="Arial" pitchFamily="34" charset="0"/>
              <a:buChar char="•"/>
              <a:defRPr/>
            </a:pPr>
            <a:r>
              <a:rPr lang="zh-TW" altLang="en-US" sz="1700" dirty="0" smtClean="0">
                <a:latin typeface="標楷體" pitchFamily="65" charset="-120"/>
                <a:ea typeface="標楷體" pitchFamily="65" charset="-120"/>
              </a:rPr>
              <a:t>評審期間每件作品之作者（限列名者），均應穿著競賽制服（大會提供）並配戴作者證，在場說明、解釋、操作，並回答評審委員所提之問題。</a:t>
            </a:r>
            <a:r>
              <a:rPr lang="zh-TW" altLang="en-US" sz="1700" b="1" dirty="0" smtClean="0">
                <a:solidFill>
                  <a:srgbClr val="FF0000"/>
                </a:solidFill>
                <a:latin typeface="標楷體" pitchFamily="65" charset="-120"/>
                <a:ea typeface="標楷體" pitchFamily="65" charset="-120"/>
              </a:rPr>
              <a:t>每件作品評審時間為</a:t>
            </a:r>
            <a:r>
              <a:rPr lang="en-US" altLang="zh-TW" sz="1700" b="1" dirty="0" smtClean="0">
                <a:solidFill>
                  <a:srgbClr val="FF0000"/>
                </a:solidFill>
                <a:latin typeface="標楷體" pitchFamily="65" charset="-120"/>
                <a:ea typeface="標楷體" pitchFamily="65" charset="-120"/>
              </a:rPr>
              <a:t>9</a:t>
            </a:r>
            <a:r>
              <a:rPr lang="zh-TW" altLang="en-US" sz="1700" b="1" dirty="0" smtClean="0">
                <a:solidFill>
                  <a:srgbClr val="FF0000"/>
                </a:solidFill>
                <a:latin typeface="標楷體" pitchFamily="65" charset="-120"/>
                <a:ea typeface="標楷體" pitchFamily="65" charset="-120"/>
              </a:rPr>
              <a:t>到</a:t>
            </a:r>
            <a:r>
              <a:rPr lang="en-US" altLang="zh-TW" sz="1700" b="1" dirty="0" smtClean="0">
                <a:solidFill>
                  <a:srgbClr val="FF0000"/>
                </a:solidFill>
                <a:latin typeface="標楷體" pitchFamily="65" charset="-120"/>
                <a:ea typeface="標楷體" pitchFamily="65" charset="-120"/>
              </a:rPr>
              <a:t>12</a:t>
            </a:r>
            <a:r>
              <a:rPr lang="zh-TW" altLang="en-US" sz="1700" b="1" dirty="0" smtClean="0">
                <a:solidFill>
                  <a:srgbClr val="FF0000"/>
                </a:solidFill>
                <a:latin typeface="標楷體" pitchFamily="65" charset="-120"/>
                <a:ea typeface="標楷體" pitchFamily="65" charset="-120"/>
              </a:rPr>
              <a:t>分鐘</a:t>
            </a:r>
            <a:r>
              <a:rPr lang="zh-TW" altLang="en-US" sz="1700" dirty="0" smtClean="0">
                <a:latin typeface="標楷體" pitchFamily="65" charset="-120"/>
                <a:ea typeface="標楷體" pitchFamily="65" charset="-120"/>
              </a:rPr>
              <a:t>。</a:t>
            </a:r>
          </a:p>
          <a:p>
            <a:pPr>
              <a:spcBef>
                <a:spcPct val="20000"/>
              </a:spcBef>
              <a:buFont typeface="Arial" pitchFamily="34" charset="0"/>
              <a:buChar char="•"/>
              <a:defRPr/>
            </a:pPr>
            <a:r>
              <a:rPr lang="zh-TW" altLang="en-US" sz="1700" dirty="0" smtClean="0">
                <a:latin typeface="標楷體" pitchFamily="65" charset="-120"/>
                <a:ea typeface="標楷體" pitchFamily="65" charset="-120"/>
              </a:rPr>
              <a:t>作品說明書全冊請勿出現校名、作者、學生制服、校長及指導老師姓名等，並且照片中不得出現作者或指導教師之臉部，俾使公平客觀之評審。</a:t>
            </a:r>
          </a:p>
        </p:txBody>
      </p:sp>
    </p:spTree>
    <p:extLst>
      <p:ext uri="{BB962C8B-B14F-4D97-AF65-F5344CB8AC3E}">
        <p14:creationId xmlns:p14="http://schemas.microsoft.com/office/powerpoint/2010/main" val="517657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3528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頒獎</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及公開展覽</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251520" y="1556792"/>
            <a:ext cx="7704856" cy="4873752"/>
          </a:xfrm>
        </p:spPr>
        <p:txBody>
          <a:bodyPr/>
          <a:lstStyle/>
          <a:p>
            <a:pPr marL="1080000" lvl="2" indent="-342900" eaLnBrk="1" fontAlgn="auto" hangingPunct="1">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頒獎典禮</a:t>
            </a:r>
          </a:p>
          <a:p>
            <a:pPr marL="1440000" lvl="1" indent="-342900" eaLnBrk="1" fontAlgn="auto" hangingPunct="1">
              <a:spcBef>
                <a:spcPts val="600"/>
              </a:spcBef>
              <a:spcAft>
                <a:spcPts val="0"/>
              </a:spcAft>
              <a:buClr>
                <a:srgbClr val="CC3300"/>
              </a:buClr>
              <a:buFontTx/>
              <a:buBlip>
                <a:blip r:embed="rId3"/>
              </a:buBlip>
              <a:defRPr/>
            </a:pPr>
            <a:r>
              <a:rPr lang="zh-TW" altLang="zh-TW" sz="2400" b="1" dirty="0">
                <a:solidFill>
                  <a:srgbClr val="7030A0"/>
                </a:solidFill>
                <a:latin typeface="華康粗圓體" panose="020F0709000000000000" pitchFamily="49" charset="-120"/>
                <a:ea typeface="華康粗圓體" panose="020F0709000000000000" pitchFamily="49" charset="-120"/>
              </a:rPr>
              <a:t>日期：</a:t>
            </a:r>
            <a:r>
              <a:rPr lang="en-US" altLang="zh-TW" sz="2400" b="1" dirty="0">
                <a:solidFill>
                  <a:srgbClr val="7030A0"/>
                </a:solidFill>
                <a:latin typeface="華康粗圓體" panose="020F0709000000000000" pitchFamily="49" charset="-120"/>
                <a:ea typeface="華康粗圓體" panose="020F0709000000000000" pitchFamily="49" charset="-120"/>
              </a:rPr>
              <a:t>5</a:t>
            </a:r>
            <a:r>
              <a:rPr lang="zh-TW" altLang="zh-TW" sz="2400" b="1" dirty="0" smtClean="0">
                <a:solidFill>
                  <a:srgbClr val="7030A0"/>
                </a:solidFill>
                <a:latin typeface="華康粗圓體" panose="020F0709000000000000" pitchFamily="49" charset="-120"/>
                <a:ea typeface="華康粗圓體" panose="020F0709000000000000" pitchFamily="49" charset="-120"/>
              </a:rPr>
              <a:t>月</a:t>
            </a:r>
            <a:r>
              <a:rPr lang="en-US" altLang="zh-TW" sz="2400" b="1" dirty="0" smtClean="0">
                <a:solidFill>
                  <a:srgbClr val="7030A0"/>
                </a:solidFill>
                <a:latin typeface="華康粗圓體" panose="020F0709000000000000" pitchFamily="49" charset="-120"/>
                <a:ea typeface="華康粗圓體" panose="020F0709000000000000" pitchFamily="49" charset="-120"/>
              </a:rPr>
              <a:t>9</a:t>
            </a:r>
            <a:r>
              <a:rPr lang="zh-TW" altLang="zh-TW" sz="2400" b="1" dirty="0" smtClean="0">
                <a:solidFill>
                  <a:srgbClr val="7030A0"/>
                </a:solidFill>
                <a:latin typeface="華康粗圓體" panose="020F0709000000000000" pitchFamily="49" charset="-120"/>
                <a:ea typeface="華康粗圓體" panose="020F0709000000000000" pitchFamily="49" charset="-120"/>
              </a:rPr>
              <a:t>日</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zh-TW" sz="2400" b="1" dirty="0">
                <a:solidFill>
                  <a:srgbClr val="7030A0"/>
                </a:solidFill>
                <a:latin typeface="華康粗圓體" panose="020F0709000000000000" pitchFamily="49" charset="-120"/>
                <a:ea typeface="華康粗圓體" panose="020F0709000000000000" pitchFamily="49" charset="-120"/>
              </a:rPr>
              <a:t>星期六</a:t>
            </a:r>
            <a:r>
              <a:rPr lang="en-US" altLang="zh-TW" sz="2400" b="1" dirty="0">
                <a:solidFill>
                  <a:srgbClr val="7030A0"/>
                </a:solidFill>
                <a:latin typeface="華康粗圓體" panose="020F0709000000000000" pitchFamily="49" charset="-120"/>
                <a:ea typeface="華康粗圓體" panose="020F0709000000000000" pitchFamily="49" charset="-120"/>
              </a:rPr>
              <a:t>) 09</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12</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p>
          <a:p>
            <a:pPr marL="1440000" lvl="1" indent="-342900" eaLnBrk="1" fontAlgn="auto" hangingPunct="1">
              <a:spcBef>
                <a:spcPts val="600"/>
              </a:spcBef>
              <a:spcAft>
                <a:spcPts val="0"/>
              </a:spcAft>
              <a:buClr>
                <a:srgbClr val="CC3300"/>
              </a:buClr>
              <a:buFontTx/>
              <a:buBlip>
                <a:blip r:embed="rId3"/>
              </a:buBlip>
              <a:defRPr/>
            </a:pPr>
            <a:r>
              <a:rPr lang="zh-TW" altLang="zh-TW" sz="2400" b="1" dirty="0">
                <a:solidFill>
                  <a:srgbClr val="7030A0"/>
                </a:solidFill>
                <a:latin typeface="華康粗圓體" panose="020F0709000000000000" pitchFamily="49" charset="-120"/>
                <a:ea typeface="華康粗圓體" panose="020F0709000000000000" pitchFamily="49" charset="-120"/>
              </a:rPr>
              <a:t>地點：</a:t>
            </a:r>
            <a:r>
              <a:rPr lang="zh-TW" altLang="en-US" sz="2400" b="1" dirty="0">
                <a:solidFill>
                  <a:srgbClr val="7030A0"/>
                </a:solidFill>
                <a:latin typeface="華康粗圓體" panose="020F0709000000000000" pitchFamily="49" charset="-120"/>
                <a:ea typeface="華康粗圓體" panose="020F0709000000000000" pitchFamily="49" charset="-120"/>
              </a:rPr>
              <a:t>臺北市</a:t>
            </a:r>
            <a:r>
              <a:rPr lang="zh-TW" altLang="en-US" sz="2400" b="1" dirty="0" smtClean="0">
                <a:solidFill>
                  <a:srgbClr val="7030A0"/>
                </a:solidFill>
                <a:latin typeface="華康粗圓體" panose="020F0709000000000000" pitchFamily="49" charset="-120"/>
                <a:ea typeface="華康粗圓體" panose="020F0709000000000000" pitchFamily="49" charset="-120"/>
              </a:rPr>
              <a:t>立大安高工大禮堂</a:t>
            </a:r>
            <a:r>
              <a:rPr lang="zh-TW" altLang="zh-TW" sz="2400" b="1" dirty="0" smtClean="0">
                <a:solidFill>
                  <a:srgbClr val="7030A0"/>
                </a:solidFill>
                <a:latin typeface="華康粗圓體" panose="020F0709000000000000" pitchFamily="49" charset="-120"/>
                <a:ea typeface="華康粗圓體" panose="020F0709000000000000" pitchFamily="49" charset="-120"/>
              </a:rPr>
              <a:t>舉行</a:t>
            </a:r>
            <a:endParaRPr lang="zh-TW" altLang="zh-TW" sz="2400" b="1" dirty="0">
              <a:solidFill>
                <a:srgbClr val="7030A0"/>
              </a:solidFill>
              <a:latin typeface="華康粗圓體" panose="020F0709000000000000" pitchFamily="49" charset="-120"/>
              <a:ea typeface="華康粗圓體" panose="020F0709000000000000" pitchFamily="49" charset="-120"/>
            </a:endParaRPr>
          </a:p>
          <a:p>
            <a:pPr marL="1080000" lvl="2" indent="-342900" eaLnBrk="1" fontAlgn="auto" hangingPunct="1">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公開展覽</a:t>
            </a:r>
          </a:p>
          <a:p>
            <a:pPr marL="1440000" lvl="1" indent="-342900" eaLnBrk="1" fontAlgn="auto" hangingPunct="1">
              <a:spcBef>
                <a:spcPts val="600"/>
              </a:spcBef>
              <a:spcAft>
                <a:spcPts val="0"/>
              </a:spcAft>
              <a:buClr>
                <a:srgbClr val="CC3300"/>
              </a:buClr>
              <a:buFontTx/>
              <a:buBlip>
                <a:blip r:embed="rId3"/>
              </a:buBlip>
              <a:defRPr/>
            </a:pPr>
            <a:r>
              <a:rPr lang="zh-TW" altLang="zh-TW" sz="2400" b="1" dirty="0">
                <a:solidFill>
                  <a:srgbClr val="7030A0"/>
                </a:solidFill>
                <a:latin typeface="華康粗圓體" panose="020F0709000000000000" pitchFamily="49" charset="-120"/>
                <a:ea typeface="華康粗圓體" panose="020F0709000000000000" pitchFamily="49" charset="-120"/>
              </a:rPr>
              <a:t>日期：</a:t>
            </a:r>
            <a:r>
              <a:rPr lang="en-US" altLang="zh-TW" sz="2400" b="1" dirty="0">
                <a:solidFill>
                  <a:srgbClr val="7030A0"/>
                </a:solidFill>
                <a:latin typeface="華康粗圓體" panose="020F0709000000000000" pitchFamily="49" charset="-120"/>
                <a:ea typeface="華康粗圓體" panose="020F0709000000000000" pitchFamily="49" charset="-120"/>
              </a:rPr>
              <a:t>5</a:t>
            </a:r>
            <a:r>
              <a:rPr lang="zh-TW" altLang="zh-TW" sz="2400" b="1" dirty="0" smtClean="0">
                <a:solidFill>
                  <a:srgbClr val="7030A0"/>
                </a:solidFill>
                <a:latin typeface="華康粗圓體" panose="020F0709000000000000" pitchFamily="49" charset="-120"/>
                <a:ea typeface="華康粗圓體" panose="020F0709000000000000" pitchFamily="49" charset="-120"/>
              </a:rPr>
              <a:t>月</a:t>
            </a:r>
            <a:r>
              <a:rPr lang="en-US" altLang="zh-TW" sz="2400" b="1" dirty="0" smtClean="0">
                <a:solidFill>
                  <a:srgbClr val="7030A0"/>
                </a:solidFill>
                <a:latin typeface="華康粗圓體" panose="020F0709000000000000" pitchFamily="49" charset="-120"/>
                <a:ea typeface="華康粗圓體" panose="020F0709000000000000" pitchFamily="49" charset="-120"/>
              </a:rPr>
              <a:t>2</a:t>
            </a:r>
            <a:r>
              <a:rPr lang="zh-TW" altLang="zh-TW" sz="2400" b="1" dirty="0" smtClean="0">
                <a:solidFill>
                  <a:srgbClr val="7030A0"/>
                </a:solidFill>
                <a:latin typeface="華康粗圓體" panose="020F0709000000000000" pitchFamily="49" charset="-120"/>
                <a:ea typeface="華康粗圓體" panose="020F0709000000000000" pitchFamily="49" charset="-120"/>
              </a:rPr>
              <a:t>日</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zh-TW" sz="2400" b="1" dirty="0">
                <a:solidFill>
                  <a:srgbClr val="7030A0"/>
                </a:solidFill>
                <a:latin typeface="華康粗圓體" panose="020F0709000000000000" pitchFamily="49" charset="-120"/>
                <a:ea typeface="華康粗圓體" panose="020F0709000000000000" pitchFamily="49" charset="-120"/>
              </a:rPr>
              <a:t>星期六</a:t>
            </a:r>
            <a:r>
              <a:rPr lang="en-US" altLang="zh-TW" sz="2400" b="1" dirty="0" smtClean="0">
                <a:solidFill>
                  <a:srgbClr val="7030A0"/>
                </a:solidFill>
                <a:latin typeface="華康粗圓體" panose="020F0709000000000000" pitchFamily="49" charset="-120"/>
                <a:ea typeface="華康粗圓體" panose="020F0709000000000000" pitchFamily="49" charset="-120"/>
              </a:rPr>
              <a:t>)</a:t>
            </a:r>
            <a:r>
              <a:rPr lang="zh-TW" altLang="zh-TW" sz="2400" b="1" dirty="0" smtClean="0">
                <a:solidFill>
                  <a:srgbClr val="7030A0"/>
                </a:solidFill>
                <a:latin typeface="華康粗圓體" panose="020F0709000000000000" pitchFamily="49" charset="-120"/>
                <a:ea typeface="華康粗圓體" panose="020F0709000000000000" pitchFamily="49" charset="-120"/>
              </a:rPr>
              <a:t>至</a:t>
            </a:r>
            <a:r>
              <a:rPr lang="en-US" altLang="zh-TW" sz="2400" b="1" dirty="0">
                <a:solidFill>
                  <a:srgbClr val="7030A0"/>
                </a:solidFill>
                <a:latin typeface="華康粗圓體" panose="020F0709000000000000" pitchFamily="49" charset="-120"/>
                <a:ea typeface="華康粗圓體" panose="020F0709000000000000" pitchFamily="49" charset="-120"/>
              </a:rPr>
              <a:t>5</a:t>
            </a:r>
            <a:r>
              <a:rPr lang="zh-TW" altLang="zh-TW" sz="2400" b="1" dirty="0">
                <a:solidFill>
                  <a:srgbClr val="7030A0"/>
                </a:solidFill>
                <a:latin typeface="華康粗圓體" panose="020F0709000000000000" pitchFamily="49" charset="-120"/>
                <a:ea typeface="華康粗圓體" panose="020F0709000000000000" pitchFamily="49" charset="-120"/>
              </a:rPr>
              <a:t>月</a:t>
            </a:r>
            <a:r>
              <a:rPr lang="en-US" altLang="zh-TW" sz="2400" b="1" dirty="0" smtClean="0">
                <a:solidFill>
                  <a:srgbClr val="7030A0"/>
                </a:solidFill>
                <a:latin typeface="華康粗圓體" panose="020F0709000000000000" pitchFamily="49" charset="-120"/>
                <a:ea typeface="華康粗圓體" panose="020F0709000000000000" pitchFamily="49" charset="-120"/>
              </a:rPr>
              <a:t>5</a:t>
            </a:r>
            <a:r>
              <a:rPr lang="zh-TW" altLang="zh-TW" sz="2400" b="1" dirty="0" smtClean="0">
                <a:solidFill>
                  <a:srgbClr val="7030A0"/>
                </a:solidFill>
                <a:latin typeface="華康粗圓體" panose="020F0709000000000000" pitchFamily="49" charset="-120"/>
                <a:ea typeface="華康粗圓體" panose="020F0709000000000000" pitchFamily="49" charset="-120"/>
              </a:rPr>
              <a:t>日</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zh-TW" sz="2400" b="1" dirty="0">
                <a:solidFill>
                  <a:srgbClr val="7030A0"/>
                </a:solidFill>
                <a:latin typeface="華康粗圓體" panose="020F0709000000000000" pitchFamily="49" charset="-120"/>
                <a:ea typeface="華康粗圓體" panose="020F0709000000000000" pitchFamily="49" charset="-120"/>
              </a:rPr>
              <a:t>星期二</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7030A0"/>
                </a:solidFill>
                <a:latin typeface="華康粗圓體" panose="020F0709000000000000" pitchFamily="49" charset="-120"/>
                <a:ea typeface="華康粗圓體" panose="020F0709000000000000" pitchFamily="49" charset="-120"/>
              </a:rPr>
              <a:t>  </a:t>
            </a:r>
            <a:endParaRPr lang="en-US" altLang="zh-TW" sz="2400" b="1" dirty="0">
              <a:solidFill>
                <a:srgbClr val="7030A0"/>
              </a:solidFill>
              <a:latin typeface="華康粗圓體" panose="020F0709000000000000" pitchFamily="49" charset="-120"/>
              <a:ea typeface="華康粗圓體" panose="020F0709000000000000" pitchFamily="49" charset="-120"/>
            </a:endParaRPr>
          </a:p>
          <a:p>
            <a:pPr marL="1440000" lvl="1" indent="-342900" eaLnBrk="1" fontAlgn="auto" hangingPunct="1">
              <a:spcBef>
                <a:spcPts val="600"/>
              </a:spcBef>
              <a:spcAft>
                <a:spcPts val="0"/>
              </a:spcAft>
              <a:buClr>
                <a:srgbClr val="CC3300"/>
              </a:buClr>
              <a:buFontTx/>
              <a:buBlip>
                <a:blip r:embed="rId3"/>
              </a:buBlip>
              <a:defRPr/>
            </a:pPr>
            <a:r>
              <a:rPr lang="zh-TW" altLang="zh-TW" sz="2400" b="1" dirty="0">
                <a:solidFill>
                  <a:srgbClr val="7030A0"/>
                </a:solidFill>
                <a:latin typeface="華康粗圓體" panose="020F0709000000000000" pitchFamily="49" charset="-120"/>
                <a:ea typeface="華康粗圓體" panose="020F0709000000000000" pitchFamily="49" charset="-120"/>
              </a:rPr>
              <a:t>每日</a:t>
            </a:r>
            <a:r>
              <a:rPr lang="en-US" altLang="zh-TW" sz="2400" b="1" dirty="0">
                <a:solidFill>
                  <a:srgbClr val="7030A0"/>
                </a:solidFill>
                <a:latin typeface="華康粗圓體" panose="020F0709000000000000" pitchFamily="49" charset="-120"/>
                <a:ea typeface="華康粗圓體" panose="020F0709000000000000" pitchFamily="49" charset="-120"/>
              </a:rPr>
              <a:t>09</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16</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p>
          <a:p>
            <a:pPr marL="1440000" lvl="1" indent="-342900" eaLnBrk="1" fontAlgn="auto" hangingPunct="1">
              <a:spcBef>
                <a:spcPts val="600"/>
              </a:spcBef>
              <a:spcAft>
                <a:spcPts val="0"/>
              </a:spcAft>
              <a:buClr>
                <a:srgbClr val="CC3300"/>
              </a:buClr>
              <a:buFontTx/>
              <a:buBlip>
                <a:blip r:embed="rId3"/>
              </a:buBlip>
              <a:defRPr/>
            </a:pPr>
            <a:r>
              <a:rPr lang="zh-TW" altLang="zh-TW" sz="2400" b="1" dirty="0">
                <a:solidFill>
                  <a:srgbClr val="7030A0"/>
                </a:solidFill>
                <a:latin typeface="華康粗圓體" panose="020F0709000000000000" pitchFamily="49" charset="-120"/>
                <a:ea typeface="華康粗圓體" panose="020F0709000000000000" pitchFamily="49" charset="-120"/>
              </a:rPr>
              <a:t>地點：</a:t>
            </a:r>
            <a:r>
              <a:rPr lang="zh-TW" altLang="en-US" sz="2400" b="1" dirty="0">
                <a:solidFill>
                  <a:srgbClr val="7030A0"/>
                </a:solidFill>
                <a:latin typeface="華康粗圓體" panose="020F0709000000000000" pitchFamily="49" charset="-120"/>
                <a:ea typeface="華康粗圓體" panose="020F0709000000000000" pitchFamily="49" charset="-120"/>
              </a:rPr>
              <a:t>國立臺灣科學教育</a:t>
            </a:r>
            <a:r>
              <a:rPr lang="zh-TW" altLang="en-US" sz="2400" b="1" dirty="0" smtClean="0">
                <a:solidFill>
                  <a:srgbClr val="7030A0"/>
                </a:solidFill>
                <a:latin typeface="華康粗圓體" panose="020F0709000000000000" pitchFamily="49" charset="-120"/>
                <a:ea typeface="華康粗圓體" panose="020F0709000000000000" pitchFamily="49" charset="-120"/>
              </a:rPr>
              <a:t>館</a:t>
            </a:r>
            <a:r>
              <a:rPr lang="en-US" altLang="zh-TW" sz="2400" b="1" dirty="0" smtClean="0">
                <a:solidFill>
                  <a:srgbClr val="7030A0"/>
                </a:solidFill>
                <a:latin typeface="華康粗圓體" panose="020F0709000000000000" pitchFamily="49" charset="-120"/>
                <a:ea typeface="華康粗圓體" panose="020F0709000000000000" pitchFamily="49" charset="-120"/>
              </a:rPr>
              <a:t>7</a:t>
            </a:r>
            <a:r>
              <a:rPr lang="zh-TW" altLang="en-US" sz="2400" b="1" dirty="0" smtClean="0">
                <a:solidFill>
                  <a:srgbClr val="7030A0"/>
                </a:solidFill>
                <a:latin typeface="華康粗圓體" panose="020F0709000000000000" pitchFamily="49" charset="-120"/>
                <a:ea typeface="華康粗圓體" panose="020F0709000000000000" pitchFamily="49" charset="-120"/>
              </a:rPr>
              <a:t>樓</a:t>
            </a:r>
            <a:endParaRPr lang="en-US" altLang="zh-TW" sz="2400" b="1" dirty="0">
              <a:solidFill>
                <a:srgbClr val="7030A0"/>
              </a:solidFill>
              <a:latin typeface="華康粗圓體" panose="020F0709000000000000" pitchFamily="49" charset="-120"/>
              <a:ea typeface="華康粗圓體" panose="020F0709000000000000" pitchFamily="49" charset="-120"/>
            </a:endParaRPr>
          </a:p>
          <a:p>
            <a:pPr marL="1080000" lvl="2" indent="-342900" eaLnBrk="1" fontAlgn="auto" hangingPunct="1">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參展作品拆件日期：</a:t>
            </a:r>
          </a:p>
          <a:p>
            <a:pPr marL="1440000" lvl="1" indent="-342900" eaLnBrk="1" fontAlgn="auto" hangingPunct="1">
              <a:spcBef>
                <a:spcPts val="600"/>
              </a:spcBef>
              <a:spcAft>
                <a:spcPts val="0"/>
              </a:spcAft>
              <a:buClr>
                <a:srgbClr val="CC3300"/>
              </a:buClr>
              <a:buFontTx/>
              <a:buBlip>
                <a:blip r:embed="rId3"/>
              </a:buBlip>
              <a:defRPr/>
            </a:pPr>
            <a:r>
              <a:rPr lang="en-US" altLang="zh-TW" sz="2400" b="1" dirty="0">
                <a:solidFill>
                  <a:srgbClr val="7030A0"/>
                </a:solidFill>
                <a:latin typeface="華康粗圓體" panose="020F0709000000000000" pitchFamily="49" charset="-120"/>
                <a:ea typeface="華康粗圓體" panose="020F0709000000000000" pitchFamily="49" charset="-120"/>
              </a:rPr>
              <a:t>5</a:t>
            </a:r>
            <a:r>
              <a:rPr lang="zh-TW" altLang="zh-TW" sz="2400" b="1" dirty="0" smtClean="0">
                <a:solidFill>
                  <a:srgbClr val="7030A0"/>
                </a:solidFill>
                <a:latin typeface="華康粗圓體" panose="020F0709000000000000" pitchFamily="49" charset="-120"/>
                <a:ea typeface="華康粗圓體" panose="020F0709000000000000" pitchFamily="49" charset="-120"/>
              </a:rPr>
              <a:t>月</a:t>
            </a:r>
            <a:r>
              <a:rPr lang="en-US" altLang="zh-TW" sz="2400" b="1" dirty="0" smtClean="0">
                <a:solidFill>
                  <a:srgbClr val="7030A0"/>
                </a:solidFill>
                <a:latin typeface="華康粗圓體" panose="020F0709000000000000" pitchFamily="49" charset="-120"/>
                <a:ea typeface="華康粗圓體" panose="020F0709000000000000" pitchFamily="49" charset="-120"/>
              </a:rPr>
              <a:t>6</a:t>
            </a:r>
            <a:r>
              <a:rPr lang="zh-TW" altLang="zh-TW" sz="2400" b="1" dirty="0" smtClean="0">
                <a:solidFill>
                  <a:srgbClr val="7030A0"/>
                </a:solidFill>
                <a:latin typeface="華康粗圓體" panose="020F0709000000000000" pitchFamily="49" charset="-120"/>
                <a:ea typeface="華康粗圓體" panose="020F0709000000000000" pitchFamily="49" charset="-120"/>
              </a:rPr>
              <a:t>日</a:t>
            </a:r>
            <a:r>
              <a:rPr lang="en-US" altLang="zh-TW" sz="2400" b="1" dirty="0">
                <a:solidFill>
                  <a:srgbClr val="7030A0"/>
                </a:solidFill>
                <a:latin typeface="華康粗圓體" panose="020F0709000000000000" pitchFamily="49" charset="-120"/>
                <a:ea typeface="華康粗圓體" panose="020F0709000000000000" pitchFamily="49" charset="-120"/>
              </a:rPr>
              <a:t>(</a:t>
            </a:r>
            <a:r>
              <a:rPr lang="zh-TW" altLang="zh-TW" sz="2400" b="1" dirty="0">
                <a:solidFill>
                  <a:srgbClr val="7030A0"/>
                </a:solidFill>
                <a:latin typeface="華康粗圓體" panose="020F0709000000000000" pitchFamily="49" charset="-120"/>
                <a:ea typeface="華康粗圓體" panose="020F0709000000000000" pitchFamily="49" charset="-120"/>
              </a:rPr>
              <a:t>星期三</a:t>
            </a:r>
            <a:r>
              <a:rPr lang="en-US" altLang="zh-TW" sz="2400" b="1" dirty="0">
                <a:solidFill>
                  <a:srgbClr val="7030A0"/>
                </a:solidFill>
                <a:latin typeface="華康粗圓體" panose="020F0709000000000000" pitchFamily="49" charset="-120"/>
                <a:ea typeface="華康粗圓體" panose="020F0709000000000000" pitchFamily="49" charset="-120"/>
              </a:rPr>
              <a:t>) 09</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16</a:t>
            </a:r>
            <a:r>
              <a:rPr lang="zh-TW" altLang="zh-TW" sz="2400" b="1" dirty="0">
                <a:solidFill>
                  <a:srgbClr val="7030A0"/>
                </a:solidFill>
                <a:latin typeface="華康粗圓體" panose="020F0709000000000000" pitchFamily="49" charset="-120"/>
                <a:ea typeface="華康粗圓體" panose="020F0709000000000000" pitchFamily="49" charset="-120"/>
              </a:rPr>
              <a:t>：</a:t>
            </a:r>
            <a:r>
              <a:rPr lang="en-US" altLang="zh-TW" sz="2400" b="1" dirty="0">
                <a:solidFill>
                  <a:srgbClr val="7030A0"/>
                </a:solidFill>
                <a:latin typeface="華康粗圓體" panose="020F0709000000000000" pitchFamily="49" charset="-120"/>
                <a:ea typeface="華康粗圓體" panose="020F0709000000000000" pitchFamily="49" charset="-120"/>
              </a:rPr>
              <a:t>00</a:t>
            </a:r>
            <a:br>
              <a:rPr lang="en-US" altLang="zh-TW" sz="2400" b="1" dirty="0">
                <a:solidFill>
                  <a:srgbClr val="7030A0"/>
                </a:solidFill>
                <a:latin typeface="華康粗圓體" panose="020F0709000000000000" pitchFamily="49" charset="-120"/>
                <a:ea typeface="華康粗圓體" panose="020F0709000000000000" pitchFamily="49" charset="-120"/>
              </a:rPr>
            </a:br>
            <a:r>
              <a:rPr lang="zh-TW" altLang="zh-TW" sz="2400" b="1" dirty="0">
                <a:solidFill>
                  <a:srgbClr val="7030A0"/>
                </a:solidFill>
                <a:latin typeface="華康粗圓體" panose="020F0709000000000000" pitchFamily="49" charset="-120"/>
                <a:ea typeface="華康粗圓體" panose="020F0709000000000000" pitchFamily="49" charset="-120"/>
              </a:rPr>
              <a:t>至展覽會場拆件，逾期不負保管責任。</a:t>
            </a:r>
          </a:p>
          <a:p>
            <a:pPr marL="0" indent="0">
              <a:buNone/>
            </a:pPr>
            <a:endParaRPr lang="zh-TW" altLang="en-US" dirty="0"/>
          </a:p>
        </p:txBody>
      </p:sp>
    </p:spTree>
    <p:extLst>
      <p:ext uri="{BB962C8B-B14F-4D97-AF65-F5344CB8AC3E}">
        <p14:creationId xmlns:p14="http://schemas.microsoft.com/office/powerpoint/2010/main" val="4286664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rmAutofit/>
          </a:bodyPr>
          <a:lstStyle/>
          <a:p>
            <a:r>
              <a:rPr lang="zh-TW" altLang="en-US" sz="54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獎 勵</a:t>
            </a:r>
            <a:endParaRPr lang="zh-TW" altLang="en-US" sz="54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a:xfrm>
            <a:off x="457200" y="1600200"/>
            <a:ext cx="7931224" cy="4873752"/>
          </a:xfrm>
        </p:spPr>
        <p:txBody>
          <a:bodyPr/>
          <a:lstStyle/>
          <a:p>
            <a:pPr lvl="1"/>
            <a:r>
              <a:rPr lang="zh-TW" altLang="en-US" sz="4400" dirty="0" smtClean="0">
                <a:solidFill>
                  <a:srgbClr val="0070C0"/>
                </a:solidFill>
                <a:latin typeface="華康中圓體" panose="020F0509000000000000" pitchFamily="49" charset="-120"/>
                <a:ea typeface="華康中圓體" panose="020F0509000000000000" pitchFamily="49" charset="-120"/>
              </a:rPr>
              <a:t>學校團體獎</a:t>
            </a:r>
            <a:endParaRPr lang="en-US" altLang="zh-TW" sz="4400" dirty="0" smtClean="0">
              <a:solidFill>
                <a:srgbClr val="0070C0"/>
              </a:solidFill>
              <a:latin typeface="華康中圓體" panose="020F0509000000000000" pitchFamily="49" charset="-120"/>
              <a:ea typeface="華康中圓體" panose="020F0509000000000000" pitchFamily="49" charset="-120"/>
            </a:endParaRPr>
          </a:p>
          <a:p>
            <a:pPr lvl="1"/>
            <a:r>
              <a:rPr lang="zh-TW" altLang="en-US" sz="4400" dirty="0" smtClean="0">
                <a:solidFill>
                  <a:srgbClr val="0070C0"/>
                </a:solidFill>
                <a:latin typeface="華康中圓體" panose="020F0509000000000000" pitchFamily="49" charset="-120"/>
                <a:ea typeface="華康中圓體" panose="020F0509000000000000" pitchFamily="49" charset="-120"/>
              </a:rPr>
              <a:t>學生獎勵</a:t>
            </a:r>
            <a:endParaRPr lang="en-US" altLang="zh-TW" sz="4400" dirty="0" smtClean="0">
              <a:solidFill>
                <a:srgbClr val="0070C0"/>
              </a:solidFill>
              <a:latin typeface="華康中圓體" panose="020F0509000000000000" pitchFamily="49" charset="-120"/>
              <a:ea typeface="華康中圓體" panose="020F0509000000000000" pitchFamily="49" charset="-120"/>
            </a:endParaRPr>
          </a:p>
          <a:p>
            <a:pPr lvl="1"/>
            <a:r>
              <a:rPr lang="zh-TW" altLang="en-US" sz="4400" dirty="0" smtClean="0">
                <a:solidFill>
                  <a:srgbClr val="0070C0"/>
                </a:solidFill>
                <a:latin typeface="華康中圓體" panose="020F0509000000000000" pitchFamily="49" charset="-120"/>
                <a:ea typeface="華康中圓體" panose="020F0509000000000000" pitchFamily="49" charset="-120"/>
              </a:rPr>
              <a:t>指導教師獎勵</a:t>
            </a:r>
            <a:endParaRPr lang="en-US" altLang="zh-TW" sz="4400" dirty="0" smtClean="0">
              <a:solidFill>
                <a:srgbClr val="0070C0"/>
              </a:solidFill>
              <a:latin typeface="華康中圓體" panose="020F0509000000000000" pitchFamily="49" charset="-120"/>
              <a:ea typeface="華康中圓體" panose="020F0509000000000000" pitchFamily="49" charset="-120"/>
            </a:endParaRPr>
          </a:p>
          <a:p>
            <a:pPr lvl="1"/>
            <a:r>
              <a:rPr lang="zh-TW" altLang="en-US" sz="4400" dirty="0">
                <a:solidFill>
                  <a:srgbClr val="0070C0"/>
                </a:solidFill>
                <a:latin typeface="華康中圓體" panose="020F0509000000000000" pitchFamily="49" charset="-120"/>
                <a:ea typeface="華康中圓體" panose="020F0509000000000000" pitchFamily="49" charset="-120"/>
              </a:rPr>
              <a:t>優良指導教師獎勵</a:t>
            </a:r>
          </a:p>
        </p:txBody>
      </p:sp>
    </p:spTree>
    <p:extLst>
      <p:ext uri="{BB962C8B-B14F-4D97-AF65-F5344CB8AC3E}">
        <p14:creationId xmlns:p14="http://schemas.microsoft.com/office/powerpoint/2010/main" val="1608558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7931224"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學校</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團體成績計算公式</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pic>
        <p:nvPicPr>
          <p:cNvPr id="389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1" y="1911498"/>
            <a:ext cx="8064897" cy="21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1520" y="4625552"/>
            <a:ext cx="7488832" cy="1384995"/>
          </a:xfrm>
          <a:prstGeom prst="rect">
            <a:avLst/>
          </a:prstGeom>
        </p:spPr>
        <p:txBody>
          <a:bodyPr wrap="square">
            <a:spAutoFit/>
          </a:bodyPr>
          <a:lstStyle/>
          <a:p>
            <a:pPr lvl="2" algn="just" eaLnBrk="1" hangingPunct="1">
              <a:spcBef>
                <a:spcPts val="1800"/>
              </a:spcBef>
              <a:buClr>
                <a:srgbClr val="CC3300"/>
              </a:buClr>
              <a:buFontTx/>
              <a:buBlip>
                <a:blip r:embed="rId3"/>
              </a:buBlip>
            </a:pPr>
            <a:r>
              <a:rPr lang="zh-TW" altLang="zh-TW" sz="2800" b="1" dirty="0" smtClean="0">
                <a:solidFill>
                  <a:srgbClr val="00B050"/>
                </a:solidFill>
                <a:latin typeface="微軟正黑體" pitchFamily="34" charset="-120"/>
                <a:ea typeface="微軟正黑體" pitchFamily="34" charset="-120"/>
              </a:rPr>
              <a:t>「件數」</a:t>
            </a:r>
            <a:r>
              <a:rPr lang="zh-TW" altLang="en-US" sz="2800" b="1" dirty="0" smtClean="0">
                <a:solidFill>
                  <a:srgbClr val="7030A0"/>
                </a:solidFill>
                <a:latin typeface="微軟正黑體" pitchFamily="34" charset="-120"/>
                <a:ea typeface="微軟正黑體" pitchFamily="34" charset="-120"/>
              </a:rPr>
              <a:t>之</a:t>
            </a:r>
            <a:r>
              <a:rPr lang="zh-TW" altLang="zh-TW" sz="2800" b="1" dirty="0" smtClean="0">
                <a:solidFill>
                  <a:srgbClr val="7030A0"/>
                </a:solidFill>
                <a:latin typeface="微軟正黑體" pitchFamily="34" charset="-120"/>
                <a:ea typeface="微軟正黑體" pitchFamily="34" charset="-120"/>
              </a:rPr>
              <a:t>定義為送件數若未達依班級數所訂之基本件數，則以基本件數計算之，若超過，則以實際送件數計算之。</a:t>
            </a:r>
            <a:endParaRPr lang="zh-TW" altLang="en-US" sz="2800"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5801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67544" y="1412776"/>
            <a:ext cx="7467600" cy="4536504"/>
          </a:xfrm>
        </p:spPr>
        <p:txBody>
          <a:bodyPr/>
          <a:lstStyle/>
          <a:p>
            <a:r>
              <a:rPr lang="zh-TW" altLang="zh-TW" sz="3200" dirty="0" smtClean="0">
                <a:solidFill>
                  <a:srgbClr val="FF0000"/>
                </a:solidFill>
                <a:latin typeface="華康粗圓體" panose="020F0709000000000000" pitchFamily="49" charset="-120"/>
                <a:ea typeface="華康粗圓體" panose="020F0709000000000000" pitchFamily="49" charset="-120"/>
              </a:rPr>
              <a:t>展覽</a:t>
            </a:r>
            <a:r>
              <a:rPr lang="zh-TW" altLang="en-US" sz="3200" dirty="0" smtClean="0">
                <a:solidFill>
                  <a:srgbClr val="FF0000"/>
                </a:solidFill>
                <a:latin typeface="華康粗圓體" panose="020F0709000000000000" pitchFamily="49" charset="-120"/>
                <a:ea typeface="華康粗圓體" panose="020F0709000000000000" pitchFamily="49" charset="-120"/>
              </a:rPr>
              <a:t>科別</a:t>
            </a:r>
            <a:r>
              <a:rPr lang="en-US" altLang="zh-TW" sz="3200" dirty="0" smtClean="0">
                <a:solidFill>
                  <a:srgbClr val="FF0000"/>
                </a:solidFill>
                <a:latin typeface="華康粗圓體" panose="020F0709000000000000" pitchFamily="49" charset="-120"/>
                <a:ea typeface="華康粗圓體" panose="020F0709000000000000" pitchFamily="49" charset="-120"/>
              </a:rPr>
              <a:t>-</a:t>
            </a:r>
            <a:r>
              <a:rPr lang="zh-TW" altLang="en-US" dirty="0" smtClean="0">
                <a:solidFill>
                  <a:schemeClr val="accent2">
                    <a:lumMod val="50000"/>
                  </a:schemeClr>
                </a:solidFill>
                <a:latin typeface="華康粗圓體" panose="020F0709000000000000" pitchFamily="49" charset="-120"/>
                <a:ea typeface="華康粗圓體" panose="020F0709000000000000" pitchFamily="49" charset="-120"/>
              </a:rPr>
              <a:t>高中高職組的改變</a:t>
            </a:r>
            <a:endParaRPr lang="zh-TW" altLang="zh-TW" sz="2000" dirty="0">
              <a:solidFill>
                <a:schemeClr val="accent2">
                  <a:lumMod val="50000"/>
                </a:schemeClr>
              </a:solidFill>
              <a:latin typeface="標楷體" panose="03000509000000000000" pitchFamily="65" charset="-120"/>
              <a:ea typeface="標楷體" panose="03000509000000000000" pitchFamily="65" charset="-120"/>
            </a:endParaRPr>
          </a:p>
          <a:p>
            <a:pPr marL="0" indent="0">
              <a:buNone/>
            </a:pPr>
            <a:endParaRPr lang="zh-TW" altLang="zh-TW" b="1" dirty="0">
              <a:latin typeface="標楷體" panose="03000509000000000000" pitchFamily="65" charset="-120"/>
              <a:ea typeface="標楷體" panose="03000509000000000000" pitchFamily="65" charset="-120"/>
            </a:endParaRPr>
          </a:p>
          <a:p>
            <a:pPr marL="0" indent="0">
              <a:buNone/>
            </a:pP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54177551"/>
              </p:ext>
            </p:extLst>
          </p:nvPr>
        </p:nvGraphicFramePr>
        <p:xfrm>
          <a:off x="899592" y="2060848"/>
          <a:ext cx="6912768" cy="4220031"/>
        </p:xfrm>
        <a:graphic>
          <a:graphicData uri="http://schemas.openxmlformats.org/drawingml/2006/table">
            <a:tbl>
              <a:tblPr firstRow="1" firstCol="1" bandRow="1">
                <a:tableStyleId>{5C22544A-7EE6-4342-B048-85BDC9FD1C3A}</a:tableStyleId>
              </a:tblPr>
              <a:tblGrid>
                <a:gridCol w="3456384"/>
                <a:gridCol w="3456384"/>
              </a:tblGrid>
              <a:tr h="318591">
                <a:tc>
                  <a:txBody>
                    <a:bodyPr/>
                    <a:lstStyle/>
                    <a:p>
                      <a:pPr>
                        <a:lnSpc>
                          <a:spcPts val="2400"/>
                        </a:lnSpc>
                        <a:spcAft>
                          <a:spcPts val="0"/>
                        </a:spcAft>
                      </a:pPr>
                      <a:r>
                        <a:rPr lang="zh-TW" altLang="en-US" sz="1600" kern="100" dirty="0" smtClean="0">
                          <a:effectLst/>
                        </a:rPr>
                        <a:t>高中組、高職組</a:t>
                      </a:r>
                      <a:r>
                        <a:rPr lang="zh-TW" sz="1600" kern="100" dirty="0" smtClean="0">
                          <a:effectLst/>
                        </a:rPr>
                        <a:t>原有</a:t>
                      </a:r>
                      <a:r>
                        <a:rPr lang="zh-TW" altLang="en-US" sz="1600" kern="100" dirty="0" smtClean="0">
                          <a:effectLst/>
                        </a:rPr>
                        <a:t>科</a:t>
                      </a:r>
                      <a:r>
                        <a:rPr lang="zh-TW" sz="1600" kern="100" dirty="0" smtClean="0">
                          <a:effectLst/>
                        </a:rPr>
                        <a:t>別</a:t>
                      </a:r>
                      <a:endParaRPr lang="zh-TW" sz="1400" kern="100" dirty="0">
                        <a:effectLst/>
                        <a:latin typeface="Times New Roman"/>
                        <a:ea typeface="新細明體"/>
                      </a:endParaRPr>
                    </a:p>
                  </a:txBody>
                  <a:tcPr marL="68580" marR="68580" marT="0" marB="0"/>
                </a:tc>
                <a:tc>
                  <a:txBody>
                    <a:bodyPr/>
                    <a:lstStyle/>
                    <a:p>
                      <a:pPr>
                        <a:lnSpc>
                          <a:spcPts val="2400"/>
                        </a:lnSpc>
                        <a:spcAft>
                          <a:spcPts val="0"/>
                        </a:spcAft>
                      </a:pPr>
                      <a:r>
                        <a:rPr lang="en-US" sz="1600" kern="100" dirty="0" smtClean="0">
                          <a:effectLst/>
                        </a:rPr>
                        <a:t>105</a:t>
                      </a:r>
                      <a:r>
                        <a:rPr lang="zh-TW" sz="1600" kern="100" dirty="0" smtClean="0">
                          <a:effectLst/>
                        </a:rPr>
                        <a:t>年</a:t>
                      </a:r>
                      <a:r>
                        <a:rPr lang="zh-TW" altLang="en-US" sz="1600" kern="100" dirty="0" smtClean="0">
                          <a:effectLst/>
                        </a:rPr>
                        <a:t>高級中等學校組之科</a:t>
                      </a:r>
                      <a:r>
                        <a:rPr lang="zh-TW" sz="1600" kern="100" dirty="0" smtClean="0">
                          <a:effectLst/>
                        </a:rPr>
                        <a:t>別</a:t>
                      </a:r>
                      <a:endParaRPr lang="zh-TW" sz="1400" kern="100" dirty="0">
                        <a:effectLst/>
                        <a:latin typeface="Times New Roman"/>
                        <a:ea typeface="新細明體"/>
                      </a:endParaRPr>
                    </a:p>
                  </a:txBody>
                  <a:tcPr marL="68580" marR="68580" marT="0" marB="0">
                    <a:solidFill>
                      <a:schemeClr val="accent2"/>
                    </a:solidFill>
                  </a:tcPr>
                </a:tc>
              </a:tr>
              <a:tr h="3857873">
                <a:tc>
                  <a:txBody>
                    <a:bodyPr/>
                    <a:lstStyle/>
                    <a:p>
                      <a:pPr marL="78105" marR="71755" indent="-78105">
                        <a:lnSpc>
                          <a:spcPts val="2000"/>
                        </a:lnSpc>
                        <a:spcAft>
                          <a:spcPts val="0"/>
                        </a:spcAft>
                      </a:pPr>
                      <a:r>
                        <a:rPr lang="zh-TW" sz="1600" kern="100" dirty="0">
                          <a:effectLst/>
                        </a:rPr>
                        <a:t>（三）高中組</a:t>
                      </a:r>
                    </a:p>
                    <a:p>
                      <a:pPr marL="78105" marR="71755" indent="-78105">
                        <a:lnSpc>
                          <a:spcPts val="2000"/>
                        </a:lnSpc>
                        <a:spcAft>
                          <a:spcPts val="0"/>
                        </a:spcAft>
                      </a:pPr>
                      <a:r>
                        <a:rPr lang="zh-TW" sz="1600" kern="100" dirty="0">
                          <a:effectLst/>
                        </a:rPr>
                        <a:t>１．物理</a:t>
                      </a:r>
                    </a:p>
                    <a:p>
                      <a:pPr marL="78105" marR="71755" indent="-78105">
                        <a:lnSpc>
                          <a:spcPts val="2000"/>
                        </a:lnSpc>
                        <a:spcAft>
                          <a:spcPts val="0"/>
                        </a:spcAft>
                      </a:pPr>
                      <a:r>
                        <a:rPr lang="zh-TW" sz="1600" kern="100" dirty="0">
                          <a:effectLst/>
                        </a:rPr>
                        <a:t>２．化學</a:t>
                      </a:r>
                    </a:p>
                    <a:p>
                      <a:pPr marL="78105" marR="71755" indent="-78105">
                        <a:lnSpc>
                          <a:spcPts val="2000"/>
                        </a:lnSpc>
                        <a:spcAft>
                          <a:spcPts val="0"/>
                        </a:spcAft>
                      </a:pPr>
                      <a:r>
                        <a:rPr lang="zh-TW" sz="1600" kern="100" dirty="0">
                          <a:effectLst/>
                        </a:rPr>
                        <a:t>３．生物（生命科學）</a:t>
                      </a:r>
                    </a:p>
                    <a:p>
                      <a:pPr marL="78105" marR="71755" indent="-78105">
                        <a:lnSpc>
                          <a:spcPts val="2000"/>
                        </a:lnSpc>
                        <a:spcAft>
                          <a:spcPts val="0"/>
                        </a:spcAft>
                      </a:pPr>
                      <a:r>
                        <a:rPr lang="zh-TW" sz="1600" kern="100" dirty="0">
                          <a:effectLst/>
                        </a:rPr>
                        <a:t>４．地球科學</a:t>
                      </a:r>
                    </a:p>
                    <a:p>
                      <a:pPr marL="78105" marR="71755" indent="-78105">
                        <a:lnSpc>
                          <a:spcPts val="2000"/>
                        </a:lnSpc>
                        <a:spcAft>
                          <a:spcPts val="0"/>
                        </a:spcAft>
                      </a:pPr>
                      <a:r>
                        <a:rPr lang="zh-TW" sz="1600" kern="100" dirty="0">
                          <a:effectLst/>
                        </a:rPr>
                        <a:t>５．數學</a:t>
                      </a:r>
                    </a:p>
                    <a:p>
                      <a:pPr marL="78105" marR="71755" indent="-78105">
                        <a:lnSpc>
                          <a:spcPts val="2000"/>
                        </a:lnSpc>
                        <a:spcAft>
                          <a:spcPts val="0"/>
                        </a:spcAft>
                      </a:pPr>
                      <a:r>
                        <a:rPr lang="zh-TW" sz="1600" kern="100" dirty="0">
                          <a:effectLst/>
                        </a:rPr>
                        <a:t>６．生活與應用科學</a:t>
                      </a:r>
                    </a:p>
                    <a:p>
                      <a:pPr marL="78105" marR="71755" indent="-78105">
                        <a:lnSpc>
                          <a:spcPts val="2000"/>
                        </a:lnSpc>
                        <a:spcAft>
                          <a:spcPts val="0"/>
                        </a:spcAft>
                      </a:pPr>
                      <a:r>
                        <a:rPr lang="zh-TW" sz="1600" kern="100" dirty="0">
                          <a:effectLst/>
                        </a:rPr>
                        <a:t>（四）高職組</a:t>
                      </a:r>
                    </a:p>
                    <a:p>
                      <a:pPr marL="78105" marR="71755" indent="-78105">
                        <a:lnSpc>
                          <a:spcPts val="2000"/>
                        </a:lnSpc>
                        <a:spcAft>
                          <a:spcPts val="0"/>
                        </a:spcAft>
                      </a:pPr>
                      <a:r>
                        <a:rPr lang="zh-TW" sz="1600" kern="100" dirty="0">
                          <a:effectLst/>
                        </a:rPr>
                        <a:t>１．機械</a:t>
                      </a:r>
                    </a:p>
                    <a:p>
                      <a:pPr marL="78105" marR="71755" indent="-78105">
                        <a:lnSpc>
                          <a:spcPts val="2000"/>
                        </a:lnSpc>
                        <a:spcAft>
                          <a:spcPts val="0"/>
                        </a:spcAft>
                      </a:pPr>
                      <a:r>
                        <a:rPr lang="zh-TW" sz="1600" kern="100" dirty="0">
                          <a:effectLst/>
                        </a:rPr>
                        <a:t>２．電子、電機及資訊</a:t>
                      </a:r>
                    </a:p>
                    <a:p>
                      <a:pPr marL="78105" marR="71755" indent="-78105">
                        <a:lnSpc>
                          <a:spcPts val="2000"/>
                        </a:lnSpc>
                        <a:spcAft>
                          <a:spcPts val="0"/>
                        </a:spcAft>
                      </a:pPr>
                      <a:r>
                        <a:rPr lang="zh-TW" sz="1600" kern="100" dirty="0">
                          <a:effectLst/>
                        </a:rPr>
                        <a:t>３．化工、衛工及環工</a:t>
                      </a:r>
                    </a:p>
                    <a:p>
                      <a:pPr marL="78105" marR="71755" indent="-78105">
                        <a:lnSpc>
                          <a:spcPts val="2000"/>
                        </a:lnSpc>
                        <a:spcAft>
                          <a:spcPts val="0"/>
                        </a:spcAft>
                      </a:pPr>
                      <a:r>
                        <a:rPr lang="zh-TW" sz="1600" kern="100" dirty="0">
                          <a:effectLst/>
                        </a:rPr>
                        <a:t>４．土木</a:t>
                      </a:r>
                    </a:p>
                    <a:p>
                      <a:pPr marL="78105" marR="71755" indent="-78105">
                        <a:lnSpc>
                          <a:spcPts val="2000"/>
                        </a:lnSpc>
                        <a:spcAft>
                          <a:spcPts val="0"/>
                        </a:spcAft>
                      </a:pPr>
                      <a:r>
                        <a:rPr lang="zh-TW" sz="1600" kern="100" dirty="0">
                          <a:effectLst/>
                        </a:rPr>
                        <a:t>５．農業及生物科技</a:t>
                      </a:r>
                      <a:endParaRPr lang="zh-TW" sz="1600" kern="100" dirty="0">
                        <a:effectLst/>
                        <a:latin typeface="細明體"/>
                        <a:cs typeface="Times New Roman"/>
                      </a:endParaRPr>
                    </a:p>
                  </a:txBody>
                  <a:tcPr marL="68580" marR="68580" marT="0" marB="0"/>
                </a:tc>
                <a:tc>
                  <a:txBody>
                    <a:bodyPr/>
                    <a:lstStyle/>
                    <a:p>
                      <a:pPr marR="71755" indent="3175" algn="just">
                        <a:spcAft>
                          <a:spcPts val="0"/>
                        </a:spcAft>
                      </a:pPr>
                      <a:r>
                        <a:rPr lang="zh-TW" sz="1600" u="sng" kern="100" dirty="0">
                          <a:effectLst/>
                        </a:rPr>
                        <a:t>１．數學科</a:t>
                      </a:r>
                      <a:endParaRPr lang="zh-TW" sz="1600" kern="100" dirty="0">
                        <a:effectLst/>
                      </a:endParaRPr>
                    </a:p>
                    <a:p>
                      <a:pPr marR="71755" indent="3175" algn="just">
                        <a:spcAft>
                          <a:spcPts val="0"/>
                        </a:spcAft>
                      </a:pPr>
                      <a:r>
                        <a:rPr lang="zh-TW" sz="1600" u="sng" kern="100" dirty="0">
                          <a:effectLst/>
                        </a:rPr>
                        <a:t>２．物理與天文學科</a:t>
                      </a:r>
                      <a:endParaRPr lang="zh-TW" sz="1600" kern="100" dirty="0">
                        <a:effectLst/>
                      </a:endParaRPr>
                    </a:p>
                    <a:p>
                      <a:pPr marR="71755" indent="3175" algn="just">
                        <a:spcAft>
                          <a:spcPts val="0"/>
                        </a:spcAft>
                      </a:pPr>
                      <a:r>
                        <a:rPr lang="zh-TW" sz="1600" u="sng" kern="100" dirty="0">
                          <a:effectLst/>
                        </a:rPr>
                        <a:t>３．化學科</a:t>
                      </a:r>
                      <a:endParaRPr lang="zh-TW" sz="1600" kern="100" dirty="0">
                        <a:effectLst/>
                      </a:endParaRPr>
                    </a:p>
                    <a:p>
                      <a:pPr marR="71755" indent="3175" algn="just">
                        <a:spcAft>
                          <a:spcPts val="0"/>
                        </a:spcAft>
                      </a:pPr>
                      <a:r>
                        <a:rPr lang="zh-TW" sz="1600" u="sng" kern="100" dirty="0">
                          <a:effectLst/>
                        </a:rPr>
                        <a:t>４．地球與行星科學科</a:t>
                      </a:r>
                      <a:endParaRPr lang="zh-TW" sz="1600" kern="100" dirty="0">
                        <a:effectLst/>
                      </a:endParaRPr>
                    </a:p>
                    <a:p>
                      <a:pPr marL="314325" marR="71755" indent="-311150" algn="just">
                        <a:spcAft>
                          <a:spcPts val="0"/>
                        </a:spcAft>
                      </a:pPr>
                      <a:r>
                        <a:rPr lang="zh-TW" sz="1600" u="sng" kern="100" dirty="0">
                          <a:effectLst/>
                        </a:rPr>
                        <a:t>５．動物與醫學學科</a:t>
                      </a:r>
                      <a:r>
                        <a:rPr lang="en-US" sz="1600" u="sng" kern="100" dirty="0">
                          <a:effectLst/>
                        </a:rPr>
                        <a:t>(</a:t>
                      </a:r>
                      <a:r>
                        <a:rPr lang="zh-TW" sz="1600" u="sng" kern="100" dirty="0">
                          <a:effectLst/>
                        </a:rPr>
                        <a:t>含微生物、生物化學、分子生物</a:t>
                      </a:r>
                      <a:r>
                        <a:rPr lang="en-US" sz="1600" u="sng" kern="100" dirty="0">
                          <a:effectLst/>
                        </a:rPr>
                        <a:t>) </a:t>
                      </a:r>
                      <a:endParaRPr lang="zh-TW" sz="1600" kern="100" dirty="0">
                        <a:effectLst/>
                      </a:endParaRPr>
                    </a:p>
                    <a:p>
                      <a:pPr marL="314325" marR="71755" indent="-311150" algn="just">
                        <a:spcAft>
                          <a:spcPts val="0"/>
                        </a:spcAft>
                      </a:pPr>
                      <a:r>
                        <a:rPr lang="zh-TW" sz="1600" u="sng" kern="100" dirty="0">
                          <a:effectLst/>
                        </a:rPr>
                        <a:t>６． 植物學科</a:t>
                      </a:r>
                      <a:r>
                        <a:rPr lang="en-US" sz="1600" u="sng" kern="100" dirty="0">
                          <a:effectLst/>
                        </a:rPr>
                        <a:t> (</a:t>
                      </a:r>
                      <a:r>
                        <a:rPr lang="zh-TW" sz="1600" u="sng" kern="100" dirty="0">
                          <a:effectLst/>
                        </a:rPr>
                        <a:t>含微生物、生物化學、分子生物</a:t>
                      </a:r>
                      <a:r>
                        <a:rPr lang="en-US" sz="1600" u="sng" kern="100" dirty="0">
                          <a:effectLst/>
                        </a:rPr>
                        <a:t>)</a:t>
                      </a:r>
                      <a:endParaRPr lang="zh-TW" sz="1600" kern="100" dirty="0">
                        <a:effectLst/>
                      </a:endParaRPr>
                    </a:p>
                    <a:p>
                      <a:pPr marR="71755" indent="3175" algn="just">
                        <a:spcAft>
                          <a:spcPts val="0"/>
                        </a:spcAft>
                      </a:pPr>
                      <a:r>
                        <a:rPr lang="zh-TW" sz="1600" u="sng" kern="100" dirty="0">
                          <a:effectLst/>
                        </a:rPr>
                        <a:t>７．農業與食品學科</a:t>
                      </a:r>
                      <a:endParaRPr lang="zh-TW" sz="1600" kern="100" dirty="0">
                        <a:effectLst/>
                      </a:endParaRPr>
                    </a:p>
                    <a:p>
                      <a:pPr marL="315595" marR="71755" indent="-307975" algn="just">
                        <a:spcAft>
                          <a:spcPts val="0"/>
                        </a:spcAft>
                      </a:pPr>
                      <a:r>
                        <a:rPr lang="zh-TW" sz="1600" u="sng" kern="100" dirty="0">
                          <a:effectLst/>
                        </a:rPr>
                        <a:t>８．工程學科</a:t>
                      </a:r>
                      <a:r>
                        <a:rPr lang="en-US" sz="1600" u="sng" kern="100" dirty="0">
                          <a:effectLst/>
                        </a:rPr>
                        <a:t>(</a:t>
                      </a:r>
                      <a:r>
                        <a:rPr lang="zh-TW" sz="1600" u="sng" kern="100" dirty="0">
                          <a:effectLst/>
                        </a:rPr>
                        <a:t>一</a:t>
                      </a:r>
                      <a:r>
                        <a:rPr lang="en-US" sz="1600" u="sng" kern="100" dirty="0">
                          <a:effectLst/>
                        </a:rPr>
                        <a:t>) (</a:t>
                      </a:r>
                      <a:r>
                        <a:rPr lang="zh-TW" sz="1600" u="sng" kern="100" dirty="0">
                          <a:effectLst/>
                        </a:rPr>
                        <a:t>含電子、電機、機械</a:t>
                      </a:r>
                      <a:r>
                        <a:rPr lang="en-US" sz="1600" u="sng" kern="100" dirty="0">
                          <a:effectLst/>
                        </a:rPr>
                        <a:t>)</a:t>
                      </a:r>
                      <a:endParaRPr lang="zh-TW" sz="1600" kern="100" dirty="0">
                        <a:effectLst/>
                      </a:endParaRPr>
                    </a:p>
                    <a:p>
                      <a:pPr marL="314325" marR="71755" indent="-311150" algn="just">
                        <a:spcAft>
                          <a:spcPts val="0"/>
                        </a:spcAft>
                      </a:pPr>
                      <a:r>
                        <a:rPr lang="zh-TW" sz="1600" u="sng" kern="100" dirty="0">
                          <a:effectLst/>
                        </a:rPr>
                        <a:t>９．工程學科</a:t>
                      </a:r>
                      <a:r>
                        <a:rPr lang="en-US" sz="1600" u="sng" kern="100" dirty="0">
                          <a:effectLst/>
                        </a:rPr>
                        <a:t>(</a:t>
                      </a:r>
                      <a:r>
                        <a:rPr lang="zh-TW" sz="1600" u="sng" kern="100" dirty="0">
                          <a:effectLst/>
                        </a:rPr>
                        <a:t>二</a:t>
                      </a:r>
                      <a:r>
                        <a:rPr lang="en-US" sz="1600" u="sng" kern="100" dirty="0">
                          <a:effectLst/>
                        </a:rPr>
                        <a:t>) (</a:t>
                      </a:r>
                      <a:r>
                        <a:rPr lang="zh-TW" sz="1600" u="sng" kern="100" dirty="0">
                          <a:effectLst/>
                        </a:rPr>
                        <a:t>含材料、化工、土木</a:t>
                      </a:r>
                      <a:r>
                        <a:rPr lang="en-US" sz="1600" u="sng" kern="100" dirty="0">
                          <a:effectLst/>
                        </a:rPr>
                        <a:t>)</a:t>
                      </a:r>
                      <a:endParaRPr lang="zh-TW" sz="1600" kern="100" dirty="0">
                        <a:effectLst/>
                      </a:endParaRPr>
                    </a:p>
                    <a:p>
                      <a:pPr marR="71755" indent="3175" algn="just">
                        <a:spcAft>
                          <a:spcPts val="0"/>
                        </a:spcAft>
                      </a:pPr>
                      <a:r>
                        <a:rPr lang="zh-TW" sz="1600" u="sng" kern="100" dirty="0">
                          <a:effectLst/>
                        </a:rPr>
                        <a:t>１０</a:t>
                      </a:r>
                      <a:r>
                        <a:rPr lang="en-US" sz="1600" u="sng" kern="100" dirty="0">
                          <a:effectLst/>
                        </a:rPr>
                        <a:t>.</a:t>
                      </a:r>
                      <a:r>
                        <a:rPr lang="zh-TW" sz="1600" u="sng" kern="100" dirty="0">
                          <a:effectLst/>
                        </a:rPr>
                        <a:t>電腦與資訊學科</a:t>
                      </a:r>
                      <a:endParaRPr lang="zh-TW" sz="1600" kern="100" dirty="0">
                        <a:effectLst/>
                      </a:endParaRPr>
                    </a:p>
                    <a:p>
                      <a:pPr>
                        <a:spcAft>
                          <a:spcPts val="0"/>
                        </a:spcAft>
                      </a:pPr>
                      <a:r>
                        <a:rPr lang="zh-TW" sz="1600" u="sng" kern="100" dirty="0">
                          <a:effectLst/>
                        </a:rPr>
                        <a:t>１１</a:t>
                      </a:r>
                      <a:r>
                        <a:rPr lang="en-US" sz="1600" u="sng" kern="100" dirty="0">
                          <a:effectLst/>
                        </a:rPr>
                        <a:t>.</a:t>
                      </a:r>
                      <a:r>
                        <a:rPr lang="zh-TW" sz="1600" u="sng" kern="100" dirty="0">
                          <a:effectLst/>
                        </a:rPr>
                        <a:t>環境學科</a:t>
                      </a:r>
                      <a:r>
                        <a:rPr lang="en-US" sz="1600" u="sng" kern="100" dirty="0">
                          <a:effectLst/>
                        </a:rPr>
                        <a:t>(</a:t>
                      </a:r>
                      <a:r>
                        <a:rPr lang="zh-TW" sz="1600" u="sng" kern="100" dirty="0">
                          <a:effectLst/>
                        </a:rPr>
                        <a:t>含衛工、環工、環境管理</a:t>
                      </a:r>
                      <a:r>
                        <a:rPr lang="en-US" sz="1600" u="sng" kern="100" dirty="0">
                          <a:effectLst/>
                        </a:rPr>
                        <a:t>)</a:t>
                      </a:r>
                      <a:endParaRPr lang="zh-TW" sz="1600" kern="100" dirty="0">
                        <a:effectLst/>
                        <a:latin typeface="Times New Roman"/>
                        <a:ea typeface="新細明體"/>
                      </a:endParaRPr>
                    </a:p>
                  </a:txBody>
                  <a:tcPr marL="68580" marR="68580" marT="0" marB="0">
                    <a:solidFill>
                      <a:schemeClr val="accent2"/>
                    </a:solidFill>
                  </a:tcPr>
                </a:tc>
              </a:tr>
            </a:tbl>
          </a:graphicData>
        </a:graphic>
      </p:graphicFrame>
      <p:sp>
        <p:nvSpPr>
          <p:cNvPr id="6" name="標題 1"/>
          <p:cNvSpPr>
            <a:spLocks noGrp="1"/>
          </p:cNvSpPr>
          <p:nvPr>
            <p:ph type="title"/>
          </p:nvPr>
        </p:nvSpPr>
        <p:spPr>
          <a:xfrm>
            <a:off x="467544" y="260648"/>
            <a:ext cx="7715200" cy="1143000"/>
          </a:xfrm>
        </p:spPr>
        <p:txBody>
          <a:bodyPr>
            <a:normAutofit fontScale="90000"/>
          </a:bodyPr>
          <a:lstStyle/>
          <a:p>
            <a:r>
              <a:rPr lang="zh-TW" altLang="en-US" sz="36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中華民國中小學科展實施要點</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重大</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變革</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r>
            <a:b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br>
            <a:r>
              <a:rPr lang="en-US" altLang="zh-TW" sz="3100" dirty="0">
                <a:latin typeface="標楷體" panose="03000509000000000000" pitchFamily="65" charset="-120"/>
                <a:ea typeface="標楷體" panose="03000509000000000000" pitchFamily="65" charset="-120"/>
              </a:rPr>
              <a:t>(</a:t>
            </a:r>
            <a:r>
              <a:rPr lang="zh-TW" altLang="zh-TW" sz="3100" dirty="0">
                <a:latin typeface="標楷體" panose="03000509000000000000" pitchFamily="65" charset="-120"/>
                <a:ea typeface="標楷體" panose="03000509000000000000" pitchFamily="65" charset="-120"/>
              </a:rPr>
              <a:t>自民國</a:t>
            </a:r>
            <a:r>
              <a:rPr lang="en-US" altLang="zh-TW" sz="3100" dirty="0">
                <a:latin typeface="標楷體" panose="03000509000000000000" pitchFamily="65" charset="-120"/>
                <a:ea typeface="標楷體" panose="03000509000000000000" pitchFamily="65" charset="-120"/>
              </a:rPr>
              <a:t>105</a:t>
            </a:r>
            <a:r>
              <a:rPr lang="zh-TW" altLang="zh-TW" sz="3100" dirty="0">
                <a:latin typeface="標楷體" panose="03000509000000000000" pitchFamily="65" charset="-120"/>
                <a:ea typeface="標楷體" panose="03000509000000000000" pitchFamily="65" charset="-120"/>
              </a:rPr>
              <a:t>年第</a:t>
            </a:r>
            <a:r>
              <a:rPr lang="en-US" altLang="zh-TW" sz="3100" dirty="0">
                <a:latin typeface="標楷體" panose="03000509000000000000" pitchFamily="65" charset="-120"/>
                <a:ea typeface="標楷體" panose="03000509000000000000" pitchFamily="65" charset="-120"/>
              </a:rPr>
              <a:t>56</a:t>
            </a:r>
            <a:r>
              <a:rPr lang="zh-TW" altLang="zh-TW" sz="3100" dirty="0">
                <a:latin typeface="標楷體" panose="03000509000000000000" pitchFamily="65" charset="-120"/>
                <a:ea typeface="標楷體" panose="03000509000000000000" pitchFamily="65" charset="-120"/>
              </a:rPr>
              <a:t>屆實施</a:t>
            </a:r>
            <a:r>
              <a:rPr lang="en-US" altLang="zh-TW" sz="3100" dirty="0" smtClean="0">
                <a:latin typeface="標楷體" panose="03000509000000000000" pitchFamily="65" charset="-120"/>
                <a:ea typeface="標楷體" panose="03000509000000000000" pitchFamily="65" charset="-120"/>
              </a:rPr>
              <a:t>)</a:t>
            </a:r>
            <a:endParaRPr lang="zh-TW" altLang="en-US" sz="31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val="118989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43528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學校</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團體獎</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成績計算</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a:t>
            </a:r>
            <a:endParaRPr lang="zh-TW" altLang="en-US" sz="2800" dirty="0">
              <a:solidFill>
                <a:srgbClr val="FF0000"/>
              </a:solidFill>
            </a:endParaRPr>
          </a:p>
        </p:txBody>
      </p:sp>
      <p:sp>
        <p:nvSpPr>
          <p:cNvPr id="3" name="內容版面配置區 2"/>
          <p:cNvSpPr>
            <a:spLocks noGrp="1"/>
          </p:cNvSpPr>
          <p:nvPr>
            <p:ph sz="quarter" idx="1"/>
          </p:nvPr>
        </p:nvSpPr>
        <p:spPr>
          <a:xfrm>
            <a:off x="-180528" y="1484784"/>
            <a:ext cx="8568952" cy="4873752"/>
          </a:xfrm>
        </p:spPr>
        <p:txBody>
          <a:bodyPr>
            <a:noAutofit/>
          </a:bodyPr>
          <a:lstStyle/>
          <a:p>
            <a:pPr marL="1080000" lvl="2" indent="-342900" algn="just" eaLnBrk="1" fontAlgn="auto" hangingPunct="1">
              <a:lnSpc>
                <a:spcPct val="120000"/>
              </a:lnSpc>
              <a:spcBef>
                <a:spcPts val="1800"/>
              </a:spcBef>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校內科展成績：</a:t>
            </a:r>
            <a:endParaRPr lang="en-US" altLang="zh-TW" sz="3200" b="1" dirty="0">
              <a:solidFill>
                <a:srgbClr val="00B05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ct val="120000"/>
              </a:lnSpc>
              <a:spcBef>
                <a:spcPts val="1200"/>
              </a:spcBef>
              <a:spcAft>
                <a:spcPts val="0"/>
              </a:spcAft>
              <a:buClr>
                <a:srgbClr val="CC3300"/>
              </a:buClr>
              <a:buFontTx/>
              <a:buBlip>
                <a:blip r:embed="rId3"/>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學校如於報名時一併登錄校內科學展覽作品件數統計表者（如附件</a:t>
            </a:r>
            <a:r>
              <a:rPr lang="zh-TW" altLang="en-US" sz="3200" b="1" dirty="0" smtClean="0">
                <a:solidFill>
                  <a:srgbClr val="7030A0"/>
                </a:solidFill>
                <a:latin typeface="華康粗圓體" panose="020F0709000000000000" pitchFamily="49" charset="-120"/>
                <a:ea typeface="華康粗圓體" panose="020F0709000000000000" pitchFamily="49" charset="-120"/>
              </a:rPr>
              <a:t>五</a:t>
            </a:r>
            <a:r>
              <a:rPr lang="en-US" altLang="zh-TW" sz="3200" b="1" dirty="0" smtClean="0">
                <a:solidFill>
                  <a:srgbClr val="7030A0"/>
                </a:solidFill>
                <a:latin typeface="華康粗圓體" panose="020F0709000000000000" pitchFamily="49" charset="-120"/>
                <a:ea typeface="華康粗圓體" panose="020F0709000000000000" pitchFamily="49" charset="-120"/>
              </a:rPr>
              <a:t>(p.22)</a:t>
            </a:r>
            <a:r>
              <a:rPr lang="zh-TW" altLang="en-US" sz="3200" b="1" dirty="0" smtClean="0">
                <a:solidFill>
                  <a:srgbClr val="7030A0"/>
                </a:solidFill>
                <a:latin typeface="華康粗圓體" panose="020F0709000000000000" pitchFamily="49" charset="-120"/>
                <a:ea typeface="華康粗圓體" panose="020F0709000000000000" pitchFamily="49" charset="-120"/>
              </a:rPr>
              <a:t>），</a:t>
            </a:r>
            <a:r>
              <a:rPr lang="zh-TW" altLang="en-US" sz="3200" b="1" dirty="0">
                <a:solidFill>
                  <a:srgbClr val="7030A0"/>
                </a:solidFill>
                <a:latin typeface="華康粗圓體" panose="020F0709000000000000" pitchFamily="49" charset="-120"/>
                <a:ea typeface="華康粗圓體" panose="020F0709000000000000" pitchFamily="49" charset="-120"/>
              </a:rPr>
              <a:t>一律列計</a:t>
            </a:r>
            <a:r>
              <a:rPr lang="en-US" altLang="zh-TW" sz="3200" b="1" dirty="0">
                <a:solidFill>
                  <a:srgbClr val="00B050"/>
                </a:solidFill>
                <a:latin typeface="華康粗圓體" panose="020F0709000000000000" pitchFamily="49" charset="-120"/>
                <a:ea typeface="華康粗圓體" panose="020F0709000000000000" pitchFamily="49" charset="-120"/>
              </a:rPr>
              <a:t>10</a:t>
            </a:r>
            <a:r>
              <a:rPr lang="zh-TW" altLang="en-US" sz="3200" b="1" dirty="0">
                <a:solidFill>
                  <a:srgbClr val="00B050"/>
                </a:solidFill>
                <a:latin typeface="華康粗圓體" panose="020F0709000000000000" pitchFamily="49" charset="-120"/>
                <a:ea typeface="華康粗圓體" panose="020F0709000000000000" pitchFamily="49" charset="-120"/>
              </a:rPr>
              <a:t>分</a:t>
            </a:r>
            <a:r>
              <a:rPr lang="zh-TW" altLang="en-US" sz="3200" b="1" dirty="0">
                <a:solidFill>
                  <a:srgbClr val="7030A0"/>
                </a:solidFill>
                <a:latin typeface="華康粗圓體" panose="020F0709000000000000" pitchFamily="49" charset="-120"/>
                <a:ea typeface="華康粗圓體" panose="020F0709000000000000" pitchFamily="49" charset="-120"/>
              </a:rPr>
              <a:t>，否則不予計分。</a:t>
            </a:r>
          </a:p>
          <a:p>
            <a:pPr marL="0" indent="0">
              <a:buNone/>
            </a:pPr>
            <a:endParaRPr lang="zh-TW" altLang="en-US" sz="2800" dirty="0"/>
          </a:p>
        </p:txBody>
      </p:sp>
    </p:spTree>
    <p:extLst>
      <p:ext uri="{BB962C8B-B14F-4D97-AF65-F5344CB8AC3E}">
        <p14:creationId xmlns:p14="http://schemas.microsoft.com/office/powerpoint/2010/main" val="3805960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435280"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學校</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團體獎</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成績計算</a:t>
            </a:r>
            <a:r>
              <a:rPr lang="en-US" altLang="zh-TW"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2</a:t>
            </a:r>
            <a:endParaRPr lang="zh-TW" altLang="en-US" sz="2800" dirty="0">
              <a:solidFill>
                <a:srgbClr val="FF0000"/>
              </a:solidFill>
            </a:endParaRPr>
          </a:p>
        </p:txBody>
      </p:sp>
      <p:sp>
        <p:nvSpPr>
          <p:cNvPr id="3" name="內容版面配置區 2"/>
          <p:cNvSpPr>
            <a:spLocks noGrp="1"/>
          </p:cNvSpPr>
          <p:nvPr>
            <p:ph sz="quarter" idx="1"/>
          </p:nvPr>
        </p:nvSpPr>
        <p:spPr>
          <a:xfrm>
            <a:off x="-180528" y="1484784"/>
            <a:ext cx="8568952" cy="4873752"/>
          </a:xfrm>
        </p:spPr>
        <p:txBody>
          <a:bodyPr>
            <a:noAutofit/>
          </a:bodyPr>
          <a:lstStyle/>
          <a:p>
            <a:pPr marL="1080000" lvl="2" indent="-342900" algn="just" eaLnBrk="1" fontAlgn="auto" hangingPunct="1">
              <a:lnSpc>
                <a:spcPct val="120000"/>
              </a:lnSpc>
              <a:spcBef>
                <a:spcPts val="1800"/>
              </a:spcBef>
              <a:spcAft>
                <a:spcPts val="0"/>
              </a:spcAft>
              <a:buClr>
                <a:srgbClr val="CC3300"/>
              </a:buClr>
              <a:buFont typeface="Arial" pitchFamily="34" charset="0"/>
              <a:buBlip>
                <a:blip r:embed="rId2"/>
              </a:buBlip>
              <a:defRPr/>
            </a:pPr>
            <a:r>
              <a:rPr lang="zh-TW" altLang="en-US" sz="3200" b="1" dirty="0" smtClean="0">
                <a:solidFill>
                  <a:srgbClr val="00B050"/>
                </a:solidFill>
                <a:latin typeface="華康粗圓體" panose="020F0709000000000000" pitchFamily="49" charset="-120"/>
                <a:ea typeface="華康粗圓體" panose="020F0709000000000000" pitchFamily="49" charset="-120"/>
              </a:rPr>
              <a:t>市展績分</a:t>
            </a:r>
            <a:r>
              <a:rPr lang="zh-TW" altLang="en-US" sz="2800" b="1" dirty="0" smtClean="0">
                <a:solidFill>
                  <a:srgbClr val="00B050"/>
                </a:solidFill>
                <a:latin typeface="華康粗圓體" panose="020F0709000000000000" pitchFamily="49" charset="-120"/>
                <a:ea typeface="華康粗圓體" panose="020F0709000000000000" pitchFamily="49" charset="-120"/>
              </a:rPr>
              <a:t>：</a:t>
            </a:r>
            <a:endParaRPr lang="zh-TW" altLang="en-US" sz="2800" dirty="0" smtClean="0">
              <a:solidFill>
                <a:srgbClr val="7030A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300"/>
              </a:spcBef>
              <a:spcAft>
                <a:spcPts val="300"/>
              </a:spcAft>
              <a:buClr>
                <a:srgbClr val="CC3300"/>
              </a:buClr>
              <a:buFontTx/>
              <a:buBlip>
                <a:blip r:embed="rId3"/>
              </a:buBlip>
              <a:defRPr/>
            </a:pPr>
            <a:r>
              <a:rPr lang="zh-TW" altLang="en-US" sz="2800" b="1" dirty="0" smtClean="0">
                <a:solidFill>
                  <a:srgbClr val="7030A0"/>
                </a:solidFill>
                <a:latin typeface="華康粗圓體" panose="020F0709000000000000" pitchFamily="49" charset="-120"/>
                <a:ea typeface="華康粗圓體" panose="020F0709000000000000" pitchFamily="49" charset="-120"/>
              </a:rPr>
              <a:t>獲選為</a:t>
            </a:r>
            <a:r>
              <a:rPr lang="zh-TW" altLang="en-US" sz="2800" b="1" dirty="0">
                <a:solidFill>
                  <a:srgbClr val="00B050"/>
                </a:solidFill>
                <a:latin typeface="華康粗圓體" panose="020F0709000000000000" pitchFamily="49" charset="-120"/>
                <a:ea typeface="華康粗圓體" panose="020F0709000000000000" pitchFamily="49" charset="-120"/>
              </a:rPr>
              <a:t>特優</a:t>
            </a:r>
            <a:r>
              <a:rPr lang="zh-TW" altLang="en-US" sz="2800" b="1" dirty="0" smtClean="0">
                <a:solidFill>
                  <a:srgbClr val="7030A0"/>
                </a:solidFill>
                <a:latin typeface="華康粗圓體" panose="020F0709000000000000" pitchFamily="49" charset="-120"/>
                <a:ea typeface="華康粗圓體" panose="020F0709000000000000" pitchFamily="49" charset="-120"/>
              </a:rPr>
              <a:t>作品每件列計</a:t>
            </a:r>
            <a:r>
              <a:rPr lang="en-US" altLang="zh-TW" sz="2800" b="1" dirty="0" smtClean="0">
                <a:solidFill>
                  <a:srgbClr val="00B050"/>
                </a:solidFill>
                <a:latin typeface="華康粗圓體" panose="020F0709000000000000" pitchFamily="49" charset="-120"/>
                <a:ea typeface="華康粗圓體" panose="020F0709000000000000" pitchFamily="49" charset="-120"/>
              </a:rPr>
              <a:t>12</a:t>
            </a:r>
            <a:r>
              <a:rPr lang="zh-TW" altLang="en-US" sz="2800" b="1" dirty="0" smtClean="0">
                <a:solidFill>
                  <a:srgbClr val="00B050"/>
                </a:solidFill>
                <a:latin typeface="華康粗圓體" panose="020F0709000000000000" pitchFamily="49" charset="-120"/>
                <a:ea typeface="華康粗圓體" panose="020F0709000000000000" pitchFamily="49" charset="-120"/>
              </a:rPr>
              <a:t>分</a:t>
            </a:r>
            <a:endParaRPr lang="zh-TW" altLang="en-US" sz="2800" b="1" dirty="0" smtClean="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300"/>
              </a:spcBef>
              <a:spcAft>
                <a:spcPts val="300"/>
              </a:spcAft>
              <a:buClr>
                <a:srgbClr val="CC3300"/>
              </a:buClr>
              <a:buFontTx/>
              <a:buBlip>
                <a:blip r:embed="rId3"/>
              </a:buBlip>
              <a:defRPr/>
            </a:pPr>
            <a:r>
              <a:rPr lang="zh-TW" altLang="en-US" sz="2800" b="1" dirty="0" smtClean="0">
                <a:solidFill>
                  <a:srgbClr val="7030A0"/>
                </a:solidFill>
                <a:latin typeface="華康粗圓體" panose="020F0709000000000000" pitchFamily="49" charset="-120"/>
                <a:ea typeface="華康粗圓體" panose="020F0709000000000000" pitchFamily="49" charset="-120"/>
              </a:rPr>
              <a:t>獲</a:t>
            </a:r>
            <a:r>
              <a:rPr lang="zh-TW" altLang="en-US" sz="2800" b="1" dirty="0">
                <a:solidFill>
                  <a:srgbClr val="7030A0"/>
                </a:solidFill>
                <a:latin typeface="華康粗圓體" panose="020F0709000000000000" pitchFamily="49" charset="-120"/>
                <a:ea typeface="華康粗圓體" panose="020F0709000000000000" pitchFamily="49" charset="-120"/>
              </a:rPr>
              <a:t>選為</a:t>
            </a:r>
            <a:r>
              <a:rPr lang="zh-TW" altLang="en-US" sz="2800" b="1" dirty="0">
                <a:solidFill>
                  <a:srgbClr val="00B050"/>
                </a:solidFill>
                <a:latin typeface="華康粗圓體" panose="020F0709000000000000" pitchFamily="49" charset="-120"/>
                <a:ea typeface="華康粗圓體" panose="020F0709000000000000" pitchFamily="49" charset="-120"/>
              </a:rPr>
              <a:t>優等</a:t>
            </a:r>
            <a:r>
              <a:rPr lang="zh-TW" altLang="en-US" sz="2800" b="1" dirty="0">
                <a:solidFill>
                  <a:srgbClr val="7030A0"/>
                </a:solidFill>
                <a:latin typeface="華康粗圓體" panose="020F0709000000000000" pitchFamily="49" charset="-120"/>
                <a:ea typeface="華康粗圓體" panose="020F0709000000000000" pitchFamily="49" charset="-120"/>
              </a:rPr>
              <a:t>作品每件列計</a:t>
            </a:r>
            <a:r>
              <a:rPr lang="en-US" altLang="zh-TW" sz="2800" b="1" dirty="0">
                <a:solidFill>
                  <a:srgbClr val="00B050"/>
                </a:solidFill>
                <a:latin typeface="華康粗圓體" panose="020F0709000000000000" pitchFamily="49" charset="-120"/>
                <a:ea typeface="華康粗圓體" panose="020F0709000000000000" pitchFamily="49" charset="-120"/>
              </a:rPr>
              <a:t>8</a:t>
            </a:r>
            <a:r>
              <a:rPr lang="zh-TW" altLang="en-US" sz="2800" b="1" dirty="0" smtClean="0">
                <a:solidFill>
                  <a:srgbClr val="00B050"/>
                </a:solidFill>
                <a:latin typeface="華康粗圓體" panose="020F0709000000000000" pitchFamily="49" charset="-120"/>
                <a:ea typeface="華康粗圓體" panose="020F0709000000000000" pitchFamily="49" charset="-120"/>
              </a:rPr>
              <a:t>分</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300"/>
              </a:spcBef>
              <a:spcAft>
                <a:spcPts val="300"/>
              </a:spcAft>
              <a:buClr>
                <a:srgbClr val="CC3300"/>
              </a:buClr>
              <a:buFontTx/>
              <a:buBlip>
                <a:blip r:embed="rId3"/>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獲選為</a:t>
            </a:r>
            <a:r>
              <a:rPr lang="zh-TW" altLang="en-US" sz="2800" b="1" dirty="0">
                <a:solidFill>
                  <a:srgbClr val="00B050"/>
                </a:solidFill>
                <a:latin typeface="華康粗圓體" panose="020F0709000000000000" pitchFamily="49" charset="-120"/>
                <a:ea typeface="華康粗圓體" panose="020F0709000000000000" pitchFamily="49" charset="-120"/>
              </a:rPr>
              <a:t>佳作</a:t>
            </a:r>
            <a:r>
              <a:rPr lang="zh-TW" altLang="en-US" sz="2800" b="1" dirty="0">
                <a:solidFill>
                  <a:srgbClr val="7030A0"/>
                </a:solidFill>
                <a:latin typeface="華康粗圓體" panose="020F0709000000000000" pitchFamily="49" charset="-120"/>
                <a:ea typeface="華康粗圓體" panose="020F0709000000000000" pitchFamily="49" charset="-120"/>
              </a:rPr>
              <a:t>每件列計</a:t>
            </a:r>
            <a:r>
              <a:rPr lang="en-US" altLang="zh-TW" sz="2800" b="1" dirty="0">
                <a:solidFill>
                  <a:srgbClr val="00B050"/>
                </a:solidFill>
                <a:latin typeface="華康粗圓體" panose="020F0709000000000000" pitchFamily="49" charset="-120"/>
                <a:ea typeface="華康粗圓體" panose="020F0709000000000000" pitchFamily="49" charset="-120"/>
              </a:rPr>
              <a:t>6</a:t>
            </a:r>
            <a:r>
              <a:rPr lang="zh-TW" altLang="en-US" sz="2800" b="1" dirty="0" smtClean="0">
                <a:solidFill>
                  <a:srgbClr val="00B050"/>
                </a:solidFill>
                <a:latin typeface="華康粗圓體" panose="020F0709000000000000" pitchFamily="49" charset="-120"/>
                <a:ea typeface="華康粗圓體" panose="020F0709000000000000" pitchFamily="49" charset="-120"/>
              </a:rPr>
              <a:t>分</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300"/>
              </a:spcBef>
              <a:spcAft>
                <a:spcPts val="300"/>
              </a:spcAft>
              <a:buClr>
                <a:srgbClr val="CC3300"/>
              </a:buClr>
              <a:buFontTx/>
              <a:buBlip>
                <a:blip r:embed="rId3"/>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獲得</a:t>
            </a:r>
            <a:r>
              <a:rPr lang="zh-TW" altLang="en-US" sz="2800" b="1" dirty="0">
                <a:solidFill>
                  <a:srgbClr val="00B050"/>
                </a:solidFill>
                <a:latin typeface="華康粗圓體" panose="020F0709000000000000" pitchFamily="49" charset="-120"/>
                <a:ea typeface="華康粗圓體" panose="020F0709000000000000" pitchFamily="49" charset="-120"/>
              </a:rPr>
              <a:t>研究精神獎</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00B050"/>
                </a:solidFill>
                <a:latin typeface="華康粗圓體" panose="020F0709000000000000" pitchFamily="49" charset="-120"/>
                <a:ea typeface="華康粗圓體" panose="020F0709000000000000" pitchFamily="49" charset="-120"/>
              </a:rPr>
              <a:t>團隊合作獎</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00B050"/>
                </a:solidFill>
                <a:latin typeface="華康粗圓體" panose="020F0709000000000000" pitchFamily="49" charset="-120"/>
                <a:ea typeface="華康粗圓體" panose="020F0709000000000000" pitchFamily="49" charset="-120"/>
              </a:rPr>
              <a:t>鄉土教材獎、創意獎之</a:t>
            </a:r>
            <a:r>
              <a:rPr lang="zh-TW" altLang="en-US" sz="2800" b="1" dirty="0">
                <a:solidFill>
                  <a:srgbClr val="7030A0"/>
                </a:solidFill>
                <a:latin typeface="華康粗圓體" panose="020F0709000000000000" pitchFamily="49" charset="-120"/>
                <a:ea typeface="華康粗圓體" panose="020F0709000000000000" pitchFamily="49" charset="-120"/>
              </a:rPr>
              <a:t>作品每件列計</a:t>
            </a:r>
            <a:r>
              <a:rPr lang="en-US" altLang="zh-TW" sz="2800" b="1" dirty="0">
                <a:solidFill>
                  <a:srgbClr val="00B050"/>
                </a:solidFill>
                <a:latin typeface="華康粗圓體" panose="020F0709000000000000" pitchFamily="49" charset="-120"/>
                <a:ea typeface="華康粗圓體" panose="020F0709000000000000" pitchFamily="49" charset="-120"/>
              </a:rPr>
              <a:t>4</a:t>
            </a:r>
            <a:r>
              <a:rPr lang="zh-TW" altLang="en-US" sz="2800" b="1" dirty="0">
                <a:solidFill>
                  <a:srgbClr val="00B050"/>
                </a:solidFill>
                <a:latin typeface="華康粗圓體" panose="020F0709000000000000" pitchFamily="49" charset="-120"/>
                <a:ea typeface="華康粗圓體" panose="020F0709000000000000" pitchFamily="49" charset="-120"/>
              </a:rPr>
              <a:t>分</a:t>
            </a:r>
            <a:r>
              <a:rPr lang="zh-TW" altLang="en-US" sz="2800" b="1" dirty="0">
                <a:solidFill>
                  <a:srgbClr val="7030A0"/>
                </a:solidFill>
                <a:latin typeface="華康粗圓體" panose="020F0709000000000000" pitchFamily="49" charset="-120"/>
                <a:ea typeface="華康粗圓體" panose="020F0709000000000000" pitchFamily="49" charset="-120"/>
              </a:rPr>
              <a:t>（惟本項計分不得與前述之特優、優等及佳作等獎項重覆計分</a:t>
            </a:r>
            <a:r>
              <a:rPr lang="zh-TW" altLang="en-US" sz="2800" b="1" dirty="0" smtClean="0">
                <a:solidFill>
                  <a:srgbClr val="7030A0"/>
                </a:solidFill>
                <a:latin typeface="華康粗圓體" panose="020F0709000000000000" pitchFamily="49" charset="-120"/>
                <a:ea typeface="華康粗圓體" panose="020F0709000000000000" pitchFamily="49" charset="-120"/>
              </a:rPr>
              <a:t>）</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300"/>
              </a:spcBef>
              <a:spcAft>
                <a:spcPts val="300"/>
              </a:spcAft>
              <a:buClr>
                <a:srgbClr val="CC3300"/>
              </a:buClr>
              <a:buFontTx/>
              <a:buBlip>
                <a:blip r:embed="rId3"/>
              </a:buBlip>
              <a:defRPr/>
            </a:pPr>
            <a:r>
              <a:rPr lang="zh-TW" altLang="en-US" sz="2800" b="1" dirty="0">
                <a:solidFill>
                  <a:srgbClr val="00B050"/>
                </a:solidFill>
                <a:latin typeface="華康粗圓體" panose="020F0709000000000000" pitchFamily="49" charset="-120"/>
                <a:ea typeface="華康粗圓體" panose="020F0709000000000000" pitchFamily="49" charset="-120"/>
              </a:rPr>
              <a:t>作品說明書獲入選</a:t>
            </a:r>
            <a:r>
              <a:rPr lang="zh-TW" altLang="en-US" sz="2800" b="1" dirty="0">
                <a:solidFill>
                  <a:srgbClr val="7030A0"/>
                </a:solidFill>
                <a:latin typeface="華康粗圓體" panose="020F0709000000000000" pitchFamily="49" charset="-120"/>
                <a:ea typeface="華康粗圓體" panose="020F0709000000000000" pitchFamily="49" charset="-120"/>
              </a:rPr>
              <a:t>每件列計</a:t>
            </a:r>
            <a:r>
              <a:rPr lang="en-US" altLang="zh-TW" sz="2800" b="1" dirty="0">
                <a:solidFill>
                  <a:srgbClr val="00B050"/>
                </a:solidFill>
                <a:latin typeface="華康粗圓體" panose="020F0709000000000000" pitchFamily="49" charset="-120"/>
                <a:ea typeface="華康粗圓體" panose="020F0709000000000000" pitchFamily="49" charset="-120"/>
              </a:rPr>
              <a:t>1</a:t>
            </a:r>
            <a:r>
              <a:rPr lang="zh-TW" altLang="en-US" sz="2800" b="1" dirty="0">
                <a:solidFill>
                  <a:srgbClr val="00B050"/>
                </a:solidFill>
                <a:latin typeface="華康粗圓體" panose="020F0709000000000000" pitchFamily="49" charset="-120"/>
                <a:ea typeface="華康粗圓體" panose="020F0709000000000000" pitchFamily="49" charset="-120"/>
              </a:rPr>
              <a:t>分</a:t>
            </a:r>
            <a:r>
              <a:rPr lang="zh-TW" altLang="en-US"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惟本項計分不得與前述各種獎項重複計分</a:t>
            </a:r>
            <a:r>
              <a:rPr lang="en-US" altLang="zh-TW" sz="2800" b="1" dirty="0">
                <a:solidFill>
                  <a:srgbClr val="7030A0"/>
                </a:solidFill>
                <a:latin typeface="華康粗圓體" panose="020F0709000000000000" pitchFamily="49" charset="-120"/>
                <a:ea typeface="華康粗圓體" panose="020F0709000000000000" pitchFamily="49" charset="-120"/>
              </a:rPr>
              <a:t>)</a:t>
            </a:r>
          </a:p>
          <a:p>
            <a:pPr marL="0" indent="0">
              <a:buNone/>
            </a:pPr>
            <a:endParaRPr lang="zh-TW" altLang="en-US" sz="3200" dirty="0"/>
          </a:p>
        </p:txBody>
      </p:sp>
    </p:spTree>
    <p:extLst>
      <p:ext uri="{BB962C8B-B14F-4D97-AF65-F5344CB8AC3E}">
        <p14:creationId xmlns:p14="http://schemas.microsoft.com/office/powerpoint/2010/main" val="1131898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學校</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團體獎</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錄取名額</a:t>
            </a:r>
            <a:endParaRPr lang="zh-TW" altLang="en-US" sz="3200" dirty="0">
              <a:solidFill>
                <a:srgbClr val="FF0000"/>
              </a:solidFill>
            </a:endParaRPr>
          </a:p>
        </p:txBody>
      </p:sp>
      <p:sp>
        <p:nvSpPr>
          <p:cNvPr id="3" name="內容版面配置區 2"/>
          <p:cNvSpPr>
            <a:spLocks noGrp="1"/>
          </p:cNvSpPr>
          <p:nvPr>
            <p:ph sz="quarter" idx="1"/>
          </p:nvPr>
        </p:nvSpPr>
        <p:spPr>
          <a:xfrm>
            <a:off x="323528" y="1484784"/>
            <a:ext cx="7035552" cy="4873752"/>
          </a:xfrm>
        </p:spPr>
        <p:txBody>
          <a:bodyPr/>
          <a:lstStyle/>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zh-TW" sz="3200" b="1" dirty="0">
                <a:solidFill>
                  <a:srgbClr val="7030A0"/>
                </a:solidFill>
                <a:latin typeface="華康粗圓體" panose="020F0709000000000000" pitchFamily="49" charset="-120"/>
                <a:ea typeface="華康粗圓體" panose="020F0709000000000000" pitchFamily="49" charset="-120"/>
              </a:rPr>
              <a:t>依得分高低順序，</a:t>
            </a:r>
            <a:r>
              <a:rPr lang="zh-TW" altLang="zh-TW" sz="3200" b="1" dirty="0" smtClean="0">
                <a:solidFill>
                  <a:srgbClr val="7030A0"/>
                </a:solidFill>
                <a:latin typeface="華康粗圓體" panose="020F0709000000000000" pitchFamily="49" charset="-120"/>
                <a:ea typeface="華康粗圓體" panose="020F0709000000000000" pitchFamily="49" charset="-120"/>
              </a:rPr>
              <a:t>取</a:t>
            </a:r>
            <a:endParaRPr lang="en-US" altLang="zh-TW" sz="3200" b="1" dirty="0" smtClean="0">
              <a:solidFill>
                <a:srgbClr val="7030A0"/>
              </a:solidFill>
              <a:latin typeface="華康粗圓體" panose="020F0709000000000000" pitchFamily="49" charset="-120"/>
              <a:ea typeface="華康粗圓體" panose="020F0709000000000000" pitchFamily="49" charset="-120"/>
            </a:endParaRPr>
          </a:p>
          <a:p>
            <a:pPr marL="1353050" lvl="3" indent="-342900" algn="just" fontAlgn="auto">
              <a:spcBef>
                <a:spcPts val="1800"/>
              </a:spcBef>
              <a:spcAft>
                <a:spcPts val="0"/>
              </a:spcAft>
              <a:buClr>
                <a:srgbClr val="CC3300"/>
              </a:buClr>
              <a:buFont typeface="Arial" pitchFamily="34" charset="0"/>
              <a:buBlip>
                <a:blip r:embed="rId2"/>
              </a:buBlip>
              <a:defRPr/>
            </a:pPr>
            <a:r>
              <a:rPr lang="zh-TW" altLang="zh-TW" sz="3200" b="1" dirty="0" smtClean="0">
                <a:solidFill>
                  <a:srgbClr val="00B050"/>
                </a:solidFill>
                <a:latin typeface="華康粗圓體" panose="020F0709000000000000" pitchFamily="49" charset="-120"/>
                <a:ea typeface="華康粗圓體" panose="020F0709000000000000" pitchFamily="49" charset="-120"/>
              </a:rPr>
              <a:t>高職</a:t>
            </a:r>
            <a:r>
              <a:rPr lang="zh-TW" altLang="zh-TW" sz="3200" b="1" dirty="0">
                <a:solidFill>
                  <a:srgbClr val="00B050"/>
                </a:solidFill>
                <a:latin typeface="華康粗圓體" panose="020F0709000000000000" pitchFamily="49" charset="-120"/>
                <a:ea typeface="華康粗圓體" panose="020F0709000000000000" pitchFamily="49" charset="-120"/>
              </a:rPr>
              <a:t>組</a:t>
            </a:r>
            <a:r>
              <a:rPr lang="en-US" altLang="zh-TW" sz="3200" b="1" dirty="0">
                <a:solidFill>
                  <a:srgbClr val="00B050"/>
                </a:solidFill>
                <a:latin typeface="華康粗圓體" panose="020F0709000000000000" pitchFamily="49" charset="-120"/>
                <a:ea typeface="華康粗圓體" panose="020F0709000000000000" pitchFamily="49" charset="-120"/>
              </a:rPr>
              <a:t>3</a:t>
            </a:r>
            <a:r>
              <a:rPr lang="zh-TW" altLang="zh-TW" sz="3200" b="1" dirty="0" smtClean="0">
                <a:solidFill>
                  <a:srgbClr val="00B050"/>
                </a:solidFill>
                <a:latin typeface="華康粗圓體" panose="020F0709000000000000" pitchFamily="49" charset="-120"/>
                <a:ea typeface="華康粗圓體" panose="020F0709000000000000" pitchFamily="49" charset="-120"/>
              </a:rPr>
              <a:t>名</a:t>
            </a:r>
            <a:endParaRPr lang="en-US" altLang="zh-TW" sz="3200" b="1" dirty="0" smtClean="0">
              <a:solidFill>
                <a:srgbClr val="00B050"/>
              </a:solidFill>
              <a:latin typeface="華康粗圓體" panose="020F0709000000000000" pitchFamily="49" charset="-120"/>
              <a:ea typeface="華康粗圓體" panose="020F0709000000000000" pitchFamily="49" charset="-120"/>
            </a:endParaRPr>
          </a:p>
          <a:p>
            <a:pPr marL="1353050" lvl="3" indent="-342900" algn="just" fontAlgn="auto">
              <a:spcBef>
                <a:spcPts val="1800"/>
              </a:spcBef>
              <a:spcAft>
                <a:spcPts val="0"/>
              </a:spcAft>
              <a:buClr>
                <a:srgbClr val="CC3300"/>
              </a:buClr>
              <a:buFont typeface="Arial" pitchFamily="34" charset="0"/>
              <a:buBlip>
                <a:blip r:embed="rId2"/>
              </a:buBlip>
              <a:defRPr/>
            </a:pPr>
            <a:r>
              <a:rPr lang="zh-TW" altLang="zh-TW" sz="3200" b="1" dirty="0" smtClean="0">
                <a:solidFill>
                  <a:srgbClr val="00B050"/>
                </a:solidFill>
                <a:latin typeface="華康粗圓體" panose="020F0709000000000000" pitchFamily="49" charset="-120"/>
                <a:ea typeface="華康粗圓體" panose="020F0709000000000000" pitchFamily="49" charset="-120"/>
              </a:rPr>
              <a:t>高中</a:t>
            </a:r>
            <a:r>
              <a:rPr lang="zh-TW" altLang="zh-TW" sz="3200" b="1" dirty="0">
                <a:solidFill>
                  <a:srgbClr val="00B050"/>
                </a:solidFill>
                <a:latin typeface="華康粗圓體" panose="020F0709000000000000" pitchFamily="49" charset="-120"/>
                <a:ea typeface="華康粗圓體" panose="020F0709000000000000" pitchFamily="49" charset="-120"/>
              </a:rPr>
              <a:t>組</a:t>
            </a:r>
            <a:r>
              <a:rPr lang="en-US" altLang="zh-TW" sz="3200" b="1" dirty="0">
                <a:solidFill>
                  <a:srgbClr val="00B050"/>
                </a:solidFill>
                <a:latin typeface="華康粗圓體" panose="020F0709000000000000" pitchFamily="49" charset="-120"/>
                <a:ea typeface="華康粗圓體" panose="020F0709000000000000" pitchFamily="49" charset="-120"/>
              </a:rPr>
              <a:t>5</a:t>
            </a:r>
            <a:r>
              <a:rPr lang="zh-TW" altLang="zh-TW" sz="3200" b="1" dirty="0" smtClean="0">
                <a:solidFill>
                  <a:srgbClr val="00B050"/>
                </a:solidFill>
                <a:latin typeface="華康粗圓體" panose="020F0709000000000000" pitchFamily="49" charset="-120"/>
                <a:ea typeface="華康粗圓體" panose="020F0709000000000000" pitchFamily="49" charset="-120"/>
              </a:rPr>
              <a:t>名</a:t>
            </a:r>
            <a:endParaRPr lang="en-US" altLang="zh-TW" sz="3200" b="1" dirty="0" smtClean="0">
              <a:solidFill>
                <a:srgbClr val="00B050"/>
              </a:solidFill>
              <a:latin typeface="華康粗圓體" panose="020F0709000000000000" pitchFamily="49" charset="-120"/>
              <a:ea typeface="華康粗圓體" panose="020F0709000000000000" pitchFamily="49" charset="-120"/>
            </a:endParaRPr>
          </a:p>
          <a:p>
            <a:pPr marL="1353050" lvl="3" indent="-342900" algn="just" fontAlgn="auto">
              <a:spcBef>
                <a:spcPts val="1800"/>
              </a:spcBef>
              <a:spcAft>
                <a:spcPts val="0"/>
              </a:spcAft>
              <a:buClr>
                <a:srgbClr val="CC3300"/>
              </a:buClr>
              <a:buFont typeface="Arial" pitchFamily="34" charset="0"/>
              <a:buBlip>
                <a:blip r:embed="rId2"/>
              </a:buBlip>
              <a:defRPr/>
            </a:pPr>
            <a:r>
              <a:rPr lang="zh-TW" altLang="zh-TW" sz="3200" b="1" dirty="0" smtClean="0">
                <a:solidFill>
                  <a:srgbClr val="00B050"/>
                </a:solidFill>
                <a:latin typeface="華康粗圓體" panose="020F0709000000000000" pitchFamily="49" charset="-120"/>
                <a:ea typeface="華康粗圓體" panose="020F0709000000000000" pitchFamily="49" charset="-120"/>
              </a:rPr>
              <a:t>國中</a:t>
            </a:r>
            <a:r>
              <a:rPr lang="zh-TW" altLang="zh-TW" sz="3200" b="1" dirty="0">
                <a:solidFill>
                  <a:srgbClr val="00B050"/>
                </a:solidFill>
                <a:latin typeface="華康粗圓體" panose="020F0709000000000000" pitchFamily="49" charset="-120"/>
                <a:ea typeface="華康粗圓體" panose="020F0709000000000000" pitchFamily="49" charset="-120"/>
              </a:rPr>
              <a:t>組</a:t>
            </a:r>
            <a:r>
              <a:rPr lang="en-US" altLang="zh-TW" sz="3200" b="1" dirty="0">
                <a:solidFill>
                  <a:srgbClr val="00B050"/>
                </a:solidFill>
                <a:latin typeface="華康粗圓體" panose="020F0709000000000000" pitchFamily="49" charset="-120"/>
                <a:ea typeface="華康粗圓體" panose="020F0709000000000000" pitchFamily="49" charset="-120"/>
              </a:rPr>
              <a:t>8</a:t>
            </a:r>
            <a:r>
              <a:rPr lang="zh-TW" altLang="zh-TW" sz="3200" b="1" dirty="0" smtClean="0">
                <a:solidFill>
                  <a:srgbClr val="00B050"/>
                </a:solidFill>
                <a:latin typeface="華康粗圓體" panose="020F0709000000000000" pitchFamily="49" charset="-120"/>
                <a:ea typeface="華康粗圓體" panose="020F0709000000000000" pitchFamily="49" charset="-120"/>
              </a:rPr>
              <a:t>名</a:t>
            </a:r>
            <a:endParaRPr lang="en-US" altLang="zh-TW" sz="3200" b="1" dirty="0" smtClean="0">
              <a:solidFill>
                <a:srgbClr val="00B050"/>
              </a:solidFill>
              <a:latin typeface="華康粗圓體" panose="020F0709000000000000" pitchFamily="49" charset="-120"/>
              <a:ea typeface="華康粗圓體" panose="020F0709000000000000" pitchFamily="49" charset="-120"/>
            </a:endParaRPr>
          </a:p>
          <a:p>
            <a:pPr marL="1353050" lvl="3" indent="-342900" algn="just" fontAlgn="auto">
              <a:spcBef>
                <a:spcPts val="1800"/>
              </a:spcBef>
              <a:spcAft>
                <a:spcPts val="0"/>
              </a:spcAft>
              <a:buClr>
                <a:srgbClr val="CC3300"/>
              </a:buClr>
              <a:buFont typeface="Arial" pitchFamily="34" charset="0"/>
              <a:buBlip>
                <a:blip r:embed="rId2"/>
              </a:buBlip>
              <a:defRPr/>
            </a:pPr>
            <a:r>
              <a:rPr lang="zh-TW" altLang="zh-TW" sz="3200" b="1" dirty="0" smtClean="0">
                <a:solidFill>
                  <a:srgbClr val="00B050"/>
                </a:solidFill>
                <a:latin typeface="華康粗圓體" panose="020F0709000000000000" pitchFamily="49" charset="-120"/>
                <a:ea typeface="華康粗圓體" panose="020F0709000000000000" pitchFamily="49" charset="-120"/>
              </a:rPr>
              <a:t>國</a:t>
            </a:r>
            <a:r>
              <a:rPr lang="zh-TW" altLang="zh-TW" sz="3200" b="1" dirty="0">
                <a:solidFill>
                  <a:srgbClr val="00B050"/>
                </a:solidFill>
                <a:latin typeface="華康粗圓體" panose="020F0709000000000000" pitchFamily="49" charset="-120"/>
                <a:ea typeface="華康粗圓體" panose="020F0709000000000000" pitchFamily="49" charset="-120"/>
              </a:rPr>
              <a:t>小組</a:t>
            </a:r>
            <a:r>
              <a:rPr lang="en-US" altLang="zh-TW" sz="3200" b="1" dirty="0">
                <a:solidFill>
                  <a:srgbClr val="00B050"/>
                </a:solidFill>
                <a:latin typeface="華康粗圓體" panose="020F0709000000000000" pitchFamily="49" charset="-120"/>
                <a:ea typeface="華康粗圓體" panose="020F0709000000000000" pitchFamily="49" charset="-120"/>
              </a:rPr>
              <a:t>16</a:t>
            </a:r>
            <a:r>
              <a:rPr lang="zh-TW" altLang="zh-TW" sz="3200" b="1" dirty="0" smtClean="0">
                <a:solidFill>
                  <a:srgbClr val="00B050"/>
                </a:solidFill>
                <a:latin typeface="華康粗圓體" panose="020F0709000000000000" pitchFamily="49" charset="-120"/>
                <a:ea typeface="華康粗圓體" panose="020F0709000000000000" pitchFamily="49" charset="-120"/>
              </a:rPr>
              <a:t>名</a:t>
            </a:r>
            <a:endParaRPr lang="en-US" altLang="zh-TW" sz="3200" b="1" dirty="0" smtClean="0">
              <a:solidFill>
                <a:srgbClr val="00B05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zh-TW" sz="3200" b="1" dirty="0" smtClean="0">
                <a:solidFill>
                  <a:srgbClr val="7030A0"/>
                </a:solidFill>
                <a:latin typeface="華康粗圓體" panose="020F0709000000000000" pitchFamily="49" charset="-120"/>
                <a:ea typeface="華康粗圓體" panose="020F0709000000000000" pitchFamily="49" charset="-120"/>
              </a:rPr>
              <a:t>分別</a:t>
            </a:r>
            <a:r>
              <a:rPr lang="zh-TW" altLang="zh-TW" sz="3200" b="1" dirty="0">
                <a:solidFill>
                  <a:srgbClr val="7030A0"/>
                </a:solidFill>
                <a:latin typeface="華康粗圓體" panose="020F0709000000000000" pitchFamily="49" charset="-120"/>
                <a:ea typeface="華康粗圓體" panose="020F0709000000000000" pitchFamily="49" charset="-120"/>
              </a:rPr>
              <a:t>頒發</a:t>
            </a:r>
            <a:r>
              <a:rPr lang="zh-TW" altLang="zh-TW" sz="3200" b="1" dirty="0">
                <a:solidFill>
                  <a:srgbClr val="7030A0"/>
                </a:solidFill>
                <a:latin typeface="華康粗圓體" panose="020F0709000000000000" pitchFamily="49" charset="-120"/>
                <a:ea typeface="華康粗圓體" panose="020F0709000000000000" pitchFamily="49" charset="-120"/>
              </a:rPr>
              <a:t>獎牌（座</a:t>
            </a:r>
            <a:r>
              <a:rPr lang="zh-TW" altLang="zh-TW" sz="3200" b="1" dirty="0" smtClean="0">
                <a:solidFill>
                  <a:srgbClr val="7030A0"/>
                </a:solidFill>
                <a:latin typeface="華康粗圓體" panose="020F0709000000000000" pitchFamily="49" charset="-120"/>
                <a:ea typeface="華康粗圓體" panose="020F0709000000000000" pitchFamily="49" charset="-120"/>
              </a:rPr>
              <a:t>）</a:t>
            </a:r>
            <a:endParaRPr lang="en-US" altLang="zh-TW" sz="32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3133126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學校</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團體獎</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敘獎額度</a:t>
            </a:r>
            <a:endParaRPr lang="zh-TW" altLang="en-US" sz="3200" dirty="0">
              <a:solidFill>
                <a:srgbClr val="FF0000"/>
              </a:solidFill>
            </a:endParaRPr>
          </a:p>
        </p:txBody>
      </p:sp>
      <p:sp>
        <p:nvSpPr>
          <p:cNvPr id="3" name="內容版面配置區 2"/>
          <p:cNvSpPr>
            <a:spLocks noGrp="1"/>
          </p:cNvSpPr>
          <p:nvPr>
            <p:ph sz="quarter" idx="1"/>
          </p:nvPr>
        </p:nvSpPr>
        <p:spPr>
          <a:xfrm>
            <a:off x="-108520" y="1484784"/>
            <a:ext cx="8208912" cy="4873752"/>
          </a:xfrm>
        </p:spPr>
        <p:txBody>
          <a:bodyPr/>
          <a:lstStyle/>
          <a:p>
            <a:pPr marL="1080000" lvl="2" indent="-342900" algn="just" eaLnBrk="1" fontAlgn="auto" hangingPunct="1">
              <a:lnSpc>
                <a:spcPct val="120000"/>
              </a:lnSpc>
              <a:spcBef>
                <a:spcPts val="1800"/>
              </a:spcBef>
              <a:spcAft>
                <a:spcPts val="0"/>
              </a:spcAft>
              <a:buClr>
                <a:srgbClr val="CC3300"/>
              </a:buClr>
              <a:buFont typeface="Arial" pitchFamily="34" charset="0"/>
              <a:buBlip>
                <a:blip r:embed="rId2"/>
              </a:buBlip>
              <a:defRPr/>
            </a:pPr>
            <a:r>
              <a:rPr lang="zh-TW" altLang="zh-TW" sz="3200" b="1" dirty="0" smtClean="0">
                <a:solidFill>
                  <a:srgbClr val="7030A0"/>
                </a:solidFill>
                <a:latin typeface="華康粗圓體" panose="020F0709000000000000" pitchFamily="49" charset="-120"/>
                <a:ea typeface="華康粗圓體" panose="020F0709000000000000" pitchFamily="49" charset="-120"/>
              </a:rPr>
              <a:t>相關</a:t>
            </a:r>
            <a:r>
              <a:rPr lang="zh-TW" altLang="zh-TW" sz="3200" b="1" dirty="0">
                <a:solidFill>
                  <a:srgbClr val="7030A0"/>
                </a:solidFill>
                <a:latin typeface="華康粗圓體" panose="020F0709000000000000" pitchFamily="49" charset="-120"/>
                <a:ea typeface="華康粗圓體" panose="020F0709000000000000" pitchFamily="49" charset="-120"/>
              </a:rPr>
              <a:t>人員核實敘獎額度如下：</a:t>
            </a:r>
            <a:endParaRPr lang="en-US" altLang="zh-TW" sz="3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200"/>
              </a:lnSpc>
              <a:spcBef>
                <a:spcPts val="600"/>
              </a:spcBef>
              <a:spcAft>
                <a:spcPts val="0"/>
              </a:spcAft>
              <a:buClr>
                <a:srgbClr val="CC3300"/>
              </a:buClr>
              <a:buFontTx/>
              <a:buBlip>
                <a:blip r:embed="rId3"/>
              </a:buBlip>
              <a:defRPr/>
            </a:pPr>
            <a:r>
              <a:rPr lang="zh-TW" altLang="zh-TW" sz="2800" b="1" dirty="0">
                <a:solidFill>
                  <a:srgbClr val="7030A0"/>
                </a:solidFill>
                <a:latin typeface="華康粗圓體" panose="020F0709000000000000" pitchFamily="49" charset="-120"/>
                <a:ea typeface="華康粗圓體" panose="020F0709000000000000" pitchFamily="49" charset="-120"/>
              </a:rPr>
              <a:t>各組第</a:t>
            </a:r>
            <a:r>
              <a:rPr lang="en-US" altLang="zh-TW" sz="2800" b="1" dirty="0">
                <a:solidFill>
                  <a:srgbClr val="7030A0"/>
                </a:solidFill>
                <a:latin typeface="華康粗圓體" panose="020F0709000000000000" pitchFamily="49" charset="-120"/>
                <a:ea typeface="華康粗圓體" panose="020F0709000000000000" pitchFamily="49" charset="-120"/>
              </a:rPr>
              <a:t>1</a:t>
            </a:r>
            <a:r>
              <a:rPr lang="zh-TW" altLang="zh-TW" sz="2800" b="1" dirty="0" smtClean="0">
                <a:solidFill>
                  <a:srgbClr val="7030A0"/>
                </a:solidFill>
                <a:latin typeface="華康粗圓體" panose="020F0709000000000000" pitchFamily="49" charset="-120"/>
                <a:ea typeface="華康粗圓體" panose="020F0709000000000000" pitchFamily="49" charset="-120"/>
              </a:rPr>
              <a:t>名</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lnSpc>
                <a:spcPts val="3200"/>
              </a:lnSpc>
              <a:spcBef>
                <a:spcPts val="600"/>
              </a:spcBef>
              <a:spcAft>
                <a:spcPts val="0"/>
              </a:spcAft>
              <a:buClr>
                <a:srgbClr val="CC3300"/>
              </a:buClr>
              <a:buFontTx/>
              <a:buBlip>
                <a:blip r:embed="rId3"/>
              </a:buBlip>
              <a:defRPr/>
            </a:pPr>
            <a:r>
              <a:rPr lang="zh-TW" altLang="zh-TW" sz="2500" b="1" dirty="0" smtClean="0">
                <a:solidFill>
                  <a:srgbClr val="FF0000"/>
                </a:solidFill>
                <a:latin typeface="華康粗圓體" panose="020F0709000000000000" pitchFamily="49" charset="-120"/>
                <a:ea typeface="華康粗圓體" panose="020F0709000000000000" pitchFamily="49" charset="-120"/>
              </a:rPr>
              <a:t>記功</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人、記功</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人</a:t>
            </a:r>
            <a:endParaRPr lang="en-US" altLang="zh-TW" sz="2500" b="1" dirty="0">
              <a:solidFill>
                <a:srgbClr val="FF000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200"/>
              </a:lnSpc>
              <a:spcBef>
                <a:spcPts val="600"/>
              </a:spcBef>
              <a:spcAft>
                <a:spcPts val="0"/>
              </a:spcAft>
              <a:buClr>
                <a:srgbClr val="CC3300"/>
              </a:buClr>
              <a:buFontTx/>
              <a:buBlip>
                <a:blip r:embed="rId3"/>
              </a:buBlip>
              <a:defRPr/>
            </a:pPr>
            <a:r>
              <a:rPr lang="zh-TW" altLang="zh-TW" sz="2800" b="1" dirty="0">
                <a:solidFill>
                  <a:srgbClr val="7030A0"/>
                </a:solidFill>
                <a:latin typeface="華康粗圓體" panose="020F0709000000000000" pitchFamily="49" charset="-120"/>
                <a:ea typeface="華康粗圓體" panose="020F0709000000000000" pitchFamily="49" charset="-120"/>
              </a:rPr>
              <a:t>各組第</a:t>
            </a:r>
            <a:r>
              <a:rPr lang="en-US" altLang="zh-TW" sz="2800" b="1" dirty="0">
                <a:solidFill>
                  <a:srgbClr val="7030A0"/>
                </a:solidFill>
                <a:latin typeface="華康粗圓體" panose="020F0709000000000000" pitchFamily="49" charset="-120"/>
                <a:ea typeface="華康粗圓體" panose="020F0709000000000000" pitchFamily="49" charset="-120"/>
              </a:rPr>
              <a:t>2</a:t>
            </a:r>
            <a:r>
              <a:rPr lang="zh-TW" altLang="zh-TW"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3</a:t>
            </a:r>
            <a:r>
              <a:rPr lang="zh-TW" altLang="zh-TW" sz="2800" b="1" dirty="0" smtClean="0">
                <a:solidFill>
                  <a:srgbClr val="7030A0"/>
                </a:solidFill>
                <a:latin typeface="華康粗圓體" panose="020F0709000000000000" pitchFamily="49" charset="-120"/>
                <a:ea typeface="華康粗圓體" panose="020F0709000000000000" pitchFamily="49" charset="-120"/>
              </a:rPr>
              <a:t>名</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lnSpc>
                <a:spcPts val="3200"/>
              </a:lnSpc>
              <a:spcBef>
                <a:spcPts val="600"/>
              </a:spcBef>
              <a:spcAft>
                <a:spcPts val="0"/>
              </a:spcAft>
              <a:buClr>
                <a:srgbClr val="CC3300"/>
              </a:buClr>
              <a:buFontTx/>
              <a:buBlip>
                <a:blip r:embed="rId3"/>
              </a:buBlip>
              <a:defRPr/>
            </a:pPr>
            <a:r>
              <a:rPr lang="zh-TW" altLang="zh-TW" sz="2500" b="1" dirty="0" smtClean="0">
                <a:solidFill>
                  <a:srgbClr val="FF0000"/>
                </a:solidFill>
                <a:latin typeface="華康粗圓體" panose="020F0709000000000000" pitchFamily="49" charset="-120"/>
                <a:ea typeface="華康粗圓體" panose="020F0709000000000000" pitchFamily="49" charset="-120"/>
              </a:rPr>
              <a:t>記功</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人、嘉獎</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人</a:t>
            </a:r>
            <a:endParaRPr lang="en-US" altLang="zh-TW" sz="2500" b="1" dirty="0">
              <a:solidFill>
                <a:srgbClr val="FF000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200"/>
              </a:lnSpc>
              <a:spcBef>
                <a:spcPts val="600"/>
              </a:spcBef>
              <a:spcAft>
                <a:spcPts val="0"/>
              </a:spcAft>
              <a:buClr>
                <a:srgbClr val="CC3300"/>
              </a:buClr>
              <a:buFontTx/>
              <a:buBlip>
                <a:blip r:embed="rId3"/>
              </a:buBlip>
              <a:defRPr/>
            </a:pPr>
            <a:r>
              <a:rPr lang="zh-TW" altLang="zh-TW" sz="2800" b="1" dirty="0">
                <a:solidFill>
                  <a:srgbClr val="7030A0"/>
                </a:solidFill>
                <a:latin typeface="華康粗圓體" panose="020F0709000000000000" pitchFamily="49" charset="-120"/>
                <a:ea typeface="華康粗圓體" panose="020F0709000000000000" pitchFamily="49" charset="-120"/>
              </a:rPr>
              <a:t>高中、國中及國小組第</a:t>
            </a:r>
            <a:r>
              <a:rPr lang="en-US" altLang="zh-TW" sz="2800" b="1" dirty="0">
                <a:solidFill>
                  <a:srgbClr val="7030A0"/>
                </a:solidFill>
                <a:latin typeface="華康粗圓體" panose="020F0709000000000000" pitchFamily="49" charset="-120"/>
                <a:ea typeface="華康粗圓體" panose="020F0709000000000000" pitchFamily="49" charset="-120"/>
              </a:rPr>
              <a:t>4</a:t>
            </a:r>
            <a:r>
              <a:rPr lang="zh-TW" altLang="zh-TW" sz="2800" b="1" dirty="0">
                <a:solidFill>
                  <a:srgbClr val="7030A0"/>
                </a:solidFill>
                <a:latin typeface="華康粗圓體" panose="020F0709000000000000" pitchFamily="49" charset="-120"/>
                <a:ea typeface="華康粗圓體" panose="020F0709000000000000" pitchFamily="49" charset="-120"/>
              </a:rPr>
              <a:t>、</a:t>
            </a:r>
            <a:r>
              <a:rPr lang="en-US" altLang="zh-TW" sz="2800" b="1" dirty="0">
                <a:solidFill>
                  <a:srgbClr val="7030A0"/>
                </a:solidFill>
                <a:latin typeface="華康粗圓體" panose="020F0709000000000000" pitchFamily="49" charset="-120"/>
                <a:ea typeface="華康粗圓體" panose="020F0709000000000000" pitchFamily="49" charset="-120"/>
              </a:rPr>
              <a:t>5</a:t>
            </a:r>
            <a:r>
              <a:rPr lang="zh-TW" altLang="zh-TW" sz="2800" b="1" dirty="0" smtClean="0">
                <a:solidFill>
                  <a:srgbClr val="7030A0"/>
                </a:solidFill>
                <a:latin typeface="華康粗圓體" panose="020F0709000000000000" pitchFamily="49" charset="-120"/>
                <a:ea typeface="華康粗圓體" panose="020F0709000000000000" pitchFamily="49" charset="-120"/>
              </a:rPr>
              <a:t>名</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lnSpc>
                <a:spcPts val="3200"/>
              </a:lnSpc>
              <a:spcBef>
                <a:spcPts val="600"/>
              </a:spcBef>
              <a:spcAft>
                <a:spcPts val="0"/>
              </a:spcAft>
              <a:buClr>
                <a:srgbClr val="CC3300"/>
              </a:buClr>
              <a:buFontTx/>
              <a:buBlip>
                <a:blip r:embed="rId3"/>
              </a:buBlip>
              <a:defRPr/>
            </a:pPr>
            <a:r>
              <a:rPr lang="zh-TW" altLang="zh-TW" sz="2500" b="1" dirty="0" smtClean="0">
                <a:solidFill>
                  <a:srgbClr val="FF0000"/>
                </a:solidFill>
                <a:latin typeface="華康粗圓體" panose="020F0709000000000000" pitchFamily="49" charset="-120"/>
                <a:ea typeface="華康粗圓體" panose="020F0709000000000000" pitchFamily="49" charset="-120"/>
              </a:rPr>
              <a:t>嘉獎</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人、嘉獎</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2</a:t>
            </a:r>
            <a:r>
              <a:rPr lang="zh-TW" altLang="zh-TW" sz="2500" b="1" dirty="0">
                <a:solidFill>
                  <a:srgbClr val="FF0000"/>
                </a:solidFill>
                <a:latin typeface="華康粗圓體" panose="020F0709000000000000" pitchFamily="49" charset="-120"/>
                <a:ea typeface="華康粗圓體" panose="020F0709000000000000" pitchFamily="49" charset="-120"/>
              </a:rPr>
              <a:t>人</a:t>
            </a:r>
            <a:endParaRPr lang="en-US" altLang="zh-TW" sz="2500" b="1" dirty="0">
              <a:solidFill>
                <a:srgbClr val="FF000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200"/>
              </a:lnSpc>
              <a:spcBef>
                <a:spcPts val="600"/>
              </a:spcBef>
              <a:spcAft>
                <a:spcPts val="0"/>
              </a:spcAft>
              <a:buClr>
                <a:srgbClr val="CC3300"/>
              </a:buClr>
              <a:buFontTx/>
              <a:buBlip>
                <a:blip r:embed="rId3"/>
              </a:buBlip>
              <a:defRPr/>
            </a:pPr>
            <a:r>
              <a:rPr lang="zh-TW" altLang="zh-TW" sz="2800" b="1" dirty="0">
                <a:solidFill>
                  <a:srgbClr val="7030A0"/>
                </a:solidFill>
                <a:latin typeface="華康粗圓體" panose="020F0709000000000000" pitchFamily="49" charset="-120"/>
                <a:ea typeface="華康粗圓體" panose="020F0709000000000000" pitchFamily="49" charset="-120"/>
              </a:rPr>
              <a:t>國中、國小組第</a:t>
            </a:r>
            <a:r>
              <a:rPr lang="en-US" altLang="zh-TW" sz="2800" b="1" dirty="0">
                <a:solidFill>
                  <a:srgbClr val="7030A0"/>
                </a:solidFill>
                <a:latin typeface="華康粗圓體" panose="020F0709000000000000" pitchFamily="49" charset="-120"/>
                <a:ea typeface="華康粗圓體" panose="020F0709000000000000" pitchFamily="49" charset="-120"/>
              </a:rPr>
              <a:t>6</a:t>
            </a:r>
            <a:r>
              <a:rPr lang="zh-TW" altLang="zh-TW" sz="2800" b="1" dirty="0">
                <a:solidFill>
                  <a:srgbClr val="7030A0"/>
                </a:solidFill>
                <a:latin typeface="華康粗圓體" panose="020F0709000000000000" pitchFamily="49" charset="-120"/>
                <a:ea typeface="華康粗圓體" panose="020F0709000000000000" pitchFamily="49" charset="-120"/>
              </a:rPr>
              <a:t>名</a:t>
            </a:r>
            <a:r>
              <a:rPr lang="zh-TW" altLang="zh-TW" sz="2800" b="1" dirty="0" smtClean="0">
                <a:solidFill>
                  <a:srgbClr val="7030A0"/>
                </a:solidFill>
                <a:latin typeface="華康粗圓體" panose="020F0709000000000000" pitchFamily="49" charset="-120"/>
                <a:ea typeface="華康粗圓體" panose="020F0709000000000000" pitchFamily="49" charset="-120"/>
              </a:rPr>
              <a:t>以後</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lnSpc>
                <a:spcPts val="3200"/>
              </a:lnSpc>
              <a:spcBef>
                <a:spcPts val="600"/>
              </a:spcBef>
              <a:spcAft>
                <a:spcPts val="0"/>
              </a:spcAft>
              <a:buClr>
                <a:srgbClr val="CC3300"/>
              </a:buClr>
              <a:buFontTx/>
              <a:buBlip>
                <a:blip r:embed="rId3"/>
              </a:buBlip>
              <a:defRPr/>
            </a:pPr>
            <a:r>
              <a:rPr lang="zh-TW" altLang="zh-TW" sz="2500" b="1" dirty="0" smtClean="0">
                <a:solidFill>
                  <a:srgbClr val="FF0000"/>
                </a:solidFill>
                <a:latin typeface="華康粗圓體" panose="020F0709000000000000" pitchFamily="49" charset="-120"/>
                <a:ea typeface="華康粗圓體" panose="020F0709000000000000" pitchFamily="49" charset="-120"/>
              </a:rPr>
              <a:t>嘉獎</a:t>
            </a:r>
            <a:r>
              <a:rPr lang="en-US" altLang="zh-TW" sz="2500" b="1" dirty="0">
                <a:solidFill>
                  <a:srgbClr val="FF0000"/>
                </a:solidFill>
                <a:latin typeface="華康粗圓體" panose="020F0709000000000000" pitchFamily="49" charset="-120"/>
                <a:ea typeface="華康粗圓體" panose="020F0709000000000000" pitchFamily="49" charset="-120"/>
              </a:rPr>
              <a:t>1</a:t>
            </a:r>
            <a:r>
              <a:rPr lang="zh-TW" altLang="zh-TW" sz="2500" b="1" dirty="0">
                <a:solidFill>
                  <a:srgbClr val="FF0000"/>
                </a:solidFill>
                <a:latin typeface="華康粗圓體" panose="020F0709000000000000" pitchFamily="49" charset="-120"/>
                <a:ea typeface="華康粗圓體" panose="020F0709000000000000" pitchFamily="49" charset="-120"/>
              </a:rPr>
              <a:t>次</a:t>
            </a:r>
            <a:r>
              <a:rPr lang="en-US" altLang="zh-TW" sz="2500" b="1" dirty="0">
                <a:solidFill>
                  <a:srgbClr val="FF0000"/>
                </a:solidFill>
                <a:latin typeface="華康粗圓體" panose="020F0709000000000000" pitchFamily="49" charset="-120"/>
                <a:ea typeface="華康粗圓體" panose="020F0709000000000000" pitchFamily="49" charset="-120"/>
              </a:rPr>
              <a:t>3</a:t>
            </a:r>
            <a:r>
              <a:rPr lang="zh-TW" altLang="zh-TW" sz="2500" b="1" dirty="0" smtClean="0">
                <a:solidFill>
                  <a:srgbClr val="FF0000"/>
                </a:solidFill>
                <a:latin typeface="華康粗圓體" panose="020F0709000000000000" pitchFamily="49" charset="-120"/>
                <a:ea typeface="華康粗圓體" panose="020F0709000000000000" pitchFamily="49" charset="-120"/>
              </a:rPr>
              <a:t>人</a:t>
            </a:r>
            <a:endParaRPr lang="zh-TW" altLang="en-US" sz="2500" b="1" dirty="0">
              <a:solidFill>
                <a:srgbClr val="FF000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799173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1066130"/>
          </a:xfrm>
        </p:spPr>
        <p:txBody>
          <a:bodyPr>
            <a:normAutofit/>
          </a:bodyPr>
          <a:lstStyle/>
          <a:p>
            <a:pPr lvl="2"/>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學生</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(P.14)-</a:t>
            </a:r>
            <a:r>
              <a:rPr lang="zh-TW" altLang="en-US"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特優作品</a:t>
            </a:r>
            <a:endParaRPr lang="zh-TW" altLang="en-US" sz="4400" dirty="0">
              <a:solidFill>
                <a:srgbClr val="FF0000"/>
              </a:solidFill>
            </a:endParaRPr>
          </a:p>
        </p:txBody>
      </p:sp>
      <p:sp>
        <p:nvSpPr>
          <p:cNvPr id="3" name="內容版面配置區 2"/>
          <p:cNvSpPr>
            <a:spLocks noGrp="1"/>
          </p:cNvSpPr>
          <p:nvPr>
            <p:ph sz="quarter" idx="1"/>
          </p:nvPr>
        </p:nvSpPr>
        <p:spPr>
          <a:xfrm>
            <a:off x="-252536" y="1556792"/>
            <a:ext cx="8856984" cy="5017768"/>
          </a:xfrm>
        </p:spPr>
        <p:txBody>
          <a:bodyPr/>
          <a:lstStyle/>
          <a:p>
            <a:pPr marL="1440000" lvl="1" indent="-342900" algn="just" eaLnBrk="1" fontAlgn="auto" hangingPunct="1">
              <a:spcBef>
                <a:spcPts val="1000"/>
              </a:spcBef>
              <a:spcAft>
                <a:spcPts val="0"/>
              </a:spcAft>
              <a:buClr>
                <a:srgbClr val="CC3300"/>
              </a:buClr>
              <a:buFontTx/>
              <a:buBlip>
                <a:blip r:embed="rId2"/>
              </a:buBlip>
              <a:defRPr/>
            </a:pPr>
            <a:r>
              <a:rPr lang="zh-TW" altLang="en-US" sz="2800" b="1" dirty="0" smtClean="0">
                <a:solidFill>
                  <a:srgbClr val="7030A0"/>
                </a:solidFill>
                <a:latin typeface="華康粗圓體" panose="020F0709000000000000" pitchFamily="49" charset="-120"/>
                <a:ea typeface="華康粗圓體" panose="020F0709000000000000" pitchFamily="49" charset="-120"/>
              </a:rPr>
              <a:t>頒發</a:t>
            </a:r>
            <a:r>
              <a:rPr lang="zh-TW" altLang="en-US" sz="2800" b="1" dirty="0">
                <a:solidFill>
                  <a:srgbClr val="00B050"/>
                </a:solidFill>
                <a:latin typeface="華康粗圓體" panose="020F0709000000000000" pitchFamily="49" charset="-120"/>
                <a:ea typeface="華康粗圓體" panose="020F0709000000000000" pitchFamily="49" charset="-120"/>
              </a:rPr>
              <a:t>獎品乙份</a:t>
            </a:r>
            <a:r>
              <a:rPr lang="zh-TW" altLang="en-US" sz="2800" b="1" dirty="0">
                <a:solidFill>
                  <a:srgbClr val="7030A0"/>
                </a:solidFill>
                <a:latin typeface="華康粗圓體" panose="020F0709000000000000" pitchFamily="49" charset="-120"/>
                <a:ea typeface="華康粗圓體" panose="020F0709000000000000" pitchFamily="49" charset="-120"/>
              </a:rPr>
              <a:t>，參賽學生各</a:t>
            </a:r>
            <a:r>
              <a:rPr lang="zh-TW" altLang="en-US" sz="2800" b="1" dirty="0">
                <a:solidFill>
                  <a:srgbClr val="00B050"/>
                </a:solidFill>
                <a:latin typeface="華康粗圓體" panose="020F0709000000000000" pitchFamily="49" charset="-120"/>
                <a:ea typeface="華康粗圓體" panose="020F0709000000000000" pitchFamily="49" charset="-120"/>
              </a:rPr>
              <a:t>頒發獎狀乙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endParaRPr lang="en-US" altLang="zh-TW" sz="2800" b="1" dirty="0" smtClean="0">
              <a:solidFill>
                <a:srgbClr val="00B05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1000"/>
              </a:spcBef>
              <a:spcAft>
                <a:spcPts val="0"/>
              </a:spcAft>
              <a:buClr>
                <a:srgbClr val="CC3300"/>
              </a:buClr>
              <a:buFontTx/>
              <a:buBlip>
                <a:blip r:embed="rId2"/>
              </a:buBlip>
              <a:defRPr/>
            </a:pPr>
            <a:r>
              <a:rPr lang="zh-TW" altLang="en-US" sz="2800" b="1" dirty="0" smtClean="0">
                <a:solidFill>
                  <a:srgbClr val="7030A0"/>
                </a:solidFill>
                <a:latin typeface="華康粗圓體" panose="020F0709000000000000" pitchFamily="49" charset="-120"/>
                <a:ea typeface="華康粗圓體" panose="020F0709000000000000" pitchFamily="49" charset="-120"/>
              </a:rPr>
              <a:t>取得</a:t>
            </a:r>
            <a:r>
              <a:rPr lang="zh-TW" altLang="en-US" sz="2800" b="1" dirty="0">
                <a:solidFill>
                  <a:srgbClr val="7030A0"/>
                </a:solidFill>
                <a:latin typeface="華康粗圓體" panose="020F0709000000000000" pitchFamily="49" charset="-120"/>
                <a:ea typeface="華康粗圓體" panose="020F0709000000000000" pitchFamily="49" charset="-120"/>
              </a:rPr>
              <a:t>臺北市參加全國科展之代表</a:t>
            </a:r>
            <a:r>
              <a:rPr lang="zh-TW" altLang="en-US" sz="2800" b="1" dirty="0" smtClean="0">
                <a:solidFill>
                  <a:srgbClr val="7030A0"/>
                </a:solidFill>
                <a:latin typeface="華康粗圓體" panose="020F0709000000000000" pitchFamily="49" charset="-120"/>
                <a:ea typeface="華康粗圓體" panose="020F0709000000000000" pitchFamily="49" charset="-120"/>
              </a:rPr>
              <a:t>權</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1000"/>
              </a:spcBef>
              <a:spcAft>
                <a:spcPts val="0"/>
              </a:spcAft>
              <a:buClr>
                <a:srgbClr val="CC3300"/>
              </a:buClr>
              <a:buFontTx/>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實際</a:t>
            </a:r>
            <a:r>
              <a:rPr lang="zh-TW" altLang="en-US" sz="2800" b="1" dirty="0">
                <a:solidFill>
                  <a:srgbClr val="00B050"/>
                </a:solidFill>
                <a:latin typeface="華康粗圓體" panose="020F0709000000000000" pitchFamily="49" charset="-120"/>
                <a:ea typeface="華康粗圓體" panose="020F0709000000000000" pitchFamily="49" charset="-120"/>
              </a:rPr>
              <a:t>錄取件數</a:t>
            </a:r>
            <a:r>
              <a:rPr lang="zh-TW" altLang="en-US" sz="2800" b="1" dirty="0">
                <a:solidFill>
                  <a:srgbClr val="7030A0"/>
                </a:solidFill>
                <a:latin typeface="華康粗圓體" panose="020F0709000000000000" pitchFamily="49" charset="-120"/>
                <a:ea typeface="華康粗圓體" panose="020F0709000000000000" pitchFamily="49" charset="-120"/>
              </a:rPr>
              <a:t>由評審委員會斟酌參展件數及實際狀況決定</a:t>
            </a:r>
            <a:r>
              <a:rPr lang="zh-TW" altLang="en-US" sz="2800" b="1" dirty="0" smtClean="0">
                <a:solidFill>
                  <a:srgbClr val="7030A0"/>
                </a:solidFill>
                <a:latin typeface="華康粗圓體" panose="020F0709000000000000" pitchFamily="49" charset="-120"/>
                <a:ea typeface="華康粗圓體" panose="020F0709000000000000" pitchFamily="49" charset="-120"/>
              </a:rPr>
              <a:t>之</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1000"/>
              </a:spcBef>
              <a:spcAft>
                <a:spcPts val="0"/>
              </a:spcAft>
              <a:buClr>
                <a:srgbClr val="CC3300"/>
              </a:buClr>
              <a:buFontTx/>
              <a:buBlip>
                <a:blip r:embed="rId2"/>
              </a:buBlip>
              <a:defRPr/>
            </a:pPr>
            <a:r>
              <a:rPr lang="zh-TW" altLang="zh-TW" sz="2800" b="1" dirty="0">
                <a:solidFill>
                  <a:srgbClr val="7030A0"/>
                </a:solidFill>
                <a:latin typeface="華康粗圓體" panose="020F0709000000000000" pitchFamily="49" charset="-120"/>
                <a:ea typeface="華康粗圓體" panose="020F0709000000000000" pitchFamily="49" charset="-120"/>
              </a:rPr>
              <a:t>獲取代表權之</a:t>
            </a:r>
            <a:r>
              <a:rPr lang="zh-TW" altLang="zh-TW" sz="2800" b="1" dirty="0" smtClean="0">
                <a:solidFill>
                  <a:srgbClr val="7030A0"/>
                </a:solidFill>
                <a:latin typeface="華康粗圓體" panose="020F0709000000000000" pitchFamily="49" charset="-120"/>
                <a:ea typeface="華康粗圓體" panose="020F0709000000000000" pitchFamily="49" charset="-120"/>
              </a:rPr>
              <a:t>隊伍</a:t>
            </a:r>
            <a:r>
              <a:rPr lang="zh-TW" altLang="en-US" sz="2800" b="1" dirty="0" smtClean="0">
                <a:solidFill>
                  <a:srgbClr val="7030A0"/>
                </a:solidFill>
                <a:latin typeface="華康粗圓體" panose="020F0709000000000000" pitchFamily="49" charset="-120"/>
                <a:ea typeface="華康粗圓體" panose="020F0709000000000000" pitchFamily="49" charset="-120"/>
              </a:rPr>
              <a:t>：</a:t>
            </a: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spcBef>
                <a:spcPts val="600"/>
              </a:spcBef>
              <a:spcAft>
                <a:spcPts val="0"/>
              </a:spcAft>
              <a:buClr>
                <a:srgbClr val="CC3300"/>
              </a:buClr>
              <a:buFontTx/>
              <a:buBlip>
                <a:blip r:embed="rId2"/>
              </a:buBlip>
              <a:defRPr/>
            </a:pPr>
            <a:r>
              <a:rPr lang="zh-TW" altLang="zh-TW" sz="2500" b="1" dirty="0" smtClean="0">
                <a:solidFill>
                  <a:srgbClr val="7030A0"/>
                </a:solidFill>
                <a:latin typeface="華康粗圓體" panose="020F0709000000000000" pitchFamily="49" charset="-120"/>
                <a:ea typeface="華康粗圓體" panose="020F0709000000000000" pitchFamily="49" charset="-120"/>
              </a:rPr>
              <a:t>學校</a:t>
            </a:r>
            <a:r>
              <a:rPr lang="zh-TW" altLang="zh-TW" sz="2500" b="1" dirty="0">
                <a:solidFill>
                  <a:srgbClr val="7030A0"/>
                </a:solidFill>
                <a:latin typeface="華康粗圓體" panose="020F0709000000000000" pitchFamily="49" charset="-120"/>
                <a:ea typeface="華康粗圓體" panose="020F0709000000000000" pitchFamily="49" charset="-120"/>
              </a:rPr>
              <a:t>應另準備作品</a:t>
            </a:r>
            <a:r>
              <a:rPr lang="zh-TW" altLang="zh-TW" sz="2500" b="1" dirty="0" smtClean="0">
                <a:solidFill>
                  <a:srgbClr val="FF0000"/>
                </a:solidFill>
                <a:latin typeface="華康粗圓體" panose="020F0709000000000000" pitchFamily="49" charset="-120"/>
                <a:ea typeface="華康粗圓體" panose="020F0709000000000000" pitchFamily="49" charset="-120"/>
              </a:rPr>
              <a:t>說明書</a:t>
            </a:r>
            <a:r>
              <a:rPr lang="zh-TW" altLang="en-US" sz="2500" b="1" dirty="0" smtClean="0">
                <a:solidFill>
                  <a:srgbClr val="FF0000"/>
                </a:solidFill>
                <a:latin typeface="華康粗圓體" panose="020F0709000000000000" pitchFamily="49" charset="-120"/>
                <a:ea typeface="華康粗圓體" panose="020F0709000000000000" pitchFamily="49" charset="-120"/>
              </a:rPr>
              <a:t>二</a:t>
            </a:r>
            <a:r>
              <a:rPr lang="zh-TW" altLang="zh-TW" sz="2500" b="1" dirty="0" smtClean="0">
                <a:solidFill>
                  <a:srgbClr val="FF0000"/>
                </a:solidFill>
                <a:latin typeface="華康粗圓體" panose="020F0709000000000000" pitchFamily="49" charset="-120"/>
                <a:ea typeface="華康粗圓體" panose="020F0709000000000000" pitchFamily="49" charset="-120"/>
              </a:rPr>
              <a:t>份</a:t>
            </a:r>
            <a:endParaRPr lang="en-US" altLang="zh-TW" sz="2500" b="1" dirty="0" smtClean="0">
              <a:solidFill>
                <a:srgbClr val="FF0000"/>
              </a:solidFill>
              <a:latin typeface="華康粗圓體" panose="020F0709000000000000" pitchFamily="49" charset="-120"/>
              <a:ea typeface="華康粗圓體" panose="020F0709000000000000" pitchFamily="49" charset="-120"/>
            </a:endParaRPr>
          </a:p>
          <a:p>
            <a:pPr marL="1714637" lvl="2" indent="-342900" algn="just" fontAlgn="auto">
              <a:spcBef>
                <a:spcPts val="600"/>
              </a:spcBef>
              <a:spcAft>
                <a:spcPts val="0"/>
              </a:spcAft>
              <a:buClr>
                <a:srgbClr val="CC3300"/>
              </a:buClr>
              <a:buFontTx/>
              <a:buBlip>
                <a:blip r:embed="rId2"/>
              </a:buBlip>
              <a:defRPr/>
            </a:pPr>
            <a:r>
              <a:rPr lang="en-US" altLang="zh-TW" sz="2500" b="1" dirty="0" smtClean="0">
                <a:solidFill>
                  <a:srgbClr val="FF0000"/>
                </a:solidFill>
                <a:latin typeface="華康粗圓體" panose="020F0709000000000000" pitchFamily="49" charset="-120"/>
                <a:ea typeface="華康粗圓體" panose="020F0709000000000000" pitchFamily="49" charset="-120"/>
              </a:rPr>
              <a:t>PDF</a:t>
            </a:r>
            <a:r>
              <a:rPr lang="zh-TW" altLang="zh-TW" sz="2500" b="1" dirty="0">
                <a:solidFill>
                  <a:srgbClr val="7030A0"/>
                </a:solidFill>
                <a:latin typeface="華康粗圓體" panose="020F0709000000000000" pitchFamily="49" charset="-120"/>
                <a:ea typeface="華康粗圓體" panose="020F0709000000000000" pitchFamily="49" charset="-120"/>
              </a:rPr>
              <a:t>與</a:t>
            </a:r>
            <a:r>
              <a:rPr lang="en-US" altLang="zh-TW" sz="2500" b="1" dirty="0">
                <a:solidFill>
                  <a:srgbClr val="FF0000"/>
                </a:solidFill>
                <a:latin typeface="華康粗圓體" panose="020F0709000000000000" pitchFamily="49" charset="-120"/>
                <a:ea typeface="華康粗圓體" panose="020F0709000000000000" pitchFamily="49" charset="-120"/>
              </a:rPr>
              <a:t>WORD</a:t>
            </a:r>
            <a:r>
              <a:rPr lang="zh-TW" altLang="zh-TW" sz="2500" b="1" dirty="0">
                <a:solidFill>
                  <a:srgbClr val="7030A0"/>
                </a:solidFill>
                <a:latin typeface="華康粗圓體" panose="020F0709000000000000" pitchFamily="49" charset="-120"/>
                <a:ea typeface="華康粗圓體" panose="020F0709000000000000" pitchFamily="49" charset="-120"/>
              </a:rPr>
              <a:t>格式電子檔各一</a:t>
            </a:r>
            <a:r>
              <a:rPr lang="zh-TW" altLang="zh-TW" sz="2500" b="1" dirty="0" smtClean="0">
                <a:solidFill>
                  <a:srgbClr val="7030A0"/>
                </a:solidFill>
                <a:latin typeface="華康粗圓體" panose="020F0709000000000000" pitchFamily="49" charset="-120"/>
                <a:ea typeface="華康粗圓體" panose="020F0709000000000000" pitchFamily="49" charset="-120"/>
              </a:rPr>
              <a:t>份</a:t>
            </a:r>
            <a:endParaRPr lang="en-US" altLang="zh-TW" sz="2500" b="1" dirty="0" smtClean="0">
              <a:solidFill>
                <a:srgbClr val="7030A0"/>
              </a:solidFill>
              <a:latin typeface="華康粗圓體" panose="020F0709000000000000" pitchFamily="49" charset="-120"/>
              <a:ea typeface="華康粗圓體" panose="020F0709000000000000" pitchFamily="49" charset="-120"/>
            </a:endParaRPr>
          </a:p>
          <a:p>
            <a:pPr marL="1714637" lvl="2" indent="-342900" algn="just" fontAlgn="auto">
              <a:spcBef>
                <a:spcPts val="600"/>
              </a:spcBef>
              <a:spcAft>
                <a:spcPts val="0"/>
              </a:spcAft>
              <a:buClr>
                <a:srgbClr val="CC3300"/>
              </a:buClr>
              <a:buFontTx/>
              <a:buBlip>
                <a:blip r:embed="rId2"/>
              </a:buBlip>
              <a:defRPr/>
            </a:pPr>
            <a:r>
              <a:rPr lang="zh-TW" altLang="en-US" sz="2500" b="1" dirty="0">
                <a:solidFill>
                  <a:srgbClr val="7030A0"/>
                </a:solidFill>
                <a:latin typeface="華康粗圓體" panose="020F0709000000000000" pitchFamily="49" charset="-120"/>
                <a:ea typeface="華康粗圓體" panose="020F0709000000000000" pitchFamily="49" charset="-120"/>
              </a:rPr>
              <a:t>「</a:t>
            </a:r>
            <a:r>
              <a:rPr lang="zh-TW" altLang="zh-TW" sz="2500" b="1" dirty="0">
                <a:solidFill>
                  <a:srgbClr val="7030A0"/>
                </a:solidFill>
                <a:latin typeface="華康粗圓體" panose="020F0709000000000000" pitchFamily="49" charset="-120"/>
                <a:ea typeface="華康粗圓體" panose="020F0709000000000000" pitchFamily="49" charset="-120"/>
              </a:rPr>
              <a:t>全國</a:t>
            </a:r>
            <a:r>
              <a:rPr lang="zh-TW" altLang="zh-TW" sz="2500" b="1" dirty="0">
                <a:solidFill>
                  <a:srgbClr val="7030A0"/>
                </a:solidFill>
                <a:latin typeface="華康粗圓體" panose="020F0709000000000000" pitchFamily="49" charset="-120"/>
                <a:ea typeface="華康粗圓體" panose="020F0709000000000000" pitchFamily="49" charset="-120"/>
              </a:rPr>
              <a:t>中小學科學展覽會作品送展</a:t>
            </a:r>
            <a:r>
              <a:rPr lang="zh-TW" altLang="zh-TW" sz="2500" b="1" dirty="0">
                <a:solidFill>
                  <a:srgbClr val="7030A0"/>
                </a:solidFill>
                <a:latin typeface="華康粗圓體" panose="020F0709000000000000" pitchFamily="49" charset="-120"/>
                <a:ea typeface="華康粗圓體" panose="020F0709000000000000" pitchFamily="49" charset="-120"/>
              </a:rPr>
              <a:t>表</a:t>
            </a:r>
            <a:r>
              <a:rPr lang="zh-TW" altLang="en-US" sz="2500" b="1" dirty="0">
                <a:solidFill>
                  <a:srgbClr val="7030A0"/>
                </a:solidFill>
                <a:latin typeface="華康粗圓體" panose="020F0709000000000000" pitchFamily="49" charset="-120"/>
                <a:ea typeface="華康粗圓體" panose="020F0709000000000000" pitchFamily="49" charset="-120"/>
              </a:rPr>
              <a:t>」</a:t>
            </a:r>
            <a:r>
              <a:rPr lang="en-US" altLang="zh-TW" sz="2500" b="1" dirty="0" smtClean="0">
                <a:solidFill>
                  <a:srgbClr val="FF0000"/>
                </a:solidFill>
                <a:latin typeface="華康粗圓體" panose="020F0709000000000000" pitchFamily="49" charset="-120"/>
                <a:ea typeface="華康粗圓體" panose="020F0709000000000000" pitchFamily="49" charset="-120"/>
              </a:rPr>
              <a:t>6</a:t>
            </a:r>
            <a:r>
              <a:rPr lang="zh-TW" altLang="zh-TW" sz="2500" b="1" dirty="0" smtClean="0">
                <a:solidFill>
                  <a:srgbClr val="FF0000"/>
                </a:solidFill>
                <a:latin typeface="華康粗圓體" panose="020F0709000000000000" pitchFamily="49" charset="-120"/>
                <a:ea typeface="華康粗圓體" panose="020F0709000000000000" pitchFamily="49" charset="-120"/>
              </a:rPr>
              <a:t>月</a:t>
            </a:r>
            <a:r>
              <a:rPr lang="en-US" altLang="zh-TW" sz="2500" b="1" dirty="0" smtClean="0">
                <a:solidFill>
                  <a:srgbClr val="FF0000"/>
                </a:solidFill>
                <a:latin typeface="華康粗圓體" panose="020F0709000000000000" pitchFamily="49" charset="-120"/>
                <a:ea typeface="華康粗圓體" panose="020F0709000000000000" pitchFamily="49" charset="-120"/>
              </a:rPr>
              <a:t>5</a:t>
            </a:r>
            <a:r>
              <a:rPr lang="zh-TW" altLang="zh-TW" sz="2500" b="1" dirty="0" smtClean="0">
                <a:solidFill>
                  <a:srgbClr val="FF0000"/>
                </a:solidFill>
                <a:latin typeface="華康粗圓體" panose="020F0709000000000000" pitchFamily="49" charset="-120"/>
                <a:ea typeface="華康粗圓體" panose="020F0709000000000000" pitchFamily="49" charset="-120"/>
              </a:rPr>
              <a:t>日</a:t>
            </a:r>
            <a:r>
              <a:rPr lang="zh-TW" altLang="zh-TW" sz="2500" b="1" dirty="0">
                <a:solidFill>
                  <a:srgbClr val="FF0000"/>
                </a:solidFill>
                <a:latin typeface="華康粗圓體" panose="020F0709000000000000" pitchFamily="49" charset="-120"/>
                <a:ea typeface="華康粗圓體" panose="020F0709000000000000" pitchFamily="49" charset="-120"/>
              </a:rPr>
              <a:t>（星期五）前</a:t>
            </a:r>
            <a:r>
              <a:rPr lang="zh-TW" altLang="zh-TW" sz="2500" b="1" dirty="0" smtClean="0">
                <a:solidFill>
                  <a:srgbClr val="7030A0"/>
                </a:solidFill>
                <a:latin typeface="華康粗圓體" panose="020F0709000000000000" pitchFamily="49" charset="-120"/>
                <a:ea typeface="華康粗圓體" panose="020F0709000000000000" pitchFamily="49" charset="-120"/>
              </a:rPr>
              <a:t>送達</a:t>
            </a:r>
            <a:r>
              <a:rPr lang="zh-TW" altLang="en-US" sz="2500" b="1" dirty="0" smtClean="0">
                <a:solidFill>
                  <a:srgbClr val="7030A0"/>
                </a:solidFill>
                <a:latin typeface="華康粗圓體" panose="020F0709000000000000" pitchFamily="49" charset="-120"/>
                <a:ea typeface="華康粗圓體" panose="020F0709000000000000" pitchFamily="49" charset="-120"/>
              </a:rPr>
              <a:t>松山家商</a:t>
            </a:r>
            <a:r>
              <a:rPr lang="zh-TW" altLang="zh-TW" sz="2500" b="1" dirty="0" smtClean="0">
                <a:solidFill>
                  <a:srgbClr val="7030A0"/>
                </a:solidFill>
                <a:latin typeface="華康粗圓體" panose="020F0709000000000000" pitchFamily="49" charset="-120"/>
                <a:ea typeface="華康粗圓體" panose="020F0709000000000000" pitchFamily="49" charset="-120"/>
              </a:rPr>
              <a:t>彙</a:t>
            </a:r>
            <a:r>
              <a:rPr lang="zh-TW" altLang="zh-TW" sz="2500" b="1" dirty="0" smtClean="0">
                <a:solidFill>
                  <a:srgbClr val="7030A0"/>
                </a:solidFill>
                <a:latin typeface="華康粗圓體" panose="020F0709000000000000" pitchFamily="49" charset="-120"/>
                <a:ea typeface="華康粗圓體" panose="020F0709000000000000" pitchFamily="49" charset="-120"/>
              </a:rPr>
              <a:t>整</a:t>
            </a:r>
            <a:endParaRPr lang="zh-TW" altLang="zh-TW" sz="25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435678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363272"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學生</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179512" y="1628800"/>
            <a:ext cx="8208912" cy="4873752"/>
          </a:xfrm>
        </p:spPr>
        <p:txBody>
          <a:bodyPr/>
          <a:lstStyle/>
          <a:p>
            <a:pPr marL="1080000" lvl="2" indent="-342900" algn="just" eaLnBrk="1" fontAlgn="auto" hangingPunct="1">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優等作品：</a:t>
            </a:r>
            <a:endParaRPr lang="en-US" altLang="zh-TW" sz="3200" b="1" dirty="0">
              <a:solidFill>
                <a:srgbClr val="00B05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各頒發</a:t>
            </a:r>
            <a:r>
              <a:rPr lang="zh-TW" altLang="en-US" sz="3200" b="1" dirty="0">
                <a:solidFill>
                  <a:srgbClr val="00B050"/>
                </a:solidFill>
                <a:latin typeface="華康粗圓體" panose="020F0709000000000000" pitchFamily="49" charset="-120"/>
                <a:ea typeface="華康粗圓體" panose="020F0709000000000000" pitchFamily="49" charset="-120"/>
              </a:rPr>
              <a:t>獎狀乙幀</a:t>
            </a:r>
            <a:r>
              <a:rPr lang="zh-TW" altLang="en-US" sz="3200" b="1" dirty="0">
                <a:solidFill>
                  <a:srgbClr val="7030A0"/>
                </a:solidFill>
                <a:latin typeface="華康粗圓體" panose="020F0709000000000000" pitchFamily="49" charset="-120"/>
                <a:ea typeface="華康粗圓體" panose="020F0709000000000000" pitchFamily="49" charset="-120"/>
              </a:rPr>
              <a:t>，實際錄取件數由評審委員會斟酌參展件數及實際狀況決定</a:t>
            </a:r>
            <a:r>
              <a:rPr lang="zh-TW" altLang="en-US" sz="3200" b="1" dirty="0" smtClean="0">
                <a:solidFill>
                  <a:srgbClr val="7030A0"/>
                </a:solidFill>
                <a:latin typeface="華康粗圓體" panose="020F0709000000000000" pitchFamily="49" charset="-120"/>
                <a:ea typeface="華康粗圓體" panose="020F0709000000000000" pitchFamily="49" charset="-120"/>
              </a:rPr>
              <a:t>之</a:t>
            </a:r>
            <a:endParaRPr lang="zh-TW" altLang="en-US" sz="32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Aft>
                <a:spcPts val="0"/>
              </a:spcAft>
              <a:buClr>
                <a:srgbClr val="CC3300"/>
              </a:buClr>
              <a:buFont typeface="Arial" pitchFamily="34" charset="0"/>
              <a:buBlip>
                <a:blip r:embed="rId2"/>
              </a:buBlip>
              <a:defRPr/>
            </a:pPr>
            <a:r>
              <a:rPr lang="zh-TW" altLang="en-US" sz="3200" b="1" dirty="0">
                <a:solidFill>
                  <a:srgbClr val="00B050"/>
                </a:solidFill>
                <a:latin typeface="華康粗圓體" panose="020F0709000000000000" pitchFamily="49" charset="-120"/>
                <a:ea typeface="華康粗圓體" panose="020F0709000000000000" pitchFamily="49" charset="-120"/>
              </a:rPr>
              <a:t>佳作：</a:t>
            </a:r>
            <a:endParaRPr lang="en-US" altLang="zh-TW" sz="3200" b="1" dirty="0">
              <a:solidFill>
                <a:srgbClr val="00B05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en-US" sz="3200" b="1" dirty="0">
                <a:solidFill>
                  <a:srgbClr val="7030A0"/>
                </a:solidFill>
                <a:latin typeface="華康粗圓體" panose="020F0709000000000000" pitchFamily="49" charset="-120"/>
                <a:ea typeface="華康粗圓體" panose="020F0709000000000000" pitchFamily="49" charset="-120"/>
              </a:rPr>
              <a:t>各頒發</a:t>
            </a:r>
            <a:r>
              <a:rPr lang="zh-TW" altLang="en-US" sz="3200" b="1" dirty="0">
                <a:solidFill>
                  <a:srgbClr val="00B050"/>
                </a:solidFill>
                <a:latin typeface="華康粗圓體" panose="020F0709000000000000" pitchFamily="49" charset="-120"/>
                <a:ea typeface="華康粗圓體" panose="020F0709000000000000" pitchFamily="49" charset="-120"/>
              </a:rPr>
              <a:t>獎狀乙幀</a:t>
            </a:r>
            <a:r>
              <a:rPr lang="zh-TW" altLang="en-US" sz="3200" b="1" dirty="0">
                <a:solidFill>
                  <a:srgbClr val="7030A0"/>
                </a:solidFill>
                <a:latin typeface="華康粗圓體" panose="020F0709000000000000" pitchFamily="49" charset="-120"/>
                <a:ea typeface="華康粗圓體" panose="020F0709000000000000" pitchFamily="49" charset="-120"/>
              </a:rPr>
              <a:t>，實際錄取件數由評審委員會斟酌參展件數及實際狀況決定</a:t>
            </a:r>
            <a:r>
              <a:rPr lang="zh-TW" altLang="en-US" sz="3200" b="1" dirty="0" smtClean="0">
                <a:solidFill>
                  <a:srgbClr val="7030A0"/>
                </a:solidFill>
                <a:latin typeface="華康粗圓體" panose="020F0709000000000000" pitchFamily="49" charset="-120"/>
                <a:ea typeface="華康粗圓體" panose="020F0709000000000000" pitchFamily="49" charset="-120"/>
              </a:rPr>
              <a:t>之</a:t>
            </a:r>
            <a:endParaRPr lang="zh-TW" altLang="en-US" sz="32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67456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學生</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.14</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107504" y="1484784"/>
            <a:ext cx="8280920" cy="4873752"/>
          </a:xfrm>
        </p:spPr>
        <p:txBody>
          <a:bodyPr/>
          <a:lstStyle/>
          <a:p>
            <a:pPr marL="1080000" lvl="2" indent="-342900" algn="just" eaLnBrk="1" fontAlgn="auto" hangingPunct="1">
              <a:spcAft>
                <a:spcPts val="0"/>
              </a:spcAft>
              <a:buClr>
                <a:srgbClr val="CC3300"/>
              </a:buClr>
              <a:buFont typeface="Arial" pitchFamily="34" charset="0"/>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研究精神獎</a:t>
            </a:r>
            <a:r>
              <a:rPr lang="zh-TW" altLang="en-US" sz="2800" b="1" dirty="0">
                <a:solidFill>
                  <a:srgbClr val="7030A0"/>
                </a:solidFill>
                <a:latin typeface="華康粗圓體" panose="020F0709000000000000" pitchFamily="49" charset="-120"/>
                <a:ea typeface="華康粗圓體" panose="020F0709000000000000" pitchFamily="49" charset="-120"/>
              </a:rPr>
              <a:t>：錄取研究精神優良之作品若干件，各頒發</a:t>
            </a:r>
            <a:r>
              <a:rPr lang="zh-TW" altLang="en-US" sz="2800" b="1" dirty="0">
                <a:solidFill>
                  <a:srgbClr val="00B050"/>
                </a:solidFill>
                <a:latin typeface="華康粗圓體" panose="020F0709000000000000" pitchFamily="49" charset="-120"/>
                <a:ea typeface="華康粗圓體" panose="020F0709000000000000" pitchFamily="49" charset="-120"/>
              </a:rPr>
              <a:t>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Aft>
                <a:spcPts val="0"/>
              </a:spcAft>
              <a:buClr>
                <a:srgbClr val="CC3300"/>
              </a:buClr>
              <a:buFont typeface="Arial" pitchFamily="34" charset="0"/>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團隊合作獎</a:t>
            </a:r>
            <a:r>
              <a:rPr lang="zh-TW" altLang="en-US" sz="2800" b="1" dirty="0">
                <a:solidFill>
                  <a:srgbClr val="7030A0"/>
                </a:solidFill>
                <a:latin typeface="華康粗圓體" panose="020F0709000000000000" pitchFamily="49" charset="-120"/>
                <a:ea typeface="華康粗圓體" panose="020F0709000000000000" pitchFamily="49" charset="-120"/>
              </a:rPr>
              <a:t>：錄取富團隊合作精神之作品若干件，各頒發</a:t>
            </a:r>
            <a:r>
              <a:rPr lang="zh-TW" altLang="en-US" sz="2800" b="1" dirty="0">
                <a:solidFill>
                  <a:srgbClr val="00B050"/>
                </a:solidFill>
                <a:latin typeface="華康粗圓體" panose="020F0709000000000000" pitchFamily="49" charset="-120"/>
                <a:ea typeface="華康粗圓體" panose="020F0709000000000000" pitchFamily="49" charset="-120"/>
              </a:rPr>
              <a:t>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Aft>
                <a:spcPts val="0"/>
              </a:spcAft>
              <a:buClr>
                <a:srgbClr val="CC3300"/>
              </a:buClr>
              <a:buFont typeface="Arial" pitchFamily="34" charset="0"/>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鄉土教材獎</a:t>
            </a:r>
            <a:r>
              <a:rPr lang="zh-TW" altLang="en-US" sz="2800" b="1" dirty="0">
                <a:solidFill>
                  <a:srgbClr val="7030A0"/>
                </a:solidFill>
                <a:latin typeface="華康粗圓體" panose="020F0709000000000000" pitchFamily="49" charset="-120"/>
                <a:ea typeface="華康粗圓體" panose="020F0709000000000000" pitchFamily="49" charset="-120"/>
              </a:rPr>
              <a:t>：錄取深入生活環境研究之作品若干件，各頒發</a:t>
            </a:r>
            <a:r>
              <a:rPr lang="zh-TW" altLang="en-US" sz="2800" b="1" dirty="0">
                <a:solidFill>
                  <a:srgbClr val="00B050"/>
                </a:solidFill>
                <a:latin typeface="華康粗圓體" panose="020F0709000000000000" pitchFamily="49" charset="-120"/>
                <a:ea typeface="華康粗圓體" panose="020F0709000000000000" pitchFamily="49" charset="-120"/>
              </a:rPr>
              <a:t>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Aft>
                <a:spcPts val="0"/>
              </a:spcAft>
              <a:buClr>
                <a:srgbClr val="CC3300"/>
              </a:buClr>
              <a:buFont typeface="Arial" pitchFamily="34" charset="0"/>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創意獎</a:t>
            </a:r>
            <a:r>
              <a:rPr lang="zh-TW" altLang="en-US" sz="2800" b="1" dirty="0">
                <a:solidFill>
                  <a:srgbClr val="7030A0"/>
                </a:solidFill>
                <a:latin typeface="華康粗圓體" panose="020F0709000000000000" pitchFamily="49" charset="-120"/>
                <a:ea typeface="華康粗圓體" panose="020F0709000000000000" pitchFamily="49" charset="-120"/>
              </a:rPr>
              <a:t>：錄取富創意性之作品若干件，各頒發</a:t>
            </a:r>
            <a:r>
              <a:rPr lang="zh-TW" altLang="en-US" sz="2800" b="1" dirty="0">
                <a:solidFill>
                  <a:srgbClr val="00B050"/>
                </a:solidFill>
                <a:latin typeface="華康粗圓體" panose="020F0709000000000000" pitchFamily="49" charset="-120"/>
                <a:ea typeface="華康粗圓體" panose="020F0709000000000000" pitchFamily="49" charset="-120"/>
              </a:rPr>
              <a:t>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Aft>
                <a:spcPts val="0"/>
              </a:spcAft>
              <a:buClr>
                <a:srgbClr val="CC3300"/>
              </a:buClr>
              <a:buFont typeface="Arial" pitchFamily="34" charset="0"/>
              <a:buBlip>
                <a:blip r:embed="rId2"/>
              </a:buBlip>
              <a:defRPr/>
            </a:pPr>
            <a:r>
              <a:rPr lang="zh-TW" altLang="en-US" sz="2800" b="1" dirty="0">
                <a:solidFill>
                  <a:srgbClr val="00B050"/>
                </a:solidFill>
                <a:latin typeface="華康粗圓體" panose="020F0709000000000000" pitchFamily="49" charset="-120"/>
                <a:ea typeface="華康粗圓體" panose="020F0709000000000000" pitchFamily="49" charset="-120"/>
              </a:rPr>
              <a:t>入選獎</a:t>
            </a:r>
            <a:r>
              <a:rPr lang="zh-TW" altLang="en-US" sz="2800" b="1" dirty="0">
                <a:solidFill>
                  <a:srgbClr val="7030A0"/>
                </a:solidFill>
                <a:latin typeface="華康粗圓體" panose="020F0709000000000000" pitchFamily="49" charset="-120"/>
                <a:ea typeface="華康粗圓體" panose="020F0709000000000000" pitchFamily="49" charset="-120"/>
              </a:rPr>
              <a:t>：凡通過作品說明書審查之參展作品，各頒發</a:t>
            </a:r>
            <a:r>
              <a:rPr lang="zh-TW" altLang="en-US" sz="2800" b="1" dirty="0">
                <a:solidFill>
                  <a:srgbClr val="00B050"/>
                </a:solidFill>
                <a:latin typeface="華康粗圓體" panose="020F0709000000000000" pitchFamily="49" charset="-120"/>
                <a:ea typeface="華康粗圓體" panose="020F0709000000000000" pitchFamily="49" charset="-120"/>
              </a:rPr>
              <a:t>獎狀乙</a:t>
            </a:r>
            <a:r>
              <a:rPr lang="zh-TW" altLang="en-US" sz="2800" b="1" dirty="0" smtClean="0">
                <a:solidFill>
                  <a:srgbClr val="00B050"/>
                </a:solidFill>
                <a:latin typeface="華康粗圓體" panose="020F0709000000000000" pitchFamily="49" charset="-120"/>
                <a:ea typeface="華康粗圓體" panose="020F0709000000000000" pitchFamily="49" charset="-120"/>
              </a:rPr>
              <a:t>幀</a:t>
            </a:r>
            <a:r>
              <a:rPr lang="zh-TW" altLang="en-US" sz="2800" b="1" dirty="0" smtClean="0">
                <a:solidFill>
                  <a:srgbClr val="7030A0"/>
                </a:solidFill>
                <a:latin typeface="華康粗圓體" panose="020F0709000000000000" pitchFamily="49" charset="-120"/>
                <a:ea typeface="華康粗圓體" panose="020F0709000000000000" pitchFamily="49" charset="-120"/>
              </a:rPr>
              <a:t>（</a:t>
            </a:r>
            <a:r>
              <a:rPr lang="zh-TW" altLang="en-US" sz="2800" b="1" dirty="0">
                <a:solidFill>
                  <a:srgbClr val="7030A0"/>
                </a:solidFill>
                <a:latin typeface="華康粗圓體" panose="020F0709000000000000" pitchFamily="49" charset="-120"/>
                <a:ea typeface="華康粗圓體" panose="020F0709000000000000" pitchFamily="49" charset="-120"/>
              </a:rPr>
              <a:t>不與前列七個獎項重複頒發）</a:t>
            </a:r>
          </a:p>
          <a:p>
            <a:endParaRPr lang="zh-TW" altLang="en-US" dirty="0"/>
          </a:p>
        </p:txBody>
      </p:sp>
    </p:spTree>
    <p:extLst>
      <p:ext uri="{BB962C8B-B14F-4D97-AF65-F5344CB8AC3E}">
        <p14:creationId xmlns:p14="http://schemas.microsoft.com/office/powerpoint/2010/main" val="2217533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03232"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指導</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教師獎勵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(P.15</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180528" y="1556792"/>
            <a:ext cx="7931224" cy="4873752"/>
          </a:xfrm>
        </p:spPr>
        <p:txBody>
          <a:bodyPr/>
          <a:lstStyle/>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獲得「特優」作品之指導老師敘</a:t>
            </a:r>
            <a:r>
              <a:rPr lang="zh-TW" altLang="en-US" sz="2800" b="1" dirty="0">
                <a:solidFill>
                  <a:srgbClr val="FF0000"/>
                </a:solidFill>
                <a:latin typeface="華康粗圓體" panose="020F0709000000000000" pitchFamily="49" charset="-120"/>
                <a:ea typeface="華康粗圓體" panose="020F0709000000000000" pitchFamily="49" charset="-120"/>
              </a:rPr>
              <a:t>記功</a:t>
            </a:r>
            <a:r>
              <a:rPr lang="en-US" altLang="zh-TW" sz="2800" b="1" dirty="0">
                <a:solidFill>
                  <a:srgbClr val="FF0000"/>
                </a:solidFill>
                <a:latin typeface="華康粗圓體" panose="020F0709000000000000" pitchFamily="49" charset="-120"/>
                <a:ea typeface="華康粗圓體" panose="020F0709000000000000" pitchFamily="49" charset="-120"/>
              </a:rPr>
              <a:t>2</a:t>
            </a:r>
            <a:r>
              <a:rPr lang="zh-TW" altLang="en-US" sz="2800" b="1" dirty="0" smtClean="0">
                <a:solidFill>
                  <a:srgbClr val="FF0000"/>
                </a:solidFill>
                <a:latin typeface="華康粗圓體" panose="020F0709000000000000" pitchFamily="49" charset="-120"/>
                <a:ea typeface="華康粗圓體" panose="020F0709000000000000" pitchFamily="49" charset="-120"/>
              </a:rPr>
              <a:t>次</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獲得「優等」作品之指導老師敘</a:t>
            </a:r>
            <a:r>
              <a:rPr lang="zh-TW" altLang="en-US" sz="2800" b="1" dirty="0">
                <a:solidFill>
                  <a:srgbClr val="FF0000"/>
                </a:solidFill>
                <a:latin typeface="華康粗圓體" panose="020F0709000000000000" pitchFamily="49" charset="-120"/>
                <a:ea typeface="華康粗圓體" panose="020F0709000000000000" pitchFamily="49" charset="-120"/>
              </a:rPr>
              <a:t>記功</a:t>
            </a:r>
            <a:r>
              <a:rPr lang="en-US" altLang="zh-TW" sz="2800" b="1" dirty="0">
                <a:solidFill>
                  <a:srgbClr val="FF0000"/>
                </a:solidFill>
                <a:latin typeface="華康粗圓體" panose="020F0709000000000000" pitchFamily="49" charset="-120"/>
                <a:ea typeface="華康粗圓體" panose="020F0709000000000000" pitchFamily="49" charset="-120"/>
              </a:rPr>
              <a:t>1</a:t>
            </a:r>
            <a:r>
              <a:rPr lang="zh-TW" altLang="en-US" sz="2800" b="1" dirty="0" smtClean="0">
                <a:solidFill>
                  <a:srgbClr val="FF0000"/>
                </a:solidFill>
                <a:latin typeface="華康粗圓體" panose="020F0709000000000000" pitchFamily="49" charset="-120"/>
                <a:ea typeface="華康粗圓體" panose="020F0709000000000000" pitchFamily="49" charset="-120"/>
              </a:rPr>
              <a:t>次</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獲得「佳作」、「特別獎」作品之指導老師敘</a:t>
            </a:r>
            <a:r>
              <a:rPr lang="zh-TW" altLang="en-US" sz="2800" b="1" dirty="0">
                <a:solidFill>
                  <a:srgbClr val="FF0000"/>
                </a:solidFill>
                <a:latin typeface="華康粗圓體" panose="020F0709000000000000" pitchFamily="49" charset="-120"/>
                <a:ea typeface="華康粗圓體" panose="020F0709000000000000" pitchFamily="49" charset="-120"/>
              </a:rPr>
              <a:t>嘉獎</a:t>
            </a:r>
            <a:r>
              <a:rPr lang="en-US" altLang="zh-TW" sz="2800" b="1" dirty="0">
                <a:solidFill>
                  <a:srgbClr val="FF0000"/>
                </a:solidFill>
                <a:latin typeface="華康粗圓體" panose="020F0709000000000000" pitchFamily="49" charset="-120"/>
                <a:ea typeface="華康粗圓體" panose="020F0709000000000000" pitchFamily="49" charset="-120"/>
              </a:rPr>
              <a:t>2</a:t>
            </a:r>
            <a:r>
              <a:rPr lang="zh-TW" altLang="en-US" sz="2800" b="1" dirty="0" smtClean="0">
                <a:solidFill>
                  <a:srgbClr val="FF0000"/>
                </a:solidFill>
                <a:latin typeface="華康粗圓體" panose="020F0709000000000000" pitchFamily="49" charset="-120"/>
                <a:ea typeface="華康粗圓體" panose="020F0709000000000000" pitchFamily="49" charset="-120"/>
              </a:rPr>
              <a:t>次</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凡通過作品說明書審查參展作品之指導老師，各</a:t>
            </a:r>
            <a:r>
              <a:rPr lang="zh-TW" altLang="en-US" sz="2800" b="1" dirty="0">
                <a:solidFill>
                  <a:srgbClr val="FF0000"/>
                </a:solidFill>
                <a:latin typeface="華康粗圓體" panose="020F0709000000000000" pitchFamily="49" charset="-120"/>
                <a:ea typeface="華康粗圓體" panose="020F0709000000000000" pitchFamily="49" charset="-120"/>
              </a:rPr>
              <a:t>頒發獎狀乙</a:t>
            </a:r>
            <a:r>
              <a:rPr lang="zh-TW" altLang="en-US" sz="2800" b="1" dirty="0" smtClean="0">
                <a:solidFill>
                  <a:srgbClr val="FF0000"/>
                </a:solidFill>
                <a:latin typeface="華康粗圓體" panose="020F0709000000000000" pitchFamily="49" charset="-120"/>
                <a:ea typeface="華康粗圓體" panose="020F0709000000000000" pitchFamily="49" charset="-120"/>
              </a:rPr>
              <a:t>幀</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同一件作品以不重複敘獎為</a:t>
            </a:r>
            <a:r>
              <a:rPr lang="zh-TW" altLang="en-US" sz="2800" b="1" dirty="0" smtClean="0">
                <a:solidFill>
                  <a:srgbClr val="7030A0"/>
                </a:solidFill>
                <a:latin typeface="華康粗圓體" panose="020F0709000000000000" pitchFamily="49" charset="-120"/>
                <a:ea typeface="華康粗圓體" panose="020F0709000000000000" pitchFamily="49" charset="-120"/>
              </a:rPr>
              <a:t>原則</a:t>
            </a:r>
            <a:endParaRPr lang="zh-TW" altLang="en-US" sz="28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9649474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31224"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優良</a:t>
            </a:r>
            <a:r>
              <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指導教師</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(P.36</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3" name="內容版面配置區 2"/>
          <p:cNvSpPr>
            <a:spLocks noGrp="1"/>
          </p:cNvSpPr>
          <p:nvPr>
            <p:ph sz="quarter" idx="1"/>
          </p:nvPr>
        </p:nvSpPr>
        <p:spPr>
          <a:xfrm>
            <a:off x="-108520" y="1556792"/>
            <a:ext cx="8075240" cy="4873752"/>
          </a:xfrm>
        </p:spPr>
        <p:txBody>
          <a:bodyPr/>
          <a:lstStyle/>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申請時間：</a:t>
            </a:r>
            <a:r>
              <a:rPr lang="zh-TW" altLang="zh-TW" sz="2800" b="1" dirty="0">
                <a:solidFill>
                  <a:srgbClr val="7030A0"/>
                </a:solidFill>
                <a:latin typeface="華康粗圓體" panose="020F0709000000000000" pitchFamily="49" charset="-120"/>
                <a:ea typeface="華康粗圓體" panose="020F0709000000000000" pitchFamily="49" charset="-120"/>
              </a:rPr>
              <a:t>自</a:t>
            </a:r>
            <a:r>
              <a:rPr lang="en-US" altLang="zh-TW" sz="2800" b="1" dirty="0">
                <a:solidFill>
                  <a:srgbClr val="00B050"/>
                </a:solidFill>
                <a:latin typeface="華康粗圓體" panose="020F0709000000000000" pitchFamily="49" charset="-120"/>
                <a:ea typeface="華康粗圓體" panose="020F0709000000000000" pitchFamily="49" charset="-120"/>
              </a:rPr>
              <a:t>3</a:t>
            </a:r>
            <a:r>
              <a:rPr lang="zh-TW" altLang="zh-TW" sz="2800" b="1" dirty="0" smtClean="0">
                <a:solidFill>
                  <a:srgbClr val="00B050"/>
                </a:solidFill>
                <a:latin typeface="華康粗圓體" panose="020F0709000000000000" pitchFamily="49" charset="-120"/>
                <a:ea typeface="華康粗圓體" panose="020F0709000000000000" pitchFamily="49" charset="-120"/>
              </a:rPr>
              <a:t>月</a:t>
            </a:r>
            <a:r>
              <a:rPr lang="en-US" altLang="zh-TW" sz="2800" b="1" dirty="0" smtClean="0">
                <a:solidFill>
                  <a:srgbClr val="00B050"/>
                </a:solidFill>
                <a:latin typeface="華康粗圓體" panose="020F0709000000000000" pitchFamily="49" charset="-120"/>
                <a:ea typeface="華康粗圓體" panose="020F0709000000000000" pitchFamily="49" charset="-120"/>
              </a:rPr>
              <a:t>9</a:t>
            </a:r>
            <a:r>
              <a:rPr lang="zh-TW" altLang="zh-TW" sz="2800" b="1" dirty="0" smtClean="0">
                <a:solidFill>
                  <a:srgbClr val="00B050"/>
                </a:solidFill>
                <a:latin typeface="華康粗圓體" panose="020F0709000000000000" pitchFamily="49" charset="-120"/>
                <a:ea typeface="華康粗圓體" panose="020F0709000000000000" pitchFamily="49" charset="-120"/>
              </a:rPr>
              <a:t>日</a:t>
            </a:r>
            <a:r>
              <a:rPr lang="zh-TW" altLang="zh-TW" sz="2800" b="1" dirty="0">
                <a:solidFill>
                  <a:srgbClr val="00B050"/>
                </a:solidFill>
                <a:latin typeface="華康粗圓體" panose="020F0709000000000000" pitchFamily="49" charset="-120"/>
                <a:ea typeface="華康粗圓體" panose="020F0709000000000000" pitchFamily="49" charset="-120"/>
              </a:rPr>
              <a:t>（</a:t>
            </a:r>
            <a:r>
              <a:rPr lang="zh-TW" altLang="zh-TW" sz="2800" b="1" dirty="0" smtClean="0">
                <a:solidFill>
                  <a:srgbClr val="00B050"/>
                </a:solidFill>
                <a:latin typeface="華康粗圓體" panose="020F0709000000000000" pitchFamily="49" charset="-120"/>
                <a:ea typeface="華康粗圓體" panose="020F0709000000000000" pitchFamily="49" charset="-120"/>
              </a:rPr>
              <a:t>星期</a:t>
            </a:r>
            <a:r>
              <a:rPr lang="zh-TW" altLang="en-US" sz="2800" b="1" dirty="0" smtClean="0">
                <a:solidFill>
                  <a:srgbClr val="00B050"/>
                </a:solidFill>
                <a:latin typeface="華康粗圓體" panose="020F0709000000000000" pitchFamily="49" charset="-120"/>
                <a:ea typeface="華康粗圓體" panose="020F0709000000000000" pitchFamily="49" charset="-120"/>
              </a:rPr>
              <a:t>一</a:t>
            </a:r>
            <a:r>
              <a:rPr lang="zh-TW" altLang="zh-TW" sz="2800" b="1" dirty="0" smtClean="0">
                <a:solidFill>
                  <a:srgbClr val="00B050"/>
                </a:solidFill>
                <a:latin typeface="華康粗圓體" panose="020F0709000000000000" pitchFamily="49" charset="-120"/>
                <a:ea typeface="華康粗圓體" panose="020F0709000000000000" pitchFamily="49" charset="-120"/>
              </a:rPr>
              <a:t>）</a:t>
            </a:r>
            <a:r>
              <a:rPr lang="zh-TW" altLang="zh-TW" sz="2800" b="1" dirty="0">
                <a:solidFill>
                  <a:srgbClr val="00B050"/>
                </a:solidFill>
                <a:latin typeface="華康粗圓體" panose="020F0709000000000000" pitchFamily="49" charset="-120"/>
                <a:ea typeface="華康粗圓體" panose="020F0709000000000000" pitchFamily="49" charset="-120"/>
              </a:rPr>
              <a:t>起至</a:t>
            </a:r>
            <a:r>
              <a:rPr lang="en-US" altLang="zh-TW" sz="2800" b="1" dirty="0">
                <a:solidFill>
                  <a:srgbClr val="00B050"/>
                </a:solidFill>
                <a:latin typeface="華康粗圓體" panose="020F0709000000000000" pitchFamily="49" charset="-120"/>
                <a:ea typeface="華康粗圓體" panose="020F0709000000000000" pitchFamily="49" charset="-120"/>
              </a:rPr>
              <a:t>3</a:t>
            </a:r>
            <a:r>
              <a:rPr lang="zh-TW" altLang="zh-TW" sz="2800" b="1" dirty="0">
                <a:solidFill>
                  <a:srgbClr val="00B050"/>
                </a:solidFill>
                <a:latin typeface="華康粗圓體" panose="020F0709000000000000" pitchFamily="49" charset="-120"/>
                <a:ea typeface="華康粗圓體" panose="020F0709000000000000" pitchFamily="49" charset="-120"/>
              </a:rPr>
              <a:t>月</a:t>
            </a:r>
            <a:r>
              <a:rPr lang="en-US" altLang="zh-TW" sz="2800" b="1" dirty="0">
                <a:solidFill>
                  <a:srgbClr val="00B050"/>
                </a:solidFill>
                <a:latin typeface="華康粗圓體" panose="020F0709000000000000" pitchFamily="49" charset="-120"/>
                <a:ea typeface="華康粗圓體" panose="020F0709000000000000" pitchFamily="49" charset="-120"/>
              </a:rPr>
              <a:t>20</a:t>
            </a:r>
            <a:r>
              <a:rPr lang="zh-TW" altLang="zh-TW" sz="2800" b="1" dirty="0">
                <a:solidFill>
                  <a:srgbClr val="00B050"/>
                </a:solidFill>
                <a:latin typeface="華康粗圓體" panose="020F0709000000000000" pitchFamily="49" charset="-120"/>
                <a:ea typeface="華康粗圓體" panose="020F0709000000000000" pitchFamily="49" charset="-120"/>
              </a:rPr>
              <a:t>日（</a:t>
            </a:r>
            <a:r>
              <a:rPr lang="zh-TW" altLang="zh-TW" sz="2800" b="1" dirty="0" smtClean="0">
                <a:solidFill>
                  <a:srgbClr val="00B050"/>
                </a:solidFill>
                <a:latin typeface="華康粗圓體" panose="020F0709000000000000" pitchFamily="49" charset="-120"/>
                <a:ea typeface="華康粗圓體" panose="020F0709000000000000" pitchFamily="49" charset="-120"/>
              </a:rPr>
              <a:t>星期</a:t>
            </a:r>
            <a:r>
              <a:rPr lang="zh-TW" altLang="en-US" sz="2800" b="1" dirty="0" smtClean="0">
                <a:solidFill>
                  <a:srgbClr val="00B050"/>
                </a:solidFill>
                <a:latin typeface="華康粗圓體" panose="020F0709000000000000" pitchFamily="49" charset="-120"/>
                <a:ea typeface="華康粗圓體" panose="020F0709000000000000" pitchFamily="49" charset="-120"/>
              </a:rPr>
              <a:t>五</a:t>
            </a:r>
            <a:r>
              <a:rPr lang="zh-TW" altLang="zh-TW" sz="2800" b="1" dirty="0" smtClean="0">
                <a:solidFill>
                  <a:srgbClr val="00B050"/>
                </a:solidFill>
                <a:latin typeface="華康粗圓體" panose="020F0709000000000000" pitchFamily="49" charset="-120"/>
                <a:ea typeface="華康粗圓體" panose="020F0709000000000000" pitchFamily="49" charset="-120"/>
              </a:rPr>
              <a:t>）</a:t>
            </a:r>
            <a:r>
              <a:rPr lang="zh-TW" altLang="zh-TW" sz="2800" b="1" dirty="0">
                <a:solidFill>
                  <a:srgbClr val="00B050"/>
                </a:solidFill>
                <a:latin typeface="華康粗圓體" panose="020F0709000000000000" pitchFamily="49" charset="-120"/>
                <a:ea typeface="華康粗圓體" panose="020F0709000000000000" pitchFamily="49" charset="-120"/>
              </a:rPr>
              <a:t>截止</a:t>
            </a:r>
            <a:r>
              <a:rPr lang="zh-TW" altLang="zh-TW" sz="2800" b="1" dirty="0">
                <a:solidFill>
                  <a:srgbClr val="7030A0"/>
                </a:solidFill>
                <a:latin typeface="華康粗圓體" panose="020F0709000000000000" pitchFamily="49" charset="-120"/>
                <a:ea typeface="華康粗圓體" panose="020F0709000000000000" pitchFamily="49" charset="-120"/>
              </a:rPr>
              <a:t>，以郵戳為</a:t>
            </a:r>
            <a:r>
              <a:rPr lang="zh-TW" altLang="zh-TW" sz="2800" b="1" dirty="0" smtClean="0">
                <a:solidFill>
                  <a:srgbClr val="7030A0"/>
                </a:solidFill>
                <a:latin typeface="華康粗圓體" panose="020F0709000000000000" pitchFamily="49" charset="-120"/>
                <a:ea typeface="華康粗圓體" panose="020F0709000000000000" pitchFamily="49" charset="-120"/>
              </a:rPr>
              <a:t>憑</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申請結果於</a:t>
            </a:r>
            <a:r>
              <a:rPr lang="en-US" altLang="zh-TW" sz="2800" b="1" dirty="0">
                <a:solidFill>
                  <a:srgbClr val="00B050"/>
                </a:solidFill>
                <a:latin typeface="華康粗圓體" panose="020F0709000000000000" pitchFamily="49" charset="-120"/>
                <a:ea typeface="華康粗圓體" panose="020F0709000000000000" pitchFamily="49" charset="-120"/>
              </a:rPr>
              <a:t>3</a:t>
            </a:r>
            <a:r>
              <a:rPr lang="zh-TW" altLang="zh-TW" sz="2800" b="1" dirty="0">
                <a:solidFill>
                  <a:srgbClr val="00B050"/>
                </a:solidFill>
                <a:latin typeface="華康粗圓體" panose="020F0709000000000000" pitchFamily="49" charset="-120"/>
                <a:ea typeface="華康粗圓體" panose="020F0709000000000000" pitchFamily="49" charset="-120"/>
              </a:rPr>
              <a:t>月</a:t>
            </a:r>
            <a:r>
              <a:rPr lang="en-US" altLang="zh-TW" sz="2800" b="1" dirty="0">
                <a:solidFill>
                  <a:srgbClr val="00B050"/>
                </a:solidFill>
                <a:latin typeface="華康粗圓體" panose="020F0709000000000000" pitchFamily="49" charset="-120"/>
                <a:ea typeface="華康粗圓體" panose="020F0709000000000000" pitchFamily="49" charset="-120"/>
              </a:rPr>
              <a:t>27</a:t>
            </a:r>
            <a:r>
              <a:rPr lang="zh-TW" altLang="zh-TW" sz="2800" b="1" dirty="0">
                <a:solidFill>
                  <a:srgbClr val="00B050"/>
                </a:solidFill>
                <a:latin typeface="華康粗圓體" panose="020F0709000000000000" pitchFamily="49" charset="-120"/>
                <a:ea typeface="華康粗圓體" panose="020F0709000000000000" pitchFamily="49" charset="-120"/>
              </a:rPr>
              <a:t>日（</a:t>
            </a:r>
            <a:r>
              <a:rPr lang="zh-TW" altLang="zh-TW" sz="2800" b="1" dirty="0" smtClean="0">
                <a:solidFill>
                  <a:srgbClr val="00B050"/>
                </a:solidFill>
                <a:latin typeface="華康粗圓體" panose="020F0709000000000000" pitchFamily="49" charset="-120"/>
                <a:ea typeface="華康粗圓體" panose="020F0709000000000000" pitchFamily="49" charset="-120"/>
              </a:rPr>
              <a:t>星期</a:t>
            </a:r>
            <a:r>
              <a:rPr lang="zh-TW" altLang="en-US" sz="2800" b="1" dirty="0" smtClean="0">
                <a:solidFill>
                  <a:srgbClr val="00B050"/>
                </a:solidFill>
                <a:latin typeface="華康粗圓體" panose="020F0709000000000000" pitchFamily="49" charset="-120"/>
                <a:ea typeface="華康粗圓體" panose="020F0709000000000000" pitchFamily="49" charset="-120"/>
              </a:rPr>
              <a:t>五</a:t>
            </a:r>
            <a:r>
              <a:rPr lang="zh-TW" altLang="zh-TW" sz="2800" b="1" dirty="0" smtClean="0">
                <a:solidFill>
                  <a:srgbClr val="00B050"/>
                </a:solidFill>
                <a:latin typeface="華康粗圓體" panose="020F0709000000000000" pitchFamily="49" charset="-120"/>
                <a:ea typeface="華康粗圓體" panose="020F0709000000000000" pitchFamily="49" charset="-120"/>
              </a:rPr>
              <a:t>）</a:t>
            </a:r>
            <a:r>
              <a:rPr lang="en-US" altLang="zh-TW" sz="2800" b="1" dirty="0">
                <a:solidFill>
                  <a:srgbClr val="00B050"/>
                </a:solidFill>
                <a:latin typeface="華康粗圓體" panose="020F0709000000000000" pitchFamily="49" charset="-120"/>
                <a:ea typeface="華康粗圓體" panose="020F0709000000000000" pitchFamily="49" charset="-120"/>
              </a:rPr>
              <a:t>17</a:t>
            </a:r>
            <a:r>
              <a:rPr lang="zh-TW" altLang="zh-TW" sz="2800" b="1" dirty="0">
                <a:solidFill>
                  <a:srgbClr val="00B050"/>
                </a:solidFill>
                <a:latin typeface="華康粗圓體" panose="020F0709000000000000" pitchFamily="49" charset="-120"/>
                <a:ea typeface="華康粗圓體" panose="020F0709000000000000" pitchFamily="49" charset="-120"/>
              </a:rPr>
              <a:t>：</a:t>
            </a:r>
            <a:r>
              <a:rPr lang="en-US" altLang="zh-TW" sz="2800" b="1" dirty="0">
                <a:solidFill>
                  <a:srgbClr val="00B050"/>
                </a:solidFill>
                <a:latin typeface="華康粗圓體" panose="020F0709000000000000" pitchFamily="49" charset="-120"/>
                <a:ea typeface="華康粗圓體" panose="020F0709000000000000" pitchFamily="49" charset="-120"/>
              </a:rPr>
              <a:t>00</a:t>
            </a:r>
            <a:r>
              <a:rPr lang="zh-TW" altLang="en-US" sz="2800" b="1" dirty="0">
                <a:solidFill>
                  <a:srgbClr val="7030A0"/>
                </a:solidFill>
                <a:latin typeface="華康粗圓體" panose="020F0709000000000000" pitchFamily="49" charset="-120"/>
                <a:ea typeface="華康粗圓體" panose="020F0709000000000000" pitchFamily="49" charset="-120"/>
              </a:rPr>
              <a:t>後公布於臺北市第</a:t>
            </a:r>
            <a:r>
              <a:rPr lang="en-US" altLang="zh-TW" sz="2800" b="1" dirty="0" smtClean="0">
                <a:solidFill>
                  <a:srgbClr val="7030A0"/>
                </a:solidFill>
                <a:latin typeface="華康粗圓體" panose="020F0709000000000000" pitchFamily="49" charset="-120"/>
                <a:ea typeface="華康粗圓體" panose="020F0709000000000000" pitchFamily="49" charset="-120"/>
              </a:rPr>
              <a:t>48</a:t>
            </a:r>
            <a:r>
              <a:rPr lang="zh-TW" altLang="en-US" sz="2800" b="1" dirty="0" smtClean="0">
                <a:solidFill>
                  <a:srgbClr val="7030A0"/>
                </a:solidFill>
                <a:latin typeface="華康粗圓體" panose="020F0709000000000000" pitchFamily="49" charset="-120"/>
                <a:ea typeface="華康粗圓體" panose="020F0709000000000000" pitchFamily="49" charset="-120"/>
              </a:rPr>
              <a:t>屆</a:t>
            </a:r>
            <a:r>
              <a:rPr lang="zh-TW" altLang="en-US" sz="2800" b="1" dirty="0">
                <a:solidFill>
                  <a:srgbClr val="7030A0"/>
                </a:solidFill>
                <a:latin typeface="華康粗圓體" panose="020F0709000000000000" pitchFamily="49" charset="-120"/>
                <a:ea typeface="華康粗圓體" panose="020F0709000000000000" pitchFamily="49" charset="-120"/>
              </a:rPr>
              <a:t>中小學科展專屬</a:t>
            </a:r>
            <a:r>
              <a:rPr lang="zh-TW" altLang="en-US" sz="2800" b="1" dirty="0" smtClean="0">
                <a:solidFill>
                  <a:srgbClr val="7030A0"/>
                </a:solidFill>
                <a:latin typeface="華康粗圓體" panose="020F0709000000000000" pitchFamily="49" charset="-120"/>
                <a:ea typeface="華康粗圓體" panose="020F0709000000000000" pitchFamily="49" charset="-120"/>
              </a:rPr>
              <a:t>網站</a:t>
            </a:r>
            <a:endParaRPr lang="zh-TW" altLang="en-US" sz="28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各中小學校及教師均得就公布之得獎教師名單檢視，若有與事實不符或疏漏之處，均得於一週內提出，以便辦理補錄或更正手續，維護教師</a:t>
            </a:r>
            <a:r>
              <a:rPr lang="zh-TW" altLang="en-US" sz="2800" b="1" dirty="0" smtClean="0">
                <a:solidFill>
                  <a:srgbClr val="7030A0"/>
                </a:solidFill>
                <a:latin typeface="華康粗圓體" panose="020F0709000000000000" pitchFamily="49" charset="-120"/>
                <a:ea typeface="華康粗圓體" panose="020F0709000000000000" pitchFamily="49" charset="-120"/>
              </a:rPr>
              <a:t>權益</a:t>
            </a:r>
            <a:endParaRPr lang="zh-TW" altLang="en-US" sz="2800" b="1" dirty="0">
              <a:solidFill>
                <a:srgbClr val="7030A0"/>
              </a:solidFill>
              <a:latin typeface="華康粗圓體" panose="020F0709000000000000" pitchFamily="49" charset="-120"/>
              <a:ea typeface="華康粗圓體" panose="020F0709000000000000" pitchFamily="49" charset="-120"/>
            </a:endParaRPr>
          </a:p>
          <a:p>
            <a:endParaRPr lang="zh-TW" altLang="en-US" sz="2000" dirty="0"/>
          </a:p>
        </p:txBody>
      </p:sp>
    </p:spTree>
    <p:extLst>
      <p:ext uri="{BB962C8B-B14F-4D97-AF65-F5344CB8AC3E}">
        <p14:creationId xmlns:p14="http://schemas.microsoft.com/office/powerpoint/2010/main" val="1845489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1143000"/>
          </a:xfrm>
        </p:spPr>
        <p:txBody>
          <a:bodyPr>
            <a:norm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優良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指導教師獎勵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(P.36</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4000" dirty="0"/>
          </a:p>
        </p:txBody>
      </p:sp>
      <p:sp>
        <p:nvSpPr>
          <p:cNvPr id="3" name="內容版面配置區 2"/>
          <p:cNvSpPr>
            <a:spLocks noGrp="1"/>
          </p:cNvSpPr>
          <p:nvPr>
            <p:ph sz="quarter" idx="1"/>
          </p:nvPr>
        </p:nvSpPr>
        <p:spPr>
          <a:xfrm>
            <a:off x="-396552" y="1484784"/>
            <a:ext cx="8784976" cy="4873752"/>
          </a:xfrm>
        </p:spPr>
        <p:txBody>
          <a:bodyPr/>
          <a:lstStyle/>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zh-TW" sz="2200" b="1" dirty="0">
                <a:solidFill>
                  <a:srgbClr val="7030A0"/>
                </a:solidFill>
                <a:latin typeface="華康粗圓體" panose="020F0709000000000000" pitchFamily="49" charset="-120"/>
                <a:ea typeface="華康粗圓體" panose="020F0709000000000000" pitchFamily="49" charset="-120"/>
              </a:rPr>
              <a:t>獎勵對象：指導學生研製作品參加本市中小學科學展覽會具有下列各條件之一者，均得列為本計畫獎勵之申請</a:t>
            </a:r>
            <a:r>
              <a:rPr lang="zh-TW" altLang="zh-TW" sz="2200" b="1" dirty="0" smtClean="0">
                <a:solidFill>
                  <a:srgbClr val="7030A0"/>
                </a:solidFill>
                <a:latin typeface="華康粗圓體" panose="020F0709000000000000" pitchFamily="49" charset="-120"/>
                <a:ea typeface="華康粗圓體" panose="020F0709000000000000" pitchFamily="49" charset="-120"/>
              </a:rPr>
              <a:t>對象</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zh-TW" sz="2200" b="1" dirty="0">
                <a:solidFill>
                  <a:srgbClr val="7030A0"/>
                </a:solidFill>
                <a:latin typeface="華康粗圓體" panose="020F0709000000000000" pitchFamily="49" charset="-120"/>
                <a:ea typeface="華康粗圓體" panose="020F0709000000000000" pitchFamily="49" charset="-120"/>
              </a:rPr>
              <a:t>（一）指導學生參加科展並獲佳作以上獎勵累計滿</a:t>
            </a:r>
            <a:r>
              <a:rPr lang="en-US" altLang="zh-TW" sz="2200" b="1" dirty="0">
                <a:solidFill>
                  <a:srgbClr val="7030A0"/>
                </a:solidFill>
                <a:latin typeface="華康粗圓體" panose="020F0709000000000000" pitchFamily="49" charset="-120"/>
                <a:ea typeface="華康粗圓體" panose="020F0709000000000000" pitchFamily="49" charset="-120"/>
              </a:rPr>
              <a:t>3</a:t>
            </a:r>
            <a:r>
              <a:rPr lang="zh-TW" altLang="zh-TW" sz="2200" b="1" dirty="0">
                <a:solidFill>
                  <a:srgbClr val="7030A0"/>
                </a:solidFill>
                <a:latin typeface="華康粗圓體" panose="020F0709000000000000" pitchFamily="49" charset="-120"/>
                <a:ea typeface="華康粗圓體" panose="020F0709000000000000" pitchFamily="49" charset="-120"/>
              </a:rPr>
              <a:t>屆</a:t>
            </a:r>
            <a:r>
              <a:rPr lang="zh-TW" altLang="zh-TW" sz="2200" b="1" dirty="0" smtClean="0">
                <a:solidFill>
                  <a:srgbClr val="7030A0"/>
                </a:solidFill>
                <a:latin typeface="華康粗圓體" panose="020F0709000000000000" pitchFamily="49" charset="-120"/>
                <a:ea typeface="華康粗圓體" panose="020F0709000000000000" pitchFamily="49" charset="-120"/>
              </a:rPr>
              <a:t>者</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zh-TW" sz="2200" b="1" dirty="0">
                <a:solidFill>
                  <a:srgbClr val="7030A0"/>
                </a:solidFill>
                <a:latin typeface="華康粗圓體" panose="020F0709000000000000" pitchFamily="49" charset="-120"/>
                <a:ea typeface="華康粗圓體" panose="020F0709000000000000" pitchFamily="49" charset="-120"/>
              </a:rPr>
              <a:t>（二）指導學生參加科展並獲佳作以上獎勵累計滿</a:t>
            </a:r>
            <a:r>
              <a:rPr lang="en-US" altLang="zh-TW" sz="2200" b="1" dirty="0">
                <a:solidFill>
                  <a:srgbClr val="7030A0"/>
                </a:solidFill>
                <a:latin typeface="華康粗圓體" panose="020F0709000000000000" pitchFamily="49" charset="-120"/>
                <a:ea typeface="華康粗圓體" panose="020F0709000000000000" pitchFamily="49" charset="-120"/>
              </a:rPr>
              <a:t>5</a:t>
            </a:r>
            <a:r>
              <a:rPr lang="zh-TW" altLang="zh-TW" sz="2200" b="1" dirty="0">
                <a:solidFill>
                  <a:srgbClr val="7030A0"/>
                </a:solidFill>
                <a:latin typeface="華康粗圓體" panose="020F0709000000000000" pitchFamily="49" charset="-120"/>
                <a:ea typeface="華康粗圓體" panose="020F0709000000000000" pitchFamily="49" charset="-120"/>
              </a:rPr>
              <a:t>屆</a:t>
            </a:r>
            <a:r>
              <a:rPr lang="zh-TW" altLang="zh-TW" sz="2200" b="1" dirty="0" smtClean="0">
                <a:solidFill>
                  <a:srgbClr val="7030A0"/>
                </a:solidFill>
                <a:latin typeface="華康粗圓體" panose="020F0709000000000000" pitchFamily="49" charset="-120"/>
                <a:ea typeface="華康粗圓體" panose="020F0709000000000000" pitchFamily="49" charset="-120"/>
              </a:rPr>
              <a:t>者</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zh-TW" sz="2200" b="1" dirty="0">
                <a:solidFill>
                  <a:srgbClr val="7030A0"/>
                </a:solidFill>
                <a:latin typeface="華康粗圓體" panose="020F0709000000000000" pitchFamily="49" charset="-120"/>
                <a:ea typeface="華康粗圓體" panose="020F0709000000000000" pitchFamily="49" charset="-120"/>
              </a:rPr>
              <a:t>（三）指導學生參加科展並獲佳作以上獎勵累計滿</a:t>
            </a:r>
            <a:r>
              <a:rPr lang="en-US" altLang="zh-TW" sz="2200" b="1" dirty="0">
                <a:solidFill>
                  <a:srgbClr val="7030A0"/>
                </a:solidFill>
                <a:latin typeface="華康粗圓體" panose="020F0709000000000000" pitchFamily="49" charset="-120"/>
                <a:ea typeface="華康粗圓體" panose="020F0709000000000000" pitchFamily="49" charset="-120"/>
              </a:rPr>
              <a:t>10</a:t>
            </a:r>
            <a:r>
              <a:rPr lang="zh-TW" altLang="zh-TW" sz="2200" b="1" dirty="0">
                <a:solidFill>
                  <a:srgbClr val="7030A0"/>
                </a:solidFill>
                <a:latin typeface="華康粗圓體" panose="020F0709000000000000" pitchFamily="49" charset="-120"/>
                <a:ea typeface="華康粗圓體" panose="020F0709000000000000" pitchFamily="49" charset="-120"/>
              </a:rPr>
              <a:t>屆</a:t>
            </a:r>
            <a:r>
              <a:rPr lang="zh-TW" altLang="zh-TW" sz="2200" b="1" dirty="0" smtClean="0">
                <a:solidFill>
                  <a:srgbClr val="7030A0"/>
                </a:solidFill>
                <a:latin typeface="華康粗圓體" panose="020F0709000000000000" pitchFamily="49" charset="-120"/>
                <a:ea typeface="華康粗圓體" panose="020F0709000000000000" pitchFamily="49" charset="-120"/>
              </a:rPr>
              <a:t>者</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zh-TW" sz="2200" b="1" dirty="0">
                <a:solidFill>
                  <a:srgbClr val="7030A0"/>
                </a:solidFill>
                <a:latin typeface="華康粗圓體" panose="020F0709000000000000" pitchFamily="49" charset="-120"/>
                <a:ea typeface="華康粗圓體" panose="020F0709000000000000" pitchFamily="49" charset="-120"/>
              </a:rPr>
              <a:t>（四）指導學生參加科展並獲佳作以上獎勵累計滿</a:t>
            </a:r>
            <a:r>
              <a:rPr lang="en-US" altLang="zh-TW" sz="2200" b="1" dirty="0">
                <a:solidFill>
                  <a:srgbClr val="7030A0"/>
                </a:solidFill>
                <a:latin typeface="華康粗圓體" panose="020F0709000000000000" pitchFamily="49" charset="-120"/>
                <a:ea typeface="華康粗圓體" panose="020F0709000000000000" pitchFamily="49" charset="-120"/>
              </a:rPr>
              <a:t>15</a:t>
            </a:r>
            <a:r>
              <a:rPr lang="zh-TW" altLang="zh-TW" sz="2200" b="1" dirty="0">
                <a:solidFill>
                  <a:srgbClr val="7030A0"/>
                </a:solidFill>
                <a:latin typeface="華康粗圓體" panose="020F0709000000000000" pitchFamily="49" charset="-120"/>
                <a:ea typeface="華康粗圓體" panose="020F0709000000000000" pitchFamily="49" charset="-120"/>
              </a:rPr>
              <a:t>屆</a:t>
            </a:r>
            <a:r>
              <a:rPr lang="zh-TW" altLang="zh-TW" sz="2200" b="1" dirty="0" smtClean="0">
                <a:solidFill>
                  <a:srgbClr val="7030A0"/>
                </a:solidFill>
                <a:latin typeface="華康粗圓體" panose="020F0709000000000000" pitchFamily="49" charset="-120"/>
                <a:ea typeface="華康粗圓體" panose="020F0709000000000000" pitchFamily="49" charset="-120"/>
              </a:rPr>
              <a:t>者</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spcBef>
                <a:spcPts val="600"/>
              </a:spcBef>
              <a:spcAft>
                <a:spcPts val="0"/>
              </a:spcAft>
              <a:buClr>
                <a:srgbClr val="CC3300"/>
              </a:buClr>
              <a:buFontTx/>
              <a:buBlip>
                <a:blip r:embed="rId3"/>
              </a:buBlip>
              <a:defRPr/>
            </a:pPr>
            <a:r>
              <a:rPr lang="zh-TW" altLang="zh-TW" sz="2200" b="1" dirty="0">
                <a:solidFill>
                  <a:srgbClr val="7030A0"/>
                </a:solidFill>
                <a:latin typeface="華康粗圓體" panose="020F0709000000000000" pitchFamily="49" charset="-120"/>
                <a:ea typeface="華康粗圓體" panose="020F0709000000000000" pitchFamily="49" charset="-120"/>
              </a:rPr>
              <a:t>（五）指導學生參加科展並獲佳作以上獎勵累計滿</a:t>
            </a:r>
            <a:r>
              <a:rPr lang="en-US" altLang="zh-TW" sz="2200" b="1" dirty="0">
                <a:solidFill>
                  <a:srgbClr val="7030A0"/>
                </a:solidFill>
                <a:latin typeface="華康粗圓體" panose="020F0709000000000000" pitchFamily="49" charset="-120"/>
                <a:ea typeface="華康粗圓體" panose="020F0709000000000000" pitchFamily="49" charset="-120"/>
              </a:rPr>
              <a:t>20</a:t>
            </a:r>
            <a:r>
              <a:rPr lang="zh-TW" altLang="zh-TW" sz="2200" b="1" dirty="0">
                <a:solidFill>
                  <a:srgbClr val="7030A0"/>
                </a:solidFill>
                <a:latin typeface="華康粗圓體" panose="020F0709000000000000" pitchFamily="49" charset="-120"/>
                <a:ea typeface="華康粗圓體" panose="020F0709000000000000" pitchFamily="49" charset="-120"/>
              </a:rPr>
              <a:t>屆</a:t>
            </a:r>
            <a:r>
              <a:rPr lang="zh-TW" altLang="zh-TW" sz="2200" b="1" dirty="0" smtClean="0">
                <a:solidFill>
                  <a:srgbClr val="7030A0"/>
                </a:solidFill>
                <a:latin typeface="華康粗圓體" panose="020F0709000000000000" pitchFamily="49" charset="-120"/>
                <a:ea typeface="華康粗圓體" panose="020F0709000000000000" pitchFamily="49" charset="-120"/>
              </a:rPr>
              <a:t>者</a:t>
            </a:r>
            <a:endParaRPr lang="zh-TW" altLang="zh-TW" sz="2200" b="1" dirty="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endParaRPr lang="en-US" altLang="zh-TW" sz="2800" b="1" dirty="0" smtClean="0">
              <a:solidFill>
                <a:srgbClr val="7030A0"/>
              </a:solidFill>
              <a:latin typeface="華康粗圓體" panose="020F0709000000000000" pitchFamily="49" charset="-120"/>
              <a:ea typeface="華康粗圓體" panose="020F0709000000000000" pitchFamily="49" charset="-120"/>
            </a:endParaRPr>
          </a:p>
          <a:p>
            <a:pPr marL="1080000" lvl="2" indent="-342900" algn="just" eaLnBrk="1" fontAlgn="auto" hangingPunct="1">
              <a:spcBef>
                <a:spcPts val="1800"/>
              </a:spcBef>
              <a:spcAft>
                <a:spcPts val="0"/>
              </a:spcAft>
              <a:buClr>
                <a:srgbClr val="CC3300"/>
              </a:buClr>
              <a:buFont typeface="Arial" pitchFamily="34" charset="0"/>
              <a:buBlip>
                <a:blip r:embed="rId2"/>
              </a:buBlip>
              <a:defRPr/>
            </a:pPr>
            <a:r>
              <a:rPr lang="zh-TW" altLang="zh-TW" sz="2400" b="1" dirty="0" smtClean="0">
                <a:solidFill>
                  <a:srgbClr val="7030A0"/>
                </a:solidFill>
                <a:latin typeface="華康粗圓體" panose="020F0709000000000000" pitchFamily="49" charset="-120"/>
                <a:ea typeface="華康粗圓體" panose="020F0709000000000000" pitchFamily="49" charset="-120"/>
              </a:rPr>
              <a:t>註</a:t>
            </a:r>
            <a:r>
              <a:rPr lang="zh-TW" altLang="zh-TW" sz="2400" b="1" dirty="0">
                <a:solidFill>
                  <a:srgbClr val="7030A0"/>
                </a:solidFill>
                <a:latin typeface="華康粗圓體" panose="020F0709000000000000" pitchFamily="49" charset="-120"/>
                <a:ea typeface="華康粗圓體" panose="020F0709000000000000" pitchFamily="49" charset="-120"/>
              </a:rPr>
              <a:t>：未滿者不予</a:t>
            </a:r>
            <a:r>
              <a:rPr lang="zh-TW" altLang="zh-TW" sz="2400" b="1" dirty="0" smtClean="0">
                <a:solidFill>
                  <a:srgbClr val="7030A0"/>
                </a:solidFill>
                <a:latin typeface="華康粗圓體" panose="020F0709000000000000" pitchFamily="49" charset="-120"/>
                <a:ea typeface="華康粗圓體" panose="020F0709000000000000" pitchFamily="49" charset="-120"/>
              </a:rPr>
              <a:t>獎勵</a:t>
            </a:r>
            <a:endParaRPr lang="zh-TW" altLang="zh-TW" sz="2400" b="1" dirty="0">
              <a:solidFill>
                <a:srgbClr val="7030A0"/>
              </a:solidFill>
              <a:latin typeface="華康粗圓體" panose="020F0709000000000000" pitchFamily="49" charset="-120"/>
              <a:ea typeface="華康粗圓體" panose="020F0709000000000000" pitchFamily="49" charset="-120"/>
            </a:endParaRPr>
          </a:p>
          <a:p>
            <a:endParaRPr lang="zh-TW" altLang="en-US" sz="1600" dirty="0"/>
          </a:p>
        </p:txBody>
      </p:sp>
    </p:spTree>
    <p:extLst>
      <p:ext uri="{BB962C8B-B14F-4D97-AF65-F5344CB8AC3E}">
        <p14:creationId xmlns:p14="http://schemas.microsoft.com/office/powerpoint/2010/main" val="205706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91264" cy="1143000"/>
          </a:xfrm>
        </p:spPr>
        <p:txBody>
          <a:bodyPr>
            <a:noAutofit/>
          </a:bodyPr>
          <a:lstStyle/>
          <a:p>
            <a:pPr fontAlgn="auto">
              <a:spcAft>
                <a:spcPts val="0"/>
              </a:spcAft>
              <a:defRPr/>
            </a:pPr>
            <a:r>
              <a:rPr lang="zh-TW" altLang="en-US" sz="32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臺北市第</a:t>
            </a:r>
            <a:r>
              <a:rPr lang="en-US" altLang="zh-TW" sz="32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48</a:t>
            </a:r>
            <a:r>
              <a:rPr lang="zh-TW" altLang="en-US" sz="32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屆科展實施</a:t>
            </a:r>
            <a:r>
              <a:rPr lang="zh-TW" altLang="en-US"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計畫</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LOGO</a:t>
            </a:r>
            <a:r>
              <a:rPr lang="zh-TW" altLang="en-US" sz="2400"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設計</a:t>
            </a:r>
            <a:r>
              <a:rPr lang="zh-TW" altLang="en-US" sz="2400"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說明</a:t>
            </a:r>
            <a:r>
              <a:rPr lang="en-US" altLang="zh-TW" sz="2400"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r>
              <a:rPr lang="en-US" altLang="zh-TW" sz="2400"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a:t>
            </a:r>
            <a:r>
              <a:rPr lang="en-US" altLang="zh-TW" sz="2400"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.2</a:t>
            </a:r>
            <a:r>
              <a:rPr lang="en-US" altLang="zh-TW" sz="2400"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2400"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sp>
        <p:nvSpPr>
          <p:cNvPr id="10243" name="矩形 3"/>
          <p:cNvSpPr>
            <a:spLocks noChangeArrowheads="1"/>
          </p:cNvSpPr>
          <p:nvPr/>
        </p:nvSpPr>
        <p:spPr bwMode="auto">
          <a:xfrm>
            <a:off x="468313" y="5013325"/>
            <a:ext cx="7704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a:ea typeface="新細明體" pitchFamily="18" charset="-120"/>
              </a:defRPr>
            </a:lvl1pPr>
            <a:lvl2pPr marL="742950" indent="-285750">
              <a:defRPr>
                <a:solidFill>
                  <a:schemeClr val="tx1"/>
                </a:solidFill>
                <a:latin typeface="Century Schoolbook"/>
                <a:ea typeface="新細明體" pitchFamily="18" charset="-120"/>
              </a:defRPr>
            </a:lvl2pPr>
            <a:lvl3pPr marL="1143000" indent="-228600">
              <a:defRPr>
                <a:solidFill>
                  <a:schemeClr val="tx1"/>
                </a:solidFill>
                <a:latin typeface="Century Schoolbook"/>
                <a:ea typeface="新細明體" pitchFamily="18" charset="-120"/>
              </a:defRPr>
            </a:lvl3pPr>
            <a:lvl4pPr marL="1600200" indent="-228600">
              <a:defRPr>
                <a:solidFill>
                  <a:schemeClr val="tx1"/>
                </a:solidFill>
                <a:latin typeface="Century Schoolbook"/>
                <a:ea typeface="新細明體" pitchFamily="18" charset="-120"/>
              </a:defRPr>
            </a:lvl4pPr>
            <a:lvl5pPr marL="2057400" indent="-228600">
              <a:defRPr>
                <a:solidFill>
                  <a:schemeClr val="tx1"/>
                </a:solidFill>
                <a:latin typeface="Century Schoolbook"/>
                <a:ea typeface="新細明體" pitchFamily="18" charset="-120"/>
              </a:defRPr>
            </a:lvl5pPr>
            <a:lvl6pPr marL="2514600" indent="-228600" fontAlgn="base">
              <a:spcBef>
                <a:spcPct val="0"/>
              </a:spcBef>
              <a:spcAft>
                <a:spcPct val="0"/>
              </a:spcAft>
              <a:defRPr>
                <a:solidFill>
                  <a:schemeClr val="tx1"/>
                </a:solidFill>
                <a:latin typeface="Century Schoolbook"/>
                <a:ea typeface="新細明體" pitchFamily="18" charset="-120"/>
              </a:defRPr>
            </a:lvl6pPr>
            <a:lvl7pPr marL="2971800" indent="-228600" fontAlgn="base">
              <a:spcBef>
                <a:spcPct val="0"/>
              </a:spcBef>
              <a:spcAft>
                <a:spcPct val="0"/>
              </a:spcAft>
              <a:defRPr>
                <a:solidFill>
                  <a:schemeClr val="tx1"/>
                </a:solidFill>
                <a:latin typeface="Century Schoolbook"/>
                <a:ea typeface="新細明體" pitchFamily="18" charset="-120"/>
              </a:defRPr>
            </a:lvl7pPr>
            <a:lvl8pPr marL="3429000" indent="-228600" fontAlgn="base">
              <a:spcBef>
                <a:spcPct val="0"/>
              </a:spcBef>
              <a:spcAft>
                <a:spcPct val="0"/>
              </a:spcAft>
              <a:defRPr>
                <a:solidFill>
                  <a:schemeClr val="tx1"/>
                </a:solidFill>
                <a:latin typeface="Century Schoolbook"/>
                <a:ea typeface="新細明體" pitchFamily="18" charset="-120"/>
              </a:defRPr>
            </a:lvl8pPr>
            <a:lvl9pPr marL="3886200" indent="-228600" fontAlgn="base">
              <a:spcBef>
                <a:spcPct val="0"/>
              </a:spcBef>
              <a:spcAft>
                <a:spcPct val="0"/>
              </a:spcAft>
              <a:defRPr>
                <a:solidFill>
                  <a:schemeClr val="tx1"/>
                </a:solidFill>
                <a:latin typeface="Century Schoolbook"/>
                <a:ea typeface="新細明體" pitchFamily="18" charset="-120"/>
              </a:defRPr>
            </a:lvl9pPr>
          </a:lstStyle>
          <a:p>
            <a:r>
              <a:rPr kumimoji="0" lang="zh-TW" altLang="zh-TW" dirty="0">
                <a:latin typeface="標楷體" pitchFamily="65" charset="-120"/>
                <a:ea typeface="標楷體" pitchFamily="65" charset="-120"/>
              </a:rPr>
              <a:t>科學不分界線，許多優秀的科學人才，都是跨國合作研究，因此相信在求學時候科學展覽嶄露頭角的人，將來都能夠在國際上發光！</a:t>
            </a:r>
          </a:p>
          <a:p>
            <a:r>
              <a:rPr kumimoji="0" lang="zh-TW" altLang="zh-TW" dirty="0">
                <a:latin typeface="標楷體" pitchFamily="65" charset="-120"/>
                <a:ea typeface="標楷體" pitchFamily="65" charset="-120"/>
              </a:rPr>
              <a:t>以科學的必備元素分子結構以及</a:t>
            </a:r>
            <a:r>
              <a:rPr kumimoji="0" lang="en-US" altLang="zh-TW" dirty="0">
                <a:latin typeface="標楷體" pitchFamily="65" charset="-120"/>
                <a:ea typeface="標楷體" pitchFamily="65" charset="-120"/>
              </a:rPr>
              <a:t>DNA</a:t>
            </a:r>
            <a:r>
              <a:rPr kumimoji="0" lang="zh-TW" altLang="zh-TW" dirty="0">
                <a:latin typeface="標楷體" pitchFamily="65" charset="-120"/>
                <a:ea typeface="標楷體" pitchFamily="65" charset="-120"/>
              </a:rPr>
              <a:t>基因序列排出四十八的</a:t>
            </a:r>
            <a:r>
              <a:rPr kumimoji="0" lang="en-US" altLang="zh-TW" dirty="0">
                <a:latin typeface="標楷體" pitchFamily="65" charset="-120"/>
                <a:ea typeface="標楷體" pitchFamily="65" charset="-120"/>
              </a:rPr>
              <a:t>logo</a:t>
            </a:r>
            <a:r>
              <a:rPr kumimoji="0" lang="zh-TW" altLang="zh-TW" dirty="0">
                <a:latin typeface="標楷體" pitchFamily="65" charset="-120"/>
                <a:ea typeface="標楷體" pitchFamily="65" charset="-120"/>
              </a:rPr>
              <a:t>，再配合科學展翼、接軌國際將</a:t>
            </a:r>
            <a:r>
              <a:rPr kumimoji="0" lang="en-US" altLang="zh-TW" dirty="0">
                <a:latin typeface="標楷體" pitchFamily="65" charset="-120"/>
                <a:ea typeface="標楷體" pitchFamily="65" charset="-120"/>
              </a:rPr>
              <a:t>O</a:t>
            </a:r>
            <a:r>
              <a:rPr kumimoji="0" lang="en-US" altLang="zh-TW" baseline="-25000" dirty="0">
                <a:latin typeface="標楷體" pitchFamily="65" charset="-120"/>
                <a:ea typeface="標楷體" pitchFamily="65" charset="-120"/>
              </a:rPr>
              <a:t>2</a:t>
            </a:r>
            <a:r>
              <a:rPr kumimoji="0" lang="zh-TW" altLang="zh-TW" dirty="0">
                <a:latin typeface="標楷體" pitchFamily="65" charset="-120"/>
                <a:ea typeface="標楷體" pitchFamily="65" charset="-120"/>
              </a:rPr>
              <a:t>的其中一端畫成地球。</a:t>
            </a:r>
            <a:endParaRPr kumimoji="0" lang="zh-TW" altLang="en-US" dirty="0">
              <a:latin typeface="標楷體" pitchFamily="65" charset="-120"/>
              <a:ea typeface="標楷體" pitchFamily="65" charset="-120"/>
            </a:endParaRPr>
          </a:p>
        </p:txBody>
      </p:sp>
      <p:pic>
        <p:nvPicPr>
          <p:cNvPr id="10244" name="Picture 3" descr="21324張心婷__科展logo(1031218修)"/>
          <p:cNvPicPr>
            <a:picLocks noChangeAspect="1" noChangeArrowheads="1"/>
          </p:cNvPicPr>
          <p:nvPr/>
        </p:nvPicPr>
        <p:blipFill>
          <a:blip r:embed="rId3">
            <a:extLst>
              <a:ext uri="{28A0092B-C50C-407E-A947-70E740481C1C}">
                <a14:useLocalDpi xmlns:a14="http://schemas.microsoft.com/office/drawing/2010/main" val="0"/>
              </a:ext>
            </a:extLst>
          </a:blip>
          <a:srcRect l="53300" b="55792"/>
          <a:stretch>
            <a:fillRect/>
          </a:stretch>
        </p:blipFill>
        <p:spPr bwMode="auto">
          <a:xfrm>
            <a:off x="2339975" y="1484313"/>
            <a:ext cx="39608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1143000"/>
          </a:xfrm>
        </p:spPr>
        <p:txBody>
          <a:bodyPr>
            <a:noAutofit/>
          </a:bodyPr>
          <a:lstStyle/>
          <a:p>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優良</a:t>
            </a:r>
            <a:r>
              <a:rPr lang="zh-TW" altLang="en-US"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指導教師獎勵</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(P.36</a:t>
            </a:r>
            <a:r>
              <a:rPr lang="en-US" altLang="zh-TW" sz="40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600" dirty="0"/>
          </a:p>
        </p:txBody>
      </p:sp>
      <p:sp>
        <p:nvSpPr>
          <p:cNvPr id="3" name="內容版面配置區 2"/>
          <p:cNvSpPr>
            <a:spLocks noGrp="1"/>
          </p:cNvSpPr>
          <p:nvPr>
            <p:ph sz="quarter" idx="1"/>
          </p:nvPr>
        </p:nvSpPr>
        <p:spPr>
          <a:xfrm>
            <a:off x="-180528" y="1556792"/>
            <a:ext cx="8496944" cy="4873752"/>
          </a:xfrm>
        </p:spPr>
        <p:txBody>
          <a:bodyPr/>
          <a:lstStyle/>
          <a:p>
            <a:pPr marL="1080000" lvl="2" indent="-342900" algn="just" eaLnBrk="1" fontAlgn="auto" hangingPunct="1">
              <a:lnSpc>
                <a:spcPts val="3000"/>
              </a:lnSpc>
              <a:spcBef>
                <a:spcPts val="600"/>
              </a:spcBef>
              <a:spcAft>
                <a:spcPts val="0"/>
              </a:spcAft>
              <a:buClr>
                <a:srgbClr val="CC3300"/>
              </a:buClr>
              <a:buFont typeface="Arial" pitchFamily="34" charset="0"/>
              <a:buBlip>
                <a:blip r:embed="rId2"/>
              </a:buBlip>
              <a:defRPr/>
            </a:pPr>
            <a:r>
              <a:rPr lang="zh-TW" altLang="en-US" sz="2800" b="1" dirty="0">
                <a:solidFill>
                  <a:srgbClr val="7030A0"/>
                </a:solidFill>
                <a:latin typeface="華康粗圓體" panose="020F0709000000000000" pitchFamily="49" charset="-120"/>
                <a:ea typeface="華康粗圓體" panose="020F0709000000000000" pitchFamily="49" charset="-120"/>
              </a:rPr>
              <a:t>獎勵內容：</a:t>
            </a:r>
          </a:p>
          <a:p>
            <a:pPr marL="1440000" lvl="1" indent="-342900" algn="just" eaLnBrk="1" fontAlgn="auto" hangingPunct="1">
              <a:lnSpc>
                <a:spcPts val="3000"/>
              </a:lnSpc>
              <a:spcBef>
                <a:spcPts val="600"/>
              </a:spcBef>
              <a:spcAft>
                <a:spcPts val="0"/>
              </a:spcAft>
              <a:buClr>
                <a:srgbClr val="CC3300"/>
              </a:buClr>
              <a:buFontTx/>
              <a:buBlip>
                <a:blip r:embed="rId3"/>
              </a:buBlip>
              <a:defRPr/>
            </a:pPr>
            <a:r>
              <a:rPr lang="zh-TW" altLang="en-US" sz="2400" b="1" dirty="0">
                <a:solidFill>
                  <a:srgbClr val="7030A0"/>
                </a:solidFill>
                <a:latin typeface="華康粗圓體" panose="020F0709000000000000" pitchFamily="49" charset="-120"/>
                <a:ea typeface="華康粗圓體" panose="020F0709000000000000" pitchFamily="49" charset="-120"/>
              </a:rPr>
              <a:t>指導學生參加本市科展並</a:t>
            </a:r>
            <a:r>
              <a:rPr lang="zh-TW" altLang="en-US" sz="2400" b="1" dirty="0">
                <a:solidFill>
                  <a:srgbClr val="FF0000"/>
                </a:solidFill>
                <a:latin typeface="華康粗圓體" panose="020F0709000000000000" pitchFamily="49" charset="-120"/>
                <a:ea typeface="華康粗圓體" panose="020F0709000000000000" pitchFamily="49" charset="-120"/>
              </a:rPr>
              <a:t>獲佳作以上獎勵累計滿</a:t>
            </a:r>
            <a:r>
              <a:rPr lang="en-US" altLang="zh-TW" sz="2400" b="1" dirty="0">
                <a:solidFill>
                  <a:srgbClr val="FF0000"/>
                </a:solidFill>
                <a:latin typeface="華康粗圓體" panose="020F0709000000000000" pitchFamily="49" charset="-120"/>
                <a:ea typeface="華康粗圓體" panose="020F0709000000000000" pitchFamily="49" charset="-120"/>
              </a:rPr>
              <a:t>3</a:t>
            </a:r>
            <a:r>
              <a:rPr lang="zh-TW" altLang="en-US" sz="2400" b="1" dirty="0">
                <a:solidFill>
                  <a:srgbClr val="FF0000"/>
                </a:solidFill>
                <a:latin typeface="華康粗圓體" panose="020F0709000000000000" pitchFamily="49" charset="-120"/>
                <a:ea typeface="華康粗圓體" panose="020F0709000000000000" pitchFamily="49" charset="-120"/>
              </a:rPr>
              <a:t>屆</a:t>
            </a:r>
            <a:r>
              <a:rPr lang="zh-TW" altLang="en-US" sz="2400" b="1" dirty="0">
                <a:solidFill>
                  <a:srgbClr val="7030A0"/>
                </a:solidFill>
                <a:latin typeface="華康粗圓體" panose="020F0709000000000000" pitchFamily="49" charset="-120"/>
                <a:ea typeface="華康粗圓體" panose="020F0709000000000000" pitchFamily="49" charset="-120"/>
              </a:rPr>
              <a:t>者，頒發</a:t>
            </a:r>
            <a:r>
              <a:rPr lang="zh-TW" altLang="en-US" sz="2400" b="1" dirty="0">
                <a:solidFill>
                  <a:srgbClr val="00B050"/>
                </a:solidFill>
                <a:latin typeface="華康粗圓體" panose="020F0709000000000000" pitchFamily="49" charset="-120"/>
                <a:ea typeface="華康粗圓體" panose="020F0709000000000000" pitchFamily="49" charset="-120"/>
              </a:rPr>
              <a:t>獎狀乙</a:t>
            </a:r>
            <a:r>
              <a:rPr lang="zh-TW" altLang="en-US" sz="2400" b="1" dirty="0" smtClean="0">
                <a:solidFill>
                  <a:srgbClr val="00B050"/>
                </a:solidFill>
                <a:latin typeface="華康粗圓體" panose="020F0709000000000000" pitchFamily="49" charset="-120"/>
                <a:ea typeface="華康粗圓體" panose="020F0709000000000000" pitchFamily="49" charset="-120"/>
              </a:rPr>
              <a:t>幀</a:t>
            </a:r>
            <a:endParaRPr lang="zh-TW" altLang="en-US" sz="24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000"/>
              </a:lnSpc>
              <a:spcBef>
                <a:spcPts val="600"/>
              </a:spcBef>
              <a:spcAft>
                <a:spcPts val="0"/>
              </a:spcAft>
              <a:buClr>
                <a:srgbClr val="CC3300"/>
              </a:buClr>
              <a:buFontTx/>
              <a:buBlip>
                <a:blip r:embed="rId3"/>
              </a:buBlip>
              <a:defRPr/>
            </a:pPr>
            <a:r>
              <a:rPr lang="zh-TW" altLang="en-US" sz="2400" b="1" dirty="0">
                <a:solidFill>
                  <a:srgbClr val="7030A0"/>
                </a:solidFill>
                <a:latin typeface="華康粗圓體" panose="020F0709000000000000" pitchFamily="49" charset="-120"/>
                <a:ea typeface="華康粗圓體" panose="020F0709000000000000" pitchFamily="49" charset="-120"/>
              </a:rPr>
              <a:t>指導學生參加本市科展並</a:t>
            </a:r>
            <a:r>
              <a:rPr lang="zh-TW" altLang="en-US" sz="2400" b="1" dirty="0">
                <a:solidFill>
                  <a:srgbClr val="FF0000"/>
                </a:solidFill>
                <a:latin typeface="華康粗圓體" panose="020F0709000000000000" pitchFamily="49" charset="-120"/>
                <a:ea typeface="華康粗圓體" panose="020F0709000000000000" pitchFamily="49" charset="-120"/>
              </a:rPr>
              <a:t>獲佳作以上獎勵累計滿</a:t>
            </a:r>
            <a:r>
              <a:rPr lang="en-US" altLang="zh-TW" sz="2400" b="1" dirty="0">
                <a:solidFill>
                  <a:srgbClr val="FF0000"/>
                </a:solidFill>
                <a:latin typeface="華康粗圓體" panose="020F0709000000000000" pitchFamily="49" charset="-120"/>
                <a:ea typeface="華康粗圓體" panose="020F0709000000000000" pitchFamily="49" charset="-120"/>
              </a:rPr>
              <a:t>5</a:t>
            </a:r>
            <a:r>
              <a:rPr lang="zh-TW" altLang="en-US" sz="2400" b="1" dirty="0">
                <a:solidFill>
                  <a:srgbClr val="FF0000"/>
                </a:solidFill>
                <a:latin typeface="華康粗圓體" panose="020F0709000000000000" pitchFamily="49" charset="-120"/>
                <a:ea typeface="華康粗圓體" panose="020F0709000000000000" pitchFamily="49" charset="-120"/>
              </a:rPr>
              <a:t>屆</a:t>
            </a:r>
            <a:r>
              <a:rPr lang="zh-TW" altLang="en-US" sz="2400" b="1" dirty="0">
                <a:solidFill>
                  <a:srgbClr val="7030A0"/>
                </a:solidFill>
                <a:latin typeface="華康粗圓體" panose="020F0709000000000000" pitchFamily="49" charset="-120"/>
                <a:ea typeface="華康粗圓體" panose="020F0709000000000000" pitchFamily="49" charset="-120"/>
              </a:rPr>
              <a:t>者，頒發</a:t>
            </a:r>
            <a:r>
              <a:rPr lang="zh-TW" altLang="en-US" sz="2400" b="1" dirty="0">
                <a:solidFill>
                  <a:srgbClr val="00B050"/>
                </a:solidFill>
                <a:latin typeface="華康粗圓體" panose="020F0709000000000000" pitchFamily="49" charset="-120"/>
                <a:ea typeface="華康粗圓體" panose="020F0709000000000000" pitchFamily="49" charset="-120"/>
              </a:rPr>
              <a:t>獎狀乙幀</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00B050"/>
                </a:solidFill>
                <a:latin typeface="華康粗圓體" panose="020F0709000000000000" pitchFamily="49" charset="-120"/>
                <a:ea typeface="華康粗圓體" panose="020F0709000000000000" pitchFamily="49" charset="-120"/>
              </a:rPr>
              <a:t>銅質獎座乙</a:t>
            </a:r>
            <a:r>
              <a:rPr lang="zh-TW" altLang="en-US" sz="2400" b="1" dirty="0" smtClean="0">
                <a:solidFill>
                  <a:srgbClr val="00B050"/>
                </a:solidFill>
                <a:latin typeface="華康粗圓體" panose="020F0709000000000000" pitchFamily="49" charset="-120"/>
                <a:ea typeface="華康粗圓體" panose="020F0709000000000000" pitchFamily="49" charset="-120"/>
              </a:rPr>
              <a:t>座</a:t>
            </a:r>
            <a:endParaRPr lang="zh-TW" altLang="en-US" sz="24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000"/>
              </a:lnSpc>
              <a:spcBef>
                <a:spcPts val="600"/>
              </a:spcBef>
              <a:spcAft>
                <a:spcPts val="0"/>
              </a:spcAft>
              <a:buClr>
                <a:srgbClr val="CC3300"/>
              </a:buClr>
              <a:buFontTx/>
              <a:buBlip>
                <a:blip r:embed="rId3"/>
              </a:buBlip>
              <a:defRPr/>
            </a:pPr>
            <a:r>
              <a:rPr lang="zh-TW" altLang="en-US" sz="2400" b="1" dirty="0">
                <a:solidFill>
                  <a:srgbClr val="7030A0"/>
                </a:solidFill>
                <a:latin typeface="華康粗圓體" panose="020F0709000000000000" pitchFamily="49" charset="-120"/>
                <a:ea typeface="華康粗圓體" panose="020F0709000000000000" pitchFamily="49" charset="-120"/>
              </a:rPr>
              <a:t>指導學生參加本市科展並</a:t>
            </a:r>
            <a:r>
              <a:rPr lang="zh-TW" altLang="en-US" sz="2400" b="1" dirty="0">
                <a:solidFill>
                  <a:srgbClr val="FF0000"/>
                </a:solidFill>
                <a:latin typeface="華康粗圓體" panose="020F0709000000000000" pitchFamily="49" charset="-120"/>
                <a:ea typeface="華康粗圓體" panose="020F0709000000000000" pitchFamily="49" charset="-120"/>
              </a:rPr>
              <a:t>獲佳作以上獎勵累計滿</a:t>
            </a:r>
            <a:r>
              <a:rPr lang="en-US" altLang="zh-TW" sz="2400" b="1" dirty="0">
                <a:solidFill>
                  <a:srgbClr val="FF0000"/>
                </a:solidFill>
                <a:latin typeface="華康粗圓體" panose="020F0709000000000000" pitchFamily="49" charset="-120"/>
                <a:ea typeface="華康粗圓體" panose="020F0709000000000000" pitchFamily="49" charset="-120"/>
              </a:rPr>
              <a:t>10</a:t>
            </a:r>
            <a:r>
              <a:rPr lang="zh-TW" altLang="en-US" sz="2400" b="1" dirty="0">
                <a:solidFill>
                  <a:srgbClr val="7030A0"/>
                </a:solidFill>
                <a:latin typeface="華康粗圓體" panose="020F0709000000000000" pitchFamily="49" charset="-120"/>
                <a:ea typeface="華康粗圓體" panose="020F0709000000000000" pitchFamily="49" charset="-120"/>
              </a:rPr>
              <a:t>屆者，頒發</a:t>
            </a:r>
            <a:r>
              <a:rPr lang="zh-TW" altLang="en-US" sz="2400" b="1" dirty="0">
                <a:solidFill>
                  <a:srgbClr val="00B050"/>
                </a:solidFill>
                <a:latin typeface="華康粗圓體" panose="020F0709000000000000" pitchFamily="49" charset="-120"/>
                <a:ea typeface="華康粗圓體" panose="020F0709000000000000" pitchFamily="49" charset="-120"/>
              </a:rPr>
              <a:t>獎狀乙幀</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00B050"/>
                </a:solidFill>
                <a:latin typeface="華康粗圓體" panose="020F0709000000000000" pitchFamily="49" charset="-120"/>
                <a:ea typeface="華康粗圓體" panose="020F0709000000000000" pitchFamily="49" charset="-120"/>
              </a:rPr>
              <a:t>銀質獎座乙</a:t>
            </a:r>
            <a:r>
              <a:rPr lang="zh-TW" altLang="en-US" sz="2400" b="1" dirty="0" smtClean="0">
                <a:solidFill>
                  <a:srgbClr val="00B050"/>
                </a:solidFill>
                <a:latin typeface="華康粗圓體" panose="020F0709000000000000" pitchFamily="49" charset="-120"/>
                <a:ea typeface="華康粗圓體" panose="020F0709000000000000" pitchFamily="49" charset="-120"/>
              </a:rPr>
              <a:t>座</a:t>
            </a:r>
            <a:endParaRPr lang="zh-TW" altLang="en-US" sz="24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000"/>
              </a:lnSpc>
              <a:spcBef>
                <a:spcPts val="600"/>
              </a:spcBef>
              <a:spcAft>
                <a:spcPts val="0"/>
              </a:spcAft>
              <a:buClr>
                <a:srgbClr val="CC3300"/>
              </a:buClr>
              <a:buFontTx/>
              <a:buBlip>
                <a:blip r:embed="rId3"/>
              </a:buBlip>
              <a:defRPr/>
            </a:pPr>
            <a:r>
              <a:rPr lang="zh-TW" altLang="en-US" sz="2400" b="1" dirty="0">
                <a:solidFill>
                  <a:srgbClr val="7030A0"/>
                </a:solidFill>
                <a:latin typeface="華康粗圓體" panose="020F0709000000000000" pitchFamily="49" charset="-120"/>
                <a:ea typeface="華康粗圓體" panose="020F0709000000000000" pitchFamily="49" charset="-120"/>
              </a:rPr>
              <a:t>指導學生參加本市科展並</a:t>
            </a:r>
            <a:r>
              <a:rPr lang="zh-TW" altLang="en-US" sz="2400" b="1" dirty="0">
                <a:solidFill>
                  <a:srgbClr val="FF0000"/>
                </a:solidFill>
                <a:latin typeface="華康粗圓體" panose="020F0709000000000000" pitchFamily="49" charset="-120"/>
                <a:ea typeface="華康粗圓體" panose="020F0709000000000000" pitchFamily="49" charset="-120"/>
              </a:rPr>
              <a:t>獲佳作以上獎勵累計滿</a:t>
            </a:r>
            <a:r>
              <a:rPr lang="en-US" altLang="zh-TW" sz="2400" b="1" dirty="0">
                <a:solidFill>
                  <a:srgbClr val="FF0000"/>
                </a:solidFill>
                <a:latin typeface="華康粗圓體" panose="020F0709000000000000" pitchFamily="49" charset="-120"/>
                <a:ea typeface="華康粗圓體" panose="020F0709000000000000" pitchFamily="49" charset="-120"/>
              </a:rPr>
              <a:t>15</a:t>
            </a:r>
            <a:r>
              <a:rPr lang="zh-TW" altLang="en-US" sz="2400" b="1" dirty="0">
                <a:solidFill>
                  <a:srgbClr val="7030A0"/>
                </a:solidFill>
                <a:latin typeface="華康粗圓體" panose="020F0709000000000000" pitchFamily="49" charset="-120"/>
                <a:ea typeface="華康粗圓體" panose="020F0709000000000000" pitchFamily="49" charset="-120"/>
              </a:rPr>
              <a:t>屆者，頒發</a:t>
            </a:r>
            <a:r>
              <a:rPr lang="zh-TW" altLang="en-US" sz="2400" b="1" dirty="0">
                <a:solidFill>
                  <a:srgbClr val="00B050"/>
                </a:solidFill>
                <a:latin typeface="華康粗圓體" panose="020F0709000000000000" pitchFamily="49" charset="-120"/>
                <a:ea typeface="華康粗圓體" panose="020F0709000000000000" pitchFamily="49" charset="-120"/>
              </a:rPr>
              <a:t>獎狀乙幀</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00B050"/>
                </a:solidFill>
                <a:latin typeface="華康粗圓體" panose="020F0709000000000000" pitchFamily="49" charset="-120"/>
                <a:ea typeface="華康粗圓體" panose="020F0709000000000000" pitchFamily="49" charset="-120"/>
              </a:rPr>
              <a:t>金質獎座乙</a:t>
            </a:r>
            <a:r>
              <a:rPr lang="zh-TW" altLang="en-US" sz="2400" b="1" dirty="0" smtClean="0">
                <a:solidFill>
                  <a:srgbClr val="00B050"/>
                </a:solidFill>
                <a:latin typeface="華康粗圓體" panose="020F0709000000000000" pitchFamily="49" charset="-120"/>
                <a:ea typeface="華康粗圓體" panose="020F0709000000000000" pitchFamily="49" charset="-120"/>
              </a:rPr>
              <a:t>座</a:t>
            </a:r>
            <a:endParaRPr lang="zh-TW" altLang="en-US" sz="2400" b="1" dirty="0">
              <a:solidFill>
                <a:srgbClr val="7030A0"/>
              </a:solidFill>
              <a:latin typeface="華康粗圓體" panose="020F0709000000000000" pitchFamily="49" charset="-120"/>
              <a:ea typeface="華康粗圓體" panose="020F0709000000000000" pitchFamily="49" charset="-120"/>
            </a:endParaRPr>
          </a:p>
          <a:p>
            <a:pPr marL="1440000" lvl="1" indent="-342900" algn="just" eaLnBrk="1" fontAlgn="auto" hangingPunct="1">
              <a:lnSpc>
                <a:spcPts val="3000"/>
              </a:lnSpc>
              <a:spcBef>
                <a:spcPts val="600"/>
              </a:spcBef>
              <a:spcAft>
                <a:spcPts val="0"/>
              </a:spcAft>
              <a:buClr>
                <a:srgbClr val="CC3300"/>
              </a:buClr>
              <a:buFontTx/>
              <a:buBlip>
                <a:blip r:embed="rId3"/>
              </a:buBlip>
              <a:defRPr/>
            </a:pPr>
            <a:r>
              <a:rPr lang="zh-TW" altLang="en-US" sz="2400" b="1" dirty="0">
                <a:solidFill>
                  <a:srgbClr val="7030A0"/>
                </a:solidFill>
                <a:latin typeface="華康粗圓體" panose="020F0709000000000000" pitchFamily="49" charset="-120"/>
                <a:ea typeface="華康粗圓體" panose="020F0709000000000000" pitchFamily="49" charset="-120"/>
              </a:rPr>
              <a:t>指導學生參加本市科展並</a:t>
            </a:r>
            <a:r>
              <a:rPr lang="zh-TW" altLang="en-US" sz="2400" b="1" dirty="0">
                <a:solidFill>
                  <a:srgbClr val="FF0000"/>
                </a:solidFill>
                <a:latin typeface="華康粗圓體" panose="020F0709000000000000" pitchFamily="49" charset="-120"/>
                <a:ea typeface="華康粗圓體" panose="020F0709000000000000" pitchFamily="49" charset="-120"/>
              </a:rPr>
              <a:t>獲佳作以上獎勵累計滿</a:t>
            </a:r>
            <a:r>
              <a:rPr lang="en-US" altLang="zh-TW" sz="2400" b="1" dirty="0">
                <a:solidFill>
                  <a:srgbClr val="FF0000"/>
                </a:solidFill>
                <a:latin typeface="華康粗圓體" panose="020F0709000000000000" pitchFamily="49" charset="-120"/>
                <a:ea typeface="華康粗圓體" panose="020F0709000000000000" pitchFamily="49" charset="-120"/>
              </a:rPr>
              <a:t>20</a:t>
            </a:r>
            <a:r>
              <a:rPr lang="zh-TW" altLang="en-US" sz="2400" b="1" dirty="0">
                <a:solidFill>
                  <a:srgbClr val="7030A0"/>
                </a:solidFill>
                <a:latin typeface="華康粗圓體" panose="020F0709000000000000" pitchFamily="49" charset="-120"/>
                <a:ea typeface="華康粗圓體" panose="020F0709000000000000" pitchFamily="49" charset="-120"/>
              </a:rPr>
              <a:t>屆者，頒發</a:t>
            </a:r>
            <a:r>
              <a:rPr lang="zh-TW" altLang="en-US" sz="2400" b="1" dirty="0">
                <a:solidFill>
                  <a:srgbClr val="00B050"/>
                </a:solidFill>
                <a:latin typeface="華康粗圓體" panose="020F0709000000000000" pitchFamily="49" charset="-120"/>
                <a:ea typeface="華康粗圓體" panose="020F0709000000000000" pitchFamily="49" charset="-120"/>
              </a:rPr>
              <a:t>獎狀乙幀</a:t>
            </a:r>
            <a:r>
              <a:rPr lang="zh-TW" altLang="en-US" sz="2400" b="1" dirty="0">
                <a:solidFill>
                  <a:srgbClr val="7030A0"/>
                </a:solidFill>
                <a:latin typeface="華康粗圓體" panose="020F0709000000000000" pitchFamily="49" charset="-120"/>
                <a:ea typeface="華康粗圓體" panose="020F0709000000000000" pitchFamily="49" charset="-120"/>
              </a:rPr>
              <a:t>，</a:t>
            </a:r>
            <a:r>
              <a:rPr lang="zh-TW" altLang="en-US" sz="2400" b="1" dirty="0">
                <a:solidFill>
                  <a:srgbClr val="00B050"/>
                </a:solidFill>
                <a:latin typeface="華康粗圓體" panose="020F0709000000000000" pitchFamily="49" charset="-120"/>
                <a:ea typeface="華康粗圓體" panose="020F0709000000000000" pitchFamily="49" charset="-120"/>
              </a:rPr>
              <a:t>鑽石獎座乙</a:t>
            </a:r>
            <a:r>
              <a:rPr lang="zh-TW" altLang="en-US" sz="2400" b="1" dirty="0" smtClean="0">
                <a:solidFill>
                  <a:srgbClr val="00B050"/>
                </a:solidFill>
                <a:latin typeface="華康粗圓體" panose="020F0709000000000000" pitchFamily="49" charset="-120"/>
                <a:ea typeface="華康粗圓體" panose="020F0709000000000000" pitchFamily="49" charset="-120"/>
              </a:rPr>
              <a:t>座</a:t>
            </a:r>
            <a:endParaRPr lang="zh-TW" altLang="en-US" sz="2400" b="1" dirty="0">
              <a:solidFill>
                <a:srgbClr val="7030A0"/>
              </a:solidFill>
              <a:latin typeface="華康粗圓體" panose="020F0709000000000000" pitchFamily="49" charset="-120"/>
              <a:ea typeface="華康粗圓體" panose="020F0709000000000000" pitchFamily="49" charset="-120"/>
            </a:endParaRPr>
          </a:p>
          <a:p>
            <a:endParaRPr lang="zh-TW" altLang="en-US" dirty="0"/>
          </a:p>
        </p:txBody>
      </p:sp>
    </p:spTree>
    <p:extLst>
      <p:ext uri="{BB962C8B-B14F-4D97-AF65-F5344CB8AC3E}">
        <p14:creationId xmlns:p14="http://schemas.microsoft.com/office/powerpoint/2010/main" val="2980916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臺北市第</a:t>
            </a:r>
            <a:r>
              <a:rPr lang="en-US" altLang="zh-TW"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48</a:t>
            </a:r>
            <a:r>
              <a:rPr lang="zh-TW" altLang="en-US" sz="36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屆相關網站與洽詢方式</a:t>
            </a:r>
            <a:endParaRPr lang="zh-TW" altLang="en-US" sz="3600" dirty="0"/>
          </a:p>
        </p:txBody>
      </p:sp>
      <p:sp>
        <p:nvSpPr>
          <p:cNvPr id="3" name="內容版面配置區 2"/>
          <p:cNvSpPr>
            <a:spLocks noGrp="1"/>
          </p:cNvSpPr>
          <p:nvPr>
            <p:ph sz="quarter" idx="1"/>
          </p:nvPr>
        </p:nvSpPr>
        <p:spPr>
          <a:xfrm>
            <a:off x="-108520" y="1628800"/>
            <a:ext cx="7467600" cy="4873752"/>
          </a:xfrm>
        </p:spPr>
        <p:txBody>
          <a:bodyPr/>
          <a:lstStyle/>
          <a:p>
            <a:pPr marL="1079500" lvl="2" indent="-342900" algn="just" eaLnBrk="1" hangingPunct="1">
              <a:spcBef>
                <a:spcPts val="1000"/>
              </a:spcBef>
              <a:buClr>
                <a:srgbClr val="CC3300"/>
              </a:buClr>
              <a:buFont typeface="Arial" pitchFamily="34" charset="0"/>
              <a:buBlip>
                <a:blip r:embed="rId2"/>
              </a:buBlip>
              <a:defRPr/>
            </a:pPr>
            <a:r>
              <a:rPr lang="zh-TW" altLang="en-US" sz="2600" b="1" dirty="0">
                <a:solidFill>
                  <a:srgbClr val="00B050"/>
                </a:solidFill>
                <a:latin typeface="華康粗圓體" panose="020F0709000000000000" pitchFamily="49" charset="-120"/>
                <a:ea typeface="華康粗圓體" panose="020F0709000000000000" pitchFamily="49" charset="-120"/>
              </a:rPr>
              <a:t>臺北益教網北市科展專屬網站</a:t>
            </a:r>
          </a:p>
          <a:p>
            <a:pPr marL="1079500" lvl="2" indent="-342900" eaLnBrk="1" hangingPunct="1">
              <a:lnSpc>
                <a:spcPct val="80000"/>
              </a:lnSpc>
              <a:spcBef>
                <a:spcPts val="600"/>
              </a:spcBef>
              <a:buFont typeface="Arial" pitchFamily="34" charset="0"/>
              <a:buChar char="–"/>
              <a:defRPr/>
            </a:pPr>
            <a:r>
              <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rPr>
              <a:t>網址：</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http://</a:t>
            </a:r>
            <a:r>
              <a:rPr lang="en-US" altLang="zh-TW" sz="2600" b="1" u="sng" dirty="0" err="1">
                <a:solidFill>
                  <a:srgbClr val="7030A0"/>
                </a:solidFill>
                <a:latin typeface="華康粗圓體" panose="020F0709000000000000" pitchFamily="49" charset="-120"/>
                <a:ea typeface="華康粗圓體" panose="020F0709000000000000" pitchFamily="49" charset="-120"/>
                <a:cs typeface="華康新特明體(P)"/>
              </a:rPr>
              <a:t>etweb.tp.edu.tw</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a:t>
            </a:r>
            <a:r>
              <a:rPr lang="en-US" altLang="zh-TW" sz="2600" b="1" u="sng" dirty="0" err="1">
                <a:solidFill>
                  <a:srgbClr val="7030A0"/>
                </a:solidFill>
                <a:latin typeface="華康粗圓體" panose="020F0709000000000000" pitchFamily="49" charset="-120"/>
                <a:ea typeface="華康粗圓體" panose="020F0709000000000000" pitchFamily="49" charset="-120"/>
                <a:cs typeface="華康新特明體(P)"/>
              </a:rPr>
              <a:t>sciencefair</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 </a:t>
            </a:r>
          </a:p>
          <a:p>
            <a:pPr marL="1079500" lvl="2" indent="-342900" algn="just" eaLnBrk="1" hangingPunct="1">
              <a:spcBef>
                <a:spcPts val="1000"/>
              </a:spcBef>
              <a:buClr>
                <a:srgbClr val="CC3300"/>
              </a:buClr>
              <a:buFont typeface="Arial" pitchFamily="34" charset="0"/>
              <a:buBlip>
                <a:blip r:embed="rId2"/>
              </a:buBlip>
              <a:defRPr/>
            </a:pPr>
            <a:r>
              <a:rPr lang="zh-TW" altLang="en-US" sz="2600" b="1" dirty="0">
                <a:solidFill>
                  <a:srgbClr val="00B050"/>
                </a:solidFill>
                <a:latin typeface="華康粗圓體" panose="020F0709000000000000" pitchFamily="49" charset="-120"/>
                <a:ea typeface="華康粗圓體" panose="020F0709000000000000" pitchFamily="49" charset="-120"/>
              </a:rPr>
              <a:t>臺北市政府教育局網站</a:t>
            </a:r>
          </a:p>
          <a:p>
            <a:pPr marL="1079500" lvl="2" indent="-342900" eaLnBrk="1" hangingPunct="1">
              <a:lnSpc>
                <a:spcPct val="80000"/>
              </a:lnSpc>
              <a:spcBef>
                <a:spcPts val="600"/>
              </a:spcBef>
              <a:buFont typeface="Arial" pitchFamily="34" charset="0"/>
              <a:buChar char="–"/>
              <a:defRPr/>
            </a:pPr>
            <a:r>
              <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rPr>
              <a:t>網址：</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http://</a:t>
            </a:r>
            <a:r>
              <a:rPr lang="en-US" altLang="zh-TW" sz="2600" b="1" u="sng" dirty="0" err="1">
                <a:solidFill>
                  <a:srgbClr val="7030A0"/>
                </a:solidFill>
                <a:latin typeface="華康粗圓體" panose="020F0709000000000000" pitchFamily="49" charset="-120"/>
                <a:ea typeface="華康粗圓體" panose="020F0709000000000000" pitchFamily="49" charset="-120"/>
                <a:cs typeface="華康新特明體(P)"/>
              </a:rPr>
              <a:t>www.edunet.taipei.gov.tw</a:t>
            </a:r>
            <a:endPar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endParaRPr>
          </a:p>
          <a:p>
            <a:pPr marL="1079500" lvl="2" indent="-342900" algn="just" eaLnBrk="1" hangingPunct="1">
              <a:spcBef>
                <a:spcPts val="1000"/>
              </a:spcBef>
              <a:buClr>
                <a:srgbClr val="CC3300"/>
              </a:buClr>
              <a:buFont typeface="Arial" pitchFamily="34" charset="0"/>
              <a:buBlip>
                <a:blip r:embed="rId2"/>
              </a:buBlip>
              <a:defRPr/>
            </a:pPr>
            <a:r>
              <a:rPr lang="zh-TW" altLang="en-US" sz="2600" b="1" dirty="0" smtClean="0">
                <a:solidFill>
                  <a:srgbClr val="00B050"/>
                </a:solidFill>
                <a:latin typeface="華康粗圓體" panose="020F0709000000000000" pitchFamily="49" charset="-120"/>
                <a:ea typeface="華康粗圓體" panose="020F0709000000000000" pitchFamily="49" charset="-120"/>
              </a:rPr>
              <a:t>松山家商網站</a:t>
            </a:r>
            <a:endParaRPr lang="zh-TW" altLang="en-US" sz="2600" b="1" dirty="0">
              <a:solidFill>
                <a:srgbClr val="00B050"/>
              </a:solidFill>
              <a:latin typeface="華康粗圓體" panose="020F0709000000000000" pitchFamily="49" charset="-120"/>
              <a:ea typeface="華康粗圓體" panose="020F0709000000000000" pitchFamily="49" charset="-120"/>
            </a:endParaRPr>
          </a:p>
          <a:p>
            <a:pPr marL="1079500" lvl="2" indent="-342900" eaLnBrk="1" hangingPunct="1">
              <a:lnSpc>
                <a:spcPct val="80000"/>
              </a:lnSpc>
              <a:spcBef>
                <a:spcPts val="600"/>
              </a:spcBef>
              <a:buFont typeface="Arial" pitchFamily="34" charset="0"/>
              <a:buChar char="–"/>
              <a:defRPr/>
            </a:pPr>
            <a:r>
              <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rPr>
              <a:t>網址：</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http://</a:t>
            </a:r>
            <a:r>
              <a:rPr lang="en-US" altLang="zh-TW" sz="2600" b="1" u="sng" dirty="0" err="1" smtClean="0">
                <a:solidFill>
                  <a:srgbClr val="7030A0"/>
                </a:solidFill>
                <a:latin typeface="華康粗圓體" panose="020F0709000000000000" pitchFamily="49" charset="-120"/>
                <a:ea typeface="華康粗圓體" panose="020F0709000000000000" pitchFamily="49" charset="-120"/>
                <a:cs typeface="華康新特明體(P)"/>
              </a:rPr>
              <a:t>www</a:t>
            </a:r>
            <a:r>
              <a:rPr lang="en-US" altLang="zh-TW" sz="2600" b="1" u="sng" dirty="0" err="1">
                <a:solidFill>
                  <a:srgbClr val="7030A0"/>
                </a:solidFill>
                <a:latin typeface="華康粗圓體" panose="020F0709000000000000" pitchFamily="49" charset="-120"/>
                <a:ea typeface="華康粗圓體" panose="020F0709000000000000" pitchFamily="49" charset="-120"/>
                <a:cs typeface="華康新特明體(P)"/>
              </a:rPr>
              <a:t>.SSVS</a:t>
            </a:r>
            <a:r>
              <a:rPr lang="en-US" altLang="zh-TW" sz="2600" b="1" u="sng" dirty="0" err="1" smtClean="0">
                <a:solidFill>
                  <a:srgbClr val="7030A0"/>
                </a:solidFill>
                <a:latin typeface="華康粗圓體" panose="020F0709000000000000" pitchFamily="49" charset="-120"/>
                <a:ea typeface="華康粗圓體" panose="020F0709000000000000" pitchFamily="49" charset="-120"/>
                <a:cs typeface="華康新特明體(P)"/>
              </a:rPr>
              <a:t>.tp.edu.tw</a:t>
            </a:r>
            <a:r>
              <a:rPr lang="en-US" altLang="zh-TW" sz="2600" b="1" u="sng" dirty="0">
                <a:solidFill>
                  <a:srgbClr val="7030A0"/>
                </a:solidFill>
                <a:latin typeface="華康粗圓體" panose="020F0709000000000000" pitchFamily="49" charset="-120"/>
                <a:ea typeface="華康粗圓體" panose="020F0709000000000000" pitchFamily="49" charset="-120"/>
                <a:cs typeface="華康新特明體(P)"/>
              </a:rPr>
              <a:t>/</a:t>
            </a:r>
          </a:p>
          <a:p>
            <a:pPr marL="1079500" lvl="2" indent="-342900" algn="just" eaLnBrk="1" hangingPunct="1">
              <a:spcBef>
                <a:spcPts val="1000"/>
              </a:spcBef>
              <a:buClr>
                <a:srgbClr val="CC3300"/>
              </a:buClr>
              <a:buFont typeface="Arial" pitchFamily="34" charset="0"/>
              <a:buBlip>
                <a:blip r:embed="rId2"/>
              </a:buBlip>
              <a:defRPr/>
            </a:pPr>
            <a:r>
              <a:rPr lang="zh-TW" altLang="en-US" sz="2600" b="1" dirty="0">
                <a:solidFill>
                  <a:srgbClr val="00B050"/>
                </a:solidFill>
                <a:latin typeface="華康粗圓體" panose="020F0709000000000000" pitchFamily="49" charset="-120"/>
                <a:ea typeface="華康粗圓體" panose="020F0709000000000000" pitchFamily="49" charset="-120"/>
              </a:rPr>
              <a:t>洽詢電話</a:t>
            </a:r>
          </a:p>
          <a:p>
            <a:pPr marL="1079500" lvl="2" indent="-342900" eaLnBrk="1" hangingPunct="1">
              <a:lnSpc>
                <a:spcPct val="80000"/>
              </a:lnSpc>
              <a:spcBef>
                <a:spcPts val="600"/>
              </a:spcBef>
              <a:buFont typeface="Arial" pitchFamily="34" charset="0"/>
              <a:buChar char="–"/>
              <a:defRPr/>
            </a:pPr>
            <a:r>
              <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rPr>
              <a:t>承辦學校</a:t>
            </a: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a:t>
            </a:r>
            <a:r>
              <a:rPr lang="zh-TW" altLang="en-US" sz="2600" b="1" dirty="0" smtClean="0">
                <a:solidFill>
                  <a:srgbClr val="7030A0"/>
                </a:solidFill>
                <a:latin typeface="華康粗圓體" panose="020F0709000000000000" pitchFamily="49" charset="-120"/>
                <a:ea typeface="華康粗圓體" panose="020F0709000000000000" pitchFamily="49" charset="-120"/>
                <a:cs typeface="華康新特明體(P)"/>
              </a:rPr>
              <a:t>松山家商   </a:t>
            </a:r>
            <a:endPar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endParaRPr>
          </a:p>
          <a:p>
            <a:pPr marL="1079500" lvl="2" indent="-342900" eaLnBrk="1" hangingPunct="1">
              <a:lnSpc>
                <a:spcPct val="80000"/>
              </a:lnSpc>
              <a:spcBef>
                <a:spcPts val="600"/>
              </a:spcBef>
              <a:buFont typeface="Arial" pitchFamily="34" charset="0"/>
              <a:buChar char="–"/>
              <a:defRPr/>
            </a:pP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a:t>
            </a:r>
            <a:r>
              <a:rPr lang="en-US" altLang="zh-TW" sz="2600" b="1" dirty="0">
                <a:solidFill>
                  <a:srgbClr val="7030A0"/>
                </a:solidFill>
                <a:latin typeface="華康粗圓體" panose="020F0709000000000000" pitchFamily="49" charset="-120"/>
                <a:ea typeface="華康粗圓體" panose="020F0709000000000000" pitchFamily="49" charset="-120"/>
                <a:cs typeface="華康新特明體(P)"/>
              </a:rPr>
              <a:t>02</a:t>
            </a:r>
            <a:r>
              <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rPr>
              <a:t>）</a:t>
            </a:r>
            <a:r>
              <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2726-1118</a:t>
            </a: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轉</a:t>
            </a:r>
            <a:r>
              <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200 </a:t>
            </a:r>
            <a:r>
              <a:rPr lang="zh-TW" altLang="en-US" sz="2600" b="1" dirty="0" smtClean="0">
                <a:solidFill>
                  <a:srgbClr val="7030A0"/>
                </a:solidFill>
                <a:latin typeface="華康粗圓體" panose="020F0709000000000000" pitchFamily="49" charset="-120"/>
                <a:ea typeface="華康粗圓體" panose="020F0709000000000000" pitchFamily="49" charset="-120"/>
                <a:cs typeface="華康新特明體(P)"/>
              </a:rPr>
              <a:t>張瑞賓主任</a:t>
            </a:r>
            <a:endPar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endParaRPr>
          </a:p>
          <a:p>
            <a:pPr marL="1079500" lvl="2" indent="-342900" eaLnBrk="1" hangingPunct="1">
              <a:lnSpc>
                <a:spcPct val="80000"/>
              </a:lnSpc>
              <a:spcBef>
                <a:spcPts val="600"/>
              </a:spcBef>
              <a:buFont typeface="Arial" pitchFamily="34" charset="0"/>
              <a:buChar char="–"/>
              <a:defRPr/>
            </a:pP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a:t>
            </a:r>
            <a:r>
              <a:rPr lang="en-US" altLang="zh-TW" sz="2600" b="1" dirty="0">
                <a:solidFill>
                  <a:srgbClr val="7030A0"/>
                </a:solidFill>
                <a:latin typeface="華康粗圓體" panose="020F0709000000000000" pitchFamily="49" charset="-120"/>
                <a:ea typeface="華康粗圓體" panose="020F0709000000000000" pitchFamily="49" charset="-120"/>
                <a:cs typeface="華康新特明體(P)"/>
              </a:rPr>
              <a:t>02</a:t>
            </a: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a:t>
            </a:r>
            <a:r>
              <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2726-1118</a:t>
            </a:r>
            <a:r>
              <a:rPr lang="zh-TW"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轉</a:t>
            </a:r>
            <a:r>
              <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220 </a:t>
            </a:r>
            <a:r>
              <a:rPr lang="zh-TW" altLang="en-US" sz="2600" b="1" dirty="0" smtClean="0">
                <a:solidFill>
                  <a:srgbClr val="7030A0"/>
                </a:solidFill>
                <a:latin typeface="華康粗圓體" panose="020F0709000000000000" pitchFamily="49" charset="-120"/>
                <a:ea typeface="華康粗圓體" panose="020F0709000000000000" pitchFamily="49" charset="-120"/>
                <a:cs typeface="華康新特明體(P)"/>
              </a:rPr>
              <a:t>郭佩怡組長</a:t>
            </a:r>
            <a:r>
              <a:rPr lang="en-US" altLang="zh-TW" sz="2600" b="1" dirty="0" smtClean="0">
                <a:solidFill>
                  <a:srgbClr val="7030A0"/>
                </a:solidFill>
                <a:latin typeface="華康粗圓體" panose="020F0709000000000000" pitchFamily="49" charset="-120"/>
                <a:ea typeface="華康粗圓體" panose="020F0709000000000000" pitchFamily="49" charset="-120"/>
                <a:cs typeface="華康新特明體(P)"/>
              </a:rPr>
              <a:t>  </a:t>
            </a:r>
            <a:endParaRPr lang="zh-TW" altLang="zh-TW" sz="2600" b="1" dirty="0">
              <a:solidFill>
                <a:srgbClr val="7030A0"/>
              </a:solidFill>
              <a:latin typeface="華康粗圓體" panose="020F0709000000000000" pitchFamily="49" charset="-120"/>
              <a:ea typeface="華康粗圓體" panose="020F0709000000000000" pitchFamily="49" charset="-120"/>
              <a:cs typeface="華康新特明體(P)"/>
            </a:endParaRPr>
          </a:p>
          <a:p>
            <a:endParaRPr lang="zh-TW" altLang="en-US" dirty="0"/>
          </a:p>
        </p:txBody>
      </p:sp>
    </p:spTree>
    <p:extLst>
      <p:ext uri="{BB962C8B-B14F-4D97-AF65-F5344CB8AC3E}">
        <p14:creationId xmlns:p14="http://schemas.microsoft.com/office/powerpoint/2010/main" val="2394050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lvl="1"/>
            <a:r>
              <a:rPr lang="zh-TW" altLang="en-US" sz="2900" b="1" cap="small" dirty="0">
                <a:solidFill>
                  <a:schemeClr val="tx2"/>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
            </a:r>
            <a:br>
              <a:rPr lang="zh-TW" altLang="en-US" sz="2900" b="1" cap="small" dirty="0">
                <a:solidFill>
                  <a:schemeClr val="tx2"/>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br>
            <a:endParaRPr lang="zh-TW" altLang="en-US" dirty="0"/>
          </a:p>
        </p:txBody>
      </p:sp>
      <p:pic>
        <p:nvPicPr>
          <p:cNvPr id="4" name="Picture 3" descr="21324張心婷__科展logo(1031218修)"/>
          <p:cNvPicPr>
            <a:picLocks noChangeAspect="1" noChangeArrowheads="1"/>
          </p:cNvPicPr>
          <p:nvPr/>
        </p:nvPicPr>
        <p:blipFill>
          <a:blip r:embed="rId3" cstate="print">
            <a:extLst>
              <a:ext uri="{28A0092B-C50C-407E-A947-70E740481C1C}">
                <a14:useLocalDpi xmlns:a14="http://schemas.microsoft.com/office/drawing/2010/main" val="0"/>
              </a:ext>
            </a:extLst>
          </a:blip>
          <a:srcRect l="53300" b="55792"/>
          <a:stretch>
            <a:fillRect/>
          </a:stretch>
        </p:blipFill>
        <p:spPr bwMode="auto">
          <a:xfrm>
            <a:off x="6228184" y="4295937"/>
            <a:ext cx="2819740" cy="25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835696" y="1560169"/>
            <a:ext cx="5904656" cy="2736304"/>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華康中圓體" pitchFamily="49" charset="-120"/>
                <a:ea typeface="華康中圓體" pitchFamily="49" charset="-120"/>
              </a:defRPr>
            </a:lvl2pPr>
            <a:lvl3pPr algn="ctr" rtl="0" eaLnBrk="0" fontAlgn="base" hangingPunct="0">
              <a:spcBef>
                <a:spcPct val="0"/>
              </a:spcBef>
              <a:spcAft>
                <a:spcPct val="0"/>
              </a:spcAft>
              <a:defRPr sz="4400">
                <a:solidFill>
                  <a:schemeClr val="tx2"/>
                </a:solidFill>
                <a:latin typeface="華康中圓體" pitchFamily="49" charset="-120"/>
                <a:ea typeface="華康中圓體" pitchFamily="49" charset="-120"/>
              </a:defRPr>
            </a:lvl3pPr>
            <a:lvl4pPr algn="ctr" rtl="0" eaLnBrk="0" fontAlgn="base" hangingPunct="0">
              <a:spcBef>
                <a:spcPct val="0"/>
              </a:spcBef>
              <a:spcAft>
                <a:spcPct val="0"/>
              </a:spcAft>
              <a:defRPr sz="4400">
                <a:solidFill>
                  <a:schemeClr val="tx2"/>
                </a:solidFill>
                <a:latin typeface="華康中圓體" pitchFamily="49" charset="-120"/>
                <a:ea typeface="華康中圓體" pitchFamily="49" charset="-120"/>
              </a:defRPr>
            </a:lvl4pPr>
            <a:lvl5pPr algn="ctr" rtl="0" eaLnBrk="0" fontAlgn="base" hangingPunct="0">
              <a:spcBef>
                <a:spcPct val="0"/>
              </a:spcBef>
              <a:spcAft>
                <a:spcPct val="0"/>
              </a:spcAft>
              <a:defRPr sz="4400">
                <a:solidFill>
                  <a:schemeClr val="tx2"/>
                </a:solidFill>
                <a:latin typeface="華康中圓體" pitchFamily="49" charset="-120"/>
                <a:ea typeface="華康中圓體" pitchFamily="49" charset="-120"/>
              </a:defRPr>
            </a:lvl5pPr>
            <a:lvl6pPr marL="457200" algn="ctr" rtl="0" fontAlgn="base">
              <a:spcBef>
                <a:spcPct val="0"/>
              </a:spcBef>
              <a:spcAft>
                <a:spcPct val="0"/>
              </a:spcAft>
              <a:defRPr sz="4400">
                <a:solidFill>
                  <a:schemeClr val="tx2"/>
                </a:solidFill>
                <a:latin typeface="華康中圓體" pitchFamily="49" charset="-120"/>
                <a:ea typeface="華康中圓體" pitchFamily="49" charset="-120"/>
              </a:defRPr>
            </a:lvl6pPr>
            <a:lvl7pPr marL="914400" algn="ctr" rtl="0" fontAlgn="base">
              <a:spcBef>
                <a:spcPct val="0"/>
              </a:spcBef>
              <a:spcAft>
                <a:spcPct val="0"/>
              </a:spcAft>
              <a:defRPr sz="4400">
                <a:solidFill>
                  <a:schemeClr val="tx2"/>
                </a:solidFill>
                <a:latin typeface="華康中圓體" pitchFamily="49" charset="-120"/>
                <a:ea typeface="華康中圓體" pitchFamily="49" charset="-120"/>
              </a:defRPr>
            </a:lvl7pPr>
            <a:lvl8pPr marL="1371600" algn="ctr" rtl="0" fontAlgn="base">
              <a:spcBef>
                <a:spcPct val="0"/>
              </a:spcBef>
              <a:spcAft>
                <a:spcPct val="0"/>
              </a:spcAft>
              <a:defRPr sz="4400">
                <a:solidFill>
                  <a:schemeClr val="tx2"/>
                </a:solidFill>
                <a:latin typeface="華康中圓體" pitchFamily="49" charset="-120"/>
                <a:ea typeface="華康中圓體" pitchFamily="49" charset="-120"/>
              </a:defRPr>
            </a:lvl8pPr>
            <a:lvl9pPr marL="1828800" algn="ctr" rtl="0" fontAlgn="base">
              <a:spcBef>
                <a:spcPct val="0"/>
              </a:spcBef>
              <a:spcAft>
                <a:spcPct val="0"/>
              </a:spcAft>
              <a:defRPr sz="4400">
                <a:solidFill>
                  <a:schemeClr val="tx2"/>
                </a:solidFill>
                <a:latin typeface="華康中圓體" pitchFamily="49" charset="-120"/>
                <a:ea typeface="華康中圓體" pitchFamily="49" charset="-120"/>
              </a:defRPr>
            </a:lvl9pPr>
          </a:lstStyle>
          <a:p>
            <a:pPr algn="l" eaLnBrk="1" hangingPunct="1">
              <a:defRPr/>
            </a:pPr>
            <a:r>
              <a:rPr lang="zh-TW" altLang="en-US" sz="8000" kern="0" dirty="0" smtClean="0">
                <a:solidFill>
                  <a:srgbClr val="FF0000"/>
                </a:solidFill>
                <a:effectLst>
                  <a:outerShdw blurRad="38100" dist="38100" dir="2700000" algn="tl">
                    <a:srgbClr val="000000"/>
                  </a:outerShdw>
                </a:effectLst>
                <a:latin typeface="華康流隸體" panose="03000709000000000000" pitchFamily="65" charset="-120"/>
                <a:ea typeface="華康流隸體" panose="03000709000000000000" pitchFamily="65" charset="-120"/>
              </a:rPr>
              <a:t>簡報完畢 </a:t>
            </a:r>
            <a:endParaRPr lang="en-US" altLang="zh-TW" sz="8000" kern="0" dirty="0">
              <a:solidFill>
                <a:srgbClr val="FF0000"/>
              </a:solidFill>
              <a:effectLst>
                <a:outerShdw blurRad="38100" dist="38100" dir="2700000" algn="tl">
                  <a:srgbClr val="000000"/>
                </a:outerShdw>
              </a:effectLst>
              <a:latin typeface="華康流隸體" panose="03000709000000000000" pitchFamily="65" charset="-120"/>
              <a:ea typeface="華康流隸體" panose="03000709000000000000" pitchFamily="65" charset="-120"/>
            </a:endParaRPr>
          </a:p>
          <a:p>
            <a:pPr algn="l" eaLnBrk="1" hangingPunct="1">
              <a:defRPr/>
            </a:pPr>
            <a:r>
              <a:rPr lang="zh-TW" altLang="en-US" sz="8000" kern="0" dirty="0" smtClean="0">
                <a:solidFill>
                  <a:srgbClr val="FF0000"/>
                </a:solidFill>
                <a:effectLst>
                  <a:outerShdw blurRad="38100" dist="38100" dir="2700000" algn="tl">
                    <a:srgbClr val="000000"/>
                  </a:outerShdw>
                </a:effectLst>
                <a:latin typeface="華康流隸體" panose="03000709000000000000" pitchFamily="65" charset="-120"/>
                <a:ea typeface="華康流隸體" panose="03000709000000000000" pitchFamily="65" charset="-120"/>
              </a:rPr>
              <a:t>  敬請指教</a:t>
            </a:r>
          </a:p>
        </p:txBody>
      </p:sp>
    </p:spTree>
    <p:extLst>
      <p:ext uri="{BB962C8B-B14F-4D97-AF65-F5344CB8AC3E}">
        <p14:creationId xmlns:p14="http://schemas.microsoft.com/office/powerpoint/2010/main" val="3205073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1143000"/>
          </a:xfrm>
        </p:spPr>
        <p:txBody>
          <a:bodyPr>
            <a:normAutofit/>
          </a:bodyPr>
          <a:lstStyle/>
          <a:p>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工作</a:t>
            </a:r>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期程表</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(P.3-5</a:t>
            </a:r>
            <a:r>
              <a:rPr lang="en-US" altLang="zh-TW" sz="3200" b="1" dirty="0" smtClean="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a:t>
            </a:r>
            <a:endParaRPr lang="zh-TW" altLang="en-US" sz="3200" b="1" dirty="0">
              <a:solidFill>
                <a:srgbClr val="FF0000"/>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802652355"/>
              </p:ext>
            </p:extLst>
          </p:nvPr>
        </p:nvGraphicFramePr>
        <p:xfrm>
          <a:off x="611560" y="1916832"/>
          <a:ext cx="7416823" cy="535938"/>
        </p:xfrm>
        <a:graphic>
          <a:graphicData uri="http://schemas.openxmlformats.org/drawingml/2006/table">
            <a:tbl>
              <a:tblPr>
                <a:tableStyleId>{5C22544A-7EE6-4342-B048-85BDC9FD1C3A}</a:tableStyleId>
              </a:tblPr>
              <a:tblGrid>
                <a:gridCol w="456876"/>
                <a:gridCol w="2328883"/>
                <a:gridCol w="1665818"/>
                <a:gridCol w="1174825"/>
                <a:gridCol w="1790421"/>
              </a:tblGrid>
              <a:tr h="535938">
                <a:tc>
                  <a:txBody>
                    <a:bodyPr/>
                    <a:lstStyle/>
                    <a:p>
                      <a:pPr marL="0" lvl="0" indent="0" algn="ctr">
                        <a:lnSpc>
                          <a:spcPts val="2100"/>
                        </a:lnSpc>
                        <a:spcAft>
                          <a:spcPts val="0"/>
                        </a:spcAft>
                        <a:buFont typeface="+mj-lt"/>
                        <a:buNone/>
                        <a:tabLst>
                          <a:tab pos="304800" algn="l"/>
                        </a:tabLst>
                      </a:pPr>
                      <a:r>
                        <a:rPr lang="en-US" sz="1600" b="1" kern="100" dirty="0" smtClean="0">
                          <a:effectLst/>
                        </a:rPr>
                        <a:t>2.</a:t>
                      </a:r>
                      <a:r>
                        <a:rPr lang="en-US" sz="1600" kern="100" dirty="0">
                          <a:effectLst/>
                        </a:rPr>
                        <a:t> </a:t>
                      </a:r>
                      <a:endParaRPr lang="zh-TW" sz="1600" kern="100" dirty="0">
                        <a:effectLst/>
                        <a:latin typeface="Times New Roman"/>
                        <a:ea typeface="新細明體"/>
                      </a:endParaRPr>
                    </a:p>
                  </a:txBody>
                  <a:tcPr marL="17780" marR="17780" marT="0" marB="0" anchor="ctr"/>
                </a:tc>
                <a:tc>
                  <a:txBody>
                    <a:bodyPr/>
                    <a:lstStyle/>
                    <a:p>
                      <a:pPr>
                        <a:lnSpc>
                          <a:spcPts val="1600"/>
                        </a:lnSpc>
                        <a:spcAft>
                          <a:spcPts val="0"/>
                        </a:spcAft>
                      </a:pPr>
                      <a:r>
                        <a:rPr lang="zh-TW" sz="1400" kern="100" dirty="0">
                          <a:effectLst/>
                        </a:rPr>
                        <a:t>召開「臺北市第</a:t>
                      </a:r>
                      <a:r>
                        <a:rPr lang="en-US" sz="1400" kern="100" dirty="0">
                          <a:effectLst/>
                        </a:rPr>
                        <a:t>48</a:t>
                      </a:r>
                      <a:r>
                        <a:rPr lang="zh-TW" sz="1400" kern="100" dirty="0">
                          <a:effectLst/>
                        </a:rPr>
                        <a:t>屆科展宣導暨說明會」</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dirty="0">
                          <a:effectLst/>
                        </a:rPr>
                        <a:t>104.01.09(</a:t>
                      </a:r>
                      <a:r>
                        <a:rPr lang="zh-TW" sz="1400" kern="100" dirty="0">
                          <a:effectLst/>
                        </a:rPr>
                        <a:t>五</a:t>
                      </a:r>
                      <a:r>
                        <a:rPr lang="en-US" sz="1400" kern="100" dirty="0">
                          <a:effectLst/>
                        </a:rPr>
                        <a:t>)</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dirty="0">
                          <a:effectLst/>
                        </a:rPr>
                        <a:t>松山家商</a:t>
                      </a:r>
                      <a:endParaRPr lang="zh-TW" sz="1400"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召開宣導暨說明會</a:t>
                      </a:r>
                      <a:endParaRPr lang="zh-TW" sz="1400" kern="100" dirty="0">
                        <a:effectLst/>
                        <a:latin typeface="Times New Roman"/>
                        <a:ea typeface="新細明體"/>
                      </a:endParaRPr>
                    </a:p>
                  </a:txBody>
                  <a:tcPr marL="17780" marR="17780" marT="0"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181896958"/>
              </p:ext>
            </p:extLst>
          </p:nvPr>
        </p:nvGraphicFramePr>
        <p:xfrm>
          <a:off x="611560" y="2420888"/>
          <a:ext cx="7416823" cy="3629000"/>
        </p:xfrm>
        <a:graphic>
          <a:graphicData uri="http://schemas.openxmlformats.org/drawingml/2006/table">
            <a:tbl>
              <a:tblPr>
                <a:tableStyleId>{5C22544A-7EE6-4342-B048-85BDC9FD1C3A}</a:tableStyleId>
              </a:tblPr>
              <a:tblGrid>
                <a:gridCol w="456876"/>
                <a:gridCol w="2328883"/>
                <a:gridCol w="1665818"/>
                <a:gridCol w="1174825"/>
                <a:gridCol w="1790421"/>
              </a:tblGrid>
              <a:tr h="1080120">
                <a:tc>
                  <a:txBody>
                    <a:bodyPr/>
                    <a:lstStyle/>
                    <a:p>
                      <a:pPr marL="0" lvl="0" indent="0" algn="ctr">
                        <a:lnSpc>
                          <a:spcPts val="2100"/>
                        </a:lnSpc>
                        <a:spcAft>
                          <a:spcPts val="0"/>
                        </a:spcAft>
                        <a:buFont typeface="+mj-lt"/>
                        <a:buNone/>
                        <a:tabLst>
                          <a:tab pos="304800" algn="l"/>
                        </a:tabLst>
                      </a:pPr>
                      <a:r>
                        <a:rPr lang="en-US" sz="1600" b="1" kern="100" dirty="0" smtClean="0">
                          <a:effectLst/>
                        </a:rPr>
                        <a:t>4.</a:t>
                      </a: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優良指導老師獎勵申請表收件</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104.03.09(</a:t>
                      </a:r>
                      <a:r>
                        <a:rPr lang="zh-TW" sz="1400" kern="100" dirty="0">
                          <a:effectLst/>
                        </a:rPr>
                        <a:t>一</a:t>
                      </a:r>
                      <a:r>
                        <a:rPr lang="en-US" sz="1400" kern="100" dirty="0">
                          <a:effectLst/>
                        </a:rPr>
                        <a:t>)</a:t>
                      </a:r>
                      <a:endParaRPr lang="zh-TW" sz="1400" kern="100" dirty="0">
                        <a:effectLst/>
                      </a:endParaRPr>
                    </a:p>
                    <a:p>
                      <a:pPr indent="304800" algn="ctr">
                        <a:lnSpc>
                          <a:spcPts val="1600"/>
                        </a:lnSpc>
                        <a:spcAft>
                          <a:spcPts val="0"/>
                        </a:spcAft>
                      </a:pPr>
                      <a:r>
                        <a:rPr lang="en-US" sz="1400" kern="100" dirty="0">
                          <a:effectLst/>
                        </a:rPr>
                        <a:t>│</a:t>
                      </a:r>
                      <a:endParaRPr lang="zh-TW" sz="1400" kern="100" dirty="0">
                        <a:effectLst/>
                      </a:endParaRPr>
                    </a:p>
                    <a:p>
                      <a:pPr algn="ctr">
                        <a:lnSpc>
                          <a:spcPts val="1600"/>
                        </a:lnSpc>
                        <a:spcAft>
                          <a:spcPts val="0"/>
                        </a:spcAft>
                      </a:pPr>
                      <a:r>
                        <a:rPr lang="en-US" sz="1400" kern="100" dirty="0">
                          <a:effectLst/>
                        </a:rPr>
                        <a:t>104.03.20(</a:t>
                      </a:r>
                      <a:r>
                        <a:rPr lang="zh-TW" sz="1400" kern="100" dirty="0">
                          <a:effectLst/>
                        </a:rPr>
                        <a:t>五</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 </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◎於</a:t>
                      </a:r>
                      <a:r>
                        <a:rPr lang="en-US" sz="1400" kern="100" dirty="0">
                          <a:effectLst/>
                        </a:rPr>
                        <a:t>3</a:t>
                      </a:r>
                      <a:r>
                        <a:rPr lang="zh-TW" sz="1400" kern="100" dirty="0">
                          <a:effectLst/>
                        </a:rPr>
                        <a:t>月</a:t>
                      </a:r>
                      <a:r>
                        <a:rPr lang="en-US" sz="1400" kern="100" dirty="0">
                          <a:effectLst/>
                        </a:rPr>
                        <a:t>27</a:t>
                      </a:r>
                      <a:r>
                        <a:rPr lang="zh-TW" sz="1400" kern="100" dirty="0">
                          <a:effectLst/>
                        </a:rPr>
                        <a:t>日</a:t>
                      </a:r>
                      <a:r>
                        <a:rPr lang="en-US" sz="1400" kern="100" dirty="0">
                          <a:effectLst/>
                        </a:rPr>
                        <a:t>(</a:t>
                      </a:r>
                      <a:r>
                        <a:rPr lang="zh-TW" sz="1400" kern="100" dirty="0">
                          <a:effectLst/>
                        </a:rPr>
                        <a:t>五</a:t>
                      </a:r>
                      <a:r>
                        <a:rPr lang="en-US" sz="1400" kern="100" dirty="0">
                          <a:effectLst/>
                        </a:rPr>
                        <a:t>)17</a:t>
                      </a:r>
                      <a:r>
                        <a:rPr lang="zh-TW" sz="1400" kern="100" dirty="0">
                          <a:effectLst/>
                        </a:rPr>
                        <a:t>：</a:t>
                      </a:r>
                      <a:r>
                        <a:rPr lang="en-US" sz="1400" kern="100" dirty="0">
                          <a:effectLst/>
                        </a:rPr>
                        <a:t>00</a:t>
                      </a:r>
                      <a:r>
                        <a:rPr lang="zh-TW" sz="1400" kern="100" dirty="0">
                          <a:effectLst/>
                        </a:rPr>
                        <a:t>後在臺北益教網科展專屬網站公佈得獎教師名單</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288290">
                <a:tc>
                  <a:txBody>
                    <a:bodyPr/>
                    <a:lstStyle/>
                    <a:p>
                      <a:pPr marL="0" lvl="0" indent="0" algn="ctr">
                        <a:lnSpc>
                          <a:spcPts val="2100"/>
                        </a:lnSpc>
                        <a:spcAft>
                          <a:spcPts val="0"/>
                        </a:spcAft>
                        <a:buFont typeface="+mj-lt"/>
                        <a:buNone/>
                        <a:tabLst>
                          <a:tab pos="304800" algn="l"/>
                        </a:tabLst>
                      </a:pPr>
                      <a:r>
                        <a:rPr lang="en-US" sz="1600" b="1" kern="100" dirty="0" smtClean="0">
                          <a:effectLst/>
                        </a:rPr>
                        <a:t>5.</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各校完成線上報名作業</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dirty="0">
                          <a:effectLst/>
                        </a:rPr>
                        <a:t>國小組</a:t>
                      </a:r>
                    </a:p>
                    <a:p>
                      <a:pPr algn="ctr">
                        <a:lnSpc>
                          <a:spcPts val="1600"/>
                        </a:lnSpc>
                        <a:spcAft>
                          <a:spcPts val="0"/>
                        </a:spcAft>
                      </a:pPr>
                      <a:r>
                        <a:rPr lang="en-US" sz="1400" kern="100" dirty="0">
                          <a:effectLst/>
                        </a:rPr>
                        <a:t>104.03.18(</a:t>
                      </a:r>
                      <a:r>
                        <a:rPr lang="zh-TW" sz="1400" kern="100" dirty="0">
                          <a:effectLst/>
                        </a:rPr>
                        <a:t>三</a:t>
                      </a:r>
                      <a:r>
                        <a:rPr lang="en-US" sz="1400" kern="100" dirty="0" smtClean="0">
                          <a:effectLst/>
                        </a:rPr>
                        <a:t>)</a:t>
                      </a:r>
                      <a:r>
                        <a:rPr lang="zh-TW" altLang="en-US" sz="1400" kern="100" dirty="0" smtClean="0">
                          <a:effectLst/>
                        </a:rPr>
                        <a:t>前</a:t>
                      </a:r>
                      <a:endParaRPr lang="zh-TW" sz="1400" kern="100" dirty="0">
                        <a:effectLst/>
                      </a:endParaRPr>
                    </a:p>
                    <a:p>
                      <a:pPr algn="ctr">
                        <a:lnSpc>
                          <a:spcPts val="1600"/>
                        </a:lnSpc>
                        <a:spcAft>
                          <a:spcPts val="0"/>
                        </a:spcAft>
                      </a:pPr>
                      <a:r>
                        <a:rPr lang="zh-TW" sz="1200" kern="0" dirty="0">
                          <a:effectLst/>
                        </a:rPr>
                        <a:t>國中、高中、高職組</a:t>
                      </a:r>
                      <a:endParaRPr lang="zh-TW" sz="1400" kern="100" dirty="0">
                        <a:effectLst/>
                      </a:endParaRPr>
                    </a:p>
                    <a:p>
                      <a:pPr algn="ctr">
                        <a:lnSpc>
                          <a:spcPts val="1600"/>
                        </a:lnSpc>
                        <a:spcAft>
                          <a:spcPts val="0"/>
                        </a:spcAft>
                      </a:pPr>
                      <a:r>
                        <a:rPr lang="en-US" sz="1400" kern="100" dirty="0">
                          <a:effectLst/>
                        </a:rPr>
                        <a:t>104.03.19(</a:t>
                      </a:r>
                      <a:r>
                        <a:rPr lang="zh-TW" sz="1400" kern="100" dirty="0">
                          <a:effectLst/>
                        </a:rPr>
                        <a:t>四</a:t>
                      </a:r>
                      <a:r>
                        <a:rPr lang="en-US" sz="1400" kern="100" dirty="0" smtClean="0">
                          <a:effectLst/>
                        </a:rPr>
                        <a:t>)</a:t>
                      </a:r>
                      <a:r>
                        <a:rPr lang="zh-TW" altLang="en-US" sz="1400" kern="100" dirty="0" smtClean="0">
                          <a:effectLst/>
                        </a:rPr>
                        <a:t>前</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a:effectLst/>
                        </a:rPr>
                        <a:t> </a:t>
                      </a:r>
                      <a:endParaRPr lang="zh-TW" sz="1400" kern="10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報名完成後封存資料</a:t>
                      </a:r>
                      <a:endParaRPr lang="zh-TW" sz="1400" kern="100" dirty="0">
                        <a:effectLst/>
                        <a:latin typeface="Times New Roman"/>
                        <a:ea typeface="新細明體"/>
                      </a:endParaRPr>
                    </a:p>
                  </a:txBody>
                  <a:tcPr marL="17780" marR="17780" marT="0" marB="0" anchor="ctr"/>
                </a:tc>
              </a:tr>
              <a:tr h="555352">
                <a:tc>
                  <a:txBody>
                    <a:bodyPr/>
                    <a:lstStyle/>
                    <a:p>
                      <a:pPr marL="0" lvl="0" indent="0" algn="ctr">
                        <a:lnSpc>
                          <a:spcPts val="2100"/>
                        </a:lnSpc>
                        <a:spcAft>
                          <a:spcPts val="0"/>
                        </a:spcAft>
                        <a:buFont typeface="+mj-lt"/>
                        <a:buNone/>
                        <a:tabLst>
                          <a:tab pos="304800" algn="l"/>
                        </a:tabLst>
                      </a:pPr>
                      <a:r>
                        <a:rPr lang="en-US" sz="1600" b="1" kern="100" dirty="0" smtClean="0">
                          <a:effectLst/>
                        </a:rPr>
                        <a:t>6.</a:t>
                      </a: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nSpc>
                          <a:spcPts val="1600"/>
                        </a:lnSpc>
                        <a:spcAft>
                          <a:spcPts val="0"/>
                        </a:spcAft>
                      </a:pPr>
                      <a:r>
                        <a:rPr lang="zh-TW" sz="1400" kern="100" dirty="0">
                          <a:effectLst/>
                        </a:rPr>
                        <a:t>國小組送交作品說明書</a:t>
                      </a:r>
                    </a:p>
                    <a:p>
                      <a:pPr>
                        <a:lnSpc>
                          <a:spcPts val="1600"/>
                        </a:lnSpc>
                        <a:spcAft>
                          <a:spcPts val="0"/>
                        </a:spcAft>
                      </a:pPr>
                      <a:r>
                        <a:rPr lang="en-US" sz="1400" kern="100" dirty="0">
                          <a:effectLst/>
                        </a:rPr>
                        <a:t>(</a:t>
                      </a:r>
                      <a:r>
                        <a:rPr lang="zh-TW" sz="1400" kern="100" dirty="0">
                          <a:effectLst/>
                        </a:rPr>
                        <a:t>分區、分時段報名</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104.03.18(</a:t>
                      </a:r>
                      <a:r>
                        <a:rPr lang="zh-TW" sz="1400" kern="100" dirty="0">
                          <a:effectLst/>
                        </a:rPr>
                        <a:t>三</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松山家商</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nSpc>
                          <a:spcPts val="1600"/>
                        </a:lnSpc>
                        <a:spcAft>
                          <a:spcPts val="0"/>
                        </a:spcAft>
                      </a:pPr>
                      <a:r>
                        <a:rPr lang="zh-TW" sz="1400" kern="100" dirty="0">
                          <a:effectLst/>
                        </a:rPr>
                        <a:t>送件時間</a:t>
                      </a:r>
                      <a:r>
                        <a:rPr lang="zh-TW" sz="1400" kern="100" dirty="0" smtClean="0">
                          <a:effectLst/>
                        </a:rPr>
                        <a:t>：</a:t>
                      </a:r>
                      <a:endParaRPr lang="en-US" altLang="zh-TW" sz="1400" kern="100" dirty="0" smtClean="0">
                        <a:effectLst/>
                      </a:endParaRPr>
                    </a:p>
                    <a:p>
                      <a:pPr>
                        <a:lnSpc>
                          <a:spcPts val="1600"/>
                        </a:lnSpc>
                        <a:spcAft>
                          <a:spcPts val="0"/>
                        </a:spcAft>
                      </a:pPr>
                      <a:r>
                        <a:rPr lang="en-US" sz="1400" kern="100" dirty="0" smtClean="0">
                          <a:effectLst/>
                        </a:rPr>
                        <a:t>09:00-12:00</a:t>
                      </a:r>
                      <a:endParaRPr lang="zh-TW" sz="1400" kern="100" dirty="0">
                        <a:effectLst/>
                      </a:endParaRPr>
                    </a:p>
                    <a:p>
                      <a:pPr>
                        <a:lnSpc>
                          <a:spcPts val="1600"/>
                        </a:lnSpc>
                        <a:spcAft>
                          <a:spcPts val="0"/>
                        </a:spcAft>
                      </a:pPr>
                      <a:r>
                        <a:rPr lang="en-US" sz="1400" kern="100" dirty="0">
                          <a:effectLst/>
                        </a:rPr>
                        <a:t>13:00-16:00</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720080">
                <a:tc>
                  <a:txBody>
                    <a:bodyPr/>
                    <a:lstStyle/>
                    <a:p>
                      <a:pPr marL="0" lvl="0" indent="0" algn="ctr">
                        <a:lnSpc>
                          <a:spcPts val="2100"/>
                        </a:lnSpc>
                        <a:spcAft>
                          <a:spcPts val="0"/>
                        </a:spcAft>
                        <a:buFont typeface="+mj-lt"/>
                        <a:buNone/>
                        <a:tabLst>
                          <a:tab pos="304800" algn="l"/>
                        </a:tabLst>
                      </a:pPr>
                      <a:r>
                        <a:rPr lang="en-US" sz="1600" b="1" kern="100" dirty="0" smtClean="0">
                          <a:effectLst/>
                        </a:rPr>
                        <a:t>7.</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nSpc>
                          <a:spcPts val="1600"/>
                        </a:lnSpc>
                        <a:spcAft>
                          <a:spcPts val="0"/>
                        </a:spcAft>
                      </a:pPr>
                      <a:r>
                        <a:rPr lang="zh-TW" sz="1400" kern="100" dirty="0">
                          <a:effectLst/>
                        </a:rPr>
                        <a:t>國中、高中、高職組送交</a:t>
                      </a:r>
                    </a:p>
                    <a:p>
                      <a:pPr>
                        <a:lnSpc>
                          <a:spcPts val="1600"/>
                        </a:lnSpc>
                        <a:spcAft>
                          <a:spcPts val="0"/>
                        </a:spcAft>
                      </a:pPr>
                      <a:r>
                        <a:rPr lang="zh-TW" sz="1400" kern="100" dirty="0">
                          <a:effectLst/>
                        </a:rPr>
                        <a:t>作品說明書</a:t>
                      </a:r>
                    </a:p>
                    <a:p>
                      <a:pPr>
                        <a:lnSpc>
                          <a:spcPts val="1600"/>
                        </a:lnSpc>
                        <a:spcAft>
                          <a:spcPts val="0"/>
                        </a:spcAft>
                      </a:pPr>
                      <a:r>
                        <a:rPr lang="en-US" sz="1400" kern="100" dirty="0">
                          <a:effectLst/>
                        </a:rPr>
                        <a:t>(</a:t>
                      </a:r>
                      <a:r>
                        <a:rPr lang="zh-TW" sz="1400" kern="100" dirty="0">
                          <a:effectLst/>
                        </a:rPr>
                        <a:t>分區、分時段報名</a:t>
                      </a:r>
                      <a:r>
                        <a:rPr lang="en-US" sz="1400" kern="100" dirty="0">
                          <a:effectLst/>
                        </a:rPr>
                        <a:t>)</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a:effectLst/>
                        </a:rPr>
                        <a:t>104.03.19(</a:t>
                      </a:r>
                      <a:r>
                        <a:rPr lang="zh-TW" sz="1400" kern="100">
                          <a:effectLst/>
                        </a:rPr>
                        <a:t>四</a:t>
                      </a:r>
                      <a:r>
                        <a:rPr lang="en-US" sz="1400" kern="100">
                          <a:effectLst/>
                        </a:rPr>
                        <a:t>)</a:t>
                      </a:r>
                      <a:endParaRPr lang="zh-TW" sz="1400" kern="10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a:effectLst/>
                        </a:rPr>
                        <a:t>松山家商</a:t>
                      </a:r>
                      <a:endParaRPr lang="zh-TW" sz="1400" kern="100">
                        <a:effectLst/>
                        <a:latin typeface="Times New Roman"/>
                        <a:ea typeface="新細明體"/>
                      </a:endParaRPr>
                    </a:p>
                  </a:txBody>
                  <a:tcPr marL="17780" marR="17780" marT="0" marB="0" anchor="ctr"/>
                </a:tc>
                <a:tc>
                  <a:txBody>
                    <a:bodyPr/>
                    <a:lstStyle/>
                    <a:p>
                      <a:pPr>
                        <a:lnSpc>
                          <a:spcPts val="1600"/>
                        </a:lnSpc>
                        <a:spcAft>
                          <a:spcPts val="0"/>
                        </a:spcAft>
                      </a:pPr>
                      <a:r>
                        <a:rPr lang="zh-TW" sz="1400" kern="100" dirty="0">
                          <a:effectLst/>
                        </a:rPr>
                        <a:t>送件時間：</a:t>
                      </a:r>
                    </a:p>
                    <a:p>
                      <a:pPr>
                        <a:lnSpc>
                          <a:spcPts val="1600"/>
                        </a:lnSpc>
                        <a:spcAft>
                          <a:spcPts val="0"/>
                        </a:spcAft>
                      </a:pPr>
                      <a:r>
                        <a:rPr lang="en-US" sz="1400" kern="100" dirty="0">
                          <a:effectLst/>
                        </a:rPr>
                        <a:t>09:00-12:00</a:t>
                      </a:r>
                      <a:endParaRPr lang="zh-TW" sz="1400" kern="100" dirty="0">
                        <a:effectLst/>
                      </a:endParaRPr>
                    </a:p>
                    <a:p>
                      <a:pPr>
                        <a:lnSpc>
                          <a:spcPts val="1600"/>
                        </a:lnSpc>
                        <a:spcAft>
                          <a:spcPts val="0"/>
                        </a:spcAft>
                      </a:pPr>
                      <a:r>
                        <a:rPr lang="en-US" sz="1400" kern="100" dirty="0">
                          <a:effectLst/>
                        </a:rPr>
                        <a:t>13:00-16:00</a:t>
                      </a:r>
                      <a:endParaRPr lang="zh-TW" sz="1400" kern="100" dirty="0">
                        <a:effectLst/>
                        <a:latin typeface="Times New Roman"/>
                        <a:ea typeface="新細明體"/>
                      </a:endParaRPr>
                    </a:p>
                  </a:txBody>
                  <a:tcPr marL="17780" marR="17780" marT="0" marB="0" anchor="ctr"/>
                </a:tc>
              </a:tr>
              <a:tr h="288290">
                <a:tc>
                  <a:txBody>
                    <a:bodyPr/>
                    <a:lstStyle/>
                    <a:p>
                      <a:pPr marL="0" lvl="0" indent="0" algn="ctr">
                        <a:lnSpc>
                          <a:spcPts val="2100"/>
                        </a:lnSpc>
                        <a:spcAft>
                          <a:spcPts val="0"/>
                        </a:spcAft>
                        <a:buFont typeface="+mj-lt"/>
                        <a:buNone/>
                        <a:tabLst>
                          <a:tab pos="304800" algn="l"/>
                        </a:tabLst>
                      </a:pPr>
                      <a:r>
                        <a:rPr lang="en-US" altLang="zh-TW" sz="1600" b="1" kern="100" dirty="0" smtClean="0">
                          <a:effectLst/>
                        </a:rPr>
                        <a:t>8</a:t>
                      </a:r>
                      <a:r>
                        <a:rPr lang="en-US" sz="1600" b="1" kern="100" dirty="0" smtClean="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公告作品說明書審查結果</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104.04.07(</a:t>
                      </a:r>
                      <a:r>
                        <a:rPr lang="zh-TW" sz="1400" kern="100" dirty="0">
                          <a:effectLst/>
                        </a:rPr>
                        <a:t>二</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 </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nSpc>
                          <a:spcPts val="1600"/>
                        </a:lnSpc>
                        <a:spcAft>
                          <a:spcPts val="0"/>
                        </a:spcAft>
                      </a:pPr>
                      <a:r>
                        <a:rPr lang="zh-TW" sz="1400" kern="100" dirty="0">
                          <a:effectLst/>
                        </a:rPr>
                        <a:t>臺北益教網及松山家商網站</a:t>
                      </a:r>
                      <a:r>
                        <a:rPr lang="en-US" sz="1400" kern="100" dirty="0">
                          <a:effectLst/>
                        </a:rPr>
                        <a:t>(</a:t>
                      </a:r>
                      <a:r>
                        <a:rPr lang="zh-TW" sz="1400" kern="100" dirty="0">
                          <a:effectLst/>
                        </a:rPr>
                        <a:t>中午</a:t>
                      </a:r>
                      <a:r>
                        <a:rPr lang="en-US" sz="1400" kern="100" dirty="0">
                          <a:effectLst/>
                        </a:rPr>
                        <a:t>12</a:t>
                      </a:r>
                      <a:r>
                        <a:rPr lang="zh-TW" sz="1400" kern="100" dirty="0">
                          <a:effectLst/>
                        </a:rPr>
                        <a:t>點公告</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286686855"/>
              </p:ext>
            </p:extLst>
          </p:nvPr>
        </p:nvGraphicFramePr>
        <p:xfrm>
          <a:off x="611560" y="1628800"/>
          <a:ext cx="7416823" cy="320109"/>
        </p:xfrm>
        <a:graphic>
          <a:graphicData uri="http://schemas.openxmlformats.org/drawingml/2006/table">
            <a:tbl>
              <a:tblPr>
                <a:tableStyleId>{5C22544A-7EE6-4342-B048-85BDC9FD1C3A}</a:tableStyleId>
              </a:tblPr>
              <a:tblGrid>
                <a:gridCol w="456876"/>
                <a:gridCol w="2328883"/>
                <a:gridCol w="1665818"/>
                <a:gridCol w="1174825"/>
                <a:gridCol w="1790421"/>
              </a:tblGrid>
              <a:tr h="320109">
                <a:tc>
                  <a:txBody>
                    <a:bodyPr/>
                    <a:lstStyle/>
                    <a:p>
                      <a:pPr algn="ctr">
                        <a:lnSpc>
                          <a:spcPts val="2100"/>
                        </a:lnSpc>
                        <a:spcAft>
                          <a:spcPts val="0"/>
                        </a:spcAft>
                      </a:pPr>
                      <a:r>
                        <a:rPr lang="zh-TW" sz="1600" b="1" kern="100" dirty="0">
                          <a:effectLst/>
                        </a:rPr>
                        <a:t>序號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工作項目</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預定完成日期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地點</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重要工作提示</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4279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工作</a:t>
            </a:r>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期程</a:t>
            </a:r>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表</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(2)</a:t>
            </a:r>
            <a:endParaRPr lang="zh-TW" altLang="en-US" sz="3200" b="1" dirty="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endParaRPr>
          </a:p>
        </p:txBody>
      </p:sp>
      <p:graphicFrame>
        <p:nvGraphicFramePr>
          <p:cNvPr id="6" name="內容版面配置區 5"/>
          <p:cNvGraphicFramePr>
            <a:graphicFrameLocks noGrp="1"/>
          </p:cNvGraphicFramePr>
          <p:nvPr>
            <p:ph sz="quarter" idx="1"/>
            <p:extLst>
              <p:ext uri="{D42A27DB-BD31-4B8C-83A1-F6EECF244321}">
                <p14:modId xmlns:p14="http://schemas.microsoft.com/office/powerpoint/2010/main" val="3704672431"/>
              </p:ext>
            </p:extLst>
          </p:nvPr>
        </p:nvGraphicFramePr>
        <p:xfrm>
          <a:off x="755576" y="1844824"/>
          <a:ext cx="7560840" cy="4604455"/>
        </p:xfrm>
        <a:graphic>
          <a:graphicData uri="http://schemas.openxmlformats.org/drawingml/2006/table">
            <a:tbl>
              <a:tblPr>
                <a:tableStyleId>{5C22544A-7EE6-4342-B048-85BDC9FD1C3A}</a:tableStyleId>
              </a:tblPr>
              <a:tblGrid>
                <a:gridCol w="396368"/>
                <a:gridCol w="2020445"/>
                <a:gridCol w="1445197"/>
                <a:gridCol w="1019231"/>
                <a:gridCol w="2679599"/>
              </a:tblGrid>
              <a:tr h="1083028">
                <a:tc>
                  <a:txBody>
                    <a:bodyPr/>
                    <a:lstStyle/>
                    <a:p>
                      <a:pPr marL="0" lvl="0" indent="0" algn="ctr">
                        <a:lnSpc>
                          <a:spcPts val="2100"/>
                        </a:lnSpc>
                        <a:spcAft>
                          <a:spcPts val="0"/>
                        </a:spcAft>
                        <a:buFont typeface="+mj-lt"/>
                        <a:buNone/>
                        <a:tabLst>
                          <a:tab pos="304800" algn="l"/>
                        </a:tabLst>
                      </a:pPr>
                      <a:r>
                        <a:rPr lang="en-US" sz="1600" b="1" kern="100" dirty="0" smtClean="0">
                          <a:effectLst/>
                        </a:rPr>
                        <a:t>9.</a:t>
                      </a:r>
                      <a:r>
                        <a:rPr lang="en-US" sz="1600" b="1" kern="100" dirty="0">
                          <a:effectLst/>
                        </a:rPr>
                        <a:t> </a:t>
                      </a:r>
                      <a:endParaRPr lang="zh-TW" sz="1600" b="1" kern="100" dirty="0">
                        <a:effectLst/>
                        <a:latin typeface="Times New Roman"/>
                        <a:ea typeface="新細明體"/>
                      </a:endParaRPr>
                    </a:p>
                  </a:txBody>
                  <a:tcPr marL="15794" marR="15794" marT="0" marB="0" anchor="ctr"/>
                </a:tc>
                <a:tc>
                  <a:txBody>
                    <a:bodyPr/>
                    <a:lstStyle/>
                    <a:p>
                      <a:pPr>
                        <a:lnSpc>
                          <a:spcPts val="1600"/>
                        </a:lnSpc>
                        <a:spcAft>
                          <a:spcPts val="0"/>
                        </a:spcAft>
                      </a:pPr>
                      <a:r>
                        <a:rPr lang="zh-TW" sz="1400" kern="100" dirty="0">
                          <a:effectLst/>
                        </a:rPr>
                        <a:t>臺北市第</a:t>
                      </a:r>
                      <a:r>
                        <a:rPr lang="en-US" sz="1400" kern="100" dirty="0">
                          <a:effectLst/>
                        </a:rPr>
                        <a:t>48</a:t>
                      </a:r>
                      <a:r>
                        <a:rPr lang="zh-TW" sz="1400" kern="100" dirty="0">
                          <a:effectLst/>
                        </a:rPr>
                        <a:t>屆中小學科學展覽參展作品說明板佈置</a:t>
                      </a:r>
                      <a:endParaRPr lang="zh-TW" sz="1400" kern="100" dirty="0">
                        <a:effectLst/>
                        <a:latin typeface="Times New Roman"/>
                        <a:ea typeface="新細明體"/>
                      </a:endParaRPr>
                    </a:p>
                  </a:txBody>
                  <a:tcPr marL="15794" marR="15794" marT="0" marB="0" anchor="ctr"/>
                </a:tc>
                <a:tc>
                  <a:txBody>
                    <a:bodyPr/>
                    <a:lstStyle/>
                    <a:p>
                      <a:pPr algn="ctr">
                        <a:lnSpc>
                          <a:spcPts val="1600"/>
                        </a:lnSpc>
                        <a:spcAft>
                          <a:spcPts val="0"/>
                        </a:spcAft>
                      </a:pPr>
                      <a:r>
                        <a:rPr lang="en-US" sz="1400" kern="100" dirty="0">
                          <a:effectLst/>
                        </a:rPr>
                        <a:t>104.04.27(</a:t>
                      </a:r>
                      <a:r>
                        <a:rPr lang="zh-TW" sz="1400" kern="100" dirty="0">
                          <a:effectLst/>
                        </a:rPr>
                        <a:t>一</a:t>
                      </a:r>
                      <a:r>
                        <a:rPr lang="en-US" sz="1400" kern="100" dirty="0">
                          <a:effectLst/>
                        </a:rPr>
                        <a:t>)</a:t>
                      </a:r>
                      <a:endParaRPr lang="zh-TW" sz="1400" kern="100" dirty="0">
                        <a:effectLst/>
                        <a:latin typeface="Times New Roman"/>
                        <a:ea typeface="新細明體"/>
                      </a:endParaRPr>
                    </a:p>
                  </a:txBody>
                  <a:tcPr marL="15794" marR="15794" marT="0" marB="0" anchor="ct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5794" marR="15794" marT="0" marB="0" anchor="ctr"/>
                </a:tc>
                <a:tc>
                  <a:txBody>
                    <a:bodyPr/>
                    <a:lstStyle/>
                    <a:p>
                      <a:pPr indent="152400">
                        <a:lnSpc>
                          <a:spcPts val="1600"/>
                        </a:lnSpc>
                        <a:spcAft>
                          <a:spcPts val="0"/>
                        </a:spcAft>
                      </a:pPr>
                      <a:r>
                        <a:rPr lang="en-US" sz="1400" kern="100" dirty="0">
                          <a:effectLst/>
                        </a:rPr>
                        <a:t>09:00-12:00</a:t>
                      </a:r>
                      <a:endParaRPr lang="zh-TW" sz="1400" kern="100" dirty="0">
                        <a:effectLst/>
                      </a:endParaRPr>
                    </a:p>
                    <a:p>
                      <a:pPr>
                        <a:lnSpc>
                          <a:spcPts val="1600"/>
                        </a:lnSpc>
                        <a:spcAft>
                          <a:spcPts val="0"/>
                        </a:spcAft>
                      </a:pPr>
                      <a:r>
                        <a:rPr lang="zh-TW" sz="1400" kern="100" dirty="0">
                          <a:effectLst/>
                        </a:rPr>
                        <a:t>【北投、士林、大同、中山四區學校】</a:t>
                      </a:r>
                    </a:p>
                    <a:p>
                      <a:pPr indent="152400">
                        <a:lnSpc>
                          <a:spcPts val="1600"/>
                        </a:lnSpc>
                        <a:spcAft>
                          <a:spcPts val="0"/>
                        </a:spcAft>
                      </a:pPr>
                      <a:r>
                        <a:rPr lang="en-US" sz="1400" kern="100" dirty="0">
                          <a:effectLst/>
                        </a:rPr>
                        <a:t>13:00-16:00</a:t>
                      </a:r>
                      <a:endParaRPr lang="zh-TW" sz="1400" kern="100" dirty="0">
                        <a:effectLst/>
                      </a:endParaRPr>
                    </a:p>
                    <a:p>
                      <a:pPr>
                        <a:lnSpc>
                          <a:spcPts val="1600"/>
                        </a:lnSpc>
                        <a:spcAft>
                          <a:spcPts val="0"/>
                        </a:spcAft>
                      </a:pPr>
                      <a:r>
                        <a:rPr lang="zh-TW" sz="1400" kern="100" dirty="0">
                          <a:effectLst/>
                        </a:rPr>
                        <a:t>【文山、南港、萬華、信義四區學校】</a:t>
                      </a:r>
                      <a:endParaRPr lang="zh-TW" sz="1400" kern="100" dirty="0">
                        <a:effectLst/>
                        <a:latin typeface="Times New Roman"/>
                        <a:ea typeface="新細明體"/>
                      </a:endParaRPr>
                    </a:p>
                  </a:txBody>
                  <a:tcPr marL="15794" marR="15794" marT="0" marB="0" anchor="ctr"/>
                </a:tc>
              </a:tr>
              <a:tr h="541514">
                <a:tc>
                  <a:txBody>
                    <a:bodyPr/>
                    <a:lstStyle/>
                    <a:p>
                      <a:pPr marL="0" lvl="0" indent="0" algn="ctr">
                        <a:lnSpc>
                          <a:spcPts val="2100"/>
                        </a:lnSpc>
                        <a:spcAft>
                          <a:spcPts val="0"/>
                        </a:spcAft>
                        <a:buFont typeface="+mj-lt"/>
                        <a:buNone/>
                        <a:tabLst>
                          <a:tab pos="304800" algn="l"/>
                        </a:tabLst>
                      </a:pPr>
                      <a:r>
                        <a:rPr lang="en-US" sz="1600" b="1" kern="100" dirty="0" smtClean="0">
                          <a:effectLst/>
                        </a:rPr>
                        <a:t>10.</a:t>
                      </a:r>
                      <a:r>
                        <a:rPr lang="en-US" sz="1600" b="1" kern="100" dirty="0">
                          <a:effectLst/>
                        </a:rPr>
                        <a:t> </a:t>
                      </a:r>
                      <a:endParaRPr lang="zh-TW" sz="1600" b="1"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nSpc>
                          <a:spcPts val="1600"/>
                        </a:lnSpc>
                        <a:spcAft>
                          <a:spcPts val="0"/>
                        </a:spcAft>
                      </a:pPr>
                      <a:r>
                        <a:rPr lang="zh-TW" sz="1400" kern="100" dirty="0">
                          <a:effectLst/>
                        </a:rPr>
                        <a:t>臺北市第</a:t>
                      </a:r>
                      <a:r>
                        <a:rPr lang="en-US" sz="1400" kern="100" dirty="0">
                          <a:effectLst/>
                        </a:rPr>
                        <a:t>48</a:t>
                      </a:r>
                      <a:r>
                        <a:rPr lang="zh-TW" sz="1400" kern="100" dirty="0">
                          <a:effectLst/>
                        </a:rPr>
                        <a:t>屆中小學科學展覽參展作品說明板佈置</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104.04.28(</a:t>
                      </a:r>
                      <a:r>
                        <a:rPr lang="zh-TW" sz="1400" kern="100" dirty="0">
                          <a:effectLst/>
                        </a:rPr>
                        <a:t>二</a:t>
                      </a:r>
                      <a:r>
                        <a:rPr lang="en-US" sz="1400" kern="100" dirty="0">
                          <a:effectLst/>
                        </a:rPr>
                        <a:t>)</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indent="152400">
                        <a:lnSpc>
                          <a:spcPts val="1600"/>
                        </a:lnSpc>
                        <a:spcAft>
                          <a:spcPts val="0"/>
                        </a:spcAft>
                      </a:pPr>
                      <a:r>
                        <a:rPr lang="en-US" sz="1400" kern="100" dirty="0">
                          <a:effectLst/>
                        </a:rPr>
                        <a:t>09:00-12:00</a:t>
                      </a:r>
                      <a:endParaRPr lang="zh-TW" sz="1400" kern="100" dirty="0">
                        <a:effectLst/>
                      </a:endParaRPr>
                    </a:p>
                    <a:p>
                      <a:pPr>
                        <a:lnSpc>
                          <a:spcPts val="1600"/>
                        </a:lnSpc>
                        <a:spcAft>
                          <a:spcPts val="0"/>
                        </a:spcAft>
                      </a:pPr>
                      <a:r>
                        <a:rPr lang="zh-TW" sz="1400" kern="100" dirty="0">
                          <a:effectLst/>
                        </a:rPr>
                        <a:t>【松山、中正、大安、內湖四區學校】</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r>
              <a:tr h="1444037">
                <a:tc>
                  <a:txBody>
                    <a:bodyPr/>
                    <a:lstStyle/>
                    <a:p>
                      <a:pPr marL="0" lvl="0" indent="0" algn="ctr">
                        <a:lnSpc>
                          <a:spcPts val="2100"/>
                        </a:lnSpc>
                        <a:spcAft>
                          <a:spcPts val="0"/>
                        </a:spcAft>
                        <a:buFont typeface="+mj-lt"/>
                        <a:buNone/>
                        <a:tabLst>
                          <a:tab pos="304800" algn="l"/>
                        </a:tabLst>
                      </a:pPr>
                      <a:r>
                        <a:rPr lang="en-US" sz="1600" b="1" kern="100" dirty="0" smtClean="0">
                          <a:effectLst/>
                        </a:rPr>
                        <a:t>11.</a:t>
                      </a:r>
                      <a:r>
                        <a:rPr lang="en-US" sz="1600" b="1" kern="100" dirty="0">
                          <a:effectLst/>
                        </a:rPr>
                        <a:t> </a:t>
                      </a:r>
                      <a:endParaRPr lang="zh-TW" sz="1600" b="1" kern="100" dirty="0">
                        <a:effectLst/>
                        <a:latin typeface="Times New Roman"/>
                        <a:ea typeface="新細明體"/>
                      </a:endParaRPr>
                    </a:p>
                  </a:txBody>
                  <a:tcPr marL="15794" marR="15794" marT="0" marB="0" anchor="ctr"/>
                </a:tc>
                <a:tc>
                  <a:txBody>
                    <a:bodyPr/>
                    <a:lstStyle/>
                    <a:p>
                      <a:pPr>
                        <a:lnSpc>
                          <a:spcPts val="1600"/>
                        </a:lnSpc>
                        <a:spcAft>
                          <a:spcPts val="0"/>
                        </a:spcAft>
                      </a:pPr>
                      <a:r>
                        <a:rPr lang="zh-TW" sz="1400" kern="100">
                          <a:effectLst/>
                        </a:rPr>
                        <a:t>作品安全審查</a:t>
                      </a:r>
                      <a:endParaRPr lang="zh-TW" sz="1400" kern="100">
                        <a:effectLst/>
                        <a:latin typeface="Times New Roman"/>
                        <a:ea typeface="新細明體"/>
                      </a:endParaRPr>
                    </a:p>
                  </a:txBody>
                  <a:tcPr marL="15794" marR="15794" marT="0" marB="0" anchor="ctr"/>
                </a:tc>
                <a:tc>
                  <a:txBody>
                    <a:bodyPr/>
                    <a:lstStyle/>
                    <a:p>
                      <a:pPr algn="ctr">
                        <a:lnSpc>
                          <a:spcPts val="1600"/>
                        </a:lnSpc>
                        <a:spcAft>
                          <a:spcPts val="0"/>
                        </a:spcAft>
                      </a:pPr>
                      <a:r>
                        <a:rPr lang="en-US" sz="1400" kern="100" dirty="0">
                          <a:effectLst/>
                        </a:rPr>
                        <a:t>104.04.28(</a:t>
                      </a:r>
                      <a:r>
                        <a:rPr lang="zh-TW" sz="1400" kern="100" dirty="0">
                          <a:effectLst/>
                        </a:rPr>
                        <a:t>二</a:t>
                      </a:r>
                      <a:r>
                        <a:rPr lang="en-US" sz="1400" kern="100" dirty="0">
                          <a:effectLst/>
                        </a:rPr>
                        <a:t>)</a:t>
                      </a:r>
                      <a:endParaRPr lang="zh-TW" sz="1400" kern="100" dirty="0">
                        <a:effectLst/>
                        <a:latin typeface="Times New Roman"/>
                        <a:ea typeface="新細明體"/>
                      </a:endParaRPr>
                    </a:p>
                  </a:txBody>
                  <a:tcPr marL="15794" marR="15794" marT="0" marB="0" anchor="ct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5794" marR="15794" marT="0" marB="0" anchor="ctr"/>
                </a:tc>
                <a:tc>
                  <a:txBody>
                    <a:bodyPr/>
                    <a:lstStyle/>
                    <a:p>
                      <a:pPr>
                        <a:lnSpc>
                          <a:spcPts val="1600"/>
                        </a:lnSpc>
                        <a:spcAft>
                          <a:spcPts val="0"/>
                        </a:spcAft>
                      </a:pPr>
                      <a:r>
                        <a:rPr lang="en-US" sz="1050" kern="100" dirty="0">
                          <a:effectLst/>
                        </a:rPr>
                        <a:t>13:00~13:30</a:t>
                      </a:r>
                      <a:r>
                        <a:rPr lang="zh-TW" sz="1050" kern="100" dirty="0">
                          <a:effectLst/>
                        </a:rPr>
                        <a:t>作品安全審查評審委員會議</a:t>
                      </a:r>
                      <a:endParaRPr lang="zh-TW" sz="1400" kern="100" dirty="0">
                        <a:effectLst/>
                      </a:endParaRPr>
                    </a:p>
                    <a:p>
                      <a:pPr>
                        <a:lnSpc>
                          <a:spcPts val="1600"/>
                        </a:lnSpc>
                        <a:spcAft>
                          <a:spcPts val="0"/>
                        </a:spcAft>
                      </a:pPr>
                      <a:r>
                        <a:rPr lang="en-US" sz="1050" kern="100" dirty="0">
                          <a:effectLst/>
                        </a:rPr>
                        <a:t>13:30~15:30</a:t>
                      </a:r>
                      <a:r>
                        <a:rPr lang="zh-TW" sz="1050" kern="100" dirty="0">
                          <a:effectLst/>
                        </a:rPr>
                        <a:t>作品安全審查</a:t>
                      </a:r>
                      <a:endParaRPr lang="zh-TW" sz="1400" kern="100" dirty="0">
                        <a:effectLst/>
                      </a:endParaRPr>
                    </a:p>
                    <a:p>
                      <a:pPr>
                        <a:lnSpc>
                          <a:spcPts val="1600"/>
                        </a:lnSpc>
                        <a:spcAft>
                          <a:spcPts val="0"/>
                        </a:spcAft>
                      </a:pPr>
                      <a:r>
                        <a:rPr lang="en-US" sz="1050" kern="100" dirty="0">
                          <a:effectLst/>
                        </a:rPr>
                        <a:t>16:00</a:t>
                      </a:r>
                      <a:r>
                        <a:rPr lang="zh-TW" sz="1050" kern="100" dirty="0">
                          <a:effectLst/>
                        </a:rPr>
                        <a:t>公布審查未通過名單</a:t>
                      </a:r>
                      <a:endParaRPr lang="zh-TW" sz="1400" kern="100" dirty="0">
                        <a:effectLst/>
                      </a:endParaRPr>
                    </a:p>
                    <a:p>
                      <a:pPr>
                        <a:lnSpc>
                          <a:spcPts val="1600"/>
                        </a:lnSpc>
                        <a:spcAft>
                          <a:spcPts val="0"/>
                        </a:spcAft>
                      </a:pPr>
                      <a:r>
                        <a:rPr lang="en-US" sz="1050" kern="100" dirty="0">
                          <a:effectLst/>
                        </a:rPr>
                        <a:t>16:00~18:00</a:t>
                      </a:r>
                      <a:r>
                        <a:rPr lang="zh-TW" sz="1050" kern="100" dirty="0">
                          <a:effectLst/>
                        </a:rPr>
                        <a:t>未通過安全審查作品進行修改</a:t>
                      </a:r>
                      <a:endParaRPr lang="zh-TW" sz="1400" kern="100" dirty="0">
                        <a:effectLst/>
                      </a:endParaRPr>
                    </a:p>
                    <a:p>
                      <a:pPr>
                        <a:lnSpc>
                          <a:spcPts val="1600"/>
                        </a:lnSpc>
                        <a:spcAft>
                          <a:spcPts val="0"/>
                        </a:spcAft>
                      </a:pPr>
                      <a:r>
                        <a:rPr lang="en-US" sz="1050" kern="100" dirty="0">
                          <a:effectLst/>
                        </a:rPr>
                        <a:t>18:00</a:t>
                      </a:r>
                      <a:r>
                        <a:rPr lang="zh-TW" sz="1050" kern="100" dirty="0">
                          <a:effectLst/>
                        </a:rPr>
                        <a:t>前公布未通過安全審查作品，取消參展資格</a:t>
                      </a:r>
                      <a:endParaRPr lang="zh-TW" sz="1400" kern="100" dirty="0">
                        <a:effectLst/>
                        <a:latin typeface="Times New Roman"/>
                        <a:ea typeface="新細明體"/>
                      </a:endParaRPr>
                    </a:p>
                  </a:txBody>
                  <a:tcPr marL="15794" marR="15794" marT="0" marB="0"/>
                </a:tc>
              </a:tr>
              <a:tr h="541514">
                <a:tc>
                  <a:txBody>
                    <a:bodyPr/>
                    <a:lstStyle/>
                    <a:p>
                      <a:pPr marL="0" lvl="0" indent="0" algn="ctr">
                        <a:lnSpc>
                          <a:spcPts val="2100"/>
                        </a:lnSpc>
                        <a:spcAft>
                          <a:spcPts val="0"/>
                        </a:spcAft>
                        <a:buFont typeface="+mj-lt"/>
                        <a:buNone/>
                        <a:tabLst>
                          <a:tab pos="304800" algn="l"/>
                        </a:tabLst>
                      </a:pPr>
                      <a:r>
                        <a:rPr lang="en-US" altLang="zh-TW" sz="1600" b="1" kern="100" dirty="0" smtClean="0">
                          <a:effectLst/>
                        </a:rPr>
                        <a:t>12</a:t>
                      </a:r>
                      <a:r>
                        <a:rPr lang="en-US" sz="1600" b="1" kern="100" dirty="0" smtClean="0">
                          <a:effectLst/>
                        </a:rPr>
                        <a:t>.</a:t>
                      </a:r>
                      <a:r>
                        <a:rPr lang="en-US" sz="1600" b="1" kern="100" dirty="0">
                          <a:effectLst/>
                        </a:rPr>
                        <a:t> </a:t>
                      </a:r>
                      <a:endParaRPr lang="zh-TW" sz="1600" b="1"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臺北市第</a:t>
                      </a:r>
                      <a:r>
                        <a:rPr lang="en-US" sz="1400" kern="100" dirty="0">
                          <a:effectLst/>
                        </a:rPr>
                        <a:t>48</a:t>
                      </a:r>
                      <a:r>
                        <a:rPr lang="zh-TW" sz="1400" kern="100" dirty="0">
                          <a:effectLst/>
                        </a:rPr>
                        <a:t>屆中小學科學展覽作品初審</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104.04.29(</a:t>
                      </a:r>
                      <a:r>
                        <a:rPr lang="zh-TW" sz="1400" kern="100" dirty="0">
                          <a:effectLst/>
                        </a:rPr>
                        <a:t>三</a:t>
                      </a:r>
                      <a:r>
                        <a:rPr lang="en-US" sz="1400" kern="100" dirty="0">
                          <a:effectLst/>
                        </a:rPr>
                        <a:t>)</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c>
                  <a:txBody>
                    <a:bodyPr/>
                    <a:lstStyle/>
                    <a:p>
                      <a:pPr>
                        <a:lnSpc>
                          <a:spcPts val="1600"/>
                        </a:lnSpc>
                        <a:spcAft>
                          <a:spcPts val="0"/>
                        </a:spcAft>
                      </a:pPr>
                      <a:r>
                        <a:rPr lang="zh-TW" altLang="en-US" sz="1400" kern="100" dirty="0" smtClean="0">
                          <a:effectLst/>
                          <a:latin typeface="Times New Roman"/>
                          <a:ea typeface="+mn-ea"/>
                        </a:rPr>
                        <a:t>◎於</a:t>
                      </a:r>
                      <a:r>
                        <a:rPr lang="en-US" altLang="zh-TW" sz="1400" kern="100" dirty="0" smtClean="0">
                          <a:effectLst/>
                          <a:latin typeface="Times New Roman"/>
                          <a:ea typeface="+mn-ea"/>
                        </a:rPr>
                        <a:t>4</a:t>
                      </a:r>
                      <a:r>
                        <a:rPr lang="zh-TW" altLang="en-US" sz="1400" kern="100" dirty="0" smtClean="0">
                          <a:effectLst/>
                          <a:latin typeface="Times New Roman"/>
                          <a:ea typeface="+mn-ea"/>
                        </a:rPr>
                        <a:t>月</a:t>
                      </a:r>
                      <a:r>
                        <a:rPr lang="en-US" altLang="zh-TW" sz="1400" kern="100" dirty="0" smtClean="0">
                          <a:effectLst/>
                          <a:latin typeface="Times New Roman"/>
                          <a:ea typeface="+mn-ea"/>
                        </a:rPr>
                        <a:t>29</a:t>
                      </a:r>
                      <a:r>
                        <a:rPr lang="zh-TW" altLang="en-US" sz="1400" kern="100" dirty="0" smtClean="0">
                          <a:effectLst/>
                          <a:latin typeface="Times New Roman"/>
                          <a:ea typeface="+mn-ea"/>
                        </a:rPr>
                        <a:t>日</a:t>
                      </a:r>
                      <a:r>
                        <a:rPr lang="en-US" altLang="zh-TW" sz="1400" kern="100" dirty="0" smtClean="0">
                          <a:effectLst/>
                          <a:latin typeface="Times New Roman"/>
                          <a:ea typeface="+mn-ea"/>
                        </a:rPr>
                        <a:t>21</a:t>
                      </a:r>
                      <a:r>
                        <a:rPr lang="zh-TW" altLang="en-US" sz="1400" kern="100" dirty="0" smtClean="0">
                          <a:effectLst/>
                          <a:latin typeface="Times New Roman"/>
                          <a:ea typeface="+mn-ea"/>
                        </a:rPr>
                        <a:t>：</a:t>
                      </a:r>
                      <a:r>
                        <a:rPr lang="en-US" altLang="zh-TW" sz="1400" kern="100" dirty="0" smtClean="0">
                          <a:effectLst/>
                          <a:latin typeface="Times New Roman"/>
                          <a:ea typeface="+mn-ea"/>
                        </a:rPr>
                        <a:t>00</a:t>
                      </a:r>
                      <a:r>
                        <a:rPr lang="zh-TW" altLang="en-US" sz="1400" kern="100" dirty="0" smtClean="0">
                          <a:effectLst/>
                          <a:latin typeface="Times New Roman"/>
                          <a:ea typeface="+mn-ea"/>
                        </a:rPr>
                        <a:t>後在臺北益教網科展專屬網站公布複審名單</a:t>
                      </a:r>
                    </a:p>
                    <a:p>
                      <a:pPr>
                        <a:lnSpc>
                          <a:spcPts val="1600"/>
                        </a:lnSpc>
                        <a:spcAft>
                          <a:spcPts val="0"/>
                        </a:spcAft>
                      </a:pPr>
                      <a:endParaRPr lang="zh-TW" sz="1400" kern="100" dirty="0">
                        <a:effectLst/>
                        <a:latin typeface="Times New Roman"/>
                        <a:ea typeface="新細明體"/>
                      </a:endParaRPr>
                    </a:p>
                  </a:txBody>
                  <a:tcPr marL="15794" marR="15794" marT="0" marB="0" anchor="ctr">
                    <a:solidFill>
                      <a:schemeClr val="accent1">
                        <a:lumMod val="40000"/>
                        <a:lumOff val="60000"/>
                      </a:schemeClr>
                    </a:solidFill>
                  </a:tcPr>
                </a:tc>
              </a:tr>
              <a:tr h="722018">
                <a:tc>
                  <a:txBody>
                    <a:bodyPr/>
                    <a:lstStyle/>
                    <a:p>
                      <a:pPr marL="0" lvl="0" indent="0" algn="ctr">
                        <a:lnSpc>
                          <a:spcPts val="2100"/>
                        </a:lnSpc>
                        <a:spcAft>
                          <a:spcPts val="0"/>
                        </a:spcAft>
                        <a:buFont typeface="+mj-lt"/>
                        <a:buNone/>
                        <a:tabLst>
                          <a:tab pos="304800" algn="l"/>
                        </a:tabLst>
                      </a:pPr>
                      <a:r>
                        <a:rPr lang="en-US" altLang="zh-TW" sz="1600" b="1" kern="100" dirty="0" smtClean="0">
                          <a:effectLst/>
                        </a:rPr>
                        <a:t>14</a:t>
                      </a:r>
                      <a:r>
                        <a:rPr lang="en-US" sz="1600" b="1" kern="100" dirty="0" smtClean="0">
                          <a:effectLst/>
                        </a:rPr>
                        <a:t>.</a:t>
                      </a:r>
                      <a:r>
                        <a:rPr lang="en-US" sz="1600" b="1" kern="100" dirty="0">
                          <a:effectLst/>
                        </a:rPr>
                        <a:t> </a:t>
                      </a:r>
                      <a:endParaRPr lang="zh-TW" sz="1600" b="1" kern="100" dirty="0">
                        <a:effectLst/>
                        <a:latin typeface="Times New Roman"/>
                        <a:ea typeface="新細明體"/>
                      </a:endParaRPr>
                    </a:p>
                  </a:txBody>
                  <a:tcPr marL="15794" marR="15794" marT="0" marB="0" anchor="ctr"/>
                </a:tc>
                <a:tc>
                  <a:txBody>
                    <a:bodyPr/>
                    <a:lstStyle/>
                    <a:p>
                      <a:pPr algn="just">
                        <a:lnSpc>
                          <a:spcPts val="1600"/>
                        </a:lnSpc>
                        <a:spcAft>
                          <a:spcPts val="0"/>
                        </a:spcAft>
                      </a:pPr>
                      <a:r>
                        <a:rPr lang="zh-TW" sz="1400" kern="100">
                          <a:effectLst/>
                        </a:rPr>
                        <a:t>臺北市第</a:t>
                      </a:r>
                      <a:r>
                        <a:rPr lang="en-US" sz="1400" kern="100">
                          <a:effectLst/>
                        </a:rPr>
                        <a:t>48</a:t>
                      </a:r>
                      <a:r>
                        <a:rPr lang="zh-TW" sz="1400" kern="100">
                          <a:effectLst/>
                        </a:rPr>
                        <a:t>屆中小學科學展覽作品複審</a:t>
                      </a:r>
                      <a:endParaRPr lang="zh-TW" sz="1400" kern="100">
                        <a:effectLst/>
                        <a:latin typeface="Times New Roman"/>
                        <a:ea typeface="新細明體"/>
                      </a:endParaRPr>
                    </a:p>
                  </a:txBody>
                  <a:tcPr marL="15794" marR="15794" marT="0" marB="0" anchor="ctr"/>
                </a:tc>
                <a:tc>
                  <a:txBody>
                    <a:bodyPr/>
                    <a:lstStyle/>
                    <a:p>
                      <a:pPr algn="ctr">
                        <a:lnSpc>
                          <a:spcPts val="1600"/>
                        </a:lnSpc>
                        <a:spcAft>
                          <a:spcPts val="0"/>
                        </a:spcAft>
                      </a:pPr>
                      <a:r>
                        <a:rPr lang="en-US" sz="1400" kern="100">
                          <a:effectLst/>
                        </a:rPr>
                        <a:t>104.04.30(</a:t>
                      </a:r>
                      <a:r>
                        <a:rPr lang="zh-TW" sz="1400" kern="100">
                          <a:effectLst/>
                        </a:rPr>
                        <a:t>四</a:t>
                      </a:r>
                      <a:r>
                        <a:rPr lang="en-US" sz="1400" kern="100">
                          <a:effectLst/>
                        </a:rPr>
                        <a:t>)</a:t>
                      </a:r>
                      <a:endParaRPr lang="zh-TW" sz="1400" kern="100">
                        <a:effectLst/>
                        <a:latin typeface="Times New Roman"/>
                        <a:ea typeface="新細明體"/>
                      </a:endParaRPr>
                    </a:p>
                  </a:txBody>
                  <a:tcPr marL="15794" marR="15794" marT="0" marB="0" anchor="ctr"/>
                </a:tc>
                <a:tc>
                  <a:txBody>
                    <a:bodyPr/>
                    <a:lstStyle/>
                    <a:p>
                      <a:pPr algn="ctr">
                        <a:lnSpc>
                          <a:spcPts val="1600"/>
                        </a:lnSpc>
                        <a:spcAft>
                          <a:spcPts val="0"/>
                        </a:spcAft>
                      </a:pPr>
                      <a:r>
                        <a:rPr lang="zh-TW" sz="1400" kern="100">
                          <a:effectLst/>
                        </a:rPr>
                        <a:t>國立臺灣科學教育館</a:t>
                      </a:r>
                      <a:r>
                        <a:rPr lang="en-US" sz="1400" kern="100">
                          <a:effectLst/>
                        </a:rPr>
                        <a:t>7</a:t>
                      </a:r>
                      <a:r>
                        <a:rPr lang="zh-TW" sz="1400" kern="100">
                          <a:effectLst/>
                        </a:rPr>
                        <a:t>樓</a:t>
                      </a:r>
                      <a:endParaRPr lang="zh-TW" sz="1400" kern="100">
                        <a:effectLst/>
                        <a:latin typeface="Times New Roman"/>
                        <a:ea typeface="新細明體"/>
                      </a:endParaRPr>
                    </a:p>
                  </a:txBody>
                  <a:tcPr marL="15794" marR="15794" marT="0" marB="0" anchor="ctr"/>
                </a:tc>
                <a:tc>
                  <a:txBody>
                    <a:bodyPr/>
                    <a:lstStyle/>
                    <a:p>
                      <a:pPr>
                        <a:lnSpc>
                          <a:spcPts val="1600"/>
                        </a:lnSpc>
                        <a:spcAft>
                          <a:spcPts val="0"/>
                        </a:spcAft>
                      </a:pPr>
                      <a:r>
                        <a:rPr lang="zh-TW" altLang="en-US" sz="1400" kern="100" dirty="0" smtClean="0">
                          <a:effectLst/>
                          <a:latin typeface="Times New Roman"/>
                          <a:ea typeface="+mn-ea"/>
                        </a:rPr>
                        <a:t>◎於</a:t>
                      </a:r>
                      <a:r>
                        <a:rPr lang="en-US" altLang="zh-TW" sz="1400" kern="100" dirty="0" smtClean="0">
                          <a:effectLst/>
                          <a:latin typeface="Times New Roman"/>
                          <a:ea typeface="+mn-ea"/>
                        </a:rPr>
                        <a:t>5</a:t>
                      </a:r>
                      <a:r>
                        <a:rPr lang="zh-TW" altLang="en-US" sz="1400" kern="100" dirty="0" smtClean="0">
                          <a:effectLst/>
                          <a:latin typeface="Times New Roman"/>
                          <a:ea typeface="+mn-ea"/>
                        </a:rPr>
                        <a:t>月</a:t>
                      </a:r>
                      <a:r>
                        <a:rPr lang="en-US" altLang="zh-TW" sz="1400" kern="100" dirty="0" smtClean="0">
                          <a:effectLst/>
                          <a:latin typeface="Times New Roman"/>
                          <a:ea typeface="+mn-ea"/>
                        </a:rPr>
                        <a:t>01</a:t>
                      </a:r>
                      <a:r>
                        <a:rPr lang="zh-TW" altLang="en-US" sz="1400" kern="100" dirty="0" smtClean="0">
                          <a:effectLst/>
                          <a:latin typeface="Times New Roman"/>
                          <a:ea typeface="+mn-ea"/>
                        </a:rPr>
                        <a:t>日</a:t>
                      </a:r>
                      <a:r>
                        <a:rPr lang="en-US" altLang="zh-TW" sz="1400" kern="100" dirty="0" smtClean="0">
                          <a:effectLst/>
                          <a:latin typeface="Times New Roman"/>
                          <a:ea typeface="+mn-ea"/>
                        </a:rPr>
                        <a:t>15</a:t>
                      </a:r>
                      <a:r>
                        <a:rPr lang="zh-TW" altLang="en-US" sz="1400" kern="100" dirty="0" smtClean="0">
                          <a:effectLst/>
                          <a:latin typeface="Times New Roman"/>
                          <a:ea typeface="+mn-ea"/>
                        </a:rPr>
                        <a:t>：</a:t>
                      </a:r>
                      <a:r>
                        <a:rPr lang="en-US" altLang="zh-TW" sz="1400" kern="100" dirty="0" smtClean="0">
                          <a:effectLst/>
                          <a:latin typeface="Times New Roman"/>
                          <a:ea typeface="+mn-ea"/>
                        </a:rPr>
                        <a:t>00</a:t>
                      </a:r>
                      <a:r>
                        <a:rPr lang="zh-TW" altLang="en-US" sz="1400" kern="100" dirty="0" smtClean="0">
                          <a:effectLst/>
                          <a:latin typeface="Times New Roman"/>
                          <a:ea typeface="+mn-ea"/>
                        </a:rPr>
                        <a:t>後在臺北益教網科展專屬網站公佈成績，</a:t>
                      </a:r>
                    </a:p>
                    <a:p>
                      <a:pPr>
                        <a:lnSpc>
                          <a:spcPts val="1600"/>
                        </a:lnSpc>
                        <a:spcAft>
                          <a:spcPts val="0"/>
                        </a:spcAft>
                      </a:pPr>
                      <a:endParaRPr lang="zh-TW" sz="1400" kern="100" dirty="0">
                        <a:effectLst/>
                        <a:latin typeface="Times New Roman"/>
                        <a:ea typeface="新細明體"/>
                      </a:endParaRPr>
                    </a:p>
                  </a:txBody>
                  <a:tcPr marL="15794" marR="15794"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70397610"/>
              </p:ext>
            </p:extLst>
          </p:nvPr>
        </p:nvGraphicFramePr>
        <p:xfrm>
          <a:off x="755576" y="1484784"/>
          <a:ext cx="7560840" cy="338708"/>
        </p:xfrm>
        <a:graphic>
          <a:graphicData uri="http://schemas.openxmlformats.org/drawingml/2006/table">
            <a:tbl>
              <a:tblPr>
                <a:tableStyleId>{5C22544A-7EE6-4342-B048-85BDC9FD1C3A}</a:tableStyleId>
              </a:tblPr>
              <a:tblGrid>
                <a:gridCol w="465747"/>
                <a:gridCol w="2374105"/>
                <a:gridCol w="1698164"/>
                <a:gridCol w="1197637"/>
                <a:gridCol w="1825187"/>
              </a:tblGrid>
              <a:tr h="338708">
                <a:tc>
                  <a:txBody>
                    <a:bodyPr/>
                    <a:lstStyle/>
                    <a:p>
                      <a:pPr algn="ctr">
                        <a:lnSpc>
                          <a:spcPts val="2100"/>
                        </a:lnSpc>
                        <a:spcAft>
                          <a:spcPts val="0"/>
                        </a:spcAft>
                      </a:pPr>
                      <a:r>
                        <a:rPr lang="zh-TW" sz="1600" b="1" kern="100" dirty="0">
                          <a:effectLst/>
                        </a:rPr>
                        <a:t>序號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工作項目</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預定完成日期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地點</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重要工作提示</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71106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工作</a:t>
            </a:r>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期程</a:t>
            </a:r>
            <a:r>
              <a:rPr lang="zh-TW"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表</a:t>
            </a:r>
            <a:r>
              <a:rPr lang="en-US" altLang="zh-TW" sz="3200" b="1" dirty="0" smtClean="0">
                <a:solidFill>
                  <a:schemeClr val="tx1"/>
                </a:solidFill>
                <a:effectLst>
                  <a:outerShdw blurRad="38100" dist="38100" dir="2700000" algn="tl">
                    <a:srgbClr val="000000">
                      <a:alpha val="43137"/>
                    </a:srgbClr>
                  </a:outerShdw>
                </a:effectLst>
                <a:latin typeface="華康粗圓體" panose="020F0709000000000000" pitchFamily="49" charset="-120"/>
                <a:ea typeface="華康粗圓體" panose="020F0709000000000000" pitchFamily="49" charset="-120"/>
              </a:rPr>
              <a:t>(3)</a:t>
            </a:r>
            <a:endParaRPr lang="zh-TW" altLang="en-US" sz="2400"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349376706"/>
              </p:ext>
            </p:extLst>
          </p:nvPr>
        </p:nvGraphicFramePr>
        <p:xfrm>
          <a:off x="611560" y="1628800"/>
          <a:ext cx="7243572" cy="288290"/>
        </p:xfrm>
        <a:graphic>
          <a:graphicData uri="http://schemas.openxmlformats.org/drawingml/2006/table">
            <a:tbl>
              <a:tblPr>
                <a:tableStyleId>{5C22544A-7EE6-4342-B048-85BDC9FD1C3A}</a:tableStyleId>
              </a:tblPr>
              <a:tblGrid>
                <a:gridCol w="446204"/>
                <a:gridCol w="2274482"/>
                <a:gridCol w="1626906"/>
                <a:gridCol w="1147382"/>
                <a:gridCol w="1748598"/>
              </a:tblGrid>
              <a:tr h="288290">
                <a:tc>
                  <a:txBody>
                    <a:bodyPr/>
                    <a:lstStyle/>
                    <a:p>
                      <a:pPr algn="ctr">
                        <a:lnSpc>
                          <a:spcPts val="2100"/>
                        </a:lnSpc>
                        <a:spcAft>
                          <a:spcPts val="0"/>
                        </a:spcAft>
                      </a:pPr>
                      <a:r>
                        <a:rPr lang="zh-TW" sz="1600" b="1" kern="100" dirty="0">
                          <a:effectLst/>
                        </a:rPr>
                        <a:t>序號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工作項目</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預定完成日期</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地點</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spcAft>
                          <a:spcPts val="0"/>
                        </a:spcAft>
                      </a:pPr>
                      <a:r>
                        <a:rPr lang="zh-TW" sz="1600" b="1" kern="100" dirty="0">
                          <a:effectLst/>
                        </a:rPr>
                        <a:t>重要工作提示</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743425255"/>
              </p:ext>
            </p:extLst>
          </p:nvPr>
        </p:nvGraphicFramePr>
        <p:xfrm>
          <a:off x="611560" y="1916832"/>
          <a:ext cx="7243572" cy="1516380"/>
        </p:xfrm>
        <a:graphic>
          <a:graphicData uri="http://schemas.openxmlformats.org/drawingml/2006/table">
            <a:tbl>
              <a:tblPr>
                <a:tableStyleId>{5C22544A-7EE6-4342-B048-85BDC9FD1C3A}</a:tableStyleId>
              </a:tblPr>
              <a:tblGrid>
                <a:gridCol w="446204"/>
                <a:gridCol w="2274482"/>
                <a:gridCol w="1626906"/>
                <a:gridCol w="1147382"/>
                <a:gridCol w="1748598"/>
              </a:tblGrid>
              <a:tr h="288290">
                <a:tc>
                  <a:txBody>
                    <a:bodyPr/>
                    <a:lstStyle/>
                    <a:p>
                      <a:pPr marL="0" lvl="0" indent="0" algn="ctr">
                        <a:lnSpc>
                          <a:spcPts val="2100"/>
                        </a:lnSpc>
                        <a:spcAft>
                          <a:spcPts val="0"/>
                        </a:spcAft>
                        <a:buFont typeface="+mj-lt"/>
                        <a:buNone/>
                        <a:tabLst>
                          <a:tab pos="304800" algn="l"/>
                        </a:tabLst>
                      </a:pPr>
                      <a:r>
                        <a:rPr lang="en-US" sz="1600" b="1" kern="100" dirty="0" smtClean="0">
                          <a:effectLst/>
                        </a:rPr>
                        <a:t>16.</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公開展覽</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dirty="0">
                          <a:effectLst/>
                        </a:rPr>
                        <a:t>104.05.02(</a:t>
                      </a:r>
                      <a:r>
                        <a:rPr lang="zh-TW" sz="1400" kern="100" dirty="0">
                          <a:effectLst/>
                        </a:rPr>
                        <a:t>六</a:t>
                      </a:r>
                      <a:r>
                        <a:rPr lang="en-US" sz="1400" kern="100" dirty="0">
                          <a:effectLst/>
                        </a:rPr>
                        <a:t>)</a:t>
                      </a:r>
                      <a:endParaRPr lang="zh-TW" sz="1400" kern="100" dirty="0">
                        <a:effectLst/>
                      </a:endParaRPr>
                    </a:p>
                    <a:p>
                      <a:pPr indent="304800" algn="ctr">
                        <a:lnSpc>
                          <a:spcPts val="1600"/>
                        </a:lnSpc>
                        <a:spcAft>
                          <a:spcPts val="0"/>
                        </a:spcAft>
                      </a:pPr>
                      <a:r>
                        <a:rPr lang="en-US" sz="1400" kern="100" dirty="0">
                          <a:effectLst/>
                        </a:rPr>
                        <a:t>│</a:t>
                      </a:r>
                      <a:endParaRPr lang="zh-TW" sz="1400" kern="100" dirty="0">
                        <a:effectLst/>
                      </a:endParaRPr>
                    </a:p>
                    <a:p>
                      <a:pPr algn="ctr">
                        <a:lnSpc>
                          <a:spcPts val="1600"/>
                        </a:lnSpc>
                        <a:spcAft>
                          <a:spcPts val="0"/>
                        </a:spcAft>
                      </a:pPr>
                      <a:r>
                        <a:rPr lang="en-US" sz="1400" kern="100" dirty="0">
                          <a:effectLst/>
                        </a:rPr>
                        <a:t>104.05.05(</a:t>
                      </a:r>
                      <a:r>
                        <a:rPr lang="zh-TW" sz="1400" kern="100" dirty="0">
                          <a:effectLst/>
                        </a:rPr>
                        <a:t>二</a:t>
                      </a:r>
                      <a:r>
                        <a:rPr lang="en-US" sz="1400" kern="100" dirty="0">
                          <a:effectLst/>
                        </a:rPr>
                        <a:t>)</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7780" marR="17780" marT="0" marB="0" anchor="ctr"/>
                </a:tc>
                <a:tc>
                  <a:txBody>
                    <a:bodyPr/>
                    <a:lstStyle/>
                    <a:p>
                      <a:pPr>
                        <a:lnSpc>
                          <a:spcPts val="1600"/>
                        </a:lnSpc>
                        <a:spcAft>
                          <a:spcPts val="0"/>
                        </a:spcAft>
                      </a:pPr>
                      <a:endParaRPr lang="zh-TW" sz="1400" kern="100" dirty="0">
                        <a:effectLst/>
                        <a:latin typeface="Times New Roman"/>
                        <a:ea typeface="新細明體"/>
                      </a:endParaRPr>
                    </a:p>
                  </a:txBody>
                  <a:tcPr marL="17780" marR="17780" marT="0" marB="0" anchor="ctr"/>
                </a:tc>
              </a:tr>
              <a:tr h="618490">
                <a:tc>
                  <a:txBody>
                    <a:bodyPr/>
                    <a:lstStyle/>
                    <a:p>
                      <a:pPr marL="0" lvl="0" indent="0" algn="ctr">
                        <a:lnSpc>
                          <a:spcPts val="2100"/>
                        </a:lnSpc>
                        <a:spcAft>
                          <a:spcPts val="0"/>
                        </a:spcAft>
                        <a:buFont typeface="+mj-lt"/>
                        <a:buNone/>
                        <a:tabLst>
                          <a:tab pos="304800" algn="l"/>
                        </a:tabLst>
                      </a:pPr>
                      <a:r>
                        <a:rPr lang="en-US" sz="1600" b="1" kern="100" dirty="0" smtClean="0">
                          <a:effectLst/>
                        </a:rPr>
                        <a:t>17.</a:t>
                      </a:r>
                    </a:p>
                    <a:p>
                      <a:pPr marL="0" lvl="0" indent="0" algn="ctr">
                        <a:lnSpc>
                          <a:spcPts val="2100"/>
                        </a:lnSpc>
                        <a:spcAft>
                          <a:spcPts val="0"/>
                        </a:spcAft>
                        <a:buFont typeface="+mj-lt"/>
                        <a:buNone/>
                        <a:tabLst>
                          <a:tab pos="304800" algn="l"/>
                        </a:tabLst>
                      </a:pP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nSpc>
                          <a:spcPts val="1600"/>
                        </a:lnSpc>
                        <a:spcAft>
                          <a:spcPts val="0"/>
                        </a:spcAft>
                      </a:pPr>
                      <a:r>
                        <a:rPr lang="zh-TW" sz="1400" kern="100" dirty="0">
                          <a:effectLst/>
                        </a:rPr>
                        <a:t>參展作品拆件</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104.05.06(</a:t>
                      </a:r>
                      <a:r>
                        <a:rPr lang="zh-TW" sz="1400" kern="100" dirty="0">
                          <a:effectLst/>
                        </a:rPr>
                        <a:t>三</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國立臺灣科學教育館</a:t>
                      </a:r>
                      <a:r>
                        <a:rPr lang="en-US" sz="1400" kern="100" dirty="0">
                          <a:effectLst/>
                        </a:rPr>
                        <a:t>7</a:t>
                      </a:r>
                      <a:r>
                        <a:rPr lang="zh-TW" sz="1400" kern="100" dirty="0">
                          <a:effectLst/>
                        </a:rPr>
                        <a:t>樓</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nSpc>
                          <a:spcPts val="1600"/>
                        </a:lnSpc>
                        <a:spcAft>
                          <a:spcPts val="0"/>
                        </a:spcAft>
                      </a:pPr>
                      <a:r>
                        <a:rPr lang="en-US" sz="1400" kern="100" dirty="0">
                          <a:effectLst/>
                        </a:rPr>
                        <a:t> </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288290">
                <a:tc>
                  <a:txBody>
                    <a:bodyPr/>
                    <a:lstStyle/>
                    <a:p>
                      <a:pPr marL="0" lvl="0" indent="0" algn="ctr">
                        <a:lnSpc>
                          <a:spcPts val="2100"/>
                        </a:lnSpc>
                        <a:spcAft>
                          <a:spcPts val="0"/>
                        </a:spcAft>
                        <a:buFont typeface="+mj-lt"/>
                        <a:buNone/>
                        <a:tabLst>
                          <a:tab pos="304800" algn="l"/>
                        </a:tabLst>
                      </a:pPr>
                      <a:r>
                        <a:rPr lang="en-US" altLang="zh-TW" sz="1600" b="1" kern="100" dirty="0" smtClean="0">
                          <a:effectLst/>
                        </a:rPr>
                        <a:t>14.</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頒獎典禮</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dirty="0">
                          <a:effectLst/>
                        </a:rPr>
                        <a:t>104.05.09(</a:t>
                      </a:r>
                      <a:r>
                        <a:rPr lang="zh-TW" sz="1400" kern="100" dirty="0">
                          <a:effectLst/>
                        </a:rPr>
                        <a:t>六</a:t>
                      </a:r>
                      <a:r>
                        <a:rPr lang="en-US" sz="1400" kern="100" dirty="0">
                          <a:effectLst/>
                        </a:rPr>
                        <a:t>)</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dirty="0">
                          <a:effectLst/>
                        </a:rPr>
                        <a:t>大安高工</a:t>
                      </a:r>
                      <a:endParaRPr lang="zh-TW" sz="1400" kern="100" dirty="0">
                        <a:effectLst/>
                        <a:latin typeface="Times New Roman"/>
                        <a:ea typeface="新細明體"/>
                      </a:endParaRPr>
                    </a:p>
                  </a:txBody>
                  <a:tcPr marL="17780" marR="17780" marT="0" marB="0" anchor="ctr"/>
                </a:tc>
                <a:tc>
                  <a:txBody>
                    <a:bodyPr/>
                    <a:lstStyle/>
                    <a:p>
                      <a:pPr>
                        <a:lnSpc>
                          <a:spcPts val="1600"/>
                        </a:lnSpc>
                        <a:spcAft>
                          <a:spcPts val="0"/>
                        </a:spcAft>
                      </a:pPr>
                      <a:r>
                        <a:rPr lang="zh-TW" sz="1400" kern="100" dirty="0">
                          <a:effectLst/>
                        </a:rPr>
                        <a:t>大安高工</a:t>
                      </a:r>
                      <a:r>
                        <a:rPr lang="en-US" sz="1400" kern="100" dirty="0">
                          <a:effectLst/>
                        </a:rPr>
                        <a:t>3</a:t>
                      </a:r>
                      <a:r>
                        <a:rPr lang="zh-TW" sz="1400" kern="100" dirty="0">
                          <a:effectLst/>
                        </a:rPr>
                        <a:t>樓大禮堂</a:t>
                      </a:r>
                      <a:endParaRPr lang="zh-TW" sz="1400" kern="100" dirty="0">
                        <a:effectLst/>
                        <a:latin typeface="Times New Roman"/>
                        <a:ea typeface="新細明體"/>
                      </a:endParaRPr>
                    </a:p>
                  </a:txBody>
                  <a:tcPr marL="17780" marR="17780" marT="0"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15224145"/>
              </p:ext>
            </p:extLst>
          </p:nvPr>
        </p:nvGraphicFramePr>
        <p:xfrm>
          <a:off x="611560" y="3429000"/>
          <a:ext cx="7243572" cy="1625600"/>
        </p:xfrm>
        <a:graphic>
          <a:graphicData uri="http://schemas.openxmlformats.org/drawingml/2006/table">
            <a:tbl>
              <a:tblPr>
                <a:tableStyleId>{5C22544A-7EE6-4342-B048-85BDC9FD1C3A}</a:tableStyleId>
              </a:tblPr>
              <a:tblGrid>
                <a:gridCol w="446204"/>
                <a:gridCol w="2274482"/>
                <a:gridCol w="1626906"/>
                <a:gridCol w="1147382"/>
                <a:gridCol w="1748598"/>
              </a:tblGrid>
              <a:tr h="288290">
                <a:tc>
                  <a:txBody>
                    <a:bodyPr/>
                    <a:lstStyle/>
                    <a:p>
                      <a:pPr marL="0" lvl="0" indent="0" algn="ctr">
                        <a:lnSpc>
                          <a:spcPts val="2100"/>
                        </a:lnSpc>
                        <a:spcAft>
                          <a:spcPts val="0"/>
                        </a:spcAft>
                        <a:buFont typeface="+mj-lt"/>
                        <a:buNone/>
                        <a:tabLst>
                          <a:tab pos="304800" algn="l"/>
                        </a:tabLst>
                      </a:pPr>
                      <a:r>
                        <a:rPr lang="en-US" sz="1600" b="1" kern="100" dirty="0" smtClean="0">
                          <a:effectLst/>
                        </a:rPr>
                        <a:t>19.</a:t>
                      </a: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第</a:t>
                      </a:r>
                      <a:r>
                        <a:rPr lang="en-US" sz="1400" kern="100" dirty="0">
                          <a:effectLst/>
                        </a:rPr>
                        <a:t>55</a:t>
                      </a:r>
                      <a:r>
                        <a:rPr lang="zh-TW" sz="1400" kern="100" dirty="0">
                          <a:effectLst/>
                        </a:rPr>
                        <a:t>屆全國科展參賽作品輔導專家</a:t>
                      </a:r>
                      <a:r>
                        <a:rPr lang="zh-TW" sz="1400" kern="100" dirty="0" smtClean="0">
                          <a:effectLst/>
                        </a:rPr>
                        <a:t>會</a:t>
                      </a:r>
                      <a:r>
                        <a:rPr lang="zh-TW" altLang="en-US" sz="1400" kern="100" dirty="0" smtClean="0">
                          <a:effectLst/>
                        </a:rPr>
                        <a:t>議</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104.05.12(</a:t>
                      </a:r>
                      <a:r>
                        <a:rPr lang="zh-TW" sz="1400" kern="100" dirty="0">
                          <a:effectLst/>
                        </a:rPr>
                        <a:t>二</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松山家商</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召開輔導教授與專家會議</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288290">
                <a:tc>
                  <a:txBody>
                    <a:bodyPr/>
                    <a:lstStyle/>
                    <a:p>
                      <a:pPr marL="0" lvl="0" indent="0" algn="ctr">
                        <a:lnSpc>
                          <a:spcPts val="2100"/>
                        </a:lnSpc>
                        <a:spcAft>
                          <a:spcPts val="0"/>
                        </a:spcAft>
                        <a:buFont typeface="+mj-lt"/>
                        <a:buNone/>
                        <a:tabLst>
                          <a:tab pos="304800" algn="l"/>
                        </a:tabLst>
                      </a:pPr>
                      <a:r>
                        <a:rPr lang="en-US" sz="1600" b="1" kern="100" dirty="0" smtClean="0">
                          <a:effectLst/>
                        </a:rPr>
                        <a:t>20.</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第</a:t>
                      </a:r>
                      <a:r>
                        <a:rPr lang="en-US" sz="1400" kern="100" dirty="0">
                          <a:effectLst/>
                        </a:rPr>
                        <a:t>55</a:t>
                      </a:r>
                      <a:r>
                        <a:rPr lang="zh-TW" sz="1400" kern="100" dirty="0">
                          <a:effectLst/>
                        </a:rPr>
                        <a:t>屆全國科展參賽作品輔導工作坊</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a:effectLst/>
                        </a:rPr>
                        <a:t>104.05.21(</a:t>
                      </a:r>
                      <a:r>
                        <a:rPr lang="zh-TW" sz="1400" kern="100">
                          <a:effectLst/>
                        </a:rPr>
                        <a:t>四</a:t>
                      </a:r>
                      <a:r>
                        <a:rPr lang="en-US" sz="1400" kern="100">
                          <a:effectLst/>
                        </a:rPr>
                        <a:t>)</a:t>
                      </a:r>
                      <a:endParaRPr lang="zh-TW" sz="1400" kern="10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a:effectLst/>
                        </a:rPr>
                        <a:t>松山家商</a:t>
                      </a:r>
                      <a:endParaRPr lang="zh-TW" sz="1400" kern="10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作品輔導</a:t>
                      </a:r>
                      <a:r>
                        <a:rPr lang="zh-TW" sz="1400" kern="100" dirty="0" smtClean="0">
                          <a:effectLst/>
                        </a:rPr>
                        <a:t>教授</a:t>
                      </a:r>
                      <a:r>
                        <a:rPr lang="zh-TW" altLang="en-US" sz="1400" kern="100" dirty="0" smtClean="0">
                          <a:effectLst/>
                          <a:latin typeface="新細明體"/>
                          <a:ea typeface="新細明體"/>
                        </a:rPr>
                        <a:t>、</a:t>
                      </a:r>
                      <a:r>
                        <a:rPr lang="zh-TW" sz="1400" kern="100" dirty="0" smtClean="0">
                          <a:effectLst/>
                        </a:rPr>
                        <a:t>指導</a:t>
                      </a:r>
                      <a:r>
                        <a:rPr lang="zh-TW" sz="1400" kern="100" dirty="0">
                          <a:effectLst/>
                        </a:rPr>
                        <a:t>老師及學生</a:t>
                      </a:r>
                      <a:endParaRPr lang="zh-TW" sz="1400" kern="100" dirty="0">
                        <a:effectLst/>
                        <a:latin typeface="Times New Roman"/>
                        <a:ea typeface="新細明體"/>
                      </a:endParaRPr>
                    </a:p>
                  </a:txBody>
                  <a:tcPr marL="17780" marR="17780" marT="0" marB="0" anchor="ctr"/>
                </a:tc>
              </a:tr>
              <a:tr h="288290">
                <a:tc>
                  <a:txBody>
                    <a:bodyPr/>
                    <a:lstStyle/>
                    <a:p>
                      <a:pPr marL="0" lvl="0" indent="0" algn="ctr">
                        <a:lnSpc>
                          <a:spcPts val="2100"/>
                        </a:lnSpc>
                        <a:spcAft>
                          <a:spcPts val="0"/>
                        </a:spcAft>
                        <a:buFont typeface="+mj-lt"/>
                        <a:buNone/>
                        <a:tabLst>
                          <a:tab pos="304800" algn="l"/>
                        </a:tabLst>
                      </a:pPr>
                      <a:r>
                        <a:rPr lang="en-US" sz="1600" b="1" kern="100" dirty="0" smtClean="0">
                          <a:effectLst/>
                        </a:rPr>
                        <a:t>21.</a:t>
                      </a: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特優作品參加第</a:t>
                      </a:r>
                      <a:r>
                        <a:rPr lang="en-US" sz="1400" kern="100" dirty="0">
                          <a:effectLst/>
                        </a:rPr>
                        <a:t>55</a:t>
                      </a:r>
                      <a:r>
                        <a:rPr lang="zh-TW" sz="1400" kern="100" dirty="0">
                          <a:effectLst/>
                        </a:rPr>
                        <a:t>屆全國科展參賽說明會</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a:effectLst/>
                        </a:rPr>
                        <a:t>104.05.22(</a:t>
                      </a:r>
                      <a:r>
                        <a:rPr lang="zh-TW" sz="1400" kern="100" dirty="0">
                          <a:effectLst/>
                        </a:rPr>
                        <a:t>五</a:t>
                      </a:r>
                      <a:r>
                        <a:rPr lang="en-US" sz="1400" kern="100" dirty="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松山家商</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參賽相關規定說明</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288290">
                <a:tc>
                  <a:txBody>
                    <a:bodyPr/>
                    <a:lstStyle/>
                    <a:p>
                      <a:pPr marL="0" lvl="0" indent="0" algn="ctr">
                        <a:lnSpc>
                          <a:spcPts val="2100"/>
                        </a:lnSpc>
                        <a:spcAft>
                          <a:spcPts val="0"/>
                        </a:spcAft>
                        <a:buFont typeface="+mj-lt"/>
                        <a:buNone/>
                        <a:tabLst>
                          <a:tab pos="304800" algn="l"/>
                        </a:tabLst>
                      </a:pPr>
                      <a:r>
                        <a:rPr lang="en-US" sz="1600" b="1" kern="100" dirty="0" smtClean="0">
                          <a:effectLst/>
                        </a:rPr>
                        <a:t>22.</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a:effectLst/>
                        </a:rPr>
                        <a:t>特優作品參加第</a:t>
                      </a:r>
                      <a:r>
                        <a:rPr lang="en-US" sz="1400" kern="100">
                          <a:effectLst/>
                        </a:rPr>
                        <a:t>55</a:t>
                      </a:r>
                      <a:r>
                        <a:rPr lang="zh-TW" sz="1400" kern="100">
                          <a:effectLst/>
                        </a:rPr>
                        <a:t>屆全國科展報名收件</a:t>
                      </a:r>
                      <a:endParaRPr lang="zh-TW" sz="1400" kern="10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dirty="0">
                          <a:effectLst/>
                        </a:rPr>
                        <a:t>104.06.05(</a:t>
                      </a:r>
                      <a:r>
                        <a:rPr lang="zh-TW" sz="1400" kern="100" dirty="0">
                          <a:effectLst/>
                        </a:rPr>
                        <a:t>五</a:t>
                      </a:r>
                      <a:r>
                        <a:rPr lang="en-US" sz="1400" kern="100" dirty="0">
                          <a:effectLst/>
                        </a:rPr>
                        <a:t>)</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a:effectLst/>
                        </a:rPr>
                        <a:t>松山家商</a:t>
                      </a:r>
                      <a:endParaRPr lang="zh-TW" sz="1400" kern="100">
                        <a:effectLst/>
                        <a:latin typeface="Times New Roman"/>
                        <a:ea typeface="新細明體"/>
                      </a:endParaRPr>
                    </a:p>
                  </a:txBody>
                  <a:tcPr marL="17780" marR="17780" marT="0" marB="0" anchor="ctr"/>
                </a:tc>
                <a:tc>
                  <a:txBody>
                    <a:bodyPr/>
                    <a:lstStyle/>
                    <a:p>
                      <a:pPr algn="just">
                        <a:lnSpc>
                          <a:spcPts val="1600"/>
                        </a:lnSpc>
                        <a:spcAft>
                          <a:spcPts val="0"/>
                        </a:spcAft>
                      </a:pPr>
                      <a:r>
                        <a:rPr lang="en-US" sz="1400" kern="100" dirty="0">
                          <a:effectLst/>
                        </a:rPr>
                        <a:t> </a:t>
                      </a:r>
                      <a:endParaRPr lang="zh-TW" sz="1400" kern="100" dirty="0">
                        <a:effectLst/>
                        <a:latin typeface="Times New Roman"/>
                        <a:ea typeface="新細明體"/>
                      </a:endParaRPr>
                    </a:p>
                  </a:txBody>
                  <a:tcPr marL="17780" marR="17780"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165981078"/>
              </p:ext>
            </p:extLst>
          </p:nvPr>
        </p:nvGraphicFramePr>
        <p:xfrm>
          <a:off x="611560" y="5085184"/>
          <a:ext cx="7243572" cy="1016000"/>
        </p:xfrm>
        <a:graphic>
          <a:graphicData uri="http://schemas.openxmlformats.org/drawingml/2006/table">
            <a:tbl>
              <a:tblPr>
                <a:tableStyleId>{5C22544A-7EE6-4342-B048-85BDC9FD1C3A}</a:tableStyleId>
              </a:tblPr>
              <a:tblGrid>
                <a:gridCol w="446204"/>
                <a:gridCol w="2274482"/>
                <a:gridCol w="1626906"/>
                <a:gridCol w="1147382"/>
                <a:gridCol w="1748598"/>
              </a:tblGrid>
              <a:tr h="288290">
                <a:tc>
                  <a:txBody>
                    <a:bodyPr/>
                    <a:lstStyle/>
                    <a:p>
                      <a:pPr marL="0" lvl="0" indent="0" algn="ctr">
                        <a:lnSpc>
                          <a:spcPts val="2100"/>
                        </a:lnSpc>
                        <a:spcAft>
                          <a:spcPts val="0"/>
                        </a:spcAft>
                        <a:buFont typeface="+mj-lt"/>
                        <a:buNone/>
                        <a:tabLst>
                          <a:tab pos="304800" algn="l"/>
                        </a:tabLst>
                      </a:pPr>
                      <a:r>
                        <a:rPr lang="en-US" sz="1600" b="1" kern="100" dirty="0" smtClean="0">
                          <a:effectLst/>
                        </a:rPr>
                        <a:t>24.</a:t>
                      </a:r>
                      <a:r>
                        <a:rPr lang="en-US" sz="1600" b="1" kern="100" dirty="0">
                          <a:effectLst/>
                        </a:rPr>
                        <a:t> </a:t>
                      </a:r>
                      <a:endParaRPr lang="zh-TW" sz="1600" b="1"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第</a:t>
                      </a:r>
                      <a:r>
                        <a:rPr lang="en-US" sz="1400" kern="100" dirty="0">
                          <a:effectLst/>
                        </a:rPr>
                        <a:t>55</a:t>
                      </a:r>
                      <a:r>
                        <a:rPr lang="zh-TW" sz="1400" kern="100" dirty="0">
                          <a:effectLst/>
                        </a:rPr>
                        <a:t>屆全國科展參賽作品輔導工作坊</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en-US" sz="1400" kern="100" dirty="0" smtClean="0">
                          <a:effectLst/>
                        </a:rPr>
                        <a:t>104.07.0</a:t>
                      </a:r>
                      <a:r>
                        <a:rPr lang="en-US" altLang="zh-TW" sz="1400" kern="100" dirty="0" smtClean="0">
                          <a:effectLst/>
                        </a:rPr>
                        <a:t>1</a:t>
                      </a:r>
                      <a:r>
                        <a:rPr lang="en-US" sz="1400" kern="100" dirty="0" smtClean="0">
                          <a:effectLst/>
                        </a:rPr>
                        <a:t>(</a:t>
                      </a:r>
                      <a:r>
                        <a:rPr lang="zh-TW" altLang="en-US" sz="1400" kern="100" dirty="0" smtClean="0">
                          <a:effectLst/>
                        </a:rPr>
                        <a:t>三</a:t>
                      </a:r>
                      <a:r>
                        <a:rPr lang="en-US" sz="1400" kern="100" dirty="0" smtClean="0">
                          <a:effectLst/>
                        </a:rPr>
                        <a:t>)</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ctr">
                        <a:lnSpc>
                          <a:spcPts val="1600"/>
                        </a:lnSpc>
                        <a:spcAft>
                          <a:spcPts val="0"/>
                        </a:spcAft>
                      </a:pPr>
                      <a:r>
                        <a:rPr lang="zh-TW" sz="1400" kern="100" dirty="0">
                          <a:effectLst/>
                        </a:rPr>
                        <a:t>松山家商</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c>
                  <a:txBody>
                    <a:bodyPr/>
                    <a:lstStyle/>
                    <a:p>
                      <a:pPr algn="just">
                        <a:lnSpc>
                          <a:spcPts val="1600"/>
                        </a:lnSpc>
                        <a:spcAft>
                          <a:spcPts val="0"/>
                        </a:spcAft>
                      </a:pPr>
                      <a:r>
                        <a:rPr lang="zh-TW" sz="1400" kern="100" dirty="0">
                          <a:effectLst/>
                        </a:rPr>
                        <a:t>作品輔導</a:t>
                      </a:r>
                      <a:r>
                        <a:rPr lang="zh-TW" sz="1400" kern="100" dirty="0" smtClean="0">
                          <a:effectLst/>
                        </a:rPr>
                        <a:t>教授</a:t>
                      </a:r>
                      <a:r>
                        <a:rPr lang="zh-TW" altLang="en-US" sz="1400" kern="100" dirty="0" smtClean="0">
                          <a:effectLst/>
                          <a:latin typeface="新細明體"/>
                          <a:ea typeface="新細明體"/>
                        </a:rPr>
                        <a:t>、</a:t>
                      </a:r>
                      <a:r>
                        <a:rPr lang="zh-TW" sz="1400" kern="100" dirty="0" smtClean="0">
                          <a:effectLst/>
                        </a:rPr>
                        <a:t>指導</a:t>
                      </a:r>
                      <a:r>
                        <a:rPr lang="zh-TW" sz="1400" kern="100" dirty="0">
                          <a:effectLst/>
                        </a:rPr>
                        <a:t>老師及學生</a:t>
                      </a:r>
                      <a:endParaRPr lang="zh-TW" sz="1400" kern="100" dirty="0">
                        <a:effectLst/>
                        <a:latin typeface="Times New Roman"/>
                        <a:ea typeface="新細明體"/>
                      </a:endParaRPr>
                    </a:p>
                  </a:txBody>
                  <a:tcPr marL="17780" marR="17780" marT="0" marB="0" anchor="ctr">
                    <a:solidFill>
                      <a:schemeClr val="accent1">
                        <a:lumMod val="40000"/>
                        <a:lumOff val="60000"/>
                      </a:schemeClr>
                    </a:solidFill>
                  </a:tcPr>
                </a:tc>
              </a:tr>
              <a:tr h="288290">
                <a:tc>
                  <a:txBody>
                    <a:bodyPr/>
                    <a:lstStyle/>
                    <a:p>
                      <a:pPr marL="0" lvl="0" indent="0" algn="ctr">
                        <a:lnSpc>
                          <a:spcPts val="2100"/>
                        </a:lnSpc>
                        <a:spcAft>
                          <a:spcPts val="0"/>
                        </a:spcAft>
                        <a:buFont typeface="+mj-lt"/>
                        <a:buNone/>
                        <a:tabLst>
                          <a:tab pos="304800" algn="l"/>
                        </a:tabLst>
                      </a:pPr>
                      <a:r>
                        <a:rPr lang="en-US" sz="1600" b="1" kern="100" dirty="0" smtClean="0">
                          <a:effectLst/>
                        </a:rPr>
                        <a:t>26.</a:t>
                      </a:r>
                      <a:r>
                        <a:rPr lang="en-US" sz="1600" b="1" kern="100" dirty="0">
                          <a:effectLst/>
                        </a:rPr>
                        <a:t> </a:t>
                      </a:r>
                      <a:endParaRPr lang="zh-TW" sz="1600" b="1" kern="100" dirty="0">
                        <a:effectLst/>
                        <a:latin typeface="Times New Roman"/>
                        <a:ea typeface="新細明體"/>
                      </a:endParaRPr>
                    </a:p>
                  </a:txBody>
                  <a:tcPr marL="17780" marR="17780" marT="0" marB="0" anchor="ctr"/>
                </a:tc>
                <a:tc>
                  <a:txBody>
                    <a:bodyPr/>
                    <a:lstStyle/>
                    <a:p>
                      <a:pPr algn="just">
                        <a:lnSpc>
                          <a:spcPts val="1600"/>
                        </a:lnSpc>
                        <a:spcAft>
                          <a:spcPts val="0"/>
                        </a:spcAft>
                      </a:pPr>
                      <a:r>
                        <a:rPr lang="zh-TW" sz="1400" kern="100" dirty="0">
                          <a:effectLst/>
                        </a:rPr>
                        <a:t>第</a:t>
                      </a:r>
                      <a:r>
                        <a:rPr lang="en-US" sz="1400" kern="100" dirty="0">
                          <a:effectLst/>
                        </a:rPr>
                        <a:t>55</a:t>
                      </a:r>
                      <a:r>
                        <a:rPr lang="zh-TW" sz="1400" kern="100" dirty="0">
                          <a:effectLst/>
                        </a:rPr>
                        <a:t>屆全國科展活動</a:t>
                      </a:r>
                      <a:endParaRPr lang="zh-TW" sz="1400" kern="100" dirty="0">
                        <a:effectLst/>
                        <a:latin typeface="Times New Roman"/>
                        <a:ea typeface="新細明體"/>
                      </a:endParaRPr>
                    </a:p>
                  </a:txBody>
                  <a:tcPr marL="17780" marR="17780" marT="0" marB="0" anchor="ctr"/>
                </a:tc>
                <a:tc>
                  <a:txBody>
                    <a:bodyPr/>
                    <a:lstStyle/>
                    <a:p>
                      <a:pPr algn="ctr">
                        <a:lnSpc>
                          <a:spcPts val="1600"/>
                        </a:lnSpc>
                        <a:spcAft>
                          <a:spcPts val="0"/>
                        </a:spcAft>
                      </a:pPr>
                      <a:r>
                        <a:rPr lang="en-US" sz="1400" kern="100">
                          <a:effectLst/>
                        </a:rPr>
                        <a:t>104.07.19(</a:t>
                      </a:r>
                      <a:r>
                        <a:rPr lang="zh-TW" sz="1400" kern="100">
                          <a:effectLst/>
                        </a:rPr>
                        <a:t>日</a:t>
                      </a:r>
                      <a:r>
                        <a:rPr lang="en-US" sz="1400" kern="100">
                          <a:effectLst/>
                        </a:rPr>
                        <a:t>)</a:t>
                      </a:r>
                      <a:endParaRPr lang="zh-TW" sz="1400" kern="100">
                        <a:effectLst/>
                      </a:endParaRPr>
                    </a:p>
                    <a:p>
                      <a:pPr indent="304800" algn="ctr">
                        <a:lnSpc>
                          <a:spcPts val="1600"/>
                        </a:lnSpc>
                        <a:spcAft>
                          <a:spcPts val="0"/>
                        </a:spcAft>
                      </a:pPr>
                      <a:r>
                        <a:rPr lang="en-US" sz="1400" kern="100">
                          <a:effectLst/>
                        </a:rPr>
                        <a:t>│</a:t>
                      </a:r>
                      <a:endParaRPr lang="zh-TW" sz="1400" kern="100">
                        <a:effectLst/>
                      </a:endParaRPr>
                    </a:p>
                    <a:p>
                      <a:pPr algn="ctr">
                        <a:lnSpc>
                          <a:spcPts val="1600"/>
                        </a:lnSpc>
                        <a:spcAft>
                          <a:spcPts val="0"/>
                        </a:spcAft>
                      </a:pPr>
                      <a:r>
                        <a:rPr lang="en-US" sz="1400" kern="100">
                          <a:effectLst/>
                        </a:rPr>
                        <a:t>104.07.23(</a:t>
                      </a:r>
                      <a:r>
                        <a:rPr lang="zh-TW" sz="1400" kern="100">
                          <a:effectLst/>
                        </a:rPr>
                        <a:t>四</a:t>
                      </a:r>
                      <a:r>
                        <a:rPr lang="en-US" sz="1400" kern="100">
                          <a:effectLst/>
                        </a:rPr>
                        <a:t>)</a:t>
                      </a:r>
                      <a:endParaRPr lang="zh-TW" sz="1400" kern="100">
                        <a:effectLst/>
                        <a:latin typeface="Times New Roman"/>
                        <a:ea typeface="新細明體"/>
                      </a:endParaRPr>
                    </a:p>
                  </a:txBody>
                  <a:tcPr marL="17780" marR="17780" marT="0" marB="0" anchor="ctr"/>
                </a:tc>
                <a:tc>
                  <a:txBody>
                    <a:bodyPr/>
                    <a:lstStyle/>
                    <a:p>
                      <a:pPr algn="ctr">
                        <a:lnSpc>
                          <a:spcPts val="1600"/>
                        </a:lnSpc>
                        <a:spcAft>
                          <a:spcPts val="0"/>
                        </a:spcAft>
                      </a:pPr>
                      <a:r>
                        <a:rPr lang="zh-TW" sz="1400" kern="100" dirty="0">
                          <a:effectLst/>
                        </a:rPr>
                        <a:t>台南</a:t>
                      </a:r>
                      <a:endParaRPr lang="zh-TW" sz="1400" kern="100" dirty="0">
                        <a:effectLst/>
                        <a:latin typeface="Times New Roman"/>
                        <a:ea typeface="新細明體"/>
                      </a:endParaRPr>
                    </a:p>
                  </a:txBody>
                  <a:tcPr marL="17780" marR="17780" marT="0" marB="0" anchor="ctr"/>
                </a:tc>
                <a:tc>
                  <a:txBody>
                    <a:bodyPr/>
                    <a:lstStyle/>
                    <a:p>
                      <a:pPr>
                        <a:lnSpc>
                          <a:spcPts val="1600"/>
                        </a:lnSpc>
                        <a:spcAft>
                          <a:spcPts val="0"/>
                        </a:spcAft>
                      </a:pPr>
                      <a:r>
                        <a:rPr lang="zh-TW" sz="1400" kern="100" dirty="0">
                          <a:effectLst/>
                        </a:rPr>
                        <a:t>地點：國立臺南第一高級中學體育館</a:t>
                      </a:r>
                      <a:endParaRPr lang="zh-TW" sz="1400" kern="100" dirty="0">
                        <a:effectLst/>
                        <a:latin typeface="Times New Roman"/>
                        <a:ea typeface="新細明體"/>
                      </a:endParaRPr>
                    </a:p>
                  </a:txBody>
                  <a:tcPr marL="17780" marR="17780" marT="0" marB="0" anchor="ctr"/>
                </a:tc>
              </a:tr>
            </a:tbl>
          </a:graphicData>
        </a:graphic>
      </p:graphicFrame>
    </p:spTree>
    <p:extLst>
      <p:ext uri="{BB962C8B-B14F-4D97-AF65-F5344CB8AC3E}">
        <p14:creationId xmlns:p14="http://schemas.microsoft.com/office/powerpoint/2010/main" val="3892249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807</TotalTime>
  <Words>4750</Words>
  <Application>Microsoft Office PowerPoint</Application>
  <PresentationFormat>如螢幕大小 (4:3)</PresentationFormat>
  <Paragraphs>562</Paragraphs>
  <Slides>62</Slides>
  <Notes>1</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62</vt:i4>
      </vt:variant>
    </vt:vector>
  </HeadingPairs>
  <TitlesOfParts>
    <vt:vector size="63" baseType="lpstr">
      <vt:lpstr>壁窗</vt:lpstr>
      <vt:lpstr>臺北市第48屆中小學科學展覽 宣導暨說明會議</vt:lpstr>
      <vt:lpstr>簡報大綱</vt:lpstr>
      <vt:lpstr>中華民國中小學科展實施要點重大變革 (自民國105年第56屆實施)</vt:lpstr>
      <vt:lpstr>PowerPoint 簡報</vt:lpstr>
      <vt:lpstr>中華民國中小學科展實施要點重大變革 (自民國105年第56屆實施)</vt:lpstr>
      <vt:lpstr>臺北市第48屆科展實施計畫-LOGO設計說明(P.2)</vt:lpstr>
      <vt:lpstr>工作期程表(P.3-5)</vt:lpstr>
      <vt:lpstr>工作期程表(2)</vt:lpstr>
      <vt:lpstr>工作期程表(3)</vt:lpstr>
      <vt:lpstr>臺北市第48屆科展實施計畫-修正條文說明(P.6-9)</vt:lpstr>
      <vt:lpstr>展覽組別(P.10)</vt:lpstr>
      <vt:lpstr>展覽組別(P.10)</vt:lpstr>
      <vt:lpstr>展覽科別(P.11)</vt:lpstr>
      <vt:lpstr>展覽內容(P.11)</vt:lpstr>
      <vt:lpstr>每件作品參賽報名人數(P.16)</vt:lpstr>
      <vt:lpstr>可報名件數(P.11)</vt:lpstr>
      <vt:lpstr>可報名件數-班級數認定方式</vt:lpstr>
      <vt:lpstr>可報名件數-依班級數</vt:lpstr>
      <vt:lpstr>可報名件數-其他條件</vt:lpstr>
      <vt:lpstr>可報名件數</vt:lpstr>
      <vt:lpstr>報名方式(P.12)</vt:lpstr>
      <vt:lpstr>報名方式(P.12)-線上報名</vt:lpstr>
      <vt:lpstr>報名方式(P.12)-現場繳交</vt:lpstr>
      <vt:lpstr>送交作品說明書(P.12)                    組別、送件日期、行政區</vt:lpstr>
      <vt:lpstr>送交作品說明書(P.12)-注意事項</vt:lpstr>
      <vt:lpstr>送交資料內容(P.12)</vt:lpstr>
      <vt:lpstr>作品送展表(P.18)</vt:lpstr>
      <vt:lpstr>競賽制服尺寸(P.59) </vt:lpstr>
      <vt:lpstr>作品說明書(P.19)-封面</vt:lpstr>
      <vt:lpstr>作品說明書(P.20)-內容</vt:lpstr>
      <vt:lpstr>作品說明書(P.20)-書寫說明1</vt:lpstr>
      <vt:lpstr>作品說明書(P.20)-書寫說明2</vt:lpstr>
      <vt:lpstr>作品說明書(P.21)-電腦檔案製作規範</vt:lpstr>
      <vt:lpstr>校內作品件數統計表(P.22)</vt:lpstr>
      <vt:lpstr>作品切結書(P.23)-(今年新增)</vt:lpstr>
      <vt:lpstr>作品檢核表(P.24)</vt:lpstr>
      <vt:lpstr>作品說明書審查基準(P.34)</vt:lpstr>
      <vt:lpstr>作品說明書審查及結果公布(P.13)</vt:lpstr>
      <vt:lpstr>參展作品說明板送展(P.13)</vt:lpstr>
      <vt:lpstr>作品說明板規格(P.25)</vt:lpstr>
      <vt:lpstr>作品說明板展示及說明(P.25)</vt:lpstr>
      <vt:lpstr>作品參展資料表(P.26)</vt:lpstr>
      <vt:lpstr>作品安全檢查(P.13)</vt:lpstr>
      <vt:lpstr>初審及複審(P.13)</vt:lpstr>
      <vt:lpstr>評審項目(P.14)</vt:lpstr>
      <vt:lpstr>參展作品評審基準(P.35)</vt:lpstr>
      <vt:lpstr>頒獎及公開展覽(P.14)</vt:lpstr>
      <vt:lpstr>獎 勵</vt:lpstr>
      <vt:lpstr>學校團體成績計算公式(P.15)</vt:lpstr>
      <vt:lpstr>學校團體獎(P.15)-成績計算1</vt:lpstr>
      <vt:lpstr>學校團體獎(P.15)-成績計算2</vt:lpstr>
      <vt:lpstr>學校團體獎(P.15)-錄取名額</vt:lpstr>
      <vt:lpstr>學校團體獎(P.15)-敘獎額度</vt:lpstr>
      <vt:lpstr>學生獎勵(P.14)-特優作品</vt:lpstr>
      <vt:lpstr>學生獎勵(P.14)</vt:lpstr>
      <vt:lpstr>學生獎勵(P.14)</vt:lpstr>
      <vt:lpstr>指導教師獎勵(P.15)</vt:lpstr>
      <vt:lpstr>優良指導教師獎勵(P.36)</vt:lpstr>
      <vt:lpstr>優良指導教師獎勵(P.36)</vt:lpstr>
      <vt:lpstr>優良指導教師獎勵(P.36)</vt:lpstr>
      <vt:lpstr>臺北市第48屆相關網站與洽詢方式</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臺北市第48屆中小學科學展覽 宣導暨說明會議</dc:title>
  <dc:creator>User01</dc:creator>
  <cp:lastModifiedBy>tt</cp:lastModifiedBy>
  <cp:revision>84</cp:revision>
  <dcterms:created xsi:type="dcterms:W3CDTF">2014-12-31T06:18:33Z</dcterms:created>
  <dcterms:modified xsi:type="dcterms:W3CDTF">2015-01-08T10:57:28Z</dcterms:modified>
</cp:coreProperties>
</file>