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74" r:id="rId11"/>
    <p:sldId id="273" r:id="rId12"/>
    <p:sldId id="270" r:id="rId13"/>
    <p:sldId id="276" r:id="rId14"/>
    <p:sldId id="279" r:id="rId15"/>
    <p:sldId id="284" r:id="rId16"/>
    <p:sldId id="283" r:id="rId17"/>
    <p:sldId id="275" r:id="rId18"/>
    <p:sldId id="285" r:id="rId19"/>
    <p:sldId id="280" r:id="rId20"/>
    <p:sldId id="282" r:id="rId21"/>
    <p:sldId id="277" r:id="rId22"/>
    <p:sldId id="278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FF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10599-6D13-4119-8CBA-D7604D0EA497}" type="doc">
      <dgm:prSet loTypeId="urn:microsoft.com/office/officeart/2005/8/layout/pyramid4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17D1CAC-C573-4379-AA39-0FF424EB8E4B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台灣社會、政治變遷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0FFD78-BE6A-4EF1-BAB4-00A822F48CF2}" type="parTrans" cxnId="{B60EF171-1C96-4534-80D0-DEB360260E0C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22538F-2CD1-4FC0-AE6C-7268DC744767}" type="sibTrans" cxnId="{B60EF171-1C96-4534-80D0-DEB360260E0C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DB457E-408D-4A31-B40A-145F59F4BCD0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社區意識、社區參與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1794C6-447B-4BB5-8EC8-B26C9669E004}" type="parTrans" cxnId="{F12EE461-D2BA-4F6A-AF88-2585A29E18EE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2CB138-81AA-42D1-AEAC-F964E64B5298}" type="sibTrans" cxnId="{F12EE461-D2BA-4F6A-AF88-2585A29E18EE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FF14A2-4900-497A-91F8-AB8BC64420D2}">
      <dgm:prSet phldrT="[文字]" custT="1"/>
      <dgm:spPr/>
      <dgm:t>
        <a:bodyPr/>
        <a:lstStyle/>
        <a:p>
          <a:pPr>
            <a:lnSpc>
              <a:spcPts val="3400"/>
            </a:lnSpc>
          </a:pP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認識</a:t>
          </a:r>
          <a:endParaRPr lang="en-US" altLang="zh-TW" sz="32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3400"/>
            </a:lnSpc>
          </a:pP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學區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0239B8-C0F2-4218-8DEF-9452783BBC5F}" type="parTrans" cxnId="{6E48DE3B-19DD-4BCB-A1D7-947F5333E0FA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30F508-94E5-4524-A660-B2F15F9E229B}" type="sibTrans" cxnId="{6E48DE3B-19DD-4BCB-A1D7-947F5333E0FA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F2EBAD-ECE7-4C2C-BF95-DDB04C818C85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地圖、  位置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85B242-DC26-4816-A5C7-9B01624BA7F0}" type="parTrans" cxnId="{2DAF0F7D-88B4-4C32-B9E7-CF463AB40D25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F3A2333-F70D-44BD-BE36-1B6BCD18EB9F}" type="sibTrans" cxnId="{2DAF0F7D-88B4-4C32-B9E7-CF463AB40D25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490694-1187-4B3D-BA8A-A23BB19C926E}" type="pres">
      <dgm:prSet presAssocID="{F2010599-6D13-4119-8CBA-D7604D0EA497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B30E5AE-1313-4024-B614-07FA240FAE13}" type="pres">
      <dgm:prSet presAssocID="{F2010599-6D13-4119-8CBA-D7604D0EA497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089D65-304C-4D49-B01A-3D9057DF3A7C}" type="pres">
      <dgm:prSet presAssocID="{F2010599-6D13-4119-8CBA-D7604D0EA497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04D03C-0061-4728-9045-3289EAD1877C}" type="pres">
      <dgm:prSet presAssocID="{F2010599-6D13-4119-8CBA-D7604D0EA497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31DC12-4580-4E40-8F58-CB85CA005A7C}" type="pres">
      <dgm:prSet presAssocID="{F2010599-6D13-4119-8CBA-D7604D0EA497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DC1BC79-57D1-4DA4-BAC7-B7E64504FAB8}" type="presOf" srcId="{4ADB457E-408D-4A31-B40A-145F59F4BCD0}" destId="{D8089D65-304C-4D49-B01A-3D9057DF3A7C}" srcOrd="0" destOrd="0" presId="urn:microsoft.com/office/officeart/2005/8/layout/pyramid4"/>
    <dgm:cxn modelId="{61F0D1C0-4000-4BA3-9E83-0FDEE62F4623}" type="presOf" srcId="{91F2EBAD-ECE7-4C2C-BF95-DDB04C818C85}" destId="{3F31DC12-4580-4E40-8F58-CB85CA005A7C}" srcOrd="0" destOrd="0" presId="urn:microsoft.com/office/officeart/2005/8/layout/pyramid4"/>
    <dgm:cxn modelId="{A340E977-E3FC-491A-A80B-E73F4A99D4FE}" type="presOf" srcId="{617D1CAC-C573-4379-AA39-0FF424EB8E4B}" destId="{3B30E5AE-1313-4024-B614-07FA240FAE13}" srcOrd="0" destOrd="0" presId="urn:microsoft.com/office/officeart/2005/8/layout/pyramid4"/>
    <dgm:cxn modelId="{2DAF0F7D-88B4-4C32-B9E7-CF463AB40D25}" srcId="{F2010599-6D13-4119-8CBA-D7604D0EA497}" destId="{91F2EBAD-ECE7-4C2C-BF95-DDB04C818C85}" srcOrd="3" destOrd="0" parTransId="{5685B242-DC26-4816-A5C7-9B01624BA7F0}" sibTransId="{AF3A2333-F70D-44BD-BE36-1B6BCD18EB9F}"/>
    <dgm:cxn modelId="{6E48DE3B-19DD-4BCB-A1D7-947F5333E0FA}" srcId="{F2010599-6D13-4119-8CBA-D7604D0EA497}" destId="{91FF14A2-4900-497A-91F8-AB8BC64420D2}" srcOrd="2" destOrd="0" parTransId="{7F0239B8-C0F2-4218-8DEF-9452783BBC5F}" sibTransId="{A730F508-94E5-4524-A660-B2F15F9E229B}"/>
    <dgm:cxn modelId="{F437D73F-3EA3-4719-B790-F9D59CE4F55A}" type="presOf" srcId="{91FF14A2-4900-497A-91F8-AB8BC64420D2}" destId="{2E04D03C-0061-4728-9045-3289EAD1877C}" srcOrd="0" destOrd="0" presId="urn:microsoft.com/office/officeart/2005/8/layout/pyramid4"/>
    <dgm:cxn modelId="{4710A753-BE69-40F6-950D-44282A7D0838}" type="presOf" srcId="{F2010599-6D13-4119-8CBA-D7604D0EA497}" destId="{67490694-1187-4B3D-BA8A-A23BB19C926E}" srcOrd="0" destOrd="0" presId="urn:microsoft.com/office/officeart/2005/8/layout/pyramid4"/>
    <dgm:cxn modelId="{F12EE461-D2BA-4F6A-AF88-2585A29E18EE}" srcId="{F2010599-6D13-4119-8CBA-D7604D0EA497}" destId="{4ADB457E-408D-4A31-B40A-145F59F4BCD0}" srcOrd="1" destOrd="0" parTransId="{BB1794C6-447B-4BB5-8EC8-B26C9669E004}" sibTransId="{BA2CB138-81AA-42D1-AEAC-F964E64B5298}"/>
    <dgm:cxn modelId="{B60EF171-1C96-4534-80D0-DEB360260E0C}" srcId="{F2010599-6D13-4119-8CBA-D7604D0EA497}" destId="{617D1CAC-C573-4379-AA39-0FF424EB8E4B}" srcOrd="0" destOrd="0" parTransId="{0D0FFD78-BE6A-4EF1-BAB4-00A822F48CF2}" sibTransId="{8A22538F-2CD1-4FC0-AE6C-7268DC744767}"/>
    <dgm:cxn modelId="{DD151565-780F-4928-9343-5A146202D025}" type="presParOf" srcId="{67490694-1187-4B3D-BA8A-A23BB19C926E}" destId="{3B30E5AE-1313-4024-B614-07FA240FAE13}" srcOrd="0" destOrd="0" presId="urn:microsoft.com/office/officeart/2005/8/layout/pyramid4"/>
    <dgm:cxn modelId="{6D29C190-B328-4CA8-8F71-E9BD0346D39A}" type="presParOf" srcId="{67490694-1187-4B3D-BA8A-A23BB19C926E}" destId="{D8089D65-304C-4D49-B01A-3D9057DF3A7C}" srcOrd="1" destOrd="0" presId="urn:microsoft.com/office/officeart/2005/8/layout/pyramid4"/>
    <dgm:cxn modelId="{BEE86A11-F816-4213-B72E-3D1AD4D87AB0}" type="presParOf" srcId="{67490694-1187-4B3D-BA8A-A23BB19C926E}" destId="{2E04D03C-0061-4728-9045-3289EAD1877C}" srcOrd="2" destOrd="0" presId="urn:microsoft.com/office/officeart/2005/8/layout/pyramid4"/>
    <dgm:cxn modelId="{D43428CB-01B6-479F-B2BA-FAA502E9310D}" type="presParOf" srcId="{67490694-1187-4B3D-BA8A-A23BB19C926E}" destId="{3F31DC12-4580-4E40-8F58-CB85CA005A7C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BAEB19-41CD-45F7-85F6-68B1734AD49E}" type="doc">
      <dgm:prSet loTypeId="urn:microsoft.com/office/officeart/2005/8/layout/gear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AAA20AB-E038-4C37-B67B-EEB6E3ADE869}">
      <dgm:prSet phldrT="[文字]" custT="1"/>
      <dgm:spPr/>
      <dgm:t>
        <a:bodyPr/>
        <a:lstStyle/>
        <a:p>
          <a:r>
            <a:rPr lang="zh-TW" altLang="en-US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媒體教育</a:t>
          </a:r>
          <a:endParaRPr lang="zh-TW" altLang="en-US" sz="4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05B29F-892B-425B-BD8C-F0DB7B5E6E46}" type="parTrans" cxnId="{30947D99-92E6-45BE-BE2B-C5CA9CF3DCBE}">
      <dgm:prSet/>
      <dgm:spPr/>
      <dgm:t>
        <a:bodyPr/>
        <a:lstStyle/>
        <a:p>
          <a:endParaRPr lang="zh-TW" altLang="en-US"/>
        </a:p>
      </dgm:t>
    </dgm:pt>
    <dgm:pt modelId="{711AD73B-7A37-47F1-86B7-0B563EFB5D48}" type="sibTrans" cxnId="{30947D99-92E6-45BE-BE2B-C5CA9CF3DCBE}">
      <dgm:prSet/>
      <dgm:spPr/>
      <dgm:t>
        <a:bodyPr/>
        <a:lstStyle/>
        <a:p>
          <a:endParaRPr lang="zh-TW" altLang="en-US"/>
        </a:p>
      </dgm:t>
    </dgm:pt>
    <dgm:pt modelId="{B734E54F-0B90-4C3A-BF1C-39770966EC02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新聞製播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2D5F4B-954D-425E-8F8E-5EED2DA3C798}" type="parTrans" cxnId="{BE579611-75FE-434E-8971-D6181A20A56E}">
      <dgm:prSet/>
      <dgm:spPr/>
      <dgm:t>
        <a:bodyPr/>
        <a:lstStyle/>
        <a:p>
          <a:endParaRPr lang="zh-TW" altLang="en-US"/>
        </a:p>
      </dgm:t>
    </dgm:pt>
    <dgm:pt modelId="{21859534-C4BB-4E01-B71D-52EACCDC0FF6}" type="sibTrans" cxnId="{BE579611-75FE-434E-8971-D6181A20A56E}">
      <dgm:prSet/>
      <dgm:spPr/>
      <dgm:t>
        <a:bodyPr/>
        <a:lstStyle/>
        <a:p>
          <a:endParaRPr lang="zh-TW" altLang="en-US"/>
        </a:p>
      </dgm:t>
    </dgm:pt>
    <dgm:pt modelId="{9FAAD84C-D6F4-4D7F-B009-8525518F6C23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報導文學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4DF93C-7F6A-4620-AAC2-B9BABF96041B}" type="parTrans" cxnId="{F744B4FA-D444-456A-8297-40DB195EAE07}">
      <dgm:prSet/>
      <dgm:spPr/>
      <dgm:t>
        <a:bodyPr/>
        <a:lstStyle/>
        <a:p>
          <a:endParaRPr lang="zh-TW" altLang="en-US"/>
        </a:p>
      </dgm:t>
    </dgm:pt>
    <dgm:pt modelId="{3BC48DE6-F927-4FA5-AB8B-C4E6ED540153}" type="sibTrans" cxnId="{F744B4FA-D444-456A-8297-40DB195EAE07}">
      <dgm:prSet/>
      <dgm:spPr/>
      <dgm:t>
        <a:bodyPr/>
        <a:lstStyle/>
        <a:p>
          <a:endParaRPr lang="zh-TW" altLang="en-US"/>
        </a:p>
      </dgm:t>
    </dgm:pt>
    <dgm:pt modelId="{D348B004-EE4E-440B-9F3E-2C40D98D926B}" type="pres">
      <dgm:prSet presAssocID="{93BAEB19-41CD-45F7-85F6-68B1734AD49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29F4002-C9A0-4B8A-949C-2448134BC9DC}" type="pres">
      <dgm:prSet presAssocID="{EAAA20AB-E038-4C37-B67B-EEB6E3ADE86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310DEF-51BC-45F0-9B2A-9632A813D54D}" type="pres">
      <dgm:prSet presAssocID="{EAAA20AB-E038-4C37-B67B-EEB6E3ADE869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05EBEFD1-B581-40AF-BA56-F316DAF3186A}" type="pres">
      <dgm:prSet presAssocID="{EAAA20AB-E038-4C37-B67B-EEB6E3ADE869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06E119FF-75F8-47E0-A5EE-E23FB7153EBF}" type="pres">
      <dgm:prSet presAssocID="{B734E54F-0B90-4C3A-BF1C-39770966EC0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2CAFCA-FB12-4731-B1F2-FD706E0657F8}" type="pres">
      <dgm:prSet presAssocID="{B734E54F-0B90-4C3A-BF1C-39770966EC02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527D7CA6-C696-47A1-A826-48AB05DC0F5A}" type="pres">
      <dgm:prSet presAssocID="{B734E54F-0B90-4C3A-BF1C-39770966EC02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4FC59E8A-16E2-4A7A-863D-7687E135111D}" type="pres">
      <dgm:prSet presAssocID="{9FAAD84C-D6F4-4D7F-B009-8525518F6C23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86ABEFD4-96AA-49A9-8987-BEDAF5A85268}" type="pres">
      <dgm:prSet presAssocID="{9FAAD84C-D6F4-4D7F-B009-8525518F6C2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58816B-67FB-4436-A1F4-C775BEBD7169}" type="pres">
      <dgm:prSet presAssocID="{9FAAD84C-D6F4-4D7F-B009-8525518F6C23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ECE776B4-53E2-4B1A-AEEA-8845EF3F46D0}" type="pres">
      <dgm:prSet presAssocID="{9FAAD84C-D6F4-4D7F-B009-8525518F6C23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0CADB497-6D57-4291-97AD-66A23D6ED536}" type="pres">
      <dgm:prSet presAssocID="{711AD73B-7A37-47F1-86B7-0B563EFB5D48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831A6D88-3CE3-464B-9507-CAE701A0D9B4}" type="pres">
      <dgm:prSet presAssocID="{21859534-C4BB-4E01-B71D-52EACCDC0FF6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8D147E15-5E92-4D97-AEB3-BB9D9EFAC8D8}" type="pres">
      <dgm:prSet presAssocID="{3BC48DE6-F927-4FA5-AB8B-C4E6ED540153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0A432007-FECD-4B61-9AC1-9066E3637749}" type="presOf" srcId="{EAAA20AB-E038-4C37-B67B-EEB6E3ADE869}" destId="{D1310DEF-51BC-45F0-9B2A-9632A813D54D}" srcOrd="1" destOrd="0" presId="urn:microsoft.com/office/officeart/2005/8/layout/gear1"/>
    <dgm:cxn modelId="{F939402E-7E0C-4521-82BD-A01AA2A98DB6}" type="presOf" srcId="{EAAA20AB-E038-4C37-B67B-EEB6E3ADE869}" destId="{E29F4002-C9A0-4B8A-949C-2448134BC9DC}" srcOrd="0" destOrd="0" presId="urn:microsoft.com/office/officeart/2005/8/layout/gear1"/>
    <dgm:cxn modelId="{BE579611-75FE-434E-8971-D6181A20A56E}" srcId="{93BAEB19-41CD-45F7-85F6-68B1734AD49E}" destId="{B734E54F-0B90-4C3A-BF1C-39770966EC02}" srcOrd="1" destOrd="0" parTransId="{0F2D5F4B-954D-425E-8F8E-5EED2DA3C798}" sibTransId="{21859534-C4BB-4E01-B71D-52EACCDC0FF6}"/>
    <dgm:cxn modelId="{83562C1B-74D9-4D05-B66E-C46B8AA4015E}" type="presOf" srcId="{B734E54F-0B90-4C3A-BF1C-39770966EC02}" destId="{06E119FF-75F8-47E0-A5EE-E23FB7153EBF}" srcOrd="0" destOrd="0" presId="urn:microsoft.com/office/officeart/2005/8/layout/gear1"/>
    <dgm:cxn modelId="{3B702597-C8BD-4D2C-81CA-454CAB96CEB9}" type="presOf" srcId="{9FAAD84C-D6F4-4D7F-B009-8525518F6C23}" destId="{86ABEFD4-96AA-49A9-8987-BEDAF5A85268}" srcOrd="1" destOrd="0" presId="urn:microsoft.com/office/officeart/2005/8/layout/gear1"/>
    <dgm:cxn modelId="{F56CD345-974B-4F80-A1FC-D9388B9E0CAB}" type="presOf" srcId="{EAAA20AB-E038-4C37-B67B-EEB6E3ADE869}" destId="{05EBEFD1-B581-40AF-BA56-F316DAF3186A}" srcOrd="2" destOrd="0" presId="urn:microsoft.com/office/officeart/2005/8/layout/gear1"/>
    <dgm:cxn modelId="{8C32B6E1-28D7-4254-978F-5B3A9127E818}" type="presOf" srcId="{9FAAD84C-D6F4-4D7F-B009-8525518F6C23}" destId="{4FC59E8A-16E2-4A7A-863D-7687E135111D}" srcOrd="0" destOrd="0" presId="urn:microsoft.com/office/officeart/2005/8/layout/gear1"/>
    <dgm:cxn modelId="{81E6ABD9-D9A4-42B7-A7BD-509782A4B9F0}" type="presOf" srcId="{B734E54F-0B90-4C3A-BF1C-39770966EC02}" destId="{527D7CA6-C696-47A1-A826-48AB05DC0F5A}" srcOrd="2" destOrd="0" presId="urn:microsoft.com/office/officeart/2005/8/layout/gear1"/>
    <dgm:cxn modelId="{30947D99-92E6-45BE-BE2B-C5CA9CF3DCBE}" srcId="{93BAEB19-41CD-45F7-85F6-68B1734AD49E}" destId="{EAAA20AB-E038-4C37-B67B-EEB6E3ADE869}" srcOrd="0" destOrd="0" parTransId="{C805B29F-892B-425B-BD8C-F0DB7B5E6E46}" sibTransId="{711AD73B-7A37-47F1-86B7-0B563EFB5D48}"/>
    <dgm:cxn modelId="{2D985BD9-D254-4BE7-9684-293566E36ADD}" type="presOf" srcId="{9FAAD84C-D6F4-4D7F-B009-8525518F6C23}" destId="{1458816B-67FB-4436-A1F4-C775BEBD7169}" srcOrd="2" destOrd="0" presId="urn:microsoft.com/office/officeart/2005/8/layout/gear1"/>
    <dgm:cxn modelId="{5C0AB408-D22F-4C21-8812-50A7114053EE}" type="presOf" srcId="{93BAEB19-41CD-45F7-85F6-68B1734AD49E}" destId="{D348B004-EE4E-440B-9F3E-2C40D98D926B}" srcOrd="0" destOrd="0" presId="urn:microsoft.com/office/officeart/2005/8/layout/gear1"/>
    <dgm:cxn modelId="{32DF05BE-9657-423F-B35C-80B6447A3A1D}" type="presOf" srcId="{9FAAD84C-D6F4-4D7F-B009-8525518F6C23}" destId="{ECE776B4-53E2-4B1A-AEEA-8845EF3F46D0}" srcOrd="3" destOrd="0" presId="urn:microsoft.com/office/officeart/2005/8/layout/gear1"/>
    <dgm:cxn modelId="{9FAD7D58-7644-4341-80B0-46E6D57034DF}" type="presOf" srcId="{3BC48DE6-F927-4FA5-AB8B-C4E6ED540153}" destId="{8D147E15-5E92-4D97-AEB3-BB9D9EFAC8D8}" srcOrd="0" destOrd="0" presId="urn:microsoft.com/office/officeart/2005/8/layout/gear1"/>
    <dgm:cxn modelId="{F744B4FA-D444-456A-8297-40DB195EAE07}" srcId="{93BAEB19-41CD-45F7-85F6-68B1734AD49E}" destId="{9FAAD84C-D6F4-4D7F-B009-8525518F6C23}" srcOrd="2" destOrd="0" parTransId="{C04DF93C-7F6A-4620-AAC2-B9BABF96041B}" sibTransId="{3BC48DE6-F927-4FA5-AB8B-C4E6ED540153}"/>
    <dgm:cxn modelId="{8768BCAF-493F-4274-A0EA-1E5144ECD55E}" type="presOf" srcId="{21859534-C4BB-4E01-B71D-52EACCDC0FF6}" destId="{831A6D88-3CE3-464B-9507-CAE701A0D9B4}" srcOrd="0" destOrd="0" presId="urn:microsoft.com/office/officeart/2005/8/layout/gear1"/>
    <dgm:cxn modelId="{CB92A623-E950-47F8-979A-EE14D2DA2E6F}" type="presOf" srcId="{711AD73B-7A37-47F1-86B7-0B563EFB5D48}" destId="{0CADB497-6D57-4291-97AD-66A23D6ED536}" srcOrd="0" destOrd="0" presId="urn:microsoft.com/office/officeart/2005/8/layout/gear1"/>
    <dgm:cxn modelId="{8ACC7F97-DA3C-4495-96CE-8BD6AA5F4B9C}" type="presOf" srcId="{B734E54F-0B90-4C3A-BF1C-39770966EC02}" destId="{102CAFCA-FB12-4731-B1F2-FD706E0657F8}" srcOrd="1" destOrd="0" presId="urn:microsoft.com/office/officeart/2005/8/layout/gear1"/>
    <dgm:cxn modelId="{361B86AE-B1BB-4D3D-877A-E905E5300CDE}" type="presParOf" srcId="{D348B004-EE4E-440B-9F3E-2C40D98D926B}" destId="{E29F4002-C9A0-4B8A-949C-2448134BC9DC}" srcOrd="0" destOrd="0" presId="urn:microsoft.com/office/officeart/2005/8/layout/gear1"/>
    <dgm:cxn modelId="{7A3610C0-5EF1-4D96-9588-8F2629779039}" type="presParOf" srcId="{D348B004-EE4E-440B-9F3E-2C40D98D926B}" destId="{D1310DEF-51BC-45F0-9B2A-9632A813D54D}" srcOrd="1" destOrd="0" presId="urn:microsoft.com/office/officeart/2005/8/layout/gear1"/>
    <dgm:cxn modelId="{5DD29062-148D-43CF-9787-58987010583A}" type="presParOf" srcId="{D348B004-EE4E-440B-9F3E-2C40D98D926B}" destId="{05EBEFD1-B581-40AF-BA56-F316DAF3186A}" srcOrd="2" destOrd="0" presId="urn:microsoft.com/office/officeart/2005/8/layout/gear1"/>
    <dgm:cxn modelId="{D05535EC-93CE-44EF-A814-D2550F55A422}" type="presParOf" srcId="{D348B004-EE4E-440B-9F3E-2C40D98D926B}" destId="{06E119FF-75F8-47E0-A5EE-E23FB7153EBF}" srcOrd="3" destOrd="0" presId="urn:microsoft.com/office/officeart/2005/8/layout/gear1"/>
    <dgm:cxn modelId="{7E0CA360-CFBD-46AD-A34C-D61BFA816F4A}" type="presParOf" srcId="{D348B004-EE4E-440B-9F3E-2C40D98D926B}" destId="{102CAFCA-FB12-4731-B1F2-FD706E0657F8}" srcOrd="4" destOrd="0" presId="urn:microsoft.com/office/officeart/2005/8/layout/gear1"/>
    <dgm:cxn modelId="{121312B9-D543-4A0F-BB66-3F02925255A0}" type="presParOf" srcId="{D348B004-EE4E-440B-9F3E-2C40D98D926B}" destId="{527D7CA6-C696-47A1-A826-48AB05DC0F5A}" srcOrd="5" destOrd="0" presId="urn:microsoft.com/office/officeart/2005/8/layout/gear1"/>
    <dgm:cxn modelId="{BECA1164-4164-4A90-9FC7-6045B06BA7BB}" type="presParOf" srcId="{D348B004-EE4E-440B-9F3E-2C40D98D926B}" destId="{4FC59E8A-16E2-4A7A-863D-7687E135111D}" srcOrd="6" destOrd="0" presId="urn:microsoft.com/office/officeart/2005/8/layout/gear1"/>
    <dgm:cxn modelId="{4D3C7CDF-FBB5-4243-882B-78B5F879B269}" type="presParOf" srcId="{D348B004-EE4E-440B-9F3E-2C40D98D926B}" destId="{86ABEFD4-96AA-49A9-8987-BEDAF5A85268}" srcOrd="7" destOrd="0" presId="urn:microsoft.com/office/officeart/2005/8/layout/gear1"/>
    <dgm:cxn modelId="{B644C769-C517-4010-805D-F79F3C6EB034}" type="presParOf" srcId="{D348B004-EE4E-440B-9F3E-2C40D98D926B}" destId="{1458816B-67FB-4436-A1F4-C775BEBD7169}" srcOrd="8" destOrd="0" presId="urn:microsoft.com/office/officeart/2005/8/layout/gear1"/>
    <dgm:cxn modelId="{8E8D0A95-6ABC-49B8-A583-4A94C898CC56}" type="presParOf" srcId="{D348B004-EE4E-440B-9F3E-2C40D98D926B}" destId="{ECE776B4-53E2-4B1A-AEEA-8845EF3F46D0}" srcOrd="9" destOrd="0" presId="urn:microsoft.com/office/officeart/2005/8/layout/gear1"/>
    <dgm:cxn modelId="{E4D63B19-5A08-4FEE-9F20-03218C8CA9EB}" type="presParOf" srcId="{D348B004-EE4E-440B-9F3E-2C40D98D926B}" destId="{0CADB497-6D57-4291-97AD-66A23D6ED536}" srcOrd="10" destOrd="0" presId="urn:microsoft.com/office/officeart/2005/8/layout/gear1"/>
    <dgm:cxn modelId="{4385DC09-FD5C-4A5E-9033-983308B101F3}" type="presParOf" srcId="{D348B004-EE4E-440B-9F3E-2C40D98D926B}" destId="{831A6D88-3CE3-464B-9507-CAE701A0D9B4}" srcOrd="11" destOrd="0" presId="urn:microsoft.com/office/officeart/2005/8/layout/gear1"/>
    <dgm:cxn modelId="{28E2D991-27C1-4BE3-80A5-44E70CDA3156}" type="presParOf" srcId="{D348B004-EE4E-440B-9F3E-2C40D98D926B}" destId="{8D147E15-5E92-4D97-AEB3-BB9D9EFAC8D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0E5AE-1313-4024-B614-07FA240FAE13}">
      <dsp:nvSpPr>
        <dsp:cNvPr id="0" name=""/>
        <dsp:cNvSpPr/>
      </dsp:nvSpPr>
      <dsp:spPr>
        <a:xfrm>
          <a:off x="5161974" y="0"/>
          <a:ext cx="3083201" cy="308320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台灣社會、政治變遷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32774" y="1541601"/>
        <a:ext cx="1541601" cy="1541600"/>
      </dsp:txXfrm>
    </dsp:sp>
    <dsp:sp modelId="{D8089D65-304C-4D49-B01A-3D9057DF3A7C}">
      <dsp:nvSpPr>
        <dsp:cNvPr id="0" name=""/>
        <dsp:cNvSpPr/>
      </dsp:nvSpPr>
      <dsp:spPr>
        <a:xfrm>
          <a:off x="3620373" y="3083201"/>
          <a:ext cx="3083201" cy="3083201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社區意識、社區參與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91173" y="4624802"/>
        <a:ext cx="1541601" cy="1541600"/>
      </dsp:txXfrm>
    </dsp:sp>
    <dsp:sp modelId="{2E04D03C-0061-4728-9045-3289EAD1877C}">
      <dsp:nvSpPr>
        <dsp:cNvPr id="0" name=""/>
        <dsp:cNvSpPr/>
      </dsp:nvSpPr>
      <dsp:spPr>
        <a:xfrm rot="10800000">
          <a:off x="5161974" y="3083201"/>
          <a:ext cx="3083201" cy="308320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ts val="34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認識</a:t>
          </a:r>
          <a:endParaRPr lang="en-US" altLang="zh-TW" sz="32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422400">
            <a:lnSpc>
              <a:spcPts val="34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學區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5932774" y="3083201"/>
        <a:ext cx="1541601" cy="1541600"/>
      </dsp:txXfrm>
    </dsp:sp>
    <dsp:sp modelId="{3F31DC12-4580-4E40-8F58-CB85CA005A7C}">
      <dsp:nvSpPr>
        <dsp:cNvPr id="0" name=""/>
        <dsp:cNvSpPr/>
      </dsp:nvSpPr>
      <dsp:spPr>
        <a:xfrm>
          <a:off x="6703575" y="3083201"/>
          <a:ext cx="3083201" cy="3083201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地圖、  位置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474375" y="4624802"/>
        <a:ext cx="1541601" cy="1541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F4002-C9A0-4B8A-949C-2448134BC9DC}">
      <dsp:nvSpPr>
        <dsp:cNvPr id="0" name=""/>
        <dsp:cNvSpPr/>
      </dsp:nvSpPr>
      <dsp:spPr>
        <a:xfrm>
          <a:off x="3887224" y="2603603"/>
          <a:ext cx="3182181" cy="318218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媒體教育</a:t>
          </a:r>
          <a:endParaRPr lang="zh-TW" altLang="en-US" sz="4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26984" y="3349014"/>
        <a:ext cx="1902661" cy="1635706"/>
      </dsp:txXfrm>
    </dsp:sp>
    <dsp:sp modelId="{06E119FF-75F8-47E0-A5EE-E23FB7153EBF}">
      <dsp:nvSpPr>
        <dsp:cNvPr id="0" name=""/>
        <dsp:cNvSpPr/>
      </dsp:nvSpPr>
      <dsp:spPr>
        <a:xfrm>
          <a:off x="2035773" y="1851451"/>
          <a:ext cx="2314314" cy="2314314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新聞製播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18409" y="2437608"/>
        <a:ext cx="1149042" cy="1142000"/>
      </dsp:txXfrm>
    </dsp:sp>
    <dsp:sp modelId="{4FC59E8A-16E2-4A7A-863D-7687E135111D}">
      <dsp:nvSpPr>
        <dsp:cNvPr id="0" name=""/>
        <dsp:cNvSpPr/>
      </dsp:nvSpPr>
      <dsp:spPr>
        <a:xfrm rot="20700000">
          <a:off x="3332025" y="254810"/>
          <a:ext cx="2267555" cy="2267555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報導文學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20700000">
        <a:off x="3829366" y="752152"/>
        <a:ext cx="1272872" cy="1272872"/>
      </dsp:txXfrm>
    </dsp:sp>
    <dsp:sp modelId="{0CADB497-6D57-4291-97AD-66A23D6ED536}">
      <dsp:nvSpPr>
        <dsp:cNvPr id="0" name=""/>
        <dsp:cNvSpPr/>
      </dsp:nvSpPr>
      <dsp:spPr>
        <a:xfrm>
          <a:off x="3660388" y="2113196"/>
          <a:ext cx="4073192" cy="4073192"/>
        </a:xfrm>
        <a:prstGeom prst="circularArrow">
          <a:avLst>
            <a:gd name="adj1" fmla="val 4687"/>
            <a:gd name="adj2" fmla="val 299029"/>
            <a:gd name="adj3" fmla="val 2544489"/>
            <a:gd name="adj4" fmla="val 15801557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A6D88-3CE3-464B-9507-CAE701A0D9B4}">
      <dsp:nvSpPr>
        <dsp:cNvPr id="0" name=""/>
        <dsp:cNvSpPr/>
      </dsp:nvSpPr>
      <dsp:spPr>
        <a:xfrm>
          <a:off x="1625912" y="1332551"/>
          <a:ext cx="2959429" cy="295942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47E15-5E92-4D97-AEB3-BB9D9EFAC8D8}">
      <dsp:nvSpPr>
        <dsp:cNvPr id="0" name=""/>
        <dsp:cNvSpPr/>
      </dsp:nvSpPr>
      <dsp:spPr>
        <a:xfrm>
          <a:off x="2807516" y="-248699"/>
          <a:ext cx="3190860" cy="319086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980E3-749A-4AD8-9D4C-B92F2DDC7A33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D63DE-2298-43A7-9014-1F7C4E0158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38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地位類似十大基本能力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63DE-2298-43A7-9014-1F7C4E01584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065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地位類似基本能力指標，但是基本能力指標不分科且較籠統，學習重點則有分科，而且有分為表現與內容。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63DE-2298-43A7-9014-1F7C4E01584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804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Shape 783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305154" name="Shape 784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>
              <a:spcBef>
                <a:spcPct val="0"/>
              </a:spcBef>
              <a:buSzPct val="25000"/>
            </a:pPr>
            <a:endParaRPr lang="zh-TW" altLang="en-US" dirty="0" smtClean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305155" name="Shape 78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defTabSz="914400">
              <a:buSzPct val="25000"/>
            </a:pPr>
            <a:fld id="{AC75B1CE-5783-48E3-B28F-4B8CC1A7D5BA}" type="slidenum">
              <a:rPr lang="en-US" altLang="zh-TW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pPr defTabSz="914400">
                <a:buSzPct val="25000"/>
              </a:pPr>
              <a:t>16</a:t>
            </a:fld>
            <a:endParaRPr lang="en-US" altLang="zh-TW" smtClean="0">
              <a:solidFill>
                <a:srgbClr val="000000"/>
              </a:solidFill>
              <a:ea typeface="新細明體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04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Shape 72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zh-TW" b="1" i="1" u="sng" dirty="0" smtClean="0"/>
          </a:p>
        </p:txBody>
      </p:sp>
      <p:sp>
        <p:nvSpPr>
          <p:cNvPr id="294914" name="Shape 723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64242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Shape 728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296962" name="Shape 729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0427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BD7-13FA-48F5-BC2C-9E600C227B91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4C73-202F-4754-A260-38129F2751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42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BD7-13FA-48F5-BC2C-9E600C227B91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4C73-202F-4754-A260-38129F2751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36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BD7-13FA-48F5-BC2C-9E600C227B91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4C73-202F-4754-A260-38129F2751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3283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BD7-13FA-48F5-BC2C-9E600C227B91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4C73-202F-4754-A260-38129F275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539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BD7-13FA-48F5-BC2C-9E600C227B91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4C73-202F-4754-A260-38129F2751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621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BD7-13FA-48F5-BC2C-9E600C227B91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4C73-202F-4754-A260-38129F2751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882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BD7-13FA-48F5-BC2C-9E600C227B91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4C73-202F-4754-A260-38129F2751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317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BD7-13FA-48F5-BC2C-9E600C227B91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4C73-202F-4754-A260-38129F2751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9168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BD7-13FA-48F5-BC2C-9E600C227B91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4C73-202F-4754-A260-38129F2751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323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95729"/>
            <a:ext cx="9404723" cy="85997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282700"/>
            <a:ext cx="9186253" cy="5067300"/>
          </a:xfrm>
        </p:spPr>
        <p:txBody>
          <a:bodyPr>
            <a:normAutofit/>
          </a:bodyPr>
          <a:lstStyle>
            <a:lvl1pPr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BD7-13FA-48F5-BC2C-9E600C227B91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4C73-202F-4754-A260-38129F2751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836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BD7-13FA-48F5-BC2C-9E600C227B91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4C73-202F-4754-A260-38129F2751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88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BD7-13FA-48F5-BC2C-9E600C227B91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4C73-202F-4754-A260-38129F2751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6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BD7-13FA-48F5-BC2C-9E600C227B91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4C73-202F-4754-A260-38129F2751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37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BD7-13FA-48F5-BC2C-9E600C227B91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4C73-202F-4754-A260-38129F2751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78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BD7-13FA-48F5-BC2C-9E600C227B91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4C73-202F-4754-A260-38129F2751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13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BD7-13FA-48F5-BC2C-9E600C227B91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4C73-202F-4754-A260-38129F2751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64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BD7-13FA-48F5-BC2C-9E600C227B91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4C73-202F-4754-A260-38129F2751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70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E2B8BD7-13FA-48F5-BC2C-9E600C227B91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94C73-202F-4754-A260-38129F2751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614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altLang="zh-TW" sz="6600" dirty="0" smtClean="0"/>
              <a:t>107</a:t>
            </a:r>
            <a:r>
              <a:rPr lang="zh-TW" altLang="en-US" sz="6600" dirty="0" smtClean="0"/>
              <a:t>課綱重要內涵簡介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主講人：民生國中 廖文傑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80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九年一貫課綱及</a:t>
            </a:r>
            <a:r>
              <a:rPr lang="en-US" altLang="zh-TW" dirty="0"/>
              <a:t>107</a:t>
            </a:r>
            <a:r>
              <a:rPr lang="zh-TW" altLang="en-US" dirty="0"/>
              <a:t>總綱之課程比較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Shape 581"/>
          <p:cNvGraphicFramePr/>
          <p:nvPr>
            <p:extLst>
              <p:ext uri="{D42A27DB-BD31-4B8C-83A1-F6EECF244321}">
                <p14:modId xmlns:p14="http://schemas.microsoft.com/office/powerpoint/2010/main" val="2392619395"/>
              </p:ext>
            </p:extLst>
          </p:nvPr>
        </p:nvGraphicFramePr>
        <p:xfrm>
          <a:off x="368490" y="1155700"/>
          <a:ext cx="10986447" cy="484105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19367"/>
                <a:gridCol w="4609563"/>
                <a:gridCol w="4957517"/>
              </a:tblGrid>
              <a:tr h="41541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400" b="1" u="none" strike="noStrike" cap="none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九年一貫</a:t>
                      </a:r>
                    </a:p>
                  </a:txBody>
                  <a:tcPr marL="91450" marR="91450" marT="45725" marB="4572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十二年國教</a:t>
                      </a:r>
                    </a:p>
                  </a:txBody>
                  <a:tcPr marL="91450" marR="91450" marT="45725" marB="4572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751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課程理念</a:t>
                      </a:r>
                    </a:p>
                  </a:txBody>
                  <a:tcPr marL="91450" marR="91450" marT="45725" marB="4572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400" b="1" u="none" strike="noStrike" cap="none" dirty="0" err="1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能力導向</a:t>
                      </a:r>
                      <a:endParaRPr lang="en-US" sz="2400" b="1" u="none" strike="noStrike" cap="none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400" b="1" u="none" strike="noStrike" cap="none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素養導向</a:t>
                      </a:r>
                    </a:p>
                  </a:txBody>
                  <a:tcPr marL="91450" marR="91450" marT="45725" marB="4572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9086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2400" b="1" u="none" strike="noStrike" cap="none" dirty="0" smtClean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2400" b="1" u="none" strike="noStrike" cap="none" dirty="0" smtClean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2400" b="1" u="none" strike="noStrike" cap="none" dirty="0" smtClean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b="1" u="none" strike="noStrike" cap="none" dirty="0" err="1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課程架構</a:t>
                      </a:r>
                      <a:endParaRPr lang="en-US" sz="2400" b="1" u="none" strike="noStrike" cap="none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七大領域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「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自然與生活科技」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合一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endParaRPr sz="2400" b="1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節數採彈性比例制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彈性學習「節數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」，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其使用無明確規範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重大議題設置課綱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各領域學習階段劃分不一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八大領域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分為「自然科學」及「科技」領域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endParaRPr lang="en-US" sz="2400" b="1" dirty="0" smtClean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節數採固定制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彈性學習「課程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」，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其使用有明確規範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重大議題融入各領域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各領域學習階段統一劃分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增設「新住民語文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」</a:t>
                      </a:r>
                    </a:p>
                  </a:txBody>
                  <a:tcPr marL="91450" marR="91450" marT="45725" marB="45725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3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國中階段課程</a:t>
            </a:r>
            <a:r>
              <a:rPr lang="zh-TW" altLang="en-US" dirty="0"/>
              <a:t>規劃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2137" y="1282700"/>
            <a:ext cx="5568287" cy="5067300"/>
          </a:xfrm>
        </p:spPr>
        <p:txBody>
          <a:bodyPr/>
          <a:lstStyle/>
          <a:p>
            <a:r>
              <a:rPr lang="zh-TW" altLang="en-US" dirty="0" smtClean="0"/>
              <a:t>社會領域總計時數為</a:t>
            </a:r>
            <a:r>
              <a:rPr lang="zh-TW" altLang="en-US" dirty="0" smtClean="0">
                <a:solidFill>
                  <a:srgbClr val="FFFF00"/>
                </a:solidFill>
              </a:rPr>
              <a:t>每週三節，無法額外增加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彈性課程的主題必須跨科或跨領域，由學校自訂內容。</a:t>
            </a:r>
            <a:endParaRPr lang="zh-TW" altLang="en-US" dirty="0"/>
          </a:p>
        </p:txBody>
      </p:sp>
      <p:pic>
        <p:nvPicPr>
          <p:cNvPr id="5" name="Shape 574"/>
          <p:cNvPicPr preferRelativeResize="0">
            <a:picLocks noChangeAspect="1" noChangeArrowheads="1"/>
          </p:cNvPicPr>
          <p:nvPr/>
        </p:nvPicPr>
        <p:blipFill rotWithShape="1">
          <a:blip r:embed="rId2"/>
          <a:srcRect t="754" r="69580"/>
          <a:stretch/>
        </p:blipFill>
        <p:spPr bwMode="auto">
          <a:xfrm>
            <a:off x="6127845" y="147993"/>
            <a:ext cx="3002508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hape 574"/>
          <p:cNvPicPr preferRelativeResize="0">
            <a:picLocks noChangeAspect="1" noChangeArrowheads="1"/>
          </p:cNvPicPr>
          <p:nvPr/>
        </p:nvPicPr>
        <p:blipFill rotWithShape="1">
          <a:blip r:embed="rId2"/>
          <a:srcRect l="80068" t="465" b="-1"/>
          <a:stretch/>
        </p:blipFill>
        <p:spPr bwMode="auto">
          <a:xfrm>
            <a:off x="9130353" y="130243"/>
            <a:ext cx="2060811" cy="611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流程圖: 程序 5"/>
          <p:cNvSpPr/>
          <p:nvPr/>
        </p:nvSpPr>
        <p:spPr>
          <a:xfrm>
            <a:off x="8570794" y="6377744"/>
            <a:ext cx="3498377" cy="3810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來源：十二年國教課綱總綱宣講</a:t>
            </a:r>
            <a:endParaRPr lang="zh-TW" altLang="en-US" dirty="0"/>
          </a:p>
        </p:txBody>
      </p:sp>
      <p:sp>
        <p:nvSpPr>
          <p:cNvPr id="4" name="流程圖: 程序 3"/>
          <p:cNvSpPr/>
          <p:nvPr/>
        </p:nvSpPr>
        <p:spPr>
          <a:xfrm>
            <a:off x="7274257" y="1897039"/>
            <a:ext cx="3521122" cy="464024"/>
          </a:xfrm>
          <a:prstGeom prst="flowChartProcess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程序 7"/>
          <p:cNvSpPr/>
          <p:nvPr/>
        </p:nvSpPr>
        <p:spPr>
          <a:xfrm>
            <a:off x="646111" y="3521123"/>
            <a:ext cx="5154188" cy="195162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部訂課程時數固定，但教學內容不變，又要求教師進行多元評量，加上會考壓力，教師怎能因應！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9" name="向右箭號 8"/>
          <p:cNvSpPr/>
          <p:nvPr/>
        </p:nvSpPr>
        <p:spPr>
          <a:xfrm>
            <a:off x="5595583" y="4183038"/>
            <a:ext cx="764274" cy="60050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程序 9"/>
          <p:cNvSpPr/>
          <p:nvPr/>
        </p:nvSpPr>
        <p:spPr>
          <a:xfrm>
            <a:off x="6457723" y="3343701"/>
            <a:ext cx="5484068" cy="2361063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新領綱仍在研擬中，有教授提出建議，認為學習內容應減量，減至每學期四單元。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領域教師合作，將教學內容整合為跨科教案，利用彈性課程授課。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375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1" y="163773"/>
            <a:ext cx="9404723" cy="991927"/>
          </a:xfrm>
        </p:spPr>
        <p:txBody>
          <a:bodyPr/>
          <a:lstStyle/>
          <a:p>
            <a:r>
              <a:rPr lang="zh-TW" altLang="en-US" dirty="0" smtClean="0"/>
              <a:t>部訂領域</a:t>
            </a:r>
            <a:r>
              <a:rPr lang="zh-TW" altLang="en-US" dirty="0"/>
              <a:t>課程可依學校需求彈性組合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34062"/>
              </p:ext>
            </p:extLst>
          </p:nvPr>
        </p:nvGraphicFramePr>
        <p:xfrm>
          <a:off x="423081" y="955343"/>
          <a:ext cx="11436824" cy="506775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24334"/>
                <a:gridCol w="4626591"/>
                <a:gridCol w="4885899"/>
              </a:tblGrid>
              <a:tr h="456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排課規劃類型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舉例一：一般規劃樣態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舉例</a:t>
                      </a:r>
                      <a:r>
                        <a:rPr kumimoji="0" lang="zh-TW" altLang="en-US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二：彈性規劃樣態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42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以「週」為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  <a:sym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單位排課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七年級每週一節社會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（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地理科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）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每週一節視覺藝術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七年級單週兩節社會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（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地理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科）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雙週兩節視覺藝術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42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以「學期」為單位排課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5000"/>
                        <a:buFont typeface="Arial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每週一節社會</a:t>
                      </a:r>
                      <a:r>
                        <a:rPr kumimoji="0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 （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地理科</a:t>
                      </a:r>
                      <a:r>
                        <a:rPr kumimoji="0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）</a:t>
                      </a:r>
                      <a:endParaRPr kumimoji="0" lang="en-US" sz="2000" u="none" strike="noStrike" cap="none" normalizeH="0" baseline="0" smtClean="0">
                        <a:ln>
                          <a:noFill/>
                        </a:ln>
                        <a:effectLst/>
                        <a:sym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5000"/>
                        <a:buFont typeface="Arial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每週一節視覺藝術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上學期每週兩節社會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（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地理科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）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下學期每週兩節視覺藝術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421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領域內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  <a:sym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跨科整合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視覺藝術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、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表演藝術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、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音樂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  <a:sym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分科教學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，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各一節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視覺與表演藝術合科共</a:t>
                      </a:r>
                      <a:r>
                        <a:rPr kumimoji="0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二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音樂一節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276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5000"/>
                        <a:buFont typeface="Arial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七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、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八年級視覺藝術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、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表演藝術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、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音樂分科教學各一節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七年級視覺藝術兩節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、表演藝術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一節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．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八年級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表演藝術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一節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，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音樂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二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節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．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5158">
                <a:tc>
                  <a:txBody>
                    <a:bodyPr/>
                    <a:lstStyle/>
                    <a:p>
                      <a:pPr marL="0" marR="0" lvl="0" indent="-698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5000"/>
                        <a:buFont typeface="Arial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跨領域統整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藝術領域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三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自然領域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三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節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表演藝術、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音樂各一節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，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自然兩節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，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科學之美（跨科統整自然科學與美術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）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二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節</a:t>
                      </a:r>
                      <a:r>
                        <a:rPr kumimoji="0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 Black" pitchFamily="34" charset="0"/>
                        </a:rPr>
                        <a:t>．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4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校訂（彈性學習）課程類型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Shape 597"/>
          <p:cNvPicPr preferRelativeResize="0">
            <a:picLocks noChangeAspect="1" noChangeArrowheads="1"/>
          </p:cNvPicPr>
          <p:nvPr/>
        </p:nvPicPr>
        <p:blipFill>
          <a:blip r:embed="rId2"/>
          <a:srcRect l="2641" t="25642" r="2309" b="26724"/>
          <a:stretch>
            <a:fillRect/>
          </a:stretch>
        </p:blipFill>
        <p:spPr bwMode="auto">
          <a:xfrm>
            <a:off x="1525281" y="1052346"/>
            <a:ext cx="9270097" cy="557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853728"/>
              </p:ext>
            </p:extLst>
          </p:nvPr>
        </p:nvGraphicFramePr>
        <p:xfrm>
          <a:off x="518615" y="1027568"/>
          <a:ext cx="11081982" cy="506055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211606"/>
                <a:gridCol w="8870376"/>
              </a:tblGrid>
              <a:tr h="445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類型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Black" pitchFamily="34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建議內容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Black" pitchFamily="34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solidFill>
                      <a:srgbClr val="00B050"/>
                    </a:solidFill>
                  </a:tcPr>
                </a:tc>
              </a:tr>
              <a:tr h="8148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主題</a:t>
                      </a:r>
                      <a:r>
                        <a:rPr kumimoji="0" lang="en-US" altLang="zh-TW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/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專題</a:t>
                      </a:r>
                      <a:r>
                        <a:rPr kumimoji="0" lang="en-US" altLang="zh-TW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議題探究課程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Black" pitchFamily="34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跨領域</a:t>
                      </a:r>
                      <a:r>
                        <a:rPr kumimoji="0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/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科目或結合各項議題</a:t>
                      </a:r>
                      <a:r>
                        <a:rPr kumimoji="0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，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發展「統整性主題</a:t>
                      </a:r>
                      <a:r>
                        <a:rPr kumimoji="0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/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專題</a:t>
                      </a:r>
                      <a:r>
                        <a:rPr kumimoji="0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/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議題探究課程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」</a:t>
                      </a:r>
                      <a:r>
                        <a:rPr kumimoji="0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，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強化知能整合與生活運用能力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Black" pitchFamily="34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/>
                </a:tc>
              </a:tr>
              <a:tr h="1034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社團活動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與技藝課程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Black" pitchFamily="34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社團活動：學生依興趣及能力分組選修與其他班級學生共同上課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技藝課程：以促進手眼身心等感官統合</a:t>
                      </a:r>
                      <a:r>
                        <a:rPr kumimoji="0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，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實際操作之課程為主</a:t>
                      </a:r>
                      <a:r>
                        <a:rPr kumimoji="0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，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也可開設與技術型高中銜接的技藝課程等</a:t>
                      </a:r>
                      <a:r>
                        <a:rPr kumimoji="0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．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Black" pitchFamily="34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/>
                </a:tc>
              </a:tr>
              <a:tr h="8148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特殊需求領域課程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Black" pitchFamily="34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專指針對「特殊教育」學生</a:t>
                      </a:r>
                      <a:r>
                        <a:rPr kumimoji="0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，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如：身心障礙或資賦優異學生</a:t>
                      </a:r>
                      <a:r>
                        <a:rPr kumimoji="0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，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及特殊類型班級如體育班</a:t>
                      </a:r>
                      <a:r>
                        <a:rPr kumimoji="0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，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藝才班所設計的課程</a:t>
                      </a:r>
                      <a:r>
                        <a:rPr kumimoji="0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．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Black" pitchFamily="34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/>
                </a:tc>
              </a:tr>
              <a:tr h="1403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其他類課程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Black" pitchFamily="34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包括本土語文</a:t>
                      </a:r>
                      <a:r>
                        <a:rPr kumimoji="0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/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新住民語文、服務學習、戶外教育、班際或校際交流、自治活動、班級輔導、學生自主學習等各式課程</a:t>
                      </a:r>
                      <a:r>
                        <a:rPr kumimoji="0" lang="en-US" altLang="zh-TW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,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以及領域補救教學課程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 Black" pitchFamily="34" charset="0"/>
                        </a:rPr>
                        <a:t>。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Black" pitchFamily="34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77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cs typeface="Arial" charset="0"/>
                <a:sym typeface="Arial" charset="0"/>
              </a:rPr>
              <a:t>校訂（</a:t>
            </a:r>
            <a:r>
              <a:rPr lang="en-US" altLang="zh-TW" sz="4400" dirty="0" err="1">
                <a:solidFill>
                  <a:schemeClr val="tx1"/>
                </a:solidFill>
                <a:cs typeface="Arial" charset="0"/>
                <a:sym typeface="Arial" charset="0"/>
              </a:rPr>
              <a:t>彈性學習</a:t>
            </a:r>
            <a:r>
              <a:rPr lang="zh-TW" altLang="en-US" sz="4400" dirty="0">
                <a:solidFill>
                  <a:schemeClr val="tx1"/>
                </a:solidFill>
                <a:cs typeface="Arial" charset="0"/>
                <a:sym typeface="Arial" charset="0"/>
              </a:rPr>
              <a:t>）</a:t>
            </a:r>
            <a:r>
              <a:rPr lang="en-US" altLang="zh-TW" sz="4400" dirty="0" err="1">
                <a:solidFill>
                  <a:schemeClr val="tx1"/>
                </a:solidFill>
                <a:cs typeface="Arial" charset="0"/>
                <a:sym typeface="Arial" charset="0"/>
              </a:rPr>
              <a:t>課程的預期成效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007" y="1012393"/>
            <a:ext cx="8276310" cy="5607913"/>
          </a:xfrm>
          <a:prstGeom prst="rect">
            <a:avLst/>
          </a:prstGeom>
        </p:spPr>
      </p:pic>
      <p:sp>
        <p:nvSpPr>
          <p:cNvPr id="6" name="Shape 615"/>
          <p:cNvSpPr txBox="1">
            <a:spLocks noChangeArrowheads="1"/>
          </p:cNvSpPr>
          <p:nvPr/>
        </p:nvSpPr>
        <p:spPr bwMode="auto">
          <a:xfrm>
            <a:off x="2554472" y="6016654"/>
            <a:ext cx="27940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980000"/>
              </a:buClr>
              <a:buSzPct val="25000"/>
              <a:buFont typeface="Arial" charset="0"/>
              <a:buNone/>
            </a:pPr>
            <a:r>
              <a:rPr lang="en-US" sz="3000" b="1" dirty="0" err="1">
                <a:solidFill>
                  <a:srgbClr val="98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帶動教學活化</a:t>
            </a:r>
            <a:endParaRPr lang="en-US" sz="3000" b="1" dirty="0">
              <a:solidFill>
                <a:srgbClr val="980000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7" name="Shape 616"/>
          <p:cNvSpPr txBox="1">
            <a:spLocks noChangeArrowheads="1"/>
          </p:cNvSpPr>
          <p:nvPr/>
        </p:nvSpPr>
        <p:spPr bwMode="auto">
          <a:xfrm>
            <a:off x="6504879" y="5958534"/>
            <a:ext cx="306228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980000"/>
              </a:buClr>
              <a:buSzPct val="25000"/>
              <a:buFont typeface="Arial" charset="0"/>
              <a:buNone/>
            </a:pPr>
            <a:r>
              <a:rPr lang="en-US" sz="3000" b="1" dirty="0" err="1">
                <a:solidFill>
                  <a:srgbClr val="98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兼顧拔尖與扶弱</a:t>
            </a:r>
            <a:endParaRPr lang="en-US" sz="3000" b="1" dirty="0">
              <a:solidFill>
                <a:srgbClr val="980000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0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107</a:t>
            </a:r>
            <a:r>
              <a:rPr lang="zh-TW" altLang="en-US" dirty="0"/>
              <a:t>課</a:t>
            </a:r>
            <a:r>
              <a:rPr lang="zh-TW" altLang="en-US" dirty="0" smtClean="0"/>
              <a:t>綱實施要點提醒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為促進本土語文</a:t>
            </a:r>
            <a:r>
              <a:rPr lang="en-US" altLang="zh-TW" dirty="0"/>
              <a:t>/</a:t>
            </a:r>
            <a:r>
              <a:rPr lang="zh-TW" altLang="en-US" dirty="0"/>
              <a:t>新住民</a:t>
            </a:r>
            <a:r>
              <a:rPr lang="zh-TW" altLang="en-US" dirty="0" smtClean="0"/>
              <a:t>語文之</a:t>
            </a:r>
            <a:r>
              <a:rPr lang="zh-TW" altLang="en-US" dirty="0"/>
              <a:t>學習</a:t>
            </a:r>
            <a:r>
              <a:rPr lang="zh-TW" altLang="en-US" dirty="0" smtClean="0"/>
              <a:t>，其他</a:t>
            </a:r>
            <a:r>
              <a:rPr lang="zh-TW" altLang="en-US" dirty="0"/>
              <a:t>領域</a:t>
            </a:r>
            <a:r>
              <a:rPr lang="en-US" altLang="zh-TW" dirty="0"/>
              <a:t>/</a:t>
            </a:r>
            <a:r>
              <a:rPr lang="zh-TW" altLang="en-US" dirty="0"/>
              <a:t>群科</a:t>
            </a:r>
            <a:r>
              <a:rPr lang="en-US" altLang="zh-TW" dirty="0"/>
              <a:t>/</a:t>
            </a:r>
            <a:r>
              <a:rPr lang="zh-TW" altLang="en-US" dirty="0"/>
              <a:t>學程</a:t>
            </a:r>
            <a:r>
              <a:rPr lang="en-US" altLang="zh-TW" dirty="0"/>
              <a:t>/</a:t>
            </a:r>
            <a:r>
              <a:rPr lang="zh-TW" altLang="en-US" dirty="0"/>
              <a:t>科目之課程學習，</a:t>
            </a:r>
            <a:r>
              <a:rPr lang="zh-TW" altLang="en-US" dirty="0">
                <a:solidFill>
                  <a:srgbClr val="FFFF00"/>
                </a:solidFill>
              </a:rPr>
              <a:t>在可結合情境與能理解的</a:t>
            </a:r>
            <a:r>
              <a:rPr lang="zh-TW" altLang="en-US" dirty="0" smtClean="0">
                <a:solidFill>
                  <a:srgbClr val="FFFF00"/>
                </a:solidFill>
              </a:rPr>
              <a:t>前提下</a:t>
            </a:r>
            <a:r>
              <a:rPr lang="zh-TW" altLang="en-US" dirty="0">
                <a:solidFill>
                  <a:srgbClr val="FFFF00"/>
                </a:solidFill>
              </a:rPr>
              <a:t>，應鼓勵教師使用雙語</a:t>
            </a:r>
            <a:r>
              <a:rPr lang="zh-TW" altLang="en-US" dirty="0"/>
              <a:t>，以融入各領域教學，結合彈性學習課程及各項活動；</a:t>
            </a:r>
            <a:r>
              <a:rPr lang="zh-TW" altLang="en-US" dirty="0" smtClean="0"/>
              <a:t>日常生活</a:t>
            </a:r>
            <a:r>
              <a:rPr lang="zh-TW" altLang="en-US" dirty="0">
                <a:solidFill>
                  <a:srgbClr val="FFFF00"/>
                </a:solidFill>
              </a:rPr>
              <a:t>應鼓勵學生養成使用雙語或多語的習慣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學習評量方式應依學科及活動之性質，採用紙筆測驗、實作評量、檔案評量等多元</a:t>
            </a:r>
            <a:r>
              <a:rPr lang="zh-TW" altLang="en-US" dirty="0" smtClean="0"/>
              <a:t>形式</a:t>
            </a:r>
            <a:r>
              <a:rPr lang="zh-TW" altLang="en-US" dirty="0"/>
              <a:t>，並應</a:t>
            </a:r>
            <a:r>
              <a:rPr lang="zh-TW" altLang="en-US" dirty="0">
                <a:solidFill>
                  <a:srgbClr val="FFFF00"/>
                </a:solidFill>
              </a:rPr>
              <a:t>避免偏重紙筆測驗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>
                <a:solidFill>
                  <a:srgbClr val="FFFF00"/>
                </a:solidFill>
              </a:rPr>
              <a:t>校長及每位教師</a:t>
            </a:r>
            <a:r>
              <a:rPr lang="zh-TW" altLang="en-US" dirty="0" smtClean="0">
                <a:solidFill>
                  <a:srgbClr val="FFFF00"/>
                </a:solidFill>
              </a:rPr>
              <a:t>每學</a:t>
            </a:r>
            <a:r>
              <a:rPr lang="zh-TW" altLang="en-US" dirty="0">
                <a:solidFill>
                  <a:srgbClr val="FFFF00"/>
                </a:solidFill>
              </a:rPr>
              <a:t>年</a:t>
            </a:r>
            <a:r>
              <a:rPr lang="zh-TW" altLang="en-US" dirty="0"/>
              <a:t>應在學校或社群整體規劃下，</a:t>
            </a:r>
            <a:r>
              <a:rPr lang="zh-TW" altLang="en-US" dirty="0">
                <a:solidFill>
                  <a:srgbClr val="FFFF00"/>
                </a:solidFill>
              </a:rPr>
              <a:t>至少公開授課一次</a:t>
            </a:r>
            <a:r>
              <a:rPr lang="zh-TW" altLang="en-US" dirty="0"/>
              <a:t>，並進行專業回饋。</a:t>
            </a:r>
          </a:p>
        </p:txBody>
      </p:sp>
    </p:spTree>
    <p:extLst>
      <p:ext uri="{BB962C8B-B14F-4D97-AF65-F5344CB8AC3E}">
        <p14:creationId xmlns:p14="http://schemas.microsoft.com/office/powerpoint/2010/main" val="239480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131" name="Shape 789"/>
          <p:cNvGrpSpPr>
            <a:grpSpLocks/>
          </p:cNvGrpSpPr>
          <p:nvPr/>
        </p:nvGrpSpPr>
        <p:grpSpPr bwMode="auto">
          <a:xfrm>
            <a:off x="859808" y="2132857"/>
            <a:ext cx="10317707" cy="3174738"/>
            <a:chOff x="2405" y="757110"/>
            <a:chExt cx="8210555" cy="2414868"/>
          </a:xfrm>
        </p:grpSpPr>
        <p:sp>
          <p:nvSpPr>
            <p:cNvPr id="304132" name="Shape 790"/>
            <p:cNvSpPr>
              <a:spLocks noChangeArrowheads="1"/>
            </p:cNvSpPr>
            <p:nvPr/>
          </p:nvSpPr>
          <p:spPr bwMode="auto">
            <a:xfrm>
              <a:off x="2405" y="757110"/>
              <a:ext cx="2414868" cy="2414868"/>
            </a:xfrm>
            <a:prstGeom prst="ellipse">
              <a:avLst/>
            </a:prstGeom>
            <a:solidFill>
              <a:srgbClr val="BF504D">
                <a:alpha val="49803"/>
              </a:srgb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4133" name="Shape 791"/>
            <p:cNvSpPr txBox="1">
              <a:spLocks noChangeArrowheads="1"/>
            </p:cNvSpPr>
            <p:nvPr/>
          </p:nvSpPr>
          <p:spPr bwMode="auto">
            <a:xfrm>
              <a:off x="356055" y="1110758"/>
              <a:ext cx="1707570" cy="1707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2875" tIns="35550" rIns="132875" bIns="35550" anchor="ctr"/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2800" b="1" dirty="0" err="1"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整合知識、技能與態度</a:t>
              </a:r>
              <a:endParaRPr lang="en-US" sz="2800" b="1" dirty="0"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</p:txBody>
        </p:sp>
        <p:sp>
          <p:nvSpPr>
            <p:cNvPr id="792" name="Shape 792"/>
            <p:cNvSpPr/>
            <p:nvPr/>
          </p:nvSpPr>
          <p:spPr>
            <a:xfrm>
              <a:off x="1934021" y="757110"/>
              <a:ext cx="2415709" cy="2414868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b="1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04135" name="Shape 793"/>
            <p:cNvSpPr txBox="1">
              <a:spLocks noChangeArrowheads="1"/>
            </p:cNvSpPr>
            <p:nvPr/>
          </p:nvSpPr>
          <p:spPr bwMode="auto">
            <a:xfrm>
              <a:off x="2287950" y="1110758"/>
              <a:ext cx="1707570" cy="1707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2875" tIns="35550" rIns="132875" bIns="35550" anchor="ctr"/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2800" b="1"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情境化、脈絡化的學習</a:t>
              </a:r>
            </a:p>
          </p:txBody>
        </p:sp>
        <p:sp>
          <p:nvSpPr>
            <p:cNvPr id="794" name="Shape 794"/>
            <p:cNvSpPr/>
            <p:nvPr/>
          </p:nvSpPr>
          <p:spPr>
            <a:xfrm>
              <a:off x="3865635" y="757110"/>
              <a:ext cx="2415709" cy="2414868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b="1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04137" name="Shape 795"/>
            <p:cNvSpPr txBox="1">
              <a:spLocks noChangeArrowheads="1"/>
            </p:cNvSpPr>
            <p:nvPr/>
          </p:nvSpPr>
          <p:spPr bwMode="auto">
            <a:xfrm>
              <a:off x="4219846" y="1110758"/>
              <a:ext cx="1707570" cy="1707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2875" tIns="35550" rIns="132875" bIns="35550" anchor="ctr"/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2800" b="1"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學習歷程、方法及策略</a:t>
              </a:r>
            </a:p>
          </p:txBody>
        </p:sp>
        <p:sp>
          <p:nvSpPr>
            <p:cNvPr id="304138" name="Shape 796"/>
            <p:cNvSpPr>
              <a:spLocks noChangeArrowheads="1"/>
            </p:cNvSpPr>
            <p:nvPr/>
          </p:nvSpPr>
          <p:spPr bwMode="auto">
            <a:xfrm>
              <a:off x="5798092" y="757110"/>
              <a:ext cx="2414868" cy="2414868"/>
            </a:xfrm>
            <a:prstGeom prst="ellipse">
              <a:avLst/>
            </a:prstGeom>
            <a:solidFill>
              <a:srgbClr val="49ACC5">
                <a:alpha val="49803"/>
              </a:srgb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4139" name="Shape 797"/>
            <p:cNvSpPr txBox="1">
              <a:spLocks noChangeArrowheads="1"/>
            </p:cNvSpPr>
            <p:nvPr/>
          </p:nvSpPr>
          <p:spPr bwMode="auto">
            <a:xfrm>
              <a:off x="6151742" y="1110758"/>
              <a:ext cx="1707570" cy="1707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2875" tIns="35550" rIns="132875" bIns="35550" anchor="ctr"/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2800" b="1"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實踐力行的表現</a:t>
              </a: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309981" y="1181711"/>
            <a:ext cx="10890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教師針對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課綱之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準備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Arial" charset="0"/>
              </a:rPr>
              <a:t>--朝向素養導向的教學</a:t>
            </a:r>
          </a:p>
          <a:p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07231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929412242"/>
              </p:ext>
            </p:extLst>
          </p:nvPr>
        </p:nvGraphicFramePr>
        <p:xfrm>
          <a:off x="1351814" y="450167"/>
          <a:ext cx="13407150" cy="6166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社會領域教師針對</a:t>
            </a:r>
            <a:r>
              <a:rPr lang="en-US" altLang="zh-TW" dirty="0"/>
              <a:t>107</a:t>
            </a:r>
            <a:r>
              <a:rPr lang="zh-TW" altLang="en-US" dirty="0"/>
              <a:t>課綱之</a:t>
            </a:r>
            <a:r>
              <a:rPr lang="zh-TW" altLang="en-US" dirty="0" smtClean="0"/>
              <a:t>準備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進行專業進修</a:t>
            </a:r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研發跨科或跨領域課程</a:t>
            </a:r>
            <a:endParaRPr lang="en-US" altLang="zh-TW" dirty="0" smtClean="0"/>
          </a:p>
          <a:p>
            <a:r>
              <a:rPr lang="zh-TW" altLang="en-US" dirty="0" smtClean="0"/>
              <a:t>研發議題式課程</a:t>
            </a:r>
            <a:endParaRPr lang="en-US" altLang="zh-TW" dirty="0" smtClean="0"/>
          </a:p>
          <a:p>
            <a:r>
              <a:rPr lang="zh-TW" altLang="en-US" dirty="0" smtClean="0"/>
              <a:t>習慣與其他老師對話及合作</a:t>
            </a:r>
            <a:endParaRPr lang="en-US" altLang="zh-TW" dirty="0" smtClean="0"/>
          </a:p>
          <a:p>
            <a:r>
              <a:rPr lang="zh-TW" altLang="en-US" dirty="0"/>
              <a:t>嘗試</a:t>
            </a:r>
            <a:r>
              <a:rPr lang="zh-TW" altLang="en-US" dirty="0" smtClean="0"/>
              <a:t>多元的評量方式</a:t>
            </a:r>
            <a:endParaRPr lang="en-US" altLang="zh-TW" dirty="0" smtClean="0"/>
          </a:p>
          <a:p>
            <a:endParaRPr lang="zh-TW" altLang="en-US" dirty="0"/>
          </a:p>
        </p:txBody>
      </p:sp>
      <p:grpSp>
        <p:nvGrpSpPr>
          <p:cNvPr id="5" name="Shape 773"/>
          <p:cNvGrpSpPr>
            <a:grpSpLocks/>
          </p:cNvGrpSpPr>
          <p:nvPr/>
        </p:nvGrpSpPr>
        <p:grpSpPr bwMode="auto">
          <a:xfrm>
            <a:off x="4067033" y="1155700"/>
            <a:ext cx="7533564" cy="2024230"/>
            <a:chOff x="2363" y="778108"/>
            <a:chExt cx="8067764" cy="2372870"/>
          </a:xfrm>
        </p:grpSpPr>
        <p:sp>
          <p:nvSpPr>
            <p:cNvPr id="6" name="Shape 774"/>
            <p:cNvSpPr>
              <a:spLocks noChangeArrowheads="1"/>
            </p:cNvSpPr>
            <p:nvPr/>
          </p:nvSpPr>
          <p:spPr bwMode="auto">
            <a:xfrm>
              <a:off x="2363" y="778108"/>
              <a:ext cx="2372870" cy="2372870"/>
            </a:xfrm>
            <a:prstGeom prst="ellipse">
              <a:avLst/>
            </a:prstGeom>
            <a:solidFill>
              <a:srgbClr val="BF504D">
                <a:alpha val="49803"/>
              </a:srgbClr>
            </a:solidFill>
            <a:ln w="2540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Shape 775"/>
            <p:cNvSpPr txBox="1">
              <a:spLocks noChangeArrowheads="1"/>
            </p:cNvSpPr>
            <p:nvPr/>
          </p:nvSpPr>
          <p:spPr bwMode="auto">
            <a:xfrm>
              <a:off x="349862" y="1125608"/>
              <a:ext cx="1677873" cy="1677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0575" tIns="46975" rIns="130575" bIns="46975" anchor="ctr"/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1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本土</a:t>
              </a:r>
              <a:endParaRPr kumimoji="1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130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1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語文</a:t>
              </a:r>
              <a:endParaRPr kumimoji="1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</p:txBody>
        </p:sp>
        <p:sp>
          <p:nvSpPr>
            <p:cNvPr id="8" name="Shape 776"/>
            <p:cNvSpPr>
              <a:spLocks noChangeArrowheads="1"/>
            </p:cNvSpPr>
            <p:nvPr/>
          </p:nvSpPr>
          <p:spPr bwMode="auto">
            <a:xfrm>
              <a:off x="1900661" y="778108"/>
              <a:ext cx="2372870" cy="2372870"/>
            </a:xfrm>
            <a:prstGeom prst="ellipse">
              <a:avLst/>
            </a:prstGeom>
            <a:solidFill>
              <a:srgbClr val="BC8250">
                <a:alpha val="49803"/>
              </a:srgbClr>
            </a:solidFill>
            <a:ln w="2540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Shape 777"/>
            <p:cNvSpPr txBox="1">
              <a:spLocks noChangeArrowheads="1"/>
            </p:cNvSpPr>
            <p:nvPr/>
          </p:nvSpPr>
          <p:spPr bwMode="auto">
            <a:xfrm>
              <a:off x="2248160" y="1125608"/>
              <a:ext cx="1677873" cy="1677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0575" tIns="46975" rIns="130575" bIns="46975" anchor="ctr"/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1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新住民語文</a:t>
              </a:r>
              <a:endParaRPr kumimoji="1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</p:txBody>
        </p:sp>
        <p:sp>
          <p:nvSpPr>
            <p:cNvPr id="10" name="Shape 778"/>
            <p:cNvSpPr>
              <a:spLocks noChangeArrowheads="1"/>
            </p:cNvSpPr>
            <p:nvPr/>
          </p:nvSpPr>
          <p:spPr bwMode="auto">
            <a:xfrm>
              <a:off x="3798958" y="778108"/>
              <a:ext cx="2372870" cy="2372870"/>
            </a:xfrm>
            <a:prstGeom prst="ellipse">
              <a:avLst/>
            </a:prstGeom>
            <a:solidFill>
              <a:srgbClr val="BBB054">
                <a:alpha val="49803"/>
              </a:srgbClr>
            </a:solidFill>
            <a:ln w="2540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" name="Shape 779"/>
            <p:cNvSpPr txBox="1">
              <a:spLocks noChangeArrowheads="1"/>
            </p:cNvSpPr>
            <p:nvPr/>
          </p:nvSpPr>
          <p:spPr bwMode="auto">
            <a:xfrm>
              <a:off x="4146457" y="1125608"/>
              <a:ext cx="1677873" cy="1677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0575" tIns="46975" rIns="130575" bIns="46975" anchor="ctr"/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1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科技</a:t>
              </a:r>
              <a:endParaRPr kumimoji="1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130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1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領域</a:t>
              </a:r>
              <a:endParaRPr kumimoji="1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</p:txBody>
        </p:sp>
        <p:sp>
          <p:nvSpPr>
            <p:cNvPr id="12" name="Shape 780"/>
            <p:cNvSpPr>
              <a:spLocks noChangeArrowheads="1"/>
            </p:cNvSpPr>
            <p:nvPr/>
          </p:nvSpPr>
          <p:spPr bwMode="auto">
            <a:xfrm>
              <a:off x="5697257" y="778108"/>
              <a:ext cx="2372870" cy="2372870"/>
            </a:xfrm>
            <a:prstGeom prst="ellipse">
              <a:avLst/>
            </a:prstGeom>
            <a:solidFill>
              <a:srgbClr val="99B958">
                <a:alpha val="49803"/>
              </a:srgbClr>
            </a:solidFill>
            <a:ln w="2540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Shape 781"/>
            <p:cNvSpPr txBox="1">
              <a:spLocks noChangeArrowheads="1"/>
            </p:cNvSpPr>
            <p:nvPr/>
          </p:nvSpPr>
          <p:spPr bwMode="auto">
            <a:xfrm>
              <a:off x="6044755" y="1125608"/>
              <a:ext cx="1677873" cy="1677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0575" tIns="46975" rIns="130575" bIns="46975" anchor="ctr"/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1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第二外國語文</a:t>
              </a:r>
              <a:endParaRPr kumimoji="1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endParaRPr>
            </a:p>
          </p:txBody>
        </p:sp>
      </p:grpSp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2617649527"/>
              </p:ext>
            </p:extLst>
          </p:nvPr>
        </p:nvGraphicFramePr>
        <p:xfrm>
          <a:off x="3548240" y="699421"/>
          <a:ext cx="8353028" cy="5785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3580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AsOne/>
      </p:bldGraphic>
      <p:bldGraphic spid="4" grpId="1" uiExpand="1">
        <p:bldAsOne/>
      </p:bldGraphic>
      <p:bldP spid="3" grpId="0" uiExpand="1" build="p"/>
      <p:bldGraphic spid="14" grpId="0">
        <p:bldAsOne/>
      </p:bldGraphic>
      <p:bldGraphic spid="14" grpId="1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拱形 7"/>
          <p:cNvSpPr/>
          <p:nvPr/>
        </p:nvSpPr>
        <p:spPr>
          <a:xfrm>
            <a:off x="3684146" y="970471"/>
            <a:ext cx="4619108" cy="4619108"/>
          </a:xfrm>
          <a:prstGeom prst="blockArc">
            <a:avLst>
              <a:gd name="adj1" fmla="val 12600000"/>
              <a:gd name="adj2" fmla="val 16200000"/>
              <a:gd name="adj3" fmla="val 452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拱形 8"/>
          <p:cNvSpPr/>
          <p:nvPr/>
        </p:nvSpPr>
        <p:spPr>
          <a:xfrm>
            <a:off x="3684146" y="970471"/>
            <a:ext cx="4619108" cy="4619108"/>
          </a:xfrm>
          <a:prstGeom prst="blockArc">
            <a:avLst>
              <a:gd name="adj1" fmla="val 9000000"/>
              <a:gd name="adj2" fmla="val 12600000"/>
              <a:gd name="adj3" fmla="val 4524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拱形 9"/>
          <p:cNvSpPr/>
          <p:nvPr/>
        </p:nvSpPr>
        <p:spPr>
          <a:xfrm>
            <a:off x="3684146" y="970471"/>
            <a:ext cx="4619108" cy="4619108"/>
          </a:xfrm>
          <a:prstGeom prst="blockArc">
            <a:avLst>
              <a:gd name="adj1" fmla="val 5400000"/>
              <a:gd name="adj2" fmla="val 9000000"/>
              <a:gd name="adj3" fmla="val 4524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拱形 10"/>
          <p:cNvSpPr/>
          <p:nvPr/>
        </p:nvSpPr>
        <p:spPr>
          <a:xfrm>
            <a:off x="3684146" y="970471"/>
            <a:ext cx="4619108" cy="4619108"/>
          </a:xfrm>
          <a:prstGeom prst="blockArc">
            <a:avLst>
              <a:gd name="adj1" fmla="val 1800000"/>
              <a:gd name="adj2" fmla="val 5400000"/>
              <a:gd name="adj3" fmla="val 4524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拱形 11"/>
          <p:cNvSpPr/>
          <p:nvPr/>
        </p:nvSpPr>
        <p:spPr>
          <a:xfrm>
            <a:off x="3684146" y="970471"/>
            <a:ext cx="4619108" cy="4619108"/>
          </a:xfrm>
          <a:prstGeom prst="blockArc">
            <a:avLst>
              <a:gd name="adj1" fmla="val 19800000"/>
              <a:gd name="adj2" fmla="val 1800000"/>
              <a:gd name="adj3" fmla="val 4524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拱形 12"/>
          <p:cNvSpPr/>
          <p:nvPr/>
        </p:nvSpPr>
        <p:spPr>
          <a:xfrm>
            <a:off x="3684146" y="970471"/>
            <a:ext cx="4619108" cy="4619108"/>
          </a:xfrm>
          <a:prstGeom prst="blockArc">
            <a:avLst>
              <a:gd name="adj1" fmla="val 16200000"/>
              <a:gd name="adj2" fmla="val 19800000"/>
              <a:gd name="adj3" fmla="val 4524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手繪多邊形 13"/>
          <p:cNvSpPr/>
          <p:nvPr/>
        </p:nvSpPr>
        <p:spPr>
          <a:xfrm>
            <a:off x="4957082" y="2243408"/>
            <a:ext cx="2073235" cy="2073235"/>
          </a:xfrm>
          <a:custGeom>
            <a:avLst/>
            <a:gdLst>
              <a:gd name="connsiteX0" fmla="*/ 0 w 2073235"/>
              <a:gd name="connsiteY0" fmla="*/ 1036618 h 2073235"/>
              <a:gd name="connsiteX1" fmla="*/ 1036618 w 2073235"/>
              <a:gd name="connsiteY1" fmla="*/ 0 h 2073235"/>
              <a:gd name="connsiteX2" fmla="*/ 2073236 w 2073235"/>
              <a:gd name="connsiteY2" fmla="*/ 1036618 h 2073235"/>
              <a:gd name="connsiteX3" fmla="*/ 1036618 w 2073235"/>
              <a:gd name="connsiteY3" fmla="*/ 2073236 h 2073235"/>
              <a:gd name="connsiteX4" fmla="*/ 0 w 2073235"/>
              <a:gd name="connsiteY4" fmla="*/ 1036618 h 207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235" h="2073235">
                <a:moveTo>
                  <a:pt x="0" y="1036618"/>
                </a:moveTo>
                <a:cubicBezTo>
                  <a:pt x="0" y="464110"/>
                  <a:pt x="464110" y="0"/>
                  <a:pt x="1036618" y="0"/>
                </a:cubicBezTo>
                <a:cubicBezTo>
                  <a:pt x="1609126" y="0"/>
                  <a:pt x="2073236" y="464110"/>
                  <a:pt x="2073236" y="1036618"/>
                </a:cubicBezTo>
                <a:cubicBezTo>
                  <a:pt x="2073236" y="1609126"/>
                  <a:pt x="1609126" y="2073236"/>
                  <a:pt x="1036618" y="2073236"/>
                </a:cubicBezTo>
                <a:cubicBezTo>
                  <a:pt x="464110" y="2073236"/>
                  <a:pt x="0" y="1609126"/>
                  <a:pt x="0" y="103661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098" tIns="334098" rIns="334098" bIns="33409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Pokémon GO</a:t>
            </a:r>
            <a:endPara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5268068" y="297084"/>
            <a:ext cx="1451264" cy="1451264"/>
          </a:xfrm>
          <a:custGeom>
            <a:avLst/>
            <a:gdLst>
              <a:gd name="connsiteX0" fmla="*/ 0 w 1451264"/>
              <a:gd name="connsiteY0" fmla="*/ 725632 h 1451264"/>
              <a:gd name="connsiteX1" fmla="*/ 725632 w 1451264"/>
              <a:gd name="connsiteY1" fmla="*/ 0 h 1451264"/>
              <a:gd name="connsiteX2" fmla="*/ 1451264 w 1451264"/>
              <a:gd name="connsiteY2" fmla="*/ 725632 h 1451264"/>
              <a:gd name="connsiteX3" fmla="*/ 725632 w 1451264"/>
              <a:gd name="connsiteY3" fmla="*/ 1451264 h 1451264"/>
              <a:gd name="connsiteX4" fmla="*/ 0 w 1451264"/>
              <a:gd name="connsiteY4" fmla="*/ 725632 h 14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64" h="1451264">
                <a:moveTo>
                  <a:pt x="0" y="725632"/>
                </a:moveTo>
                <a:cubicBezTo>
                  <a:pt x="0" y="324877"/>
                  <a:pt x="324877" y="0"/>
                  <a:pt x="725632" y="0"/>
                </a:cubicBezTo>
                <a:cubicBezTo>
                  <a:pt x="1126387" y="0"/>
                  <a:pt x="1451264" y="324877"/>
                  <a:pt x="1451264" y="725632"/>
                </a:cubicBezTo>
                <a:cubicBezTo>
                  <a:pt x="1451264" y="1126387"/>
                  <a:pt x="1126387" y="1451264"/>
                  <a:pt x="725632" y="1451264"/>
                </a:cubicBezTo>
                <a:cubicBezTo>
                  <a:pt x="324877" y="1451264"/>
                  <a:pt x="0" y="1126387"/>
                  <a:pt x="0" y="72563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093" tIns="248093" rIns="248093" bIns="24809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公民素養</a:t>
            </a:r>
            <a:endPara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手繪多邊形 15"/>
          <p:cNvSpPr/>
          <p:nvPr/>
        </p:nvSpPr>
        <p:spPr>
          <a:xfrm>
            <a:off x="7222954" y="1425739"/>
            <a:ext cx="1451264" cy="1451264"/>
          </a:xfrm>
          <a:custGeom>
            <a:avLst/>
            <a:gdLst>
              <a:gd name="connsiteX0" fmla="*/ 0 w 1451264"/>
              <a:gd name="connsiteY0" fmla="*/ 725632 h 1451264"/>
              <a:gd name="connsiteX1" fmla="*/ 725632 w 1451264"/>
              <a:gd name="connsiteY1" fmla="*/ 0 h 1451264"/>
              <a:gd name="connsiteX2" fmla="*/ 1451264 w 1451264"/>
              <a:gd name="connsiteY2" fmla="*/ 725632 h 1451264"/>
              <a:gd name="connsiteX3" fmla="*/ 725632 w 1451264"/>
              <a:gd name="connsiteY3" fmla="*/ 1451264 h 1451264"/>
              <a:gd name="connsiteX4" fmla="*/ 0 w 1451264"/>
              <a:gd name="connsiteY4" fmla="*/ 725632 h 14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64" h="1451264">
                <a:moveTo>
                  <a:pt x="0" y="725632"/>
                </a:moveTo>
                <a:cubicBezTo>
                  <a:pt x="0" y="324877"/>
                  <a:pt x="324877" y="0"/>
                  <a:pt x="725632" y="0"/>
                </a:cubicBezTo>
                <a:cubicBezTo>
                  <a:pt x="1126387" y="0"/>
                  <a:pt x="1451264" y="324877"/>
                  <a:pt x="1451264" y="725632"/>
                </a:cubicBezTo>
                <a:cubicBezTo>
                  <a:pt x="1451264" y="1126387"/>
                  <a:pt x="1126387" y="1451264"/>
                  <a:pt x="725632" y="1451264"/>
                </a:cubicBezTo>
                <a:cubicBezTo>
                  <a:pt x="324877" y="1451264"/>
                  <a:pt x="0" y="1126387"/>
                  <a:pt x="0" y="72563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093" tIns="248093" rIns="248093" bIns="24809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地標解說</a:t>
            </a:r>
            <a:endPara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手繪多邊形 16"/>
          <p:cNvSpPr/>
          <p:nvPr/>
        </p:nvSpPr>
        <p:spPr>
          <a:xfrm>
            <a:off x="7222954" y="3683047"/>
            <a:ext cx="1451264" cy="1451264"/>
          </a:xfrm>
          <a:custGeom>
            <a:avLst/>
            <a:gdLst>
              <a:gd name="connsiteX0" fmla="*/ 0 w 1451264"/>
              <a:gd name="connsiteY0" fmla="*/ 725632 h 1451264"/>
              <a:gd name="connsiteX1" fmla="*/ 725632 w 1451264"/>
              <a:gd name="connsiteY1" fmla="*/ 0 h 1451264"/>
              <a:gd name="connsiteX2" fmla="*/ 1451264 w 1451264"/>
              <a:gd name="connsiteY2" fmla="*/ 725632 h 1451264"/>
              <a:gd name="connsiteX3" fmla="*/ 725632 w 1451264"/>
              <a:gd name="connsiteY3" fmla="*/ 1451264 h 1451264"/>
              <a:gd name="connsiteX4" fmla="*/ 0 w 1451264"/>
              <a:gd name="connsiteY4" fmla="*/ 725632 h 14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64" h="1451264">
                <a:moveTo>
                  <a:pt x="0" y="725632"/>
                </a:moveTo>
                <a:cubicBezTo>
                  <a:pt x="0" y="324877"/>
                  <a:pt x="324877" y="0"/>
                  <a:pt x="725632" y="0"/>
                </a:cubicBezTo>
                <a:cubicBezTo>
                  <a:pt x="1126387" y="0"/>
                  <a:pt x="1451264" y="324877"/>
                  <a:pt x="1451264" y="725632"/>
                </a:cubicBezTo>
                <a:cubicBezTo>
                  <a:pt x="1451264" y="1126387"/>
                  <a:pt x="1126387" y="1451264"/>
                  <a:pt x="725632" y="1451264"/>
                </a:cubicBezTo>
                <a:cubicBezTo>
                  <a:pt x="324877" y="1451264"/>
                  <a:pt x="0" y="1126387"/>
                  <a:pt x="0" y="72563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093" tIns="248093" rIns="248093" bIns="24809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環境認識</a:t>
            </a:r>
            <a:endPara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5268068" y="4811702"/>
            <a:ext cx="1451264" cy="1451264"/>
          </a:xfrm>
          <a:custGeom>
            <a:avLst/>
            <a:gdLst>
              <a:gd name="connsiteX0" fmla="*/ 0 w 1451264"/>
              <a:gd name="connsiteY0" fmla="*/ 725632 h 1451264"/>
              <a:gd name="connsiteX1" fmla="*/ 725632 w 1451264"/>
              <a:gd name="connsiteY1" fmla="*/ 0 h 1451264"/>
              <a:gd name="connsiteX2" fmla="*/ 1451264 w 1451264"/>
              <a:gd name="connsiteY2" fmla="*/ 725632 h 1451264"/>
              <a:gd name="connsiteX3" fmla="*/ 725632 w 1451264"/>
              <a:gd name="connsiteY3" fmla="*/ 1451264 h 1451264"/>
              <a:gd name="connsiteX4" fmla="*/ 0 w 1451264"/>
              <a:gd name="connsiteY4" fmla="*/ 725632 h 14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64" h="1451264">
                <a:moveTo>
                  <a:pt x="0" y="725632"/>
                </a:moveTo>
                <a:cubicBezTo>
                  <a:pt x="0" y="324877"/>
                  <a:pt x="324877" y="0"/>
                  <a:pt x="725632" y="0"/>
                </a:cubicBezTo>
                <a:cubicBezTo>
                  <a:pt x="1126387" y="0"/>
                  <a:pt x="1451264" y="324877"/>
                  <a:pt x="1451264" y="725632"/>
                </a:cubicBezTo>
                <a:cubicBezTo>
                  <a:pt x="1451264" y="1126387"/>
                  <a:pt x="1126387" y="1451264"/>
                  <a:pt x="725632" y="1451264"/>
                </a:cubicBezTo>
                <a:cubicBezTo>
                  <a:pt x="324877" y="1451264"/>
                  <a:pt x="0" y="1126387"/>
                  <a:pt x="0" y="72563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093" tIns="248093" rIns="248093" bIns="24809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里程計算</a:t>
            </a:r>
            <a:endPara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手繪多邊形 18"/>
          <p:cNvSpPr/>
          <p:nvPr/>
        </p:nvSpPr>
        <p:spPr>
          <a:xfrm>
            <a:off x="3313181" y="3683047"/>
            <a:ext cx="1451264" cy="1451264"/>
          </a:xfrm>
          <a:custGeom>
            <a:avLst/>
            <a:gdLst>
              <a:gd name="connsiteX0" fmla="*/ 0 w 1451264"/>
              <a:gd name="connsiteY0" fmla="*/ 725632 h 1451264"/>
              <a:gd name="connsiteX1" fmla="*/ 725632 w 1451264"/>
              <a:gd name="connsiteY1" fmla="*/ 0 h 1451264"/>
              <a:gd name="connsiteX2" fmla="*/ 1451264 w 1451264"/>
              <a:gd name="connsiteY2" fmla="*/ 725632 h 1451264"/>
              <a:gd name="connsiteX3" fmla="*/ 725632 w 1451264"/>
              <a:gd name="connsiteY3" fmla="*/ 1451264 h 1451264"/>
              <a:gd name="connsiteX4" fmla="*/ 0 w 1451264"/>
              <a:gd name="connsiteY4" fmla="*/ 725632 h 14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64" h="1451264">
                <a:moveTo>
                  <a:pt x="0" y="725632"/>
                </a:moveTo>
                <a:cubicBezTo>
                  <a:pt x="0" y="324877"/>
                  <a:pt x="324877" y="0"/>
                  <a:pt x="725632" y="0"/>
                </a:cubicBezTo>
                <a:cubicBezTo>
                  <a:pt x="1126387" y="0"/>
                  <a:pt x="1451264" y="324877"/>
                  <a:pt x="1451264" y="725632"/>
                </a:cubicBezTo>
                <a:cubicBezTo>
                  <a:pt x="1451264" y="1126387"/>
                  <a:pt x="1126387" y="1451264"/>
                  <a:pt x="725632" y="1451264"/>
                </a:cubicBezTo>
                <a:cubicBezTo>
                  <a:pt x="324877" y="1451264"/>
                  <a:pt x="0" y="1126387"/>
                  <a:pt x="0" y="72563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093" tIns="248093" rIns="248093" bIns="24809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2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IV</a:t>
            </a:r>
            <a:r>
              <a:rPr lang="zh-TW" altLang="en-US" sz="2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值計算</a:t>
            </a:r>
            <a:endPara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手繪多邊形 19"/>
          <p:cNvSpPr/>
          <p:nvPr/>
        </p:nvSpPr>
        <p:spPr>
          <a:xfrm>
            <a:off x="3313181" y="1425739"/>
            <a:ext cx="1451264" cy="1451264"/>
          </a:xfrm>
          <a:custGeom>
            <a:avLst/>
            <a:gdLst>
              <a:gd name="connsiteX0" fmla="*/ 0 w 1451264"/>
              <a:gd name="connsiteY0" fmla="*/ 725632 h 1451264"/>
              <a:gd name="connsiteX1" fmla="*/ 725632 w 1451264"/>
              <a:gd name="connsiteY1" fmla="*/ 0 h 1451264"/>
              <a:gd name="connsiteX2" fmla="*/ 1451264 w 1451264"/>
              <a:gd name="connsiteY2" fmla="*/ 725632 h 1451264"/>
              <a:gd name="connsiteX3" fmla="*/ 725632 w 1451264"/>
              <a:gd name="connsiteY3" fmla="*/ 1451264 h 1451264"/>
              <a:gd name="connsiteX4" fmla="*/ 0 w 1451264"/>
              <a:gd name="connsiteY4" fmla="*/ 725632 h 14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64" h="1451264">
                <a:moveTo>
                  <a:pt x="0" y="725632"/>
                </a:moveTo>
                <a:cubicBezTo>
                  <a:pt x="0" y="324877"/>
                  <a:pt x="324877" y="0"/>
                  <a:pt x="725632" y="0"/>
                </a:cubicBezTo>
                <a:cubicBezTo>
                  <a:pt x="1126387" y="0"/>
                  <a:pt x="1451264" y="324877"/>
                  <a:pt x="1451264" y="725632"/>
                </a:cubicBezTo>
                <a:cubicBezTo>
                  <a:pt x="1451264" y="1126387"/>
                  <a:pt x="1126387" y="1451264"/>
                  <a:pt x="725632" y="1451264"/>
                </a:cubicBezTo>
                <a:cubicBezTo>
                  <a:pt x="324877" y="1451264"/>
                  <a:pt x="0" y="1126387"/>
                  <a:pt x="0" y="72563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093" tIns="248093" rIns="248093" bIns="24809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資訊科技</a:t>
            </a:r>
            <a:endPara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580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89" name="Shape 725"/>
          <p:cNvPicPr preferRelativeResize="0">
            <a:picLocks noGrp="1"/>
          </p:cNvPicPr>
          <p:nvPr>
            <p:ph sz="quarter" idx="1"/>
          </p:nvPr>
        </p:nvPicPr>
        <p:blipFill>
          <a:blip r:embed="rId3"/>
          <a:srcRect t="10178" b="5499"/>
          <a:stretch>
            <a:fillRect/>
          </a:stretch>
        </p:blipFill>
        <p:spPr>
          <a:xfrm>
            <a:off x="1634177" y="1447800"/>
            <a:ext cx="8896350" cy="5184775"/>
          </a:xfrm>
          <a:solidFill>
            <a:srgbClr val="ECECEC"/>
          </a:solidFill>
          <a:ln w="88900" cap="sq">
            <a:solidFill>
              <a:srgbClr val="FFFFFF"/>
            </a:solidFill>
            <a:headEnd type="none" w="med" len="med"/>
            <a:tailEnd type="none" w="med" len="med"/>
          </a:ln>
        </p:spPr>
      </p:pic>
      <p:sp>
        <p:nvSpPr>
          <p:cNvPr id="293890" name="投影片編號版面配置區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fld id="{BE714FC2-E7C3-4D22-BDD0-EF24F3534AE9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19</a:t>
            </a:fld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3891" name="Shape 726"/>
          <p:cNvSpPr txBox="1">
            <a:spLocks noChangeArrowheads="1"/>
          </p:cNvSpPr>
          <p:nvPr/>
        </p:nvSpPr>
        <p:spPr bwMode="auto">
          <a:xfrm>
            <a:off x="914400" y="214313"/>
            <a:ext cx="9753600" cy="143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36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Arial" charset="0"/>
              </a:rPr>
              <a:t>國家院備有總綱導讀、宣導影片、專書、案例等資料，可供下載</a:t>
            </a:r>
            <a:endParaRPr lang="en-US" sz="3600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792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107</a:t>
            </a:r>
            <a:r>
              <a:rPr lang="zh-TW" altLang="en-US" dirty="0"/>
              <a:t>課綱</a:t>
            </a:r>
            <a:r>
              <a:rPr lang="zh-TW" altLang="en-US" dirty="0" smtClean="0"/>
              <a:t>之特色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3600" y="1282700"/>
            <a:ext cx="10450394" cy="50673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素養導向取代能力取向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　</a:t>
            </a:r>
            <a:r>
              <a:rPr lang="zh-TW" altLang="en-US" dirty="0" smtClean="0"/>
              <a:t>　以往的能力取向偏重知識與技能。素養導向則同時注重學習歷程、情境、結果。</a:t>
            </a:r>
            <a:endParaRPr lang="en-US" altLang="zh-TW" dirty="0" smtClean="0"/>
          </a:p>
          <a:p>
            <a:r>
              <a:rPr lang="zh-TW" altLang="en-US" dirty="0" smtClean="0"/>
              <a:t>重</a:t>
            </a:r>
            <a:r>
              <a:rPr lang="zh-TW" altLang="en-US" dirty="0"/>
              <a:t>視</a:t>
            </a:r>
            <a:r>
              <a:rPr lang="zh-TW" altLang="en-US" dirty="0" smtClean="0"/>
              <a:t>連貫統整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　</a:t>
            </a:r>
            <a:r>
              <a:rPr lang="zh-TW" altLang="en-US" dirty="0" smtClean="0"/>
              <a:t>　強調國中小、高中課程的縱向連貫性，並且希望以彈性課程達到各領域的橫向統整。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334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7" name="Shape 731"/>
          <p:cNvPicPr preferRelativeResize="0">
            <a:picLocks noChangeAspect="1" noChangeArrowheads="1"/>
          </p:cNvPicPr>
          <p:nvPr/>
        </p:nvPicPr>
        <p:blipFill>
          <a:blip r:embed="rId3"/>
          <a:srcRect l="12846" t="15492" r="14468" b="8643"/>
          <a:stretch>
            <a:fillRect/>
          </a:stretch>
        </p:blipFill>
        <p:spPr bwMode="auto">
          <a:xfrm>
            <a:off x="1693068" y="1068697"/>
            <a:ext cx="8780463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2" name="Shape 732"/>
          <p:cNvSpPr>
            <a:spLocks noChangeArrowheads="1"/>
          </p:cNvSpPr>
          <p:nvPr/>
        </p:nvSpPr>
        <p:spPr bwMode="auto">
          <a:xfrm>
            <a:off x="1863725" y="1775276"/>
            <a:ext cx="8439150" cy="7969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7C5F9F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buSzPct val="25000"/>
            </a:pPr>
            <a:r>
              <a:rPr lang="en-US" sz="3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影片</a:t>
            </a:r>
            <a:r>
              <a:rPr lang="en-US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：完整版、</a:t>
            </a:r>
            <a:r>
              <a:rPr lang="en-US" altLang="zh-TW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8</a:t>
            </a:r>
            <a:r>
              <a:rPr lang="en-US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分鐘版、</a:t>
            </a:r>
            <a:r>
              <a:rPr lang="en-US" altLang="zh-TW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2</a:t>
            </a:r>
            <a:r>
              <a:rPr lang="en-US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分鐘版的總綱介紹</a:t>
            </a:r>
          </a:p>
        </p:txBody>
      </p:sp>
      <p:sp>
        <p:nvSpPr>
          <p:cNvPr id="733" name="Shape 733"/>
          <p:cNvSpPr>
            <a:spLocks noChangeArrowheads="1"/>
          </p:cNvSpPr>
          <p:nvPr/>
        </p:nvSpPr>
        <p:spPr bwMode="auto">
          <a:xfrm>
            <a:off x="1863725" y="3354388"/>
            <a:ext cx="8439150" cy="84931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5A9C4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buSzPct val="25000"/>
            </a:pPr>
            <a:r>
              <a:rPr lang="en-US" sz="3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動畫</a:t>
            </a:r>
            <a:r>
              <a:rPr lang="en-US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：中</a:t>
            </a:r>
            <a:r>
              <a:rPr lang="en-US" altLang="zh-TW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/</a:t>
            </a:r>
            <a:r>
              <a:rPr lang="en-US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英文字幕版</a:t>
            </a:r>
          </a:p>
        </p:txBody>
      </p:sp>
      <p:sp>
        <p:nvSpPr>
          <p:cNvPr id="734" name="Shape 734"/>
          <p:cNvSpPr>
            <a:spLocks noChangeArrowheads="1"/>
          </p:cNvSpPr>
          <p:nvPr/>
        </p:nvSpPr>
        <p:spPr bwMode="auto">
          <a:xfrm>
            <a:off x="1863725" y="4265613"/>
            <a:ext cx="8439150" cy="8128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BD4B48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buSzPct val="25000"/>
            </a:pPr>
            <a:r>
              <a:rPr lang="en-US" sz="3600" b="1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專書</a:t>
            </a:r>
            <a:r>
              <a:rPr 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：</a:t>
            </a:r>
            <a:r>
              <a:rPr lang="en-US" altLang="zh-TW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《</a:t>
            </a:r>
            <a:r>
              <a:rPr lang="en-US" sz="2800" b="1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同行</a:t>
            </a:r>
            <a:r>
              <a:rPr lang="en-US" altLang="zh-TW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》</a:t>
            </a:r>
            <a:r>
              <a:rPr 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、</a:t>
            </a:r>
            <a:r>
              <a:rPr lang="en-US" sz="2800" b="1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摺頁</a:t>
            </a:r>
            <a:r>
              <a:rPr lang="en-US" sz="2800" b="1" dirty="0" err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、領綱課程手冊</a:t>
            </a:r>
            <a:endParaRPr lang="en-US" sz="2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735" name="Shape 735"/>
          <p:cNvSpPr>
            <a:spLocks noChangeArrowheads="1"/>
          </p:cNvSpPr>
          <p:nvPr/>
        </p:nvSpPr>
        <p:spPr bwMode="auto">
          <a:xfrm>
            <a:off x="1881188" y="5143500"/>
            <a:ext cx="8439150" cy="7191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97B853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buSzPct val="25000"/>
            </a:pPr>
            <a:r>
              <a:rPr lang="en-US" sz="3600" b="1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研究</a:t>
            </a:r>
            <a:r>
              <a:rPr lang="en-US" sz="2800" b="1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：</a:t>
            </a:r>
            <a:r>
              <a:rPr lang="en-US" sz="2600" b="1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基礎性研究、課程發展建議書、課程發展指引</a:t>
            </a:r>
            <a:endParaRPr lang="en-US" sz="26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737" name="Shape 737"/>
          <p:cNvSpPr>
            <a:spLocks noChangeArrowheads="1"/>
          </p:cNvSpPr>
          <p:nvPr/>
        </p:nvSpPr>
        <p:spPr bwMode="auto">
          <a:xfrm>
            <a:off x="1881188" y="2551196"/>
            <a:ext cx="8439151" cy="71913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5913F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buSzPct val="25000"/>
            </a:pPr>
            <a:r>
              <a:rPr lang="en-US" sz="28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案例及影片：邁向新課綱的第一哩路</a:t>
            </a:r>
          </a:p>
        </p:txBody>
      </p:sp>
      <p:sp>
        <p:nvSpPr>
          <p:cNvPr id="295944" name="Shape 738"/>
          <p:cNvSpPr txBox="1">
            <a:spLocks noChangeArrowheads="1"/>
          </p:cNvSpPr>
          <p:nvPr/>
        </p:nvSpPr>
        <p:spPr bwMode="auto">
          <a:xfrm>
            <a:off x="1738313" y="1214439"/>
            <a:ext cx="850106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739" name="Shape 739"/>
          <p:cNvSpPr>
            <a:spLocks noChangeArrowheads="1"/>
          </p:cNvSpPr>
          <p:nvPr/>
        </p:nvSpPr>
        <p:spPr bwMode="auto">
          <a:xfrm>
            <a:off x="1881188" y="928689"/>
            <a:ext cx="8439150" cy="7969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7C5F9F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buSzPct val="25000"/>
            </a:pPr>
            <a:r>
              <a:rPr lang="en-US" sz="3600" b="1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課綱</a:t>
            </a:r>
            <a:r>
              <a:rPr lang="en-US" sz="2800" b="1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：總綱、總綱</a:t>
            </a:r>
            <a:r>
              <a:rPr lang="en-US" altLang="zh-TW" sz="2800" b="1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Q&amp;A</a:t>
            </a:r>
            <a:r>
              <a:rPr lang="en-US" sz="2800" b="1" dirty="0" err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、領綱、領綱</a:t>
            </a:r>
            <a:r>
              <a:rPr lang="en-US" altLang="zh-TW" sz="2800" b="1" dirty="0" err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Q&amp;A</a:t>
            </a:r>
            <a:endParaRPr lang="en-US" altLang="zh-TW" sz="2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295946" name="Shape 740"/>
          <p:cNvSpPr txBox="1">
            <a:spLocks noChangeArrowheads="1"/>
          </p:cNvSpPr>
          <p:nvPr/>
        </p:nvSpPr>
        <p:spPr bwMode="auto">
          <a:xfrm>
            <a:off x="808037" y="285751"/>
            <a:ext cx="8002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Arial" charset="0"/>
              </a:rPr>
              <a:t>了解新課綱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Arial" charset="0"/>
              </a:rPr>
              <a:t>--</a:t>
            </a:r>
            <a:r>
              <a:rPr lang="en-US" sz="4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  <a:sym typeface="Arial" charset="0"/>
              </a:rPr>
              <a:t>可參考及運用資源</a:t>
            </a:r>
            <a:endParaRPr lang="en-US" sz="4400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  <a:sym typeface="Arial" charset="0"/>
            </a:endParaRPr>
          </a:p>
        </p:txBody>
      </p:sp>
      <p:sp>
        <p:nvSpPr>
          <p:cNvPr id="295947" name="投影片編號版面配置區 1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fld id="{6F54BF94-E4A3-4358-8CC5-413ED9149C45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20</a:t>
            </a:fld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50361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3600" y="1282700"/>
            <a:ext cx="10204734" cy="5067300"/>
          </a:xfrm>
        </p:spPr>
        <p:txBody>
          <a:bodyPr/>
          <a:lstStyle/>
          <a:p>
            <a:r>
              <a:rPr lang="en-US" altLang="zh-TW" dirty="0" smtClean="0"/>
              <a:t>107</a:t>
            </a:r>
            <a:r>
              <a:rPr lang="zh-TW" altLang="en-US" dirty="0" smtClean="0"/>
              <a:t>課綱總綱內容已確定，但社會領域綱要目前仍在擬定且</a:t>
            </a:r>
            <a:r>
              <a:rPr lang="en-US" altLang="zh-TW" dirty="0" smtClean="0"/>
              <a:t>109</a:t>
            </a:r>
            <a:r>
              <a:rPr lang="zh-TW" altLang="en-US" dirty="0" smtClean="0"/>
              <a:t>年才會實施，也請老師們密切注意。</a:t>
            </a:r>
            <a:endParaRPr lang="en-US" altLang="zh-TW" dirty="0" smtClean="0"/>
          </a:p>
          <a:p>
            <a:r>
              <a:rPr lang="zh-TW" altLang="en-US" dirty="0" smtClean="0"/>
              <a:t>我們無法掌握課綱的內容及走向，但我們的專業將決定課綱的轉化與實踐。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934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8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107</a:t>
            </a:r>
            <a:r>
              <a:rPr lang="zh-TW" altLang="en-US" dirty="0"/>
              <a:t>課綱之特色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3600" y="1282700"/>
            <a:ext cx="10272973" cy="5067300"/>
          </a:xfrm>
        </p:spPr>
        <p:txBody>
          <a:bodyPr/>
          <a:lstStyle/>
          <a:p>
            <a:r>
              <a:rPr lang="zh-TW" altLang="en-US" dirty="0" smtClean="0"/>
              <a:t>重視學校本位課程發展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　</a:t>
            </a:r>
            <a:r>
              <a:rPr lang="zh-TW" altLang="en-US" dirty="0" smtClean="0"/>
              <a:t>　</a:t>
            </a:r>
            <a:r>
              <a:rPr lang="zh-TW" altLang="en-US" dirty="0"/>
              <a:t>彈性</a:t>
            </a:r>
            <a:r>
              <a:rPr lang="zh-TW" altLang="en-US" dirty="0" smtClean="0"/>
              <a:t>課程讓各學校依照需求、特色自行規劃，不止跨科、跨領域，實施對象不限於某一年級，可以班群、全校的方式進行。</a:t>
            </a:r>
            <a:endParaRPr lang="en-US" altLang="zh-TW" dirty="0" smtClean="0"/>
          </a:p>
          <a:p>
            <a:r>
              <a:rPr lang="zh-TW" altLang="en-US" dirty="0" smtClean="0"/>
              <a:t>多元</a:t>
            </a:r>
            <a:r>
              <a:rPr lang="zh-TW" altLang="en-US" dirty="0"/>
              <a:t>適</a:t>
            </a:r>
            <a:r>
              <a:rPr lang="zh-TW" altLang="en-US" dirty="0" smtClean="0"/>
              <a:t>性的課程內容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　</a:t>
            </a:r>
            <a:r>
              <a:rPr lang="zh-TW" altLang="en-US" dirty="0" smtClean="0"/>
              <a:t>　彈性課程內容可以各種形式呈現，例如服務學習、戶外教育、專題探討等多元形式呈現。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728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107</a:t>
            </a:r>
            <a:r>
              <a:rPr lang="zh-TW" altLang="en-US" dirty="0"/>
              <a:t>課綱</a:t>
            </a:r>
            <a:r>
              <a:rPr lang="zh-TW" altLang="en-US" dirty="0" smtClean="0"/>
              <a:t>之基本理念</a:t>
            </a:r>
            <a:endParaRPr lang="zh-TW" alt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20466" y="5641344"/>
            <a:ext cx="852330" cy="835656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多元適性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37694" y="5641344"/>
            <a:ext cx="852330" cy="835656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彈性活力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254921" y="5641344"/>
            <a:ext cx="852330" cy="835656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配套整合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04309" y="5641344"/>
            <a:ext cx="852330" cy="835656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素養導向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456035" y="3280831"/>
            <a:ext cx="415457" cy="552852"/>
          </a:xfrm>
          <a:prstGeom prst="upDownArrow">
            <a:avLst>
              <a:gd name="adj1" fmla="val 50000"/>
              <a:gd name="adj2" fmla="val 3402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302111" y="2808393"/>
            <a:ext cx="2024075" cy="524553"/>
          </a:xfrm>
          <a:prstGeom prst="rect">
            <a:avLst/>
          </a:prstGeom>
          <a:ln>
            <a:headEnd/>
            <a:tailEnd/>
          </a:ln>
          <a:effectLst>
            <a:softEdge rad="12700"/>
          </a:effectLst>
          <a:scene3d>
            <a:camera prst="isometricOffAxis1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+mn-ea"/>
              </a:rPr>
              <a:t>核心理念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27879" y="4224869"/>
            <a:ext cx="1956548" cy="524552"/>
          </a:xfrm>
          <a:prstGeom prst="rect">
            <a:avLst/>
          </a:prstGeom>
          <a:ln>
            <a:headEnd/>
            <a:tailEnd/>
          </a:ln>
          <a:effectLst>
            <a:softEdge rad="12700"/>
          </a:effectLst>
          <a:scene3d>
            <a:camera prst="isometricOffAxis1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+mn-ea"/>
              </a:rPr>
              <a:t>課程目標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302111" y="5641343"/>
            <a:ext cx="2024075" cy="936877"/>
          </a:xfrm>
          <a:prstGeom prst="rect">
            <a:avLst/>
          </a:prstGeom>
          <a:ln>
            <a:headEnd/>
            <a:tailEnd/>
          </a:ln>
          <a:scene3d>
            <a:camera prst="isometricOffAxis1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+mn-ea"/>
              </a:rPr>
              <a:t>課綱發展</a:t>
            </a:r>
            <a:endParaRPr lang="en-US" altLang="zh-TW" sz="2800" b="1" dirty="0">
              <a:solidFill>
                <a:schemeClr val="bg1"/>
              </a:solidFill>
              <a:latin typeface="+mn-ea"/>
            </a:endParaRPr>
          </a:p>
          <a:p>
            <a:pPr algn="ctr" eaLnBrk="1" hangingPunct="1"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+mn-ea"/>
              </a:rPr>
              <a:t>方向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873348" y="2572175"/>
            <a:ext cx="1699305" cy="709494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 發</a:t>
            </a:r>
            <a:endParaRPr lang="zh-TW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751471" y="2572175"/>
            <a:ext cx="1727145" cy="709494"/>
          </a:xfrm>
          <a:prstGeom prst="ellipse">
            <a:avLst/>
          </a:prstGeom>
          <a:gradFill rotWithShape="1">
            <a:gsLst>
              <a:gs pos="0">
                <a:srgbClr val="C2D69B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 動</a:t>
            </a: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7707760" y="2573012"/>
            <a:ext cx="1668253" cy="70781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A1C7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 好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6456035" y="2020998"/>
            <a:ext cx="415457" cy="506781"/>
          </a:xfrm>
          <a:prstGeom prst="upDownArrow">
            <a:avLst>
              <a:gd name="adj1" fmla="val 50000"/>
              <a:gd name="adj2" fmla="val 3118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3873348" y="3832008"/>
            <a:ext cx="1253867" cy="1191983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</a:t>
            </a:r>
          </a:p>
          <a:p>
            <a:pPr algn="ctr" eaLnBrk="1" hangingPunct="1"/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</a:p>
          <a:p>
            <a:pPr algn="ctr" eaLnBrk="1" hangingPunct="1"/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動力</a:t>
            </a: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5282475" y="3832008"/>
            <a:ext cx="1256008" cy="1154289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具備</a:t>
            </a:r>
          </a:p>
          <a:p>
            <a:pPr algn="ctr" eaLnBrk="1" hangingPunct="1"/>
            <a:r>
              <a:rPr lang="zh-TW" altLang="en-US" sz="24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核心</a:t>
            </a:r>
          </a:p>
          <a:p>
            <a:pPr algn="ctr" eaLnBrk="1" hangingPunct="1"/>
            <a:r>
              <a:rPr lang="zh-TW" altLang="en-US" sz="24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素養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6690532" y="3832008"/>
            <a:ext cx="1256008" cy="1191983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持續</a:t>
            </a:r>
          </a:p>
          <a:p>
            <a:pPr algn="ctr" eaLnBrk="1" hangingPunct="1"/>
            <a:r>
              <a:rPr lang="zh-TW" altLang="en-US" sz="24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生涯</a:t>
            </a:r>
          </a:p>
          <a:p>
            <a:pPr algn="ctr" eaLnBrk="1" hangingPunct="1"/>
            <a:r>
              <a:rPr lang="zh-TW" altLang="en-US" sz="24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</a:t>
            </a: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8097519" y="3832008"/>
            <a:ext cx="1257079" cy="1191983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實踐</a:t>
            </a:r>
          </a:p>
          <a:p>
            <a:pPr algn="ctr" eaLnBrk="1" hangingPunct="1"/>
            <a:r>
              <a:rPr lang="zh-TW" altLang="en-US" sz="24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公民</a:t>
            </a:r>
          </a:p>
          <a:p>
            <a:pPr algn="ctr" eaLnBrk="1" hangingPunct="1"/>
            <a:r>
              <a:rPr lang="zh-TW" altLang="en-US" sz="24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責任</a:t>
            </a:r>
            <a:endParaRPr lang="zh-TW" altLang="zh-TW" sz="24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187082" y="5641344"/>
            <a:ext cx="852330" cy="835656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連貫統整</a:t>
            </a: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6426053" y="5026505"/>
            <a:ext cx="415457" cy="552852"/>
          </a:xfrm>
          <a:prstGeom prst="upDownArrow">
            <a:avLst>
              <a:gd name="adj1" fmla="val 50000"/>
              <a:gd name="adj2" fmla="val 3402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302111" y="1313178"/>
            <a:ext cx="2024075" cy="603292"/>
          </a:xfrm>
          <a:prstGeom prst="rect">
            <a:avLst/>
          </a:prstGeom>
          <a:ln>
            <a:headEnd/>
            <a:tailEnd/>
          </a:ln>
          <a:effectLst>
            <a:softEdge rad="12700"/>
          </a:effectLst>
          <a:scene3d>
            <a:camera prst="isometricOffAxis1Right"/>
            <a:lightRig rig="threePt" dir="t"/>
          </a:scene3d>
          <a:sp3d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+mn-ea"/>
              </a:rPr>
              <a:t>課程願景</a:t>
            </a: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3952584" y="1155700"/>
            <a:ext cx="5212488" cy="866135"/>
          </a:xfrm>
          <a:prstGeom prst="ellipse">
            <a:avLst/>
          </a:prstGeom>
          <a:gradFill rotWithShape="1">
            <a:gsLst>
              <a:gs pos="0">
                <a:srgbClr val="FFD5FF"/>
              </a:gs>
              <a:gs pos="100000">
                <a:srgbClr val="FFF7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成就每一位孩子</a:t>
            </a:r>
          </a:p>
          <a:p>
            <a:pPr algn="ctr" eaLnBrk="1" hangingPunct="1">
              <a:lnSpc>
                <a:spcPts val="21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適性揚才</a:t>
            </a:r>
            <a:r>
              <a:rPr lang="en-US" altLang="zh-TW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終身學習</a:t>
            </a:r>
            <a:endParaRPr lang="zh-TW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流程圖: 程序 25"/>
          <p:cNvSpPr/>
          <p:nvPr/>
        </p:nvSpPr>
        <p:spPr>
          <a:xfrm>
            <a:off x="9376013" y="6477000"/>
            <a:ext cx="2693158" cy="308675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來源：國家教育研究</a:t>
            </a:r>
            <a:r>
              <a:rPr lang="zh-TW" altLang="en-US" dirty="0"/>
              <a:t>院</a:t>
            </a:r>
          </a:p>
        </p:txBody>
      </p:sp>
    </p:spTree>
    <p:extLst>
      <p:ext uri="{BB962C8B-B14F-4D97-AF65-F5344CB8AC3E}">
        <p14:creationId xmlns:p14="http://schemas.microsoft.com/office/powerpoint/2010/main" val="360643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107</a:t>
            </a:r>
            <a:r>
              <a:rPr lang="zh-TW" altLang="en-US" dirty="0"/>
              <a:t>課綱</a:t>
            </a:r>
            <a:r>
              <a:rPr lang="zh-TW" altLang="en-US" dirty="0" smtClean="0"/>
              <a:t>之重要內涵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核心素養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「</a:t>
            </a:r>
            <a:r>
              <a:rPr lang="zh-TW" altLang="en-US" dirty="0">
                <a:solidFill>
                  <a:srgbClr val="FFFF00"/>
                </a:solidFill>
              </a:rPr>
              <a:t>核心素養</a:t>
            </a:r>
            <a:r>
              <a:rPr lang="zh-TW" altLang="en-US" dirty="0"/>
              <a:t>」是指一個人為</a:t>
            </a:r>
            <a:r>
              <a:rPr lang="zh-TW" altLang="en-US" dirty="0">
                <a:solidFill>
                  <a:srgbClr val="FFFF00"/>
                </a:solidFill>
              </a:rPr>
              <a:t>適應現在生活及面對未來挑戰，所應具備的知識、能力</a:t>
            </a:r>
            <a:r>
              <a:rPr lang="zh-TW" altLang="en-US" dirty="0" smtClean="0">
                <a:solidFill>
                  <a:srgbClr val="FFFF00"/>
                </a:solidFill>
              </a:rPr>
              <a:t>與態</a:t>
            </a:r>
            <a:r>
              <a:rPr lang="zh-TW" altLang="en-US" dirty="0">
                <a:solidFill>
                  <a:srgbClr val="FFFF00"/>
                </a:solidFill>
              </a:rPr>
              <a:t>度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「</a:t>
            </a:r>
            <a:r>
              <a:rPr lang="zh-TW" altLang="en-US" dirty="0"/>
              <a:t>核心素養</a:t>
            </a:r>
            <a:r>
              <a:rPr lang="zh-TW" altLang="en-US" dirty="0" smtClean="0"/>
              <a:t>」強調學習不宜</a:t>
            </a:r>
            <a:r>
              <a:rPr lang="zh-TW" altLang="en-US" dirty="0"/>
              <a:t>以學科知識及技能為限，而</a:t>
            </a:r>
            <a:r>
              <a:rPr lang="zh-TW" altLang="en-US" dirty="0">
                <a:solidFill>
                  <a:srgbClr val="FFFF00"/>
                </a:solidFill>
              </a:rPr>
              <a:t>應關注</a:t>
            </a:r>
            <a:r>
              <a:rPr lang="zh-TW" altLang="en-US" dirty="0" smtClean="0">
                <a:solidFill>
                  <a:srgbClr val="FFFF00"/>
                </a:solidFill>
              </a:rPr>
              <a:t>學習</a:t>
            </a:r>
            <a:r>
              <a:rPr lang="zh-TW" altLang="en-US" dirty="0">
                <a:solidFill>
                  <a:srgbClr val="FFFF00"/>
                </a:solidFill>
              </a:rPr>
              <a:t>與生活的結合</a:t>
            </a:r>
            <a:r>
              <a:rPr lang="zh-TW" altLang="en-US" dirty="0" smtClean="0">
                <a:solidFill>
                  <a:srgbClr val="FFFF00"/>
                </a:solidFill>
              </a:rPr>
              <a:t>，透過</a:t>
            </a:r>
            <a:r>
              <a:rPr lang="zh-TW" altLang="en-US" dirty="0">
                <a:solidFill>
                  <a:srgbClr val="FFFF00"/>
                </a:solidFill>
              </a:rPr>
              <a:t>實踐力行</a:t>
            </a:r>
            <a:r>
              <a:rPr lang="zh-TW" altLang="en-US" dirty="0"/>
              <a:t>而彰顯學習者的全人發展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強調</a:t>
            </a:r>
            <a:r>
              <a:rPr lang="zh-TW" altLang="en-US" dirty="0"/>
              <a:t>培養以人為本的「</a:t>
            </a:r>
            <a:r>
              <a:rPr lang="zh-TW" altLang="en-US" dirty="0">
                <a:solidFill>
                  <a:srgbClr val="FFFF00"/>
                </a:solidFill>
              </a:rPr>
              <a:t>終身學習者</a:t>
            </a:r>
            <a:r>
              <a:rPr lang="zh-TW" altLang="en-US" dirty="0"/>
              <a:t>」</a:t>
            </a:r>
          </a:p>
        </p:txBody>
      </p:sp>
      <p:grpSp>
        <p:nvGrpSpPr>
          <p:cNvPr id="8" name="群組 8"/>
          <p:cNvGrpSpPr>
            <a:grpSpLocks/>
          </p:cNvGrpSpPr>
          <p:nvPr/>
        </p:nvGrpSpPr>
        <p:grpSpPr bwMode="auto">
          <a:xfrm>
            <a:off x="2238234" y="191069"/>
            <a:ext cx="7031700" cy="7069540"/>
            <a:chOff x="1258593" y="188640"/>
            <a:chExt cx="6051352" cy="6739843"/>
          </a:xfrm>
        </p:grpSpPr>
        <p:grpSp>
          <p:nvGrpSpPr>
            <p:cNvPr id="9" name="群組 9"/>
            <p:cNvGrpSpPr>
              <a:grpSpLocks/>
            </p:cNvGrpSpPr>
            <p:nvPr/>
          </p:nvGrpSpPr>
          <p:grpSpPr bwMode="auto">
            <a:xfrm>
              <a:off x="1512386" y="188640"/>
              <a:ext cx="5600540" cy="6739843"/>
              <a:chOff x="1512386" y="188640"/>
              <a:chExt cx="5600540" cy="6739843"/>
            </a:xfrm>
          </p:grpSpPr>
          <p:grpSp>
            <p:nvGrpSpPr>
              <p:cNvPr id="21" name="群組 21"/>
              <p:cNvGrpSpPr>
                <a:grpSpLocks/>
              </p:cNvGrpSpPr>
              <p:nvPr/>
            </p:nvGrpSpPr>
            <p:grpSpPr bwMode="auto">
              <a:xfrm>
                <a:off x="1648995" y="693196"/>
                <a:ext cx="5125928" cy="5040000"/>
                <a:chOff x="1648995" y="261188"/>
                <a:chExt cx="5125928" cy="5040000"/>
              </a:xfrm>
            </p:grpSpPr>
            <p:grpSp>
              <p:nvGrpSpPr>
                <p:cNvPr id="25" name="群組 25"/>
                <p:cNvGrpSpPr>
                  <a:grpSpLocks/>
                </p:cNvGrpSpPr>
                <p:nvPr/>
              </p:nvGrpSpPr>
              <p:grpSpPr bwMode="auto">
                <a:xfrm>
                  <a:off x="1688125" y="261188"/>
                  <a:ext cx="5086798" cy="5040000"/>
                  <a:chOff x="1688125" y="261188"/>
                  <a:chExt cx="5086798" cy="5040000"/>
                </a:xfrm>
              </p:grpSpPr>
              <p:grpSp>
                <p:nvGrpSpPr>
                  <p:cNvPr id="30" name="群組 30"/>
                  <p:cNvGrpSpPr>
                    <a:grpSpLocks/>
                  </p:cNvGrpSpPr>
                  <p:nvPr/>
                </p:nvGrpSpPr>
                <p:grpSpPr bwMode="auto">
                  <a:xfrm>
                    <a:off x="1688125" y="261188"/>
                    <a:ext cx="5040000" cy="5040000"/>
                    <a:chOff x="1688125" y="261188"/>
                    <a:chExt cx="5040000" cy="5040000"/>
                  </a:xfrm>
                </p:grpSpPr>
                <p:grpSp>
                  <p:nvGrpSpPr>
                    <p:cNvPr id="35" name="群組 34"/>
                    <p:cNvGrpSpPr/>
                    <p:nvPr/>
                  </p:nvGrpSpPr>
                  <p:grpSpPr>
                    <a:xfrm>
                      <a:off x="1688125" y="261188"/>
                      <a:ext cx="5040000" cy="5040000"/>
                      <a:chOff x="1692000" y="549000"/>
                      <a:chExt cx="5040000" cy="5040000"/>
                    </a:xfrm>
                    <a:solidFill>
                      <a:schemeClr val="accent4">
                        <a:lumMod val="20000"/>
                        <a:lumOff val="80000"/>
                      </a:schemeClr>
                    </a:solidFill>
                  </p:grpSpPr>
                  <p:grpSp>
                    <p:nvGrpSpPr>
                      <p:cNvPr id="40" name="群組 39"/>
                      <p:cNvGrpSpPr/>
                      <p:nvPr/>
                    </p:nvGrpSpPr>
                    <p:grpSpPr>
                      <a:xfrm>
                        <a:off x="1692000" y="549000"/>
                        <a:ext cx="5040000" cy="5040000"/>
                        <a:chOff x="1692000" y="549000"/>
                        <a:chExt cx="5040000" cy="5040000"/>
                      </a:xfrm>
                      <a:grpFill/>
                    </p:grpSpPr>
                    <p:grpSp>
                      <p:nvGrpSpPr>
                        <p:cNvPr id="50" name="群組 49"/>
                        <p:cNvGrpSpPr/>
                        <p:nvPr/>
                      </p:nvGrpSpPr>
                      <p:grpSpPr>
                        <a:xfrm>
                          <a:off x="1692000" y="549000"/>
                          <a:ext cx="5040000" cy="5040000"/>
                          <a:chOff x="1692000" y="549000"/>
                          <a:chExt cx="5040000" cy="5040000"/>
                        </a:xfrm>
                        <a:grpFill/>
                      </p:grpSpPr>
                      <p:grpSp>
                        <p:nvGrpSpPr>
                          <p:cNvPr id="57" name="群組 56"/>
                          <p:cNvGrpSpPr/>
                          <p:nvPr/>
                        </p:nvGrpSpPr>
                        <p:grpSpPr>
                          <a:xfrm>
                            <a:off x="1692000" y="549000"/>
                            <a:ext cx="5040000" cy="5040000"/>
                            <a:chOff x="1692000" y="549000"/>
                            <a:chExt cx="5760000" cy="5760000"/>
                          </a:xfrm>
                          <a:grpFill/>
                        </p:grpSpPr>
                        <p:sp>
                          <p:nvSpPr>
                            <p:cNvPr id="61" name="橢圓 60"/>
                            <p:cNvSpPr/>
                            <p:nvPr/>
                          </p:nvSpPr>
                          <p:spPr>
                            <a:xfrm>
                              <a:off x="1692000" y="549000"/>
                              <a:ext cx="5760000" cy="5760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zh-TW" altLang="en-US" dirty="0"/>
                            </a:p>
                          </p:txBody>
                        </p:sp>
                        <p:sp>
                          <p:nvSpPr>
                            <p:cNvPr id="62" name="橢圓 61"/>
                            <p:cNvSpPr/>
                            <p:nvPr/>
                          </p:nvSpPr>
                          <p:spPr>
                            <a:xfrm>
                              <a:off x="3132000" y="1989000"/>
                              <a:ext cx="2880000" cy="2880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zh-TW" altLang="en-US" dirty="0"/>
                            </a:p>
                          </p:txBody>
                        </p:sp>
                        <p:sp>
                          <p:nvSpPr>
                            <p:cNvPr id="63" name="橢圓 62"/>
                            <p:cNvSpPr/>
                            <p:nvPr/>
                          </p:nvSpPr>
                          <p:spPr>
                            <a:xfrm>
                              <a:off x="3852000" y="2709000"/>
                              <a:ext cx="1440000" cy="1440000"/>
                            </a:xfrm>
                            <a:prstGeom prst="ellipse">
                              <a:avLst/>
                            </a:prstGeom>
                            <a:solidFill>
                              <a:srgbClr val="FFFF00"/>
                            </a:solidFill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r>
                                <a:rPr lang="zh-TW" altLang="en-US" sz="2200" b="1" dirty="0"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a:t>終身</a:t>
                              </a:r>
                              <a:endParaRPr lang="en-US" altLang="zh-TW" sz="2200" b="1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endParaRPr>
                            </a:p>
                            <a:p>
                              <a:pPr algn="ctr">
                                <a:defRPr/>
                              </a:pPr>
                              <a:r>
                                <a:rPr lang="zh-TW" altLang="en-US" sz="2200" b="1" dirty="0"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a:t>學習者</a:t>
                              </a:r>
                            </a:p>
                          </p:txBody>
                        </p:sp>
                      </p:grpSp>
                      <p:cxnSp>
                        <p:nvCxnSpPr>
                          <p:cNvPr id="58" name="直線接點 57"/>
                          <p:cNvCxnSpPr/>
                          <p:nvPr/>
                        </p:nvCxnSpPr>
                        <p:spPr>
                          <a:xfrm>
                            <a:off x="1907704" y="1955307"/>
                            <a:ext cx="1674296" cy="1113693"/>
                          </a:xfrm>
                          <a:prstGeom prst="line">
                            <a:avLst/>
                          </a:prstGeom>
                          <a:grpFill/>
                          <a:ln w="28575"/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9" name="直線接點 58"/>
                          <p:cNvCxnSpPr>
                            <a:stCxn id="61" idx="4"/>
                          </p:cNvCxnSpPr>
                          <p:nvPr/>
                        </p:nvCxnSpPr>
                        <p:spPr>
                          <a:xfrm flipV="1">
                            <a:off x="4212000" y="3699000"/>
                            <a:ext cx="0" cy="1890000"/>
                          </a:xfrm>
                          <a:prstGeom prst="line">
                            <a:avLst/>
                          </a:prstGeom>
                          <a:grpFill/>
                          <a:ln w="28575"/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0" name="直線接點 59"/>
                          <p:cNvCxnSpPr/>
                          <p:nvPr/>
                        </p:nvCxnSpPr>
                        <p:spPr>
                          <a:xfrm flipV="1">
                            <a:off x="4842000" y="2132854"/>
                            <a:ext cx="1674218" cy="936147"/>
                          </a:xfrm>
                          <a:prstGeom prst="line">
                            <a:avLst/>
                          </a:prstGeom>
                          <a:grpFill/>
                          <a:ln w="28575"/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51" name="直線接點 50"/>
                        <p:cNvCxnSpPr/>
                        <p:nvPr/>
                      </p:nvCxnSpPr>
                      <p:spPr>
                        <a:xfrm>
                          <a:off x="3203848" y="764704"/>
                          <a:ext cx="648072" cy="1116000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" name="直線接點 51"/>
                        <p:cNvCxnSpPr/>
                        <p:nvPr/>
                      </p:nvCxnSpPr>
                      <p:spPr>
                        <a:xfrm flipH="1">
                          <a:off x="4644008" y="836712"/>
                          <a:ext cx="794625" cy="1044000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" name="直線接點 52"/>
                        <p:cNvCxnSpPr/>
                        <p:nvPr/>
                      </p:nvCxnSpPr>
                      <p:spPr>
                        <a:xfrm>
                          <a:off x="1763688" y="3573016"/>
                          <a:ext cx="1330879" cy="0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" name="直線接點 53"/>
                        <p:cNvCxnSpPr/>
                        <p:nvPr/>
                      </p:nvCxnSpPr>
                      <p:spPr>
                        <a:xfrm flipH="1">
                          <a:off x="2697255" y="4077184"/>
                          <a:ext cx="794625" cy="1008000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" name="直線接點 54"/>
                        <p:cNvCxnSpPr/>
                        <p:nvPr/>
                      </p:nvCxnSpPr>
                      <p:spPr>
                        <a:xfrm flipV="1">
                          <a:off x="5360214" y="3465004"/>
                          <a:ext cx="1371786" cy="108012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" name="直線接點 55"/>
                        <p:cNvCxnSpPr/>
                        <p:nvPr/>
                      </p:nvCxnSpPr>
                      <p:spPr>
                        <a:xfrm>
                          <a:off x="5041320" y="4005064"/>
                          <a:ext cx="637789" cy="1080000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41" name="文字方塊 40"/>
                      <p:cNvSpPr txBox="1"/>
                      <p:nvPr/>
                    </p:nvSpPr>
                    <p:spPr>
                      <a:xfrm>
                        <a:off x="3563888" y="1987004"/>
                        <a:ext cx="1313180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rgbClr val="C0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自主行動</a:t>
                        </a:r>
                      </a:p>
                    </p:txBody>
                  </p:sp>
                  <p:sp>
                    <p:nvSpPr>
                      <p:cNvPr id="42" name="文字方塊 41"/>
                      <p:cNvSpPr txBox="1"/>
                      <p:nvPr/>
                    </p:nvSpPr>
                    <p:spPr>
                      <a:xfrm>
                        <a:off x="3097094" y="3212976"/>
                        <a:ext cx="514790" cy="4757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會</a:t>
                        </a:r>
                      </a:p>
                    </p:txBody>
                  </p:sp>
                  <p:sp>
                    <p:nvSpPr>
                      <p:cNvPr id="43" name="文字方塊 42"/>
                      <p:cNvSpPr txBox="1"/>
                      <p:nvPr/>
                    </p:nvSpPr>
                    <p:spPr>
                      <a:xfrm>
                        <a:off x="2970450" y="2853557"/>
                        <a:ext cx="514790" cy="4757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社</a:t>
                        </a:r>
                      </a:p>
                    </p:txBody>
                  </p:sp>
                  <p:sp>
                    <p:nvSpPr>
                      <p:cNvPr id="44" name="文字方塊 43"/>
                      <p:cNvSpPr txBox="1"/>
                      <p:nvPr/>
                    </p:nvSpPr>
                    <p:spPr>
                      <a:xfrm>
                        <a:off x="3347864" y="3501008"/>
                        <a:ext cx="514790" cy="4757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參</a:t>
                        </a:r>
                      </a:p>
                    </p:txBody>
                  </p:sp>
                  <p:sp>
                    <p:nvSpPr>
                      <p:cNvPr id="45" name="文字方塊 44"/>
                      <p:cNvSpPr txBox="1"/>
                      <p:nvPr/>
                    </p:nvSpPr>
                    <p:spPr>
                      <a:xfrm>
                        <a:off x="3662139" y="3789620"/>
                        <a:ext cx="514790" cy="4757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與</a:t>
                        </a:r>
                      </a:p>
                    </p:txBody>
                  </p:sp>
                  <p:sp>
                    <p:nvSpPr>
                      <p:cNvPr id="46" name="文字方塊 45"/>
                      <p:cNvSpPr txBox="1"/>
                      <p:nvPr/>
                    </p:nvSpPr>
                    <p:spPr>
                      <a:xfrm>
                        <a:off x="4932040" y="2926105"/>
                        <a:ext cx="466794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rgbClr val="3366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溝</a:t>
                        </a:r>
                      </a:p>
                    </p:txBody>
                  </p:sp>
                  <p:sp>
                    <p:nvSpPr>
                      <p:cNvPr id="47" name="文字方塊 46"/>
                      <p:cNvSpPr txBox="1"/>
                      <p:nvPr/>
                    </p:nvSpPr>
                    <p:spPr>
                      <a:xfrm>
                        <a:off x="4807099" y="3303566"/>
                        <a:ext cx="466794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rgbClr val="3366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通</a:t>
                        </a:r>
                      </a:p>
                    </p:txBody>
                  </p:sp>
                  <p:sp>
                    <p:nvSpPr>
                      <p:cNvPr id="48" name="文字方塊 47"/>
                      <p:cNvSpPr txBox="1"/>
                      <p:nvPr/>
                    </p:nvSpPr>
                    <p:spPr>
                      <a:xfrm>
                        <a:off x="4538801" y="3574177"/>
                        <a:ext cx="466794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rgbClr val="3366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互</a:t>
                        </a:r>
                      </a:p>
                    </p:txBody>
                  </p:sp>
                  <p:sp>
                    <p:nvSpPr>
                      <p:cNvPr id="49" name="文字方塊 48"/>
                      <p:cNvSpPr txBox="1"/>
                      <p:nvPr/>
                    </p:nvSpPr>
                    <p:spPr>
                      <a:xfrm>
                        <a:off x="4234820" y="3789040"/>
                        <a:ext cx="466794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rgbClr val="3366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動</a:t>
                        </a:r>
                      </a:p>
                    </p:txBody>
                  </p:sp>
                </p:grpSp>
                <p:grpSp>
                  <p:nvGrpSpPr>
                    <p:cNvPr id="36" name="群組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4222" y="472149"/>
                      <a:ext cx="4284800" cy="1359925"/>
                      <a:chOff x="2084222" y="472149"/>
                      <a:chExt cx="4284800" cy="1359925"/>
                    </a:xfrm>
                  </p:grpSpPr>
                  <p:sp>
                    <p:nvSpPr>
                      <p:cNvPr id="37" name="文字方塊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33033" y="472149"/>
                        <a:ext cx="1476488" cy="71359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zh-TW" altLang="en-US" b="1">
                            <a:solidFill>
                              <a:srgbClr val="920000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系統思考</a:t>
                        </a:r>
                        <a:endParaRPr lang="en-US" altLang="zh-TW" b="1">
                          <a:solidFill>
                            <a:srgbClr val="920000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pPr algn="ctr"/>
                        <a:r>
                          <a:rPr lang="zh-TW" altLang="en-US" b="1">
                            <a:solidFill>
                              <a:srgbClr val="920000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與解決問題</a:t>
                        </a:r>
                      </a:p>
                    </p:txBody>
                  </p:sp>
                  <p:sp>
                    <p:nvSpPr>
                      <p:cNvPr id="38" name="文字方塊 3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892534" y="1118480"/>
                        <a:ext cx="1476488" cy="71359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zh-TW" altLang="en-US" b="1">
                            <a:solidFill>
                              <a:srgbClr val="920000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規劃執行</a:t>
                        </a:r>
                        <a:endParaRPr lang="en-US" altLang="zh-TW" b="1">
                          <a:solidFill>
                            <a:srgbClr val="920000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pPr algn="ctr"/>
                        <a:r>
                          <a:rPr lang="zh-TW" altLang="en-US" b="1">
                            <a:solidFill>
                              <a:srgbClr val="920000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與創新應變</a:t>
                        </a:r>
                      </a:p>
                    </p:txBody>
                  </p:sp>
                  <p:sp>
                    <p:nvSpPr>
                      <p:cNvPr id="39" name="文字方塊 3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084222" y="1031414"/>
                        <a:ext cx="1476488" cy="71359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zh-TW" altLang="en-US" b="1">
                            <a:solidFill>
                              <a:srgbClr val="920000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身心素養</a:t>
                        </a:r>
                        <a:endParaRPr lang="en-US" altLang="zh-TW" b="1">
                          <a:solidFill>
                            <a:srgbClr val="920000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pPr algn="ctr"/>
                        <a:r>
                          <a:rPr lang="zh-TW" altLang="en-US" b="1">
                            <a:solidFill>
                              <a:srgbClr val="920000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與自我溝通</a:t>
                        </a:r>
                      </a:p>
                    </p:txBody>
                  </p:sp>
                </p:grpSp>
              </p:grpSp>
              <p:grpSp>
                <p:nvGrpSpPr>
                  <p:cNvPr id="31" name="群組 31"/>
                  <p:cNvGrpSpPr>
                    <a:grpSpLocks/>
                  </p:cNvGrpSpPr>
                  <p:nvPr/>
                </p:nvGrpSpPr>
                <p:grpSpPr bwMode="auto">
                  <a:xfrm>
                    <a:off x="4211960" y="2348880"/>
                    <a:ext cx="2562963" cy="2524821"/>
                    <a:chOff x="4211960" y="2348880"/>
                    <a:chExt cx="2562963" cy="2524821"/>
                  </a:xfrm>
                </p:grpSpPr>
                <p:sp>
                  <p:nvSpPr>
                    <p:cNvPr id="32" name="文字方塊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36094" y="2348880"/>
                      <a:ext cx="1338829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zh-TW" altLang="en-US" b="1">
                          <a:solidFill>
                            <a:srgbClr val="0099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符號運用</a:t>
                      </a:r>
                      <a:endParaRPr lang="en-US" altLang="zh-TW" b="1">
                        <a:solidFill>
                          <a:srgbClr val="0099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1">
                          <a:solidFill>
                            <a:srgbClr val="0099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與溝通表達</a:t>
                      </a:r>
                    </a:p>
                  </p:txBody>
                </p:sp>
                <p:sp>
                  <p:nvSpPr>
                    <p:cNvPr id="33" name="文字方塊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48065" y="3428639"/>
                      <a:ext cx="1338829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zh-TW" altLang="en-US" b="1">
                          <a:solidFill>
                            <a:srgbClr val="0099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科技資訊</a:t>
                      </a:r>
                      <a:endParaRPr lang="en-US" altLang="zh-TW" b="1">
                        <a:solidFill>
                          <a:srgbClr val="0099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1">
                          <a:solidFill>
                            <a:srgbClr val="0099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與媒體素養</a:t>
                      </a:r>
                    </a:p>
                  </p:txBody>
                </p:sp>
                <p:sp>
                  <p:nvSpPr>
                    <p:cNvPr id="34" name="文字方塊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11960" y="4227370"/>
                      <a:ext cx="1338829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zh-TW" altLang="en-US" b="1">
                          <a:solidFill>
                            <a:srgbClr val="0099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藝術涵養</a:t>
                      </a:r>
                      <a:endParaRPr lang="en-US" altLang="zh-TW" b="1">
                        <a:solidFill>
                          <a:srgbClr val="0099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1">
                          <a:solidFill>
                            <a:srgbClr val="0099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與美感素養</a:t>
                      </a:r>
                    </a:p>
                  </p:txBody>
                </p:sp>
              </p:grpSp>
            </p:grpSp>
            <p:grpSp>
              <p:nvGrpSpPr>
                <p:cNvPr id="26" name="群組 26"/>
                <p:cNvGrpSpPr>
                  <a:grpSpLocks/>
                </p:cNvGrpSpPr>
                <p:nvPr/>
              </p:nvGrpSpPr>
              <p:grpSpPr bwMode="auto">
                <a:xfrm>
                  <a:off x="1648995" y="2398768"/>
                  <a:ext cx="2580431" cy="2468651"/>
                  <a:chOff x="1648995" y="2398768"/>
                  <a:chExt cx="2580431" cy="2468651"/>
                </a:xfrm>
              </p:grpSpPr>
              <p:sp>
                <p:nvSpPr>
                  <p:cNvPr id="27" name="文字方塊 26"/>
                  <p:cNvSpPr txBox="1"/>
                  <p:nvPr/>
                </p:nvSpPr>
                <p:spPr>
                  <a:xfrm>
                    <a:off x="1648907" y="2399296"/>
                    <a:ext cx="1338971" cy="646647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多元文化</a:t>
                    </a:r>
                    <a:endParaRPr lang="en-US" altLang="zh-TW" b="1" dirty="0">
                      <a:solidFill>
                        <a:schemeClr val="accent1">
                          <a:lumMod val="75000"/>
                        </a:schemeClr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與國際理解</a:t>
                    </a:r>
                  </a:p>
                </p:txBody>
              </p:sp>
              <p:sp>
                <p:nvSpPr>
                  <p:cNvPr id="28" name="文字方塊 27"/>
                  <p:cNvSpPr txBox="1"/>
                  <p:nvPr/>
                </p:nvSpPr>
                <p:spPr>
                  <a:xfrm>
                    <a:off x="2009466" y="3429724"/>
                    <a:ext cx="1337220" cy="64489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人際關係</a:t>
                    </a:r>
                    <a:endParaRPr lang="en-US" altLang="zh-TW" b="1" dirty="0">
                      <a:solidFill>
                        <a:schemeClr val="accent1">
                          <a:lumMod val="75000"/>
                        </a:schemeClr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與團隊心得</a:t>
                    </a:r>
                  </a:p>
                </p:txBody>
              </p:sp>
              <p:sp>
                <p:nvSpPr>
                  <p:cNvPr id="29" name="文字方塊 28"/>
                  <p:cNvSpPr txBox="1"/>
                  <p:nvPr/>
                </p:nvSpPr>
                <p:spPr>
                  <a:xfrm>
                    <a:off x="2889861" y="4220071"/>
                    <a:ext cx="1338969" cy="64664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道德實踐</a:t>
                    </a:r>
                    <a:endParaRPr lang="en-US" altLang="zh-TW" b="1" dirty="0">
                      <a:solidFill>
                        <a:schemeClr val="accent1">
                          <a:lumMod val="75000"/>
                        </a:schemeClr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與公民意識</a:t>
                    </a:r>
                  </a:p>
                </p:txBody>
              </p:sp>
            </p:grpSp>
          </p:grpSp>
          <p:sp>
            <p:nvSpPr>
              <p:cNvPr id="22" name="弧形箭號 (下彎) 21"/>
              <p:cNvSpPr/>
              <p:nvPr/>
            </p:nvSpPr>
            <p:spPr>
              <a:xfrm>
                <a:off x="1759812" y="188640"/>
                <a:ext cx="5260459" cy="1278260"/>
              </a:xfrm>
              <a:prstGeom prst="curvedDownArrow">
                <a:avLst>
                  <a:gd name="adj1" fmla="val 0"/>
                  <a:gd name="adj2" fmla="val 33077"/>
                  <a:gd name="adj3" fmla="val 17369"/>
                </a:avLst>
              </a:prstGeom>
              <a:ln w="76200"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弧形箭號 (下彎) 22"/>
              <p:cNvSpPr/>
              <p:nvPr/>
            </p:nvSpPr>
            <p:spPr>
              <a:xfrm rot="7476407">
                <a:off x="4088098" y="3848392"/>
                <a:ext cx="4836706" cy="1212950"/>
              </a:xfrm>
              <a:prstGeom prst="curvedDownArrow">
                <a:avLst>
                  <a:gd name="adj1" fmla="val 0"/>
                  <a:gd name="adj2" fmla="val 31048"/>
                  <a:gd name="adj3" fmla="val 17369"/>
                </a:avLst>
              </a:prstGeom>
              <a:solidFill>
                <a:srgbClr val="009900"/>
              </a:solidFill>
              <a:ln w="76200">
                <a:solidFill>
                  <a:srgbClr val="0099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24" name="弧形箭號 (下彎) 23"/>
              <p:cNvSpPr/>
              <p:nvPr/>
            </p:nvSpPr>
            <p:spPr>
              <a:xfrm rot="14037780">
                <a:off x="-472814" y="4006880"/>
                <a:ext cx="4906803" cy="936404"/>
              </a:xfrm>
              <a:prstGeom prst="curvedDownArrow">
                <a:avLst>
                  <a:gd name="adj1" fmla="val 0"/>
                  <a:gd name="adj2" fmla="val 37111"/>
                  <a:gd name="adj3" fmla="val 27163"/>
                </a:avLst>
              </a:prstGeom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文字方塊 9"/>
            <p:cNvSpPr txBox="1"/>
            <p:nvPr/>
          </p:nvSpPr>
          <p:spPr>
            <a:xfrm>
              <a:off x="3210163" y="262242"/>
              <a:ext cx="2382141" cy="4766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200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生　活　情　境</a:t>
              </a:r>
            </a:p>
          </p:txBody>
        </p:sp>
        <p:grpSp>
          <p:nvGrpSpPr>
            <p:cNvPr id="11" name="群組 11"/>
            <p:cNvGrpSpPr>
              <a:grpSpLocks/>
            </p:cNvGrpSpPr>
            <p:nvPr/>
          </p:nvGrpSpPr>
          <p:grpSpPr bwMode="auto">
            <a:xfrm>
              <a:off x="6193438" y="3781785"/>
              <a:ext cx="1116507" cy="1491020"/>
              <a:chOff x="6193438" y="3781785"/>
              <a:chExt cx="1116507" cy="1491020"/>
            </a:xfrm>
          </p:grpSpPr>
          <p:sp>
            <p:nvSpPr>
              <p:cNvPr id="17" name="文字方塊 17"/>
              <p:cNvSpPr txBox="1">
                <a:spLocks noChangeArrowheads="1"/>
              </p:cNvSpPr>
              <p:nvPr/>
            </p:nvSpPr>
            <p:spPr bwMode="auto">
              <a:xfrm>
                <a:off x="6795284" y="3781785"/>
                <a:ext cx="514661" cy="4756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 dirty="0">
                    <a:solidFill>
                      <a:srgbClr val="00FF00"/>
                    </a:solidFill>
                    <a:latin typeface="標楷體" pitchFamily="65" charset="-120"/>
                    <a:ea typeface="標楷體" pitchFamily="65" charset="-120"/>
                  </a:rPr>
                  <a:t>生</a:t>
                </a:r>
              </a:p>
            </p:txBody>
          </p:sp>
          <p:sp>
            <p:nvSpPr>
              <p:cNvPr id="18" name="文字方塊 18"/>
              <p:cNvSpPr txBox="1">
                <a:spLocks noChangeArrowheads="1"/>
              </p:cNvSpPr>
              <p:nvPr/>
            </p:nvSpPr>
            <p:spPr bwMode="auto">
              <a:xfrm>
                <a:off x="6670343" y="4159246"/>
                <a:ext cx="514661" cy="4756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 dirty="0">
                    <a:solidFill>
                      <a:srgbClr val="00FF00"/>
                    </a:solidFill>
                    <a:latin typeface="標楷體" pitchFamily="65" charset="-120"/>
                    <a:ea typeface="標楷體" pitchFamily="65" charset="-120"/>
                  </a:rPr>
                  <a:t>活</a:t>
                </a:r>
              </a:p>
            </p:txBody>
          </p:sp>
          <p:sp>
            <p:nvSpPr>
              <p:cNvPr id="19" name="文字方塊 19"/>
              <p:cNvSpPr txBox="1">
                <a:spLocks noChangeArrowheads="1"/>
              </p:cNvSpPr>
              <p:nvPr/>
            </p:nvSpPr>
            <p:spPr bwMode="auto">
              <a:xfrm>
                <a:off x="6481470" y="4510281"/>
                <a:ext cx="514661" cy="4756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 dirty="0">
                    <a:solidFill>
                      <a:srgbClr val="00FF00"/>
                    </a:solidFill>
                    <a:latin typeface="標楷體" pitchFamily="65" charset="-120"/>
                    <a:ea typeface="標楷體" pitchFamily="65" charset="-120"/>
                  </a:rPr>
                  <a:t>情</a:t>
                </a:r>
              </a:p>
            </p:txBody>
          </p:sp>
          <p:sp>
            <p:nvSpPr>
              <p:cNvPr id="20" name="文字方塊 20"/>
              <p:cNvSpPr txBox="1">
                <a:spLocks noChangeArrowheads="1"/>
              </p:cNvSpPr>
              <p:nvPr/>
            </p:nvSpPr>
            <p:spPr bwMode="auto">
              <a:xfrm>
                <a:off x="6193438" y="4797152"/>
                <a:ext cx="514661" cy="4756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 dirty="0">
                    <a:solidFill>
                      <a:srgbClr val="00FF00"/>
                    </a:solidFill>
                    <a:latin typeface="標楷體" pitchFamily="65" charset="-120"/>
                    <a:ea typeface="標楷體" pitchFamily="65" charset="-120"/>
                  </a:rPr>
                  <a:t>境</a:t>
                </a:r>
              </a:p>
            </p:txBody>
          </p:sp>
        </p:grpSp>
        <p:grpSp>
          <p:nvGrpSpPr>
            <p:cNvPr id="12" name="群組 12"/>
            <p:cNvGrpSpPr>
              <a:grpSpLocks/>
            </p:cNvGrpSpPr>
            <p:nvPr/>
          </p:nvGrpSpPr>
          <p:grpSpPr bwMode="auto">
            <a:xfrm>
              <a:off x="1258593" y="3754317"/>
              <a:ext cx="1057147" cy="1519725"/>
              <a:chOff x="1258593" y="3754317"/>
              <a:chExt cx="1057147" cy="1519725"/>
            </a:xfrm>
          </p:grpSpPr>
          <p:sp>
            <p:nvSpPr>
              <p:cNvPr id="13" name="文字方塊 13"/>
              <p:cNvSpPr txBox="1">
                <a:spLocks noChangeArrowheads="1"/>
              </p:cNvSpPr>
              <p:nvPr/>
            </p:nvSpPr>
            <p:spPr bwMode="auto">
              <a:xfrm>
                <a:off x="1385236" y="4113736"/>
                <a:ext cx="514790" cy="475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活</a:t>
                </a:r>
              </a:p>
            </p:txBody>
          </p:sp>
          <p:sp>
            <p:nvSpPr>
              <p:cNvPr id="14" name="文字方塊 14"/>
              <p:cNvSpPr txBox="1">
                <a:spLocks noChangeArrowheads="1"/>
              </p:cNvSpPr>
              <p:nvPr/>
            </p:nvSpPr>
            <p:spPr bwMode="auto">
              <a:xfrm>
                <a:off x="1258593" y="3754317"/>
                <a:ext cx="514790" cy="475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 dirty="0">
                    <a:solidFill>
                      <a:srgbClr val="FF1111"/>
                    </a:solidFill>
                    <a:latin typeface="標楷體" pitchFamily="65" charset="-120"/>
                    <a:ea typeface="標楷體" pitchFamily="65" charset="-120"/>
                  </a:rPr>
                  <a:t>生</a:t>
                </a:r>
              </a:p>
            </p:txBody>
          </p:sp>
          <p:sp>
            <p:nvSpPr>
              <p:cNvPr id="15" name="文字方塊 15"/>
              <p:cNvSpPr txBox="1">
                <a:spLocks noChangeArrowheads="1"/>
              </p:cNvSpPr>
              <p:nvPr/>
            </p:nvSpPr>
            <p:spPr bwMode="auto">
              <a:xfrm>
                <a:off x="1584926" y="4437111"/>
                <a:ext cx="514790" cy="475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情</a:t>
                </a:r>
              </a:p>
            </p:txBody>
          </p:sp>
          <p:sp>
            <p:nvSpPr>
              <p:cNvPr id="16" name="文字方塊 16"/>
              <p:cNvSpPr txBox="1">
                <a:spLocks noChangeArrowheads="1"/>
              </p:cNvSpPr>
              <p:nvPr/>
            </p:nvSpPr>
            <p:spPr bwMode="auto">
              <a:xfrm>
                <a:off x="1800950" y="4798313"/>
                <a:ext cx="514790" cy="475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境</a:t>
                </a:r>
              </a:p>
            </p:txBody>
          </p:sp>
        </p:grpSp>
      </p:grpSp>
      <p:sp>
        <p:nvSpPr>
          <p:cNvPr id="6" name="直線圖說文字 2 5"/>
          <p:cNvSpPr/>
          <p:nvPr/>
        </p:nvSpPr>
        <p:spPr>
          <a:xfrm>
            <a:off x="9441531" y="1619154"/>
            <a:ext cx="1747540" cy="57625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3715"/>
              <a:gd name="adj6" fmla="val -157905"/>
            </a:avLst>
          </a:prstGeom>
          <a:ln w="7620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三大面向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直線圖說文字 2 6"/>
          <p:cNvSpPr/>
          <p:nvPr/>
        </p:nvSpPr>
        <p:spPr>
          <a:xfrm>
            <a:off x="9684582" y="2530472"/>
            <a:ext cx="1775239" cy="58804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3887"/>
              <a:gd name="adj6" fmla="val -87407"/>
            </a:avLst>
          </a:prstGeom>
          <a:ln w="5715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九大項目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流程圖: 程序 63"/>
          <p:cNvSpPr/>
          <p:nvPr/>
        </p:nvSpPr>
        <p:spPr>
          <a:xfrm>
            <a:off x="8570794" y="6377744"/>
            <a:ext cx="3498377" cy="3810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來源：十二年國教課綱總綱宣講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788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107</a:t>
            </a:r>
            <a:r>
              <a:rPr lang="zh-TW" altLang="en-US" sz="3600" dirty="0"/>
              <a:t>課綱之重要內涵</a:t>
            </a:r>
            <a:r>
              <a:rPr lang="en-US" altLang="zh-TW" sz="3600" dirty="0" smtClean="0"/>
              <a:t>—</a:t>
            </a:r>
            <a:r>
              <a:rPr lang="zh-TW" altLang="en-US" sz="3600" dirty="0"/>
              <a:t>核心素養的轉化與發展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Shape 527"/>
          <p:cNvPicPr preferRelativeResize="0"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6110" y="958518"/>
            <a:ext cx="11104612" cy="5419226"/>
          </a:xfrm>
          <a:prstGeom prst="rect">
            <a:avLst/>
          </a:prstGeom>
        </p:spPr>
      </p:pic>
      <p:sp>
        <p:nvSpPr>
          <p:cNvPr id="5" name="流程圖: 程序 4"/>
          <p:cNvSpPr/>
          <p:nvPr/>
        </p:nvSpPr>
        <p:spPr>
          <a:xfrm>
            <a:off x="8570794" y="6377744"/>
            <a:ext cx="3498377" cy="3810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來源：十二年國教課綱總綱宣講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80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核心素養的轉化與呈現</a:t>
            </a:r>
            <a:r>
              <a:rPr lang="en-US" altLang="zh-TW" sz="3600" dirty="0" smtClean="0"/>
              <a:t>—</a:t>
            </a:r>
            <a:r>
              <a:rPr lang="zh-TW" altLang="en-US" sz="3600" dirty="0"/>
              <a:t>領域「學習重點」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領域學習重點分為學習表現、學習內容</a:t>
            </a:r>
            <a:endParaRPr lang="zh-TW" altLang="en-US" dirty="0"/>
          </a:p>
          <a:p>
            <a:r>
              <a:rPr lang="zh-TW" altLang="en-US" dirty="0" smtClean="0"/>
              <a:t>學習表現是指學習</a:t>
            </a:r>
            <a:r>
              <a:rPr lang="zh-TW" altLang="en-US" dirty="0"/>
              <a:t>者面對生活環境、議題與情境</a:t>
            </a:r>
            <a:r>
              <a:rPr lang="zh-TW" altLang="en-US" dirty="0" smtClean="0"/>
              <a:t>時所</a:t>
            </a:r>
            <a:r>
              <a:rPr lang="zh-TW" altLang="en-US" dirty="0"/>
              <a:t>展現的能力、態度與</a:t>
            </a:r>
            <a:r>
              <a:rPr lang="zh-TW" altLang="en-US" dirty="0" smtClean="0"/>
              <a:t>行動。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EX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1a-Ⅳ-1  </a:t>
            </a:r>
            <a:r>
              <a:rPr lang="zh-TW" altLang="en-US" dirty="0"/>
              <a:t>認識基本的歷史事實。</a:t>
            </a:r>
            <a:endParaRPr lang="en-US" altLang="zh-TW" dirty="0" smtClean="0"/>
          </a:p>
          <a:p>
            <a:r>
              <a:rPr lang="zh-TW" altLang="en-US" dirty="0" smtClean="0"/>
              <a:t>學習內容是指認識</a:t>
            </a:r>
            <a:r>
              <a:rPr lang="zh-TW" altLang="en-US" dirty="0"/>
              <a:t>人類探索世界累積的系統知識，作為解決問題過程中的必要</a:t>
            </a:r>
            <a:r>
              <a:rPr lang="zh-TW" altLang="en-US" dirty="0" smtClean="0"/>
              <a:t>基礎。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EX</a:t>
            </a:r>
            <a:r>
              <a:rPr lang="zh-TW" altLang="en-US" dirty="0" smtClean="0"/>
              <a:t>：</a:t>
            </a:r>
            <a:r>
              <a:rPr lang="en-US" altLang="zh-TW" dirty="0"/>
              <a:t>Bd-Ⅳ-1 </a:t>
            </a:r>
            <a:r>
              <a:rPr lang="zh-TW" altLang="en-US" dirty="0" smtClean="0"/>
              <a:t>日本</a:t>
            </a:r>
            <a:r>
              <a:rPr lang="zh-TW" altLang="en-US" dirty="0"/>
              <a:t>統治時期的台灣社會變遷。</a:t>
            </a:r>
          </a:p>
        </p:txBody>
      </p:sp>
      <p:sp>
        <p:nvSpPr>
          <p:cNvPr id="5" name="流程圖: 程序 4"/>
          <p:cNvSpPr/>
          <p:nvPr/>
        </p:nvSpPr>
        <p:spPr>
          <a:xfrm>
            <a:off x="646111" y="1155700"/>
            <a:ext cx="11064543" cy="128289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紙筆測驗較容易測得學生對學習內容的理解，但學習表現的成果則無法依賴傳統的紙筆測驗。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流程圖: 程序 3"/>
          <p:cNvSpPr/>
          <p:nvPr/>
        </p:nvSpPr>
        <p:spPr>
          <a:xfrm>
            <a:off x="6332562" y="2573742"/>
            <a:ext cx="4487370" cy="3185614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1c-Ⅳ-1 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應用所習得的歷史知識，解釋生活事件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1e-Ⅳ-4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提出改善生活空間及周邊環境的建言或方案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3c-Ⅳ-3 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規劃公民行動方案並慎思其可能影響。</a:t>
            </a:r>
          </a:p>
        </p:txBody>
      </p:sp>
      <p:sp>
        <p:nvSpPr>
          <p:cNvPr id="6" name="流程圖: 程序 5"/>
          <p:cNvSpPr/>
          <p:nvPr/>
        </p:nvSpPr>
        <p:spPr>
          <a:xfrm>
            <a:off x="1633678" y="2565590"/>
            <a:ext cx="4507815" cy="3193765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學習內容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Bc-Ⅳ-1 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國際競逐時期的台灣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歷史變遷。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Bb-Ⅳ-1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地形的形成與分類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Ad-Ⅳ-3 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生產行為與生產要素。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718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107</a:t>
            </a:r>
            <a:r>
              <a:rPr lang="zh-TW" altLang="en-US" dirty="0"/>
              <a:t>課綱之重要內涵</a:t>
            </a:r>
            <a:r>
              <a:rPr lang="en-US" altLang="zh-TW" dirty="0" smtClean="0"/>
              <a:t>—</a:t>
            </a:r>
            <a:r>
              <a:rPr lang="zh-TW" altLang="en-US" dirty="0"/>
              <a:t>課程架構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Shape 560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7728" y="936625"/>
            <a:ext cx="81121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71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課程之連貫統整與多元適性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Shape 567"/>
          <p:cNvPicPr preferRelativeResize="0">
            <a:picLocks/>
          </p:cNvPicPr>
          <p:nvPr/>
        </p:nvPicPr>
        <p:blipFill>
          <a:blip r:embed="rId2"/>
          <a:srcRect l="-243" r="2"/>
          <a:stretch>
            <a:fillRect/>
          </a:stretch>
        </p:blipFill>
        <p:spPr>
          <a:xfrm>
            <a:off x="863600" y="970791"/>
            <a:ext cx="10696054" cy="569111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45707" y="6018663"/>
            <a:ext cx="3343702" cy="43672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456725" y="2995590"/>
            <a:ext cx="3878343" cy="68930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26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3665</TotalTime>
  <Words>1202</Words>
  <Application>Microsoft Office PowerPoint</Application>
  <PresentationFormat>寬螢幕</PresentationFormat>
  <Paragraphs>234</Paragraphs>
  <Slides>22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細明體</vt:lpstr>
      <vt:lpstr>微軟正黑體</vt:lpstr>
      <vt:lpstr>新細明體</vt:lpstr>
      <vt:lpstr>標楷體</vt:lpstr>
      <vt:lpstr>Arial</vt:lpstr>
      <vt:lpstr>Arial Black</vt:lpstr>
      <vt:lpstr>Calibri</vt:lpstr>
      <vt:lpstr>Century Gothic</vt:lpstr>
      <vt:lpstr>Times New Roman</vt:lpstr>
      <vt:lpstr>Wingdings 3</vt:lpstr>
      <vt:lpstr>離子</vt:lpstr>
      <vt:lpstr>107課綱重要內涵簡介</vt:lpstr>
      <vt:lpstr>107課綱之特色</vt:lpstr>
      <vt:lpstr>107課綱之特色</vt:lpstr>
      <vt:lpstr>107課綱之基本理念</vt:lpstr>
      <vt:lpstr>107課綱之重要內涵—核心素養</vt:lpstr>
      <vt:lpstr>107課綱之重要內涵—核心素養的轉化與發展</vt:lpstr>
      <vt:lpstr>核心素養的轉化與呈現—領域「學習重點」</vt:lpstr>
      <vt:lpstr>107課綱之重要內涵—課程架構</vt:lpstr>
      <vt:lpstr>課程之連貫統整與多元適性</vt:lpstr>
      <vt:lpstr>九年一貫課綱及107總綱之課程比較</vt:lpstr>
      <vt:lpstr>國中階段課程規劃 </vt:lpstr>
      <vt:lpstr>部訂領域課程可依學校需求彈性組合</vt:lpstr>
      <vt:lpstr>校訂（彈性學習）課程類型</vt:lpstr>
      <vt:lpstr>校訂（彈性學習）課程的預期成效</vt:lpstr>
      <vt:lpstr>107課綱實施要點提醒</vt:lpstr>
      <vt:lpstr>PowerPoint 簡報</vt:lpstr>
      <vt:lpstr>社會領域教師針對107課綱之準備</vt:lpstr>
      <vt:lpstr>PowerPoint 簡報</vt:lpstr>
      <vt:lpstr>PowerPoint 簡報</vt:lpstr>
      <vt:lpstr>PowerPoint 簡報</vt:lpstr>
      <vt:lpstr>結語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47</cp:revision>
  <dcterms:created xsi:type="dcterms:W3CDTF">2016-08-12T02:02:59Z</dcterms:created>
  <dcterms:modified xsi:type="dcterms:W3CDTF">2016-08-17T06:38:20Z</dcterms:modified>
</cp:coreProperties>
</file>