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sldIdLst>
    <p:sldId id="256" r:id="rId2"/>
    <p:sldId id="257" r:id="rId3"/>
    <p:sldId id="269" r:id="rId4"/>
    <p:sldId id="270" r:id="rId5"/>
    <p:sldId id="260" r:id="rId6"/>
    <p:sldId id="267" r:id="rId7"/>
    <p:sldId id="268" r:id="rId8"/>
    <p:sldId id="271" r:id="rId9"/>
    <p:sldId id="278" r:id="rId10"/>
    <p:sldId id="273" r:id="rId11"/>
    <p:sldId id="266" r:id="rId12"/>
    <p:sldId id="274" r:id="rId13"/>
    <p:sldId id="276" r:id="rId14"/>
    <p:sldId id="264" r:id="rId15"/>
    <p:sldId id="265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7" d="100"/>
          <a:sy n="117" d="100"/>
        </p:scale>
        <p:origin x="-146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按一下以編輯母片子標題樣式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標題上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標題上 2 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含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按一下以編輯母片子標題樣式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%5bZ&#31038;&#24291;&#21578;%5d%20&#30475;&#26085;&#26412;&#32771;&#29983;&#24590;&#40636;&#33258;&#25105;&#25171;&#27683;%20(&#20013;&#25991;&#23383;&#24149;)%20(1).mp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&#12304;&#21205;&#28459;&#32147;&#20856;&#21517;&#35328;&#12305;8&#37096;&#21205;&#28459;&#12289;8&#21477;&#35441;&#25187;&#20154;&#24515;&#24358;%20(1).mp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&#12304;&#20316;&#26989;&#29992;&#12539;&#12522;&#12521;&#12483;&#12463;&#12473;&#29992;BGM&#12305;&#20170;&#26085;&#12418;&#19968;&#26085;&#12289;&#26412;&#24403;&#12395;&#12354;&#12426;&#12364;&#12392;&#12358;&#12290;.mp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TW" altLang="en-US" dirty="0"/>
              <a:t>為未來。集</a:t>
            </a:r>
            <a:r>
              <a:rPr kumimoji="1" lang="zh-TW" altLang="en-US" dirty="0" smtClean="0"/>
              <a:t>氣</a:t>
            </a:r>
            <a:r>
              <a:rPr kumimoji="1" lang="en-US" altLang="zh-TW" dirty="0" smtClean="0"/>
              <a:t>!!!</a:t>
            </a:r>
            <a:endParaRPr kumimoji="1" lang="zh-TW" altLang="en-US" dirty="0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0721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現代的心理學研究指出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0871" y="3012142"/>
            <a:ext cx="8221435" cy="3388658"/>
          </a:xfrm>
        </p:spPr>
        <p:txBody>
          <a:bodyPr>
            <a:noAutofit/>
          </a:bodyPr>
          <a:lstStyle/>
          <a:p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挑戰小於能力→</a:t>
            </a:r>
            <a:r>
              <a:rPr lang="zh-TW" altLang="en-US" sz="4400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無聊</a:t>
            </a:r>
            <a:endParaRPr lang="en-US" altLang="zh-TW" sz="4400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挑戰超過能力太</a:t>
            </a:r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多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zh-TW" altLang="en-US" sz="4400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放棄</a:t>
            </a:r>
            <a:endParaRPr lang="en-US" altLang="zh-TW" sz="4400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挑戰大過於能力一些</a:t>
            </a:r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en-US" altLang="zh-TW" sz="44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4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              </a:t>
            </a:r>
            <a:r>
              <a:rPr lang="zh-TW" altLang="en-US" sz="4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挑戰成功，有成就感</a:t>
            </a:r>
            <a:r>
              <a:rPr lang="en-US" altLang="zh-TW" sz="4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!!!</a:t>
            </a:r>
            <a:endParaRPr lang="zh-TW" altLang="en-US" sz="44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997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7" t="31417" r="36099" b="19491"/>
          <a:stretch/>
        </p:blipFill>
        <p:spPr bwMode="auto">
          <a:xfrm>
            <a:off x="778103" y="1299808"/>
            <a:ext cx="7651522" cy="512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45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所以，當面對困</a:t>
            </a:r>
            <a:r>
              <a:rPr lang="zh-TW" altLang="en-US" dirty="0" smtClean="0"/>
              <a:t>難與挑戰時，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可以試著去挑戰看看</a:t>
            </a:r>
            <a:r>
              <a:rPr lang="en-US" altLang="zh-TW" dirty="0" smtClean="0"/>
              <a:t>~~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758" y="3091656"/>
            <a:ext cx="5097349" cy="3368424"/>
          </a:xfrm>
        </p:spPr>
      </p:pic>
    </p:spTree>
    <p:extLst>
      <p:ext uri="{BB962C8B-B14F-4D97-AF65-F5344CB8AC3E}">
        <p14:creationId xmlns:p14="http://schemas.microsoft.com/office/powerpoint/2010/main" val="206475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137298" cy="1447800"/>
          </a:xfrm>
        </p:spPr>
        <p:txBody>
          <a:bodyPr/>
          <a:lstStyle/>
          <a:p>
            <a:r>
              <a:rPr lang="zh-TW" altLang="en-US" dirty="0" smtClean="0"/>
              <a:t>為自己集氣，也是一個好方法</a:t>
            </a:r>
            <a:r>
              <a:rPr lang="en-US" altLang="zh-TW" dirty="0" smtClean="0"/>
              <a:t>~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7" t="4323" r="14530" b="9726"/>
          <a:stretch/>
        </p:blipFill>
        <p:spPr bwMode="auto">
          <a:xfrm>
            <a:off x="2359478" y="3012142"/>
            <a:ext cx="4729815" cy="338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23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可是，鼓勵自己的話要說些什麼呢</a:t>
            </a:r>
            <a:r>
              <a:rPr kumimoji="1" lang="en-US" altLang="zh-TW" dirty="0" smtClean="0"/>
              <a:t>?(</a:t>
            </a:r>
            <a:r>
              <a:rPr kumimoji="1" lang="zh-TW" altLang="en-US" dirty="0" smtClean="0"/>
              <a:t>例句</a:t>
            </a:r>
            <a:r>
              <a:rPr kumimoji="1" lang="en-US" altLang="zh-TW" dirty="0" smtClean="0"/>
              <a:t>)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0243" y="2851578"/>
            <a:ext cx="8548007" cy="3388658"/>
          </a:xfrm>
        </p:spPr>
        <p:txBody>
          <a:bodyPr>
            <a:noAutofit/>
          </a:bodyPr>
          <a:lstStyle/>
          <a:p>
            <a:r>
              <a:rPr lang="en-US" altLang="zh-TW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_________(</a:t>
            </a:r>
            <a:r>
              <a:rPr lang="zh-TW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自己的名字</a:t>
            </a:r>
            <a:r>
              <a:rPr lang="en-US" altLang="zh-TW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zh-TW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，我知道你一直很努力。加油</a:t>
            </a:r>
            <a:r>
              <a:rPr lang="en-US" altLang="zh-TW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!!!</a:t>
            </a:r>
          </a:p>
          <a:p>
            <a:r>
              <a:rPr lang="en-US" altLang="zh-TW" sz="4000" dirty="0" smtClean="0">
                <a:solidFill>
                  <a:srgbClr val="FF0000"/>
                </a:solidFill>
              </a:rPr>
              <a:t>YES,I CAN!!!</a:t>
            </a:r>
          </a:p>
          <a:p>
            <a:r>
              <a:rPr lang="zh-TW" altLang="en-US" sz="4000" b="1" dirty="0">
                <a:solidFill>
                  <a:srgbClr val="FFFF00"/>
                </a:solidFill>
              </a:rPr>
              <a:t>雖</a:t>
            </a:r>
            <a:r>
              <a:rPr lang="zh-TW" altLang="en-US" sz="4000" b="1" dirty="0" smtClean="0">
                <a:solidFill>
                  <a:srgbClr val="FFFF00"/>
                </a:solidFill>
              </a:rPr>
              <a:t>然現在</a:t>
            </a:r>
            <a:r>
              <a:rPr lang="en-US" altLang="zh-TW" sz="4000" b="1" dirty="0" smtClean="0">
                <a:solidFill>
                  <a:srgbClr val="FFFF00"/>
                </a:solidFill>
              </a:rPr>
              <a:t>____________</a:t>
            </a:r>
            <a:r>
              <a:rPr lang="zh-TW" altLang="en-US" sz="4000" b="1" dirty="0" smtClean="0">
                <a:solidFill>
                  <a:srgbClr val="FFFF00"/>
                </a:solidFill>
              </a:rPr>
              <a:t>，但我相信我</a:t>
            </a:r>
            <a:r>
              <a:rPr lang="en-US" altLang="zh-TW" sz="4000" b="1" dirty="0" smtClean="0">
                <a:solidFill>
                  <a:srgbClr val="FFFF00"/>
                </a:solidFill>
              </a:rPr>
              <a:t>_______</a:t>
            </a:r>
            <a:r>
              <a:rPr lang="zh-TW" altLang="en-US" sz="4000" b="1" dirty="0" smtClean="0">
                <a:solidFill>
                  <a:srgbClr val="FFFF00"/>
                </a:solidFill>
              </a:rPr>
              <a:t>是可以做到的</a:t>
            </a:r>
            <a:r>
              <a:rPr lang="en-US" altLang="zh-TW" sz="4000" b="1" dirty="0" smtClean="0">
                <a:solidFill>
                  <a:srgbClr val="FFFF00"/>
                </a:solidFill>
              </a:rPr>
              <a:t>!!!</a:t>
            </a:r>
            <a:endParaRPr lang="zh-TW" altLang="en-US" sz="4000" b="1" dirty="0">
              <a:solidFill>
                <a:srgbClr val="FFFF00"/>
              </a:solidFill>
            </a:endParaRPr>
          </a:p>
        </p:txBody>
      </p:sp>
      <p:pic>
        <p:nvPicPr>
          <p:cNvPr id="4" name="圖片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951" y="1694667"/>
            <a:ext cx="979077" cy="113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0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001143" cy="1447800"/>
          </a:xfrm>
        </p:spPr>
        <p:txBody>
          <a:bodyPr/>
          <a:lstStyle/>
          <a:p>
            <a:r>
              <a:rPr kumimoji="1" lang="zh-TW" altLang="en-US" dirty="0" smtClean="0"/>
              <a:t>接下來有一段時間，留給你～</a:t>
            </a:r>
            <a:endParaRPr kumimoji="1" lang="zh-TW" altLang="en-US" dirty="0"/>
          </a:p>
        </p:txBody>
      </p:sp>
      <p:pic>
        <p:nvPicPr>
          <p:cNvPr id="6" name="內容版面配置區 5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320" y="3011488"/>
            <a:ext cx="4163773" cy="3389312"/>
          </a:xfrm>
        </p:spPr>
      </p:pic>
    </p:spTree>
    <p:extLst>
      <p:ext uri="{BB962C8B-B14F-4D97-AF65-F5344CB8AC3E}">
        <p14:creationId xmlns:p14="http://schemas.microsoft.com/office/powerpoint/2010/main" val="209332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kumimoji="1" lang="zh-TW" altLang="zh-TW" sz="4000" dirty="0">
                <a:latin typeface="+mj-lt"/>
                <a:ea typeface="+mj-ea"/>
                <a:cs typeface="+mj-cs"/>
              </a:rPr>
              <a:t>遇到壓力時，懂得自我照顧、自我激勵，會增加自己的抗壓性、提高鬥志，下週我們再將這些激勵自己的話收集起來，做一個專屬自己的集氣瓶，敬請期待！</a:t>
            </a:r>
            <a:endParaRPr kumimoji="1" lang="zh-TW" altLang="en-US" sz="40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9927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上禮拜考完第二次模擬考～</a:t>
            </a:r>
            <a:r>
              <a:rPr kumimoji="1" lang="en-US" altLang="zh-TW" dirty="0" smtClean="0"/>
              <a:t/>
            </a:r>
            <a:br>
              <a:rPr kumimoji="1" lang="en-US" altLang="zh-TW" dirty="0" smtClean="0"/>
            </a:br>
            <a:r>
              <a:rPr kumimoji="1" lang="zh-TW" altLang="en-US" dirty="0" smtClean="0"/>
              <a:t>大家的感受如何？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2788" y="3012142"/>
            <a:ext cx="7716838" cy="3845858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TW" sz="3200" dirty="0" smtClean="0">
                <a:latin typeface="微軟正黑體" pitchFamily="34" charset="-120"/>
                <a:ea typeface="微軟正黑體" pitchFamily="34" charset="-120"/>
                <a:cs typeface="華康POP1體 Std W5" charset="2"/>
              </a:rPr>
              <a:t>(A)</a:t>
            </a:r>
            <a:r>
              <a:rPr kumimoji="1" lang="zh-TW" altLang="en-US" sz="3200" dirty="0" smtClean="0">
                <a:latin typeface="微軟正黑體" pitchFamily="34" charset="-120"/>
                <a:ea typeface="微軟正黑體" pitchFamily="34" charset="-120"/>
                <a:cs typeface="華康POP1體 Std W5" charset="2"/>
              </a:rPr>
              <a:t>心情輕鬆</a:t>
            </a:r>
            <a:endParaRPr kumimoji="1" lang="en-US" altLang="zh-TW" sz="3200" dirty="0" smtClean="0">
              <a:latin typeface="微軟正黑體" pitchFamily="34" charset="-120"/>
              <a:ea typeface="微軟正黑體" pitchFamily="34" charset="-120"/>
              <a:cs typeface="華康POP1體 Std W5" charset="2"/>
            </a:endParaRPr>
          </a:p>
          <a:p>
            <a:pPr algn="ctr"/>
            <a:r>
              <a:rPr kumimoji="1" lang="en-US" altLang="zh-TW" sz="3200" dirty="0" smtClean="0">
                <a:latin typeface="微軟正黑體" pitchFamily="34" charset="-120"/>
                <a:ea typeface="微軟正黑體" pitchFamily="34" charset="-120"/>
                <a:cs typeface="華康POP1體 Std W5" charset="2"/>
              </a:rPr>
              <a:t>(B)</a:t>
            </a:r>
            <a:r>
              <a:rPr kumimoji="1" lang="zh-TW" altLang="en-US" sz="3200" dirty="0" smtClean="0">
                <a:latin typeface="微軟正黑體" pitchFamily="34" charset="-120"/>
                <a:ea typeface="微軟正黑體" pitchFamily="34" charset="-120"/>
                <a:cs typeface="華康POP1體 Std W5" charset="2"/>
              </a:rPr>
              <a:t>覺得難過</a:t>
            </a:r>
            <a:endParaRPr kumimoji="1" lang="en-US" altLang="zh-TW" sz="3200" dirty="0" smtClean="0">
              <a:latin typeface="微軟正黑體" pitchFamily="34" charset="-120"/>
              <a:ea typeface="微軟正黑體" pitchFamily="34" charset="-120"/>
              <a:cs typeface="華康POP1體 Std W5" charset="2"/>
            </a:endParaRPr>
          </a:p>
          <a:p>
            <a:pPr algn="ctr"/>
            <a:r>
              <a:rPr kumimoji="1" lang="en-US" altLang="zh-TW" sz="3200" dirty="0" smtClean="0">
                <a:latin typeface="微軟正黑體" pitchFamily="34" charset="-120"/>
                <a:ea typeface="微軟正黑體" pitchFamily="34" charset="-120"/>
                <a:cs typeface="華康POP1體 Std W5" charset="2"/>
              </a:rPr>
              <a:t>(C)</a:t>
            </a:r>
            <a:r>
              <a:rPr kumimoji="1" lang="zh-TW" altLang="en-US" sz="3200" dirty="0" smtClean="0">
                <a:latin typeface="微軟正黑體" pitchFamily="34" charset="-120"/>
                <a:ea typeface="微軟正黑體" pitchFamily="34" charset="-120"/>
                <a:cs typeface="華康POP1體 Std W5" charset="2"/>
              </a:rPr>
              <a:t>腦袋空空</a:t>
            </a:r>
            <a:endParaRPr kumimoji="1" lang="en-US" altLang="zh-TW" sz="3200" dirty="0" smtClean="0">
              <a:latin typeface="微軟正黑體" pitchFamily="34" charset="-120"/>
              <a:ea typeface="微軟正黑體" pitchFamily="34" charset="-120"/>
              <a:cs typeface="華康POP1體 Std W5" charset="2"/>
            </a:endParaRPr>
          </a:p>
          <a:p>
            <a:pPr algn="ctr"/>
            <a:r>
              <a:rPr kumimoji="1" lang="en-US" altLang="zh-TW" sz="3200" dirty="0" smtClean="0">
                <a:latin typeface="微軟正黑體" pitchFamily="34" charset="-120"/>
                <a:ea typeface="微軟正黑體" pitchFamily="34" charset="-120"/>
                <a:cs typeface="華康POP1體 Std W5" charset="2"/>
              </a:rPr>
              <a:t>(D)</a:t>
            </a:r>
            <a:r>
              <a:rPr kumimoji="1" lang="zh-TW" altLang="en-US" sz="3200" dirty="0" smtClean="0">
                <a:latin typeface="微軟正黑體" pitchFamily="34" charset="-120"/>
                <a:ea typeface="微軟正黑體" pitchFamily="34" charset="-120"/>
                <a:cs typeface="華康POP1體 Std W5" charset="2"/>
              </a:rPr>
              <a:t>擔心懊惱</a:t>
            </a:r>
            <a:endParaRPr kumimoji="1" lang="en-US" altLang="zh-TW" sz="3200" dirty="0" smtClean="0">
              <a:latin typeface="微軟正黑體" pitchFamily="34" charset="-120"/>
              <a:ea typeface="微軟正黑體" pitchFamily="34" charset="-120"/>
              <a:cs typeface="華康POP1體 Std W5" charset="2"/>
            </a:endParaRPr>
          </a:p>
          <a:p>
            <a:pPr algn="ctr"/>
            <a:r>
              <a:rPr kumimoji="1" lang="en-US" altLang="zh-TW" sz="3200" dirty="0" smtClean="0">
                <a:latin typeface="微軟正黑體" pitchFamily="34" charset="-120"/>
                <a:ea typeface="微軟正黑體" pitchFamily="34" charset="-120"/>
                <a:cs typeface="華康POP1體 Std W5" charset="2"/>
              </a:rPr>
              <a:t>(E)</a:t>
            </a:r>
            <a:r>
              <a:rPr kumimoji="1" lang="zh-TW" altLang="en-US" sz="3200" dirty="0" smtClean="0">
                <a:latin typeface="微軟正黑體" pitchFamily="34" charset="-120"/>
                <a:ea typeface="微軟正黑體" pitchFamily="34" charset="-120"/>
                <a:cs typeface="華康POP1體 Std W5" charset="2"/>
              </a:rPr>
              <a:t>以上皆非。是</a:t>
            </a:r>
            <a:r>
              <a:rPr kumimoji="1" lang="en-US" altLang="zh-TW" sz="3200" dirty="0" smtClean="0">
                <a:latin typeface="微軟正黑體" pitchFamily="34" charset="-120"/>
                <a:ea typeface="微軟正黑體" pitchFamily="34" charset="-120"/>
                <a:cs typeface="華康POP1體 Std W5" charset="2"/>
              </a:rPr>
              <a:t>…</a:t>
            </a:r>
            <a:endParaRPr kumimoji="1" lang="zh-TW" altLang="en-US" sz="3200" dirty="0">
              <a:latin typeface="微軟正黑體" pitchFamily="34" charset="-120"/>
              <a:ea typeface="微軟正黑體" pitchFamily="34" charset="-120"/>
              <a:cs typeface="華康POP1體 Std W5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0196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測驗一下</a:t>
            </a:r>
            <a:r>
              <a:rPr lang="en-US" altLang="zh-TW" dirty="0" smtClean="0"/>
              <a:t>~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9" t="28726" r="56537" b="22288"/>
          <a:stretch/>
        </p:blipFill>
        <p:spPr bwMode="auto">
          <a:xfrm>
            <a:off x="4317323" y="996043"/>
            <a:ext cx="4451120" cy="530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31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12871" y="1371600"/>
            <a:ext cx="3416754" cy="1447800"/>
          </a:xfrm>
        </p:spPr>
        <p:txBody>
          <a:bodyPr/>
          <a:lstStyle/>
          <a:p>
            <a:r>
              <a:rPr lang="zh-TW" altLang="en-US" dirty="0" smtClean="0"/>
              <a:t>測驗結果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59899" y="2921854"/>
            <a:ext cx="4245428" cy="3388658"/>
          </a:xfrm>
        </p:spPr>
        <p:txBody>
          <a:bodyPr>
            <a:noAutofit/>
          </a:bodyPr>
          <a:lstStyle/>
          <a:p>
            <a:r>
              <a:rPr lang="zh-TW" altLang="en-US" sz="3200" b="1" dirty="0" smtClean="0">
                <a:effectLst/>
                <a:latin typeface="微軟正黑體" pitchFamily="34" charset="-120"/>
                <a:ea typeface="微軟正黑體" pitchFamily="34" charset="-120"/>
              </a:rPr>
              <a:t>你覺得準嗎</a:t>
            </a:r>
            <a:r>
              <a:rPr lang="en-US" altLang="zh-TW" sz="3200" b="1" dirty="0" smtClean="0">
                <a:effectLst/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r>
              <a:rPr lang="zh-TW" altLang="en-US" sz="3200" b="1" dirty="0" smtClean="0">
                <a:effectLst/>
                <a:latin typeface="微軟正黑體" pitchFamily="34" charset="-120"/>
                <a:ea typeface="微軟正黑體" pitchFamily="34" charset="-120"/>
              </a:rPr>
              <a:t>升上九年級的你，有發現生活那些不同嗎</a:t>
            </a:r>
            <a:r>
              <a:rPr lang="en-US" altLang="zh-TW" sz="3200" b="1" dirty="0" smtClean="0">
                <a:effectLst/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sz="3200" b="1" dirty="0"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2" t="17463" r="55989" b="33098"/>
          <a:stretch/>
        </p:blipFill>
        <p:spPr bwMode="auto">
          <a:xfrm>
            <a:off x="293910" y="1208314"/>
            <a:ext cx="4327196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685800" y="3012141"/>
            <a:ext cx="1714500" cy="1143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457508" y="3012140"/>
            <a:ext cx="1714500" cy="1143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85800" y="4552469"/>
            <a:ext cx="1714500" cy="1143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457508" y="4552467"/>
            <a:ext cx="1714500" cy="1143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757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我是九年級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6652" y="2890157"/>
            <a:ext cx="7965848" cy="3317901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kumimoji="1" lang="zh-TW" altLang="en-US" sz="4000" dirty="0" smtClean="0">
                <a:latin typeface="微軟正黑體" pitchFamily="34" charset="-120"/>
                <a:ea typeface="微軟正黑體" pitchFamily="34" charset="-120"/>
                <a:cs typeface="華康POP1體 Std W5" charset="2"/>
              </a:rPr>
              <a:t>請回想一下，升上九年級半年，你的生活有那些改變</a:t>
            </a:r>
            <a:r>
              <a:rPr kumimoji="1" lang="en-US" altLang="zh-TW" sz="4000" dirty="0" smtClean="0">
                <a:latin typeface="微軟正黑體" pitchFamily="34" charset="-120"/>
                <a:ea typeface="微軟正黑體" pitchFamily="34" charset="-120"/>
                <a:cs typeface="華康POP1體 Std W5" charset="2"/>
              </a:rPr>
              <a:t>?(</a:t>
            </a:r>
            <a:r>
              <a:rPr kumimoji="1" lang="zh-TW" altLang="en-US" sz="4000" dirty="0" smtClean="0">
                <a:latin typeface="微軟正黑體" pitchFamily="34" charset="-120"/>
                <a:ea typeface="微軟正黑體" pitchFamily="34" charset="-120"/>
                <a:cs typeface="華康POP1體 Std W5" charset="2"/>
              </a:rPr>
              <a:t>學校的考試變多了</a:t>
            </a:r>
            <a:r>
              <a:rPr kumimoji="1" lang="en-US" altLang="zh-TW" sz="4000" dirty="0" smtClean="0">
                <a:latin typeface="微軟正黑體" pitchFamily="34" charset="-120"/>
                <a:ea typeface="微軟正黑體" pitchFamily="34" charset="-120"/>
                <a:cs typeface="華康POP1體 Std W5" charset="2"/>
              </a:rPr>
              <a:t>?</a:t>
            </a:r>
            <a:r>
              <a:rPr kumimoji="1" lang="zh-TW" altLang="en-US" sz="4000" dirty="0" smtClean="0">
                <a:latin typeface="微軟正黑體" pitchFamily="34" charset="-120"/>
                <a:ea typeface="微軟正黑體" pitchFamily="34" charset="-120"/>
                <a:cs typeface="華康POP1體 Std W5" charset="2"/>
              </a:rPr>
              <a:t>要參加</a:t>
            </a:r>
            <a:r>
              <a:rPr kumimoji="1" lang="zh-TW" altLang="en-US" sz="4000" dirty="0">
                <a:latin typeface="微軟正黑體" pitchFamily="34" charset="-120"/>
                <a:ea typeface="微軟正黑體" pitchFamily="34" charset="-120"/>
                <a:cs typeface="華康POP1體 Std W5" charset="2"/>
              </a:rPr>
              <a:t>晚</a:t>
            </a:r>
            <a:r>
              <a:rPr kumimoji="1" lang="zh-TW" altLang="en-US" sz="4000" dirty="0" smtClean="0">
                <a:latin typeface="微軟正黑體" pitchFamily="34" charset="-120"/>
                <a:ea typeface="微軟正黑體" pitchFamily="34" charset="-120"/>
                <a:cs typeface="華康POP1體 Std W5" charset="2"/>
              </a:rPr>
              <a:t>自習</a:t>
            </a:r>
            <a:r>
              <a:rPr kumimoji="1" lang="en-US" altLang="zh-TW" sz="4000" dirty="0" smtClean="0">
                <a:latin typeface="微軟正黑體" pitchFamily="34" charset="-120"/>
                <a:ea typeface="微軟正黑體" pitchFamily="34" charset="-120"/>
                <a:cs typeface="華康POP1體 Std W5" charset="2"/>
              </a:rPr>
              <a:t>?</a:t>
            </a:r>
            <a:r>
              <a:rPr kumimoji="1" lang="zh-TW" altLang="en-US" sz="4000" dirty="0" smtClean="0">
                <a:latin typeface="微軟正黑體" pitchFamily="34" charset="-120"/>
                <a:ea typeface="微軟正黑體" pitchFamily="34" charset="-120"/>
                <a:cs typeface="華康POP1體 Std W5" charset="2"/>
              </a:rPr>
              <a:t>爸媽對你關心的話題都跟成績有關</a:t>
            </a:r>
            <a:r>
              <a:rPr kumimoji="1" lang="en-US" altLang="zh-TW" sz="4000" dirty="0" smtClean="0">
                <a:latin typeface="微軟正黑體" pitchFamily="34" charset="-120"/>
                <a:ea typeface="微軟正黑體" pitchFamily="34" charset="-120"/>
                <a:cs typeface="華康POP1體 Std W5" charset="2"/>
              </a:rPr>
              <a:t>?..)</a:t>
            </a:r>
          </a:p>
          <a:p>
            <a:pPr>
              <a:buFont typeface="Arial" pitchFamily="34" charset="0"/>
              <a:buChar char="•"/>
            </a:pPr>
            <a:r>
              <a:rPr kumimoji="1" lang="zh-TW" altLang="en-US" sz="4000" dirty="0">
                <a:latin typeface="微軟正黑體" pitchFamily="34" charset="-120"/>
                <a:ea typeface="微軟正黑體" pitchFamily="34" charset="-120"/>
                <a:cs typeface="華康POP1體 Std W5" charset="2"/>
              </a:rPr>
              <a:t>寫在學習單</a:t>
            </a:r>
            <a:r>
              <a:rPr kumimoji="1" lang="zh-TW" altLang="en-US" sz="4000" dirty="0" smtClean="0">
                <a:latin typeface="微軟正黑體" pitchFamily="34" charset="-120"/>
                <a:ea typeface="微軟正黑體" pitchFamily="34" charset="-120"/>
                <a:cs typeface="華康POP1體 Std W5" charset="2"/>
              </a:rPr>
              <a:t>上。</a:t>
            </a:r>
            <a:endParaRPr kumimoji="1" lang="en-US" altLang="zh-TW" sz="4000" dirty="0" smtClean="0">
              <a:latin typeface="微軟正黑體" pitchFamily="34" charset="-120"/>
              <a:ea typeface="微軟正黑體" pitchFamily="34" charset="-120"/>
              <a:cs typeface="華康POP1體 Std W5" charset="2"/>
            </a:endParaRPr>
          </a:p>
          <a:p>
            <a:pPr marL="0" indent="0">
              <a:buNone/>
            </a:pPr>
            <a:endParaRPr kumimoji="1" lang="en-US" altLang="zh-TW" sz="3200" dirty="0">
              <a:latin typeface="微軟正黑體" pitchFamily="34" charset="-120"/>
              <a:ea typeface="微軟正黑體" pitchFamily="34" charset="-120"/>
              <a:cs typeface="華康POP1體 Std W5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3519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小組精挑細選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2787" y="2819400"/>
            <a:ext cx="8071983" cy="3638550"/>
          </a:xfrm>
        </p:spPr>
        <p:txBody>
          <a:bodyPr>
            <a:noAutofit/>
          </a:bodyPr>
          <a:lstStyle/>
          <a:p>
            <a:r>
              <a:rPr kumimoji="1" lang="zh-TW" altLang="en-US" sz="4400" dirty="0">
                <a:latin typeface="微軟正黑體" pitchFamily="34" charset="-120"/>
                <a:ea typeface="微軟正黑體" pitchFamily="34" charset="-120"/>
                <a:cs typeface="華康POP1體 Std W5" charset="2"/>
              </a:rPr>
              <a:t>給小組三分鐘，選出</a:t>
            </a:r>
            <a:r>
              <a:rPr kumimoji="1" lang="zh-TW" altLang="en-US" sz="4400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  <a:cs typeface="華康POP1體 Std W5" charset="2"/>
              </a:rPr>
              <a:t>壓力指數最大的兩個經典句子</a:t>
            </a:r>
            <a:r>
              <a:rPr kumimoji="1" lang="zh-TW" altLang="en-US" sz="4400" dirty="0" smtClean="0">
                <a:latin typeface="微軟正黑體" pitchFamily="34" charset="-120"/>
                <a:ea typeface="微軟正黑體" pitchFamily="34" charset="-120"/>
                <a:cs typeface="華康POP1體 Std W5" charset="2"/>
              </a:rPr>
              <a:t>。寫</a:t>
            </a:r>
            <a:r>
              <a:rPr kumimoji="1" lang="zh-TW" altLang="en-US" sz="4400" dirty="0">
                <a:latin typeface="微軟正黑體" pitchFamily="34" charset="-120"/>
                <a:ea typeface="微軟正黑體" pitchFamily="34" charset="-120"/>
                <a:cs typeface="華康POP1體 Std W5" charset="2"/>
              </a:rPr>
              <a:t>在大紙條上。將答案公布在黑板</a:t>
            </a:r>
            <a:r>
              <a:rPr kumimoji="1" lang="zh-TW" altLang="en-US" sz="4400">
                <a:latin typeface="微軟正黑體" pitchFamily="34" charset="-120"/>
                <a:ea typeface="微軟正黑體" pitchFamily="34" charset="-120"/>
                <a:cs typeface="華康POP1體 Std W5" charset="2"/>
              </a:rPr>
              <a:t>上</a:t>
            </a:r>
            <a:r>
              <a:rPr lang="zh-TW" altLang="en-US" sz="4400" smtClean="0"/>
              <a:t>。</a:t>
            </a:r>
            <a:endParaRPr lang="en-US" altLang="zh-TW" sz="4400" dirty="0" smtClean="0"/>
          </a:p>
        </p:txBody>
      </p:sp>
    </p:spTree>
    <p:extLst>
      <p:ext uri="{BB962C8B-B14F-4D97-AF65-F5344CB8AC3E}">
        <p14:creationId xmlns:p14="http://schemas.microsoft.com/office/powerpoint/2010/main" val="421560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面對壓力，該怎麼辦呢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707" y="2892878"/>
            <a:ext cx="4946385" cy="3709789"/>
          </a:xfrm>
        </p:spPr>
      </p:pic>
    </p:spTree>
    <p:extLst>
      <p:ext uri="{BB962C8B-B14F-4D97-AF65-F5344CB8AC3E}">
        <p14:creationId xmlns:p14="http://schemas.microsoft.com/office/powerpoint/2010/main" val="271906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來，看看如何來處理我們班票選出來經典壓力事件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137" y="3091130"/>
            <a:ext cx="4751614" cy="3482099"/>
          </a:xfrm>
        </p:spPr>
      </p:pic>
    </p:spTree>
    <p:extLst>
      <p:ext uri="{BB962C8B-B14F-4D97-AF65-F5344CB8AC3E}">
        <p14:creationId xmlns:p14="http://schemas.microsoft.com/office/powerpoint/2010/main" val="19690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壓力紓解的方式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9117" y="2974516"/>
            <a:ext cx="7453992" cy="4098471"/>
          </a:xfrm>
        </p:spPr>
        <p:txBody>
          <a:bodyPr>
            <a:normAutofit fontScale="92500" lnSpcReduction="20000"/>
          </a:bodyPr>
          <a:lstStyle/>
          <a:p>
            <a:r>
              <a:rPr lang="zh-TW" altLang="zh-TW" sz="4400" dirty="0"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問題解決</a:t>
            </a:r>
            <a:endParaRPr lang="en-US" altLang="zh-TW" sz="44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4400" dirty="0">
                <a:latin typeface="微軟正黑體" pitchFamily="34" charset="-120"/>
                <a:ea typeface="微軟正黑體" pitchFamily="34" charset="-120"/>
              </a:rPr>
              <a:t>二、適度的運動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zh-TW" sz="4400" dirty="0">
                <a:latin typeface="微軟正黑體" pitchFamily="34" charset="-120"/>
                <a:ea typeface="微軟正黑體" pitchFamily="34" charset="-120"/>
              </a:rPr>
              <a:t>休閒活動</a:t>
            </a:r>
          </a:p>
          <a:p>
            <a:r>
              <a:rPr lang="zh-TW" altLang="zh-TW" sz="4400" dirty="0">
                <a:latin typeface="微軟正黑體" pitchFamily="34" charset="-120"/>
                <a:ea typeface="微軟正黑體" pitchFamily="34" charset="-120"/>
              </a:rPr>
              <a:t>三、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正常的</a:t>
            </a:r>
            <a:r>
              <a:rPr lang="zh-TW" altLang="zh-TW" sz="4400" dirty="0">
                <a:latin typeface="微軟正黑體" pitchFamily="34" charset="-120"/>
                <a:ea typeface="微軟正黑體" pitchFamily="34" charset="-120"/>
              </a:rPr>
              <a:t>飲食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zh-TW" sz="4400" dirty="0">
                <a:latin typeface="微軟正黑體" pitchFamily="34" charset="-120"/>
                <a:ea typeface="微軟正黑體" pitchFamily="34" charset="-120"/>
              </a:rPr>
              <a:t>充足的睡眠</a:t>
            </a:r>
          </a:p>
          <a:p>
            <a:r>
              <a:rPr lang="zh-TW" altLang="zh-TW" sz="4400" dirty="0">
                <a:latin typeface="微軟正黑體" pitchFamily="34" charset="-120"/>
                <a:ea typeface="微軟正黑體" pitchFamily="34" charset="-120"/>
              </a:rPr>
              <a:t>四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尋求其他資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源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4400" dirty="0">
                <a:latin typeface="微軟正黑體" pitchFamily="34" charset="-120"/>
                <a:ea typeface="微軟正黑體" pitchFamily="34" charset="-120"/>
              </a:rPr>
              <a:t>五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自我照顧與激勵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2139042" y="5886450"/>
            <a:ext cx="4163786" cy="70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330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天空">
  <a:themeElements>
    <a:clrScheme name="天空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天空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天空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天空.thmx</Template>
  <TotalTime>462</TotalTime>
  <Words>505</Words>
  <Application>Microsoft Office PowerPoint</Application>
  <PresentationFormat>如螢幕大小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天空</vt:lpstr>
      <vt:lpstr>為未來。集氣!!!</vt:lpstr>
      <vt:lpstr>上禮拜考完第二次模擬考～ 大家的感受如何？</vt:lpstr>
      <vt:lpstr>測驗一下~</vt:lpstr>
      <vt:lpstr>測驗結果</vt:lpstr>
      <vt:lpstr>我是九年級</vt:lpstr>
      <vt:lpstr>小組精挑細選</vt:lpstr>
      <vt:lpstr>面對壓力，該怎麼辦呢?</vt:lpstr>
      <vt:lpstr>來，看看如何來處理我們班票選出來經典壓力事件?</vt:lpstr>
      <vt:lpstr>壓力紓解的方式</vt:lpstr>
      <vt:lpstr>現代的心理學研究指出</vt:lpstr>
      <vt:lpstr>PowerPoint 簡報</vt:lpstr>
      <vt:lpstr>所以，當面對困難與挑戰時， 可以試著去挑戰看看~~</vt:lpstr>
      <vt:lpstr>為自己集氣，也是一個好方法~</vt:lpstr>
      <vt:lpstr>可是，鼓勵自己的話要說些什麼呢?(例句)</vt:lpstr>
      <vt:lpstr>接下來有一段時間，留給你～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ruth</dc:creator>
  <cp:lastModifiedBy>PCUSER</cp:lastModifiedBy>
  <cp:revision>32</cp:revision>
  <dcterms:created xsi:type="dcterms:W3CDTF">2015-12-22T10:40:30Z</dcterms:created>
  <dcterms:modified xsi:type="dcterms:W3CDTF">2015-12-29T01:34:03Z</dcterms:modified>
</cp:coreProperties>
</file>