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3" r:id="rId3"/>
    <p:sldId id="271" r:id="rId4"/>
    <p:sldId id="275" r:id="rId5"/>
    <p:sldId id="264" r:id="rId6"/>
    <p:sldId id="284" r:id="rId7"/>
    <p:sldId id="261" r:id="rId8"/>
    <p:sldId id="273" r:id="rId9"/>
    <p:sldId id="270" r:id="rId10"/>
    <p:sldId id="290" r:id="rId11"/>
    <p:sldId id="292" r:id="rId12"/>
    <p:sldId id="293" r:id="rId13"/>
    <p:sldId id="294" r:id="rId14"/>
    <p:sldId id="295" r:id="rId15"/>
    <p:sldId id="314" r:id="rId16"/>
    <p:sldId id="312" r:id="rId17"/>
    <p:sldId id="296" r:id="rId18"/>
    <p:sldId id="297" r:id="rId19"/>
    <p:sldId id="318" r:id="rId20"/>
    <p:sldId id="324" r:id="rId21"/>
    <p:sldId id="285" r:id="rId22"/>
    <p:sldId id="303" r:id="rId23"/>
    <p:sldId id="298" r:id="rId24"/>
    <p:sldId id="287" r:id="rId25"/>
    <p:sldId id="299" r:id="rId26"/>
    <p:sldId id="315" r:id="rId27"/>
    <p:sldId id="316" r:id="rId28"/>
    <p:sldId id="304" r:id="rId29"/>
    <p:sldId id="325" r:id="rId30"/>
    <p:sldId id="305" r:id="rId31"/>
    <p:sldId id="286" r:id="rId32"/>
    <p:sldId id="300" r:id="rId33"/>
    <p:sldId id="306" r:id="rId34"/>
    <p:sldId id="307" r:id="rId35"/>
    <p:sldId id="308" r:id="rId36"/>
    <p:sldId id="288" r:id="rId37"/>
    <p:sldId id="319" r:id="rId38"/>
    <p:sldId id="323" r:id="rId39"/>
    <p:sldId id="301" r:id="rId40"/>
    <p:sldId id="310" r:id="rId41"/>
    <p:sldId id="322" r:id="rId42"/>
    <p:sldId id="320" r:id="rId43"/>
    <p:sldId id="302" r:id="rId44"/>
    <p:sldId id="279" r:id="rId45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7E9"/>
    <a:srgbClr val="88CBBA"/>
    <a:srgbClr val="C5E0EB"/>
    <a:srgbClr val="F2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87165-5CA7-4594-B415-6BD5FBB63EA4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C2F8-5236-480D-916E-CEBFF41E8D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27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4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3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2018/12/27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326570" y="551544"/>
            <a:ext cx="8479972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047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4.jpeg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8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4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46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48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6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790028" y="1809158"/>
            <a:ext cx="7773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臺 北 市 立 瑠 公 國 民 中 學 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106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學年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度特殊教育執行成效追蹤評鑑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76776" y="3459429"/>
            <a:ext cx="7886700" cy="84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歡迎特教輔導團委員蒞臨</a:t>
            </a:r>
            <a:endParaRPr lang="zh-TW" altLang="en-US" sz="5400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31" y="4780995"/>
            <a:ext cx="2408129" cy="78035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805" y="4780995"/>
            <a:ext cx="2408129" cy="78035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57" y="4780995"/>
            <a:ext cx="240812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58B4AD0-5384-461D-A75C-62D515D31778}"/>
              </a:ext>
            </a:extLst>
          </p:cNvPr>
          <p:cNvGrpSpPr/>
          <p:nvPr/>
        </p:nvGrpSpPr>
        <p:grpSpPr>
          <a:xfrm>
            <a:off x="6496195" y="4089216"/>
            <a:ext cx="2329547" cy="1908251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1310381"/>
            <a:ext cx="76507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鼓勵特教家長代表參與特教推行委員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1-1.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本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107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學年度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特教家長代表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有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參與特教推行委員會議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，開會前提前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通知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確認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特教家長代表之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時間</a:t>
            </a:r>
            <a:endParaRPr lang="en-US" altLang="zh-TW" sz="24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84" y="2734046"/>
            <a:ext cx="2651725" cy="339273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1448" y="2685116"/>
            <a:ext cx="2607512" cy="3441669"/>
          </a:xfrm>
          <a:prstGeom prst="rect">
            <a:avLst/>
          </a:prstGeom>
        </p:spPr>
      </p:pic>
      <p:sp>
        <p:nvSpPr>
          <p:cNvPr id="25" name="圓角矩形 24"/>
          <p:cNvSpPr/>
          <p:nvPr/>
        </p:nvSpPr>
        <p:spPr>
          <a:xfrm>
            <a:off x="1391075" y="5766960"/>
            <a:ext cx="1140749" cy="36126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4037100" y="5816837"/>
            <a:ext cx="1281480" cy="36126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1338" y="1337953"/>
            <a:ext cx="729365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教推行委員會會議記錄宜列出表決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票數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  <a:spcAft>
                <a:spcPts val="0"/>
              </a:spcAft>
            </a:pP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1-2.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本學年度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特教推行委員會會議記錄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已按照建議事項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列出表決票數</a:t>
            </a:r>
            <a:endParaRPr lang="en-US" altLang="zh-HK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r="2623"/>
          <a:stretch/>
        </p:blipFill>
        <p:spPr>
          <a:xfrm>
            <a:off x="619103" y="2664502"/>
            <a:ext cx="3846169" cy="30327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r="3699" b="13942"/>
          <a:stretch/>
        </p:blipFill>
        <p:spPr>
          <a:xfrm>
            <a:off x="3697125" y="2888586"/>
            <a:ext cx="4894986" cy="29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7" y="2888417"/>
            <a:ext cx="3251828" cy="24361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04" y="3742684"/>
            <a:ext cx="2978833" cy="22316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2" y="2888331"/>
            <a:ext cx="3658461" cy="274076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31598" y="1402485"/>
            <a:ext cx="6784957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逐年編列經費改善校園無障礙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endParaRPr lang="en-US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1-3.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增設無障礙廁所之標示，男廁之間已架設擋板，以維護學生隱私</a:t>
            </a:r>
            <a:endParaRPr lang="en-US" altLang="zh-HK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58B4AD0-5384-461D-A75C-62D515D31778}"/>
              </a:ext>
            </a:extLst>
          </p:cNvPr>
          <p:cNvGrpSpPr/>
          <p:nvPr/>
        </p:nvGrpSpPr>
        <p:grpSpPr>
          <a:xfrm>
            <a:off x="6069726" y="4258714"/>
            <a:ext cx="2329547" cy="1908251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sp>
        <p:nvSpPr>
          <p:cNvPr id="7" name="圓角矩形 6"/>
          <p:cNvSpPr/>
          <p:nvPr/>
        </p:nvSpPr>
        <p:spPr>
          <a:xfrm>
            <a:off x="1102201" y="3266902"/>
            <a:ext cx="801414" cy="6982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5202666" y="3616036"/>
            <a:ext cx="801414" cy="6982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749284" y="4160223"/>
            <a:ext cx="801414" cy="6982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4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6846" y="1365642"/>
            <a:ext cx="7107198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逐年編列經費改善校園無障礙設施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1-3.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廁所改善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及無障礙環境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已於</a:t>
            </a:r>
            <a:r>
              <a:rPr lang="zh-TW" altLang="en-US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空間規劃會議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提出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討論，但因工程款之申請受限於需超過一定之使用年限的條件，故</a:t>
            </a:r>
            <a:r>
              <a:rPr lang="zh-TW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擬於</a:t>
            </a:r>
            <a:r>
              <a:rPr lang="en-US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108</a:t>
            </a:r>
            <a:r>
              <a:rPr lang="zh-TW" altLang="zh-TW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年編列</a:t>
            </a:r>
            <a:r>
              <a:rPr lang="zh-TW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預算進行廁所全面性的改善</a:t>
            </a:r>
            <a:r>
              <a:rPr lang="zh-TW" altLang="zh-TW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工</a:t>
            </a:r>
            <a:r>
              <a:rPr lang="zh-TW" altLang="en-US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程</a:t>
            </a:r>
            <a:endParaRPr lang="en-US" altLang="zh-TW" sz="2400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1"/>
          <a:stretch/>
        </p:blipFill>
        <p:spPr>
          <a:xfrm>
            <a:off x="4763287" y="3745075"/>
            <a:ext cx="1608915" cy="2263816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064275" y="4293058"/>
            <a:ext cx="490451" cy="632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2" y="3780898"/>
            <a:ext cx="2955751" cy="2214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60825" y="59769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改善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前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980883" y="59769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改善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後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54233" y="3273546"/>
            <a:ext cx="1800493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無障礙廁所標示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-489" b="489"/>
          <a:stretch/>
        </p:blipFill>
        <p:spPr>
          <a:xfrm>
            <a:off x="6346165" y="3745075"/>
            <a:ext cx="1874889" cy="2263816"/>
          </a:xfrm>
          <a:prstGeom prst="rect">
            <a:avLst/>
          </a:prstGeom>
        </p:spPr>
      </p:pic>
      <p:sp>
        <p:nvSpPr>
          <p:cNvPr id="21" name="圓角矩形 20"/>
          <p:cNvSpPr/>
          <p:nvPr/>
        </p:nvSpPr>
        <p:spPr>
          <a:xfrm>
            <a:off x="6372202" y="4083418"/>
            <a:ext cx="490451" cy="632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7709854" y="4096640"/>
            <a:ext cx="490451" cy="632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4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31598" y="1402485"/>
            <a:ext cx="6784957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逐年編列經費改善校園無障礙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58B4AD0-5384-461D-A75C-62D515D31778}"/>
              </a:ext>
            </a:extLst>
          </p:cNvPr>
          <p:cNvGrpSpPr/>
          <p:nvPr/>
        </p:nvGrpSpPr>
        <p:grpSpPr>
          <a:xfrm>
            <a:off x="6296735" y="3867504"/>
            <a:ext cx="2329547" cy="1908251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197033" y="2092872"/>
            <a:ext cx="5411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1-3.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無障礙坡道設置於學校後門</a:t>
            </a:r>
            <a:endParaRPr lang="en-US" altLang="zh-TW" sz="2400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51" y="2592718"/>
            <a:ext cx="4444350" cy="3329522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2263963" y="4065250"/>
            <a:ext cx="490451" cy="6324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923583" y="5775755"/>
            <a:ext cx="1800493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無障礙坡道設置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36962" y="1456411"/>
            <a:ext cx="6493332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逐年編列經費改善校園無障礙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1-3.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 教室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前後門之高低落差改善，擬於</a:t>
            </a:r>
            <a:r>
              <a:rPr lang="en-US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108</a:t>
            </a:r>
            <a:r>
              <a:rPr lang="zh-TW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年申請教育局特教之無障礙設施專案經費</a:t>
            </a:r>
            <a:r>
              <a:rPr lang="zh-TW" altLang="zh-TW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整修</a:t>
            </a:r>
            <a:r>
              <a:rPr lang="zh-TW" altLang="en-US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94" y="3053660"/>
            <a:ext cx="2128288" cy="28409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7" y="3053660"/>
            <a:ext cx="2142276" cy="2859578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1832756" y="4936226"/>
            <a:ext cx="827317" cy="632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006191" y="5422541"/>
            <a:ext cx="1256808" cy="4567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5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1338" y="1505929"/>
            <a:ext cx="6784957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逐年編列經費改善校園無障礙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318" y="2168791"/>
            <a:ext cx="8071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1-3.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正門無障礙措施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，擬於</a:t>
            </a:r>
            <a:r>
              <a:rPr lang="zh-TW" altLang="en-US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規劃執行無障礙坡道平台施作</a:t>
            </a:r>
            <a:endParaRPr lang="en-US" altLang="zh-TW" sz="2400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19927" y="2806753"/>
            <a:ext cx="2262158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正</a:t>
            </a:r>
            <a:r>
              <a:rPr lang="zh-TW" altLang="en-US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門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無障礙平台設置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37" y="3403343"/>
            <a:ext cx="3490680" cy="26150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8" y="3403343"/>
            <a:ext cx="3409453" cy="2554220"/>
          </a:xfrm>
          <a:prstGeom prst="rect">
            <a:avLst/>
          </a:prstGeom>
        </p:spPr>
      </p:pic>
      <p:sp>
        <p:nvSpPr>
          <p:cNvPr id="21" name="圓角矩形 20"/>
          <p:cNvSpPr/>
          <p:nvPr/>
        </p:nvSpPr>
        <p:spPr>
          <a:xfrm>
            <a:off x="877125" y="5054138"/>
            <a:ext cx="1611905" cy="7491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5153892" y="4680453"/>
            <a:ext cx="914400" cy="11228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31322" y="1331937"/>
            <a:ext cx="713894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教室空間宜善加規劃及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置，以營造利於學生學習之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氛圍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304" y="2254867"/>
            <a:ext cx="7719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1-4.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營造良好的學習情境，目前規劃教室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將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依照學生需求，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設學生作品陳設區、增強板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、閱讀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區、塗鴉牆及靜心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等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提供學生多元的學習活動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3459458"/>
            <a:ext cx="3375100" cy="252848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33" y="3455196"/>
            <a:ext cx="3333640" cy="24974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31322" y="3651300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改善前</a:t>
            </a:r>
            <a:endParaRPr lang="zh-TW" altLang="en-US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0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4304" y="2361671"/>
            <a:ext cx="780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1-4.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營造良好的學習情境，目前規劃教室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將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依照學生需求，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設學生作品陳設區、增強板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、閱讀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區、塗鴉牆及靜心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等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提供學生多元的學習活動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1097" y="1421469"/>
            <a:ext cx="7109696" cy="10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教室空間宜善加規劃及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置，以營造利於學生學習之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氛圍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8" y="3671931"/>
            <a:ext cx="3241965" cy="24287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31" y="3671931"/>
            <a:ext cx="3292673" cy="246673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81338" y="3761554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改善後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035445" y="4502202"/>
            <a:ext cx="1125741" cy="5429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3268501" y="5013009"/>
            <a:ext cx="704984" cy="5429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4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4304" y="2361671"/>
            <a:ext cx="780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1-4.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營造良好的學習情境，目前規劃教室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將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依照學生需求，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設學生作品陳設區、增強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板、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閱讀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、塗鴉牆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及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靜心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等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提供學生多元的學習活動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1097" y="1421469"/>
            <a:ext cx="7109696" cy="10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教室空間宜善加規劃及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置，以營造利於學生學習之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氛圍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" y="3562000"/>
            <a:ext cx="3530518" cy="26449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54773" y="3633037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增強板</a:t>
            </a:r>
            <a:endParaRPr lang="zh-TW" altLang="en-US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3" t="25791" r="23032" b="40960"/>
          <a:stretch/>
        </p:blipFill>
        <p:spPr>
          <a:xfrm>
            <a:off x="4538748" y="3562000"/>
            <a:ext cx="3882045" cy="27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703402" y="1955209"/>
            <a:ext cx="7773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臺北市立瑠公國民中學 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106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學年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度特殊教育執行成效追 蹤 評 鑑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A4D9A36-5CEE-437D-9668-81C65B3C9BA1}"/>
              </a:ext>
            </a:extLst>
          </p:cNvPr>
          <p:cNvSpPr txBox="1"/>
          <p:nvPr/>
        </p:nvSpPr>
        <p:spPr>
          <a:xfrm>
            <a:off x="1567244" y="4080206"/>
            <a:ext cx="5490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報告人：漫安琦校長  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日  期：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107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年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12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月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25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Open Sans" panose="020B0606030504020204" pitchFamily="34" charset="0"/>
                <a:sym typeface="微软雅黑" panose="020B0503020204020204" pitchFamily="34" charset="-122"/>
              </a:rPr>
              <a:t>日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9" y="3976406"/>
            <a:ext cx="1049551" cy="15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627355"/>
            <a:chOff x="628440" y="609600"/>
            <a:chExt cx="10562532" cy="8364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79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向度一：校園特殊教育團隊運作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4304" y="2361671"/>
            <a:ext cx="780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1-4.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營造良好的學習情境，目前規劃教室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將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依照學生需求，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增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設學生作品陳設區、增強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板、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閱讀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、塗鴉牆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及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靜心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區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等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提供學生多元的學習活動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1097" y="1421469"/>
            <a:ext cx="7109696" cy="10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教室空間宜善加規劃及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置，以營造利於學生學習之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氛圍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3" y="3633037"/>
            <a:ext cx="1855529" cy="24768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81820" y="3741103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閱讀角</a:t>
            </a:r>
            <a:endParaRPr lang="zh-TW" altLang="en-US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3633037"/>
            <a:ext cx="1855528" cy="247681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318601" y="3741103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靜心區</a:t>
            </a:r>
            <a:endParaRPr lang="zh-TW" altLang="en-US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46" y="3633037"/>
            <a:ext cx="3272845" cy="245187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240814" y="5578215"/>
            <a:ext cx="95410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塗鴉牆</a:t>
            </a:r>
            <a:endParaRPr lang="zh-TW" altLang="en-US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9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" y="2226659"/>
            <a:ext cx="4492756" cy="255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4" y="4248150"/>
            <a:ext cx="3254000" cy="14716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8293" y="3084010"/>
            <a:ext cx="3812889" cy="1247676"/>
            <a:chOff x="6735766" y="2212537"/>
            <a:chExt cx="3721450" cy="976405"/>
          </a:xfrm>
        </p:grpSpPr>
        <p:sp>
          <p:nvSpPr>
            <p:cNvPr id="5" name="文本框 4"/>
            <p:cNvSpPr txBox="1"/>
            <p:nvPr/>
          </p:nvSpPr>
          <p:spPr>
            <a:xfrm>
              <a:off x="6735766" y="2212537"/>
              <a:ext cx="3721450" cy="50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診斷與安置</a:t>
              </a:r>
              <a:endParaRPr lang="zh-CN" altLang="en-US" sz="3600" b="1" spc="450" dirty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764" y="2539502"/>
              <a:ext cx="3425454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70AF439-2FD1-4ADE-9245-2FAB32A869C3}"/>
              </a:ext>
            </a:extLst>
          </p:cNvPr>
          <p:cNvGrpSpPr/>
          <p:nvPr/>
        </p:nvGrpSpPr>
        <p:grpSpPr>
          <a:xfrm>
            <a:off x="611898" y="1095994"/>
            <a:ext cx="2475073" cy="1123434"/>
            <a:chOff x="1194929" y="703709"/>
            <a:chExt cx="1179229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98357F0-E7DF-4A81-9A3A-26516208CFE8}"/>
                </a:ext>
              </a:extLst>
            </p:cNvPr>
            <p:cNvSpPr txBox="1"/>
            <p:nvPr/>
          </p:nvSpPr>
          <p:spPr>
            <a:xfrm>
              <a:off x="1699625" y="871799"/>
              <a:ext cx="674533" cy="39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向度二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29" y="703709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5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向度二：診斷與安置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3" y="1400789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02546" y="2795392"/>
            <a:ext cx="3329886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2201" y="3139739"/>
            <a:ext cx="344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2-1.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檢附本校普通班內特殊需求學生轉介辦法，詳參附件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2-1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普通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班內特殊需求學生轉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介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流程</a:t>
            </a:r>
            <a:endParaRPr lang="zh-TW" altLang="zh-TW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722" y="4561710"/>
            <a:ext cx="3525560" cy="15941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17060" y="874491"/>
            <a:ext cx="3185487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普通班特殊需求學生轉介流程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60" y="1335263"/>
            <a:ext cx="3136262" cy="45826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02546" y="1943111"/>
            <a:ext cx="4572000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建議依指標呈現校內篩選身心障礙學生所使用之方式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含工具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56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向度二：診斷與安置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82" y="620488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94135" y="1291254"/>
            <a:ext cx="6784957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sz="20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219" y="1589184"/>
            <a:ext cx="8174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2-2.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依照建議呈現篩選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身心障礙生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舉例如輕度智障、自閉症、學障、聽障生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所使用之方式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(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含工具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)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2-2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輕度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智障、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2-3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自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閉症、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2-4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障生、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2-5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聽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障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生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、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2-6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情障生</a:t>
            </a:r>
            <a:endParaRPr lang="zh-TW" altLang="zh-TW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45591"/>
              </p:ext>
            </p:extLst>
          </p:nvPr>
        </p:nvGraphicFramePr>
        <p:xfrm>
          <a:off x="578277" y="2778503"/>
          <a:ext cx="8090803" cy="311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38">
                  <a:extLst>
                    <a:ext uri="{9D8B030D-6E8A-4147-A177-3AD203B41FA5}">
                      <a16:colId xmlns:a16="http://schemas.microsoft.com/office/drawing/2014/main" xmlns="" val="6216228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7502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35765918"/>
                    </a:ext>
                  </a:extLst>
                </a:gridCol>
                <a:gridCol w="473825">
                  <a:extLst>
                    <a:ext uri="{9D8B030D-6E8A-4147-A177-3AD203B41FA5}">
                      <a16:colId xmlns:a16="http://schemas.microsoft.com/office/drawing/2014/main" xmlns="" val="564127237"/>
                    </a:ext>
                  </a:extLst>
                </a:gridCol>
                <a:gridCol w="3059084">
                  <a:extLst>
                    <a:ext uri="{9D8B030D-6E8A-4147-A177-3AD203B41FA5}">
                      <a16:colId xmlns:a16="http://schemas.microsoft.com/office/drawing/2014/main" xmlns="" val="829276655"/>
                    </a:ext>
                  </a:extLst>
                </a:gridCol>
                <a:gridCol w="1403756">
                  <a:extLst>
                    <a:ext uri="{9D8B030D-6E8A-4147-A177-3AD203B41FA5}">
                      <a16:colId xmlns:a16="http://schemas.microsoft.com/office/drawing/2014/main" xmlns="" val="3617534066"/>
                    </a:ext>
                  </a:extLst>
                </a:gridCol>
              </a:tblGrid>
              <a:tr h="45044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多　元　方　式　篩　選　診　斷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3603974099"/>
                  </a:ext>
                </a:extLst>
              </a:tr>
              <a:tr h="3719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案例</a:t>
                      </a:r>
                      <a:endParaRPr lang="zh-TW" sz="24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量化資料</a:t>
                      </a:r>
                      <a:endParaRPr kumimoji="0" lang="zh-TW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b="0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質性資料</a:t>
                      </a:r>
                      <a:endParaRPr kumimoji="0" lang="zh-TW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3555705212"/>
                  </a:ext>
                </a:extLst>
              </a:tr>
              <a:tr h="5316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000" b="0" i="0" kern="100" dirty="0" smtClean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i="0" kern="100" dirty="0" smtClean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輕度智能障礙</a:t>
                      </a:r>
                      <a:endParaRPr lang="zh-TW" sz="2000" b="0" i="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９年級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魏</a:t>
                      </a:r>
                      <a:endParaRPr lang="en-US" altLang="zh-TW" sz="24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氏</a:t>
                      </a:r>
                      <a:endParaRPr lang="en-US" altLang="zh-TW" sz="24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智</a:t>
                      </a:r>
                      <a:endParaRPr lang="en-US" altLang="zh-TW" sz="24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力</a:t>
                      </a:r>
                      <a:endParaRPr lang="en-US" altLang="zh-TW" sz="24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測</a:t>
                      </a:r>
                      <a:endParaRPr lang="en-US" altLang="zh-TW" sz="24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驗</a:t>
                      </a:r>
                      <a:endParaRPr lang="zh-TW" altLang="zh-TW" sz="24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基</a:t>
                      </a:r>
                      <a:endParaRPr kumimoji="0" lang="en-US" altLang="zh-TW" sz="2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礎</a:t>
                      </a:r>
                      <a:endParaRPr kumimoji="0" lang="en-US" altLang="zh-TW" sz="2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能</a:t>
                      </a:r>
                      <a:endParaRPr kumimoji="0" lang="en-US" altLang="zh-TW" sz="2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力</a:t>
                      </a:r>
                      <a:endParaRPr kumimoji="0" lang="en-US" altLang="zh-TW" sz="2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檢</a:t>
                      </a:r>
                      <a:endParaRPr kumimoji="0" lang="en-US" altLang="zh-TW" sz="2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核</a:t>
                      </a: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社會適應檢核表、醫師診斷證明</a:t>
                      </a:r>
                      <a:endParaRPr lang="zh-TW" sz="16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任課教師及家長訪談、特教教師觀察</a:t>
                      </a:r>
                      <a:endParaRPr kumimoji="0" lang="zh-TW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3961247535"/>
                  </a:ext>
                </a:extLst>
              </a:tr>
              <a:tr h="208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高功能自閉症亞斯柏格症檢核表</a:t>
                      </a:r>
                      <a:endParaRPr lang="zh-TW" altLang="zh-TW" sz="16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7832212"/>
                  </a:ext>
                </a:extLst>
              </a:tr>
              <a:tr h="366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i="0" kern="100" dirty="0" smtClean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自　閉　症</a:t>
                      </a:r>
                      <a:endParaRPr lang="zh-TW" sz="2000" b="0" i="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８年級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27136422"/>
                  </a:ext>
                </a:extLst>
              </a:tr>
              <a:tr h="39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i="0" kern="100" dirty="0" smtClean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學　障</a:t>
                      </a:r>
                      <a:endParaRPr lang="zh-TW" sz="2400" b="0" i="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９年級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學障相關測驗</a:t>
                      </a:r>
                      <a:endParaRPr lang="en-US" altLang="zh-TW" sz="16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1496482373"/>
                  </a:ext>
                </a:extLst>
              </a:tr>
              <a:tr h="39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i="0" kern="100" dirty="0" smtClean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聽　障</a:t>
                      </a:r>
                      <a:endParaRPr lang="zh-TW" sz="2400" b="0" i="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７年級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聽障相關測驗、醫師診斷證明</a:t>
                      </a:r>
                      <a:endParaRPr lang="zh-TW" sz="16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1575055049"/>
                  </a:ext>
                </a:extLst>
              </a:tr>
              <a:tr h="39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i="0" kern="100" dirty="0" smtClean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情緒障礙</a:t>
                      </a:r>
                      <a:endParaRPr lang="zh-TW" sz="2400" b="0" i="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８年級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情障相關量表、醫師診斷證明</a:t>
                      </a:r>
                      <a:endParaRPr lang="zh-TW" sz="16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83892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" y="2226659"/>
            <a:ext cx="4492756" cy="255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4" y="4248150"/>
            <a:ext cx="3254000" cy="14716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8293" y="3084010"/>
            <a:ext cx="3812889" cy="1247676"/>
            <a:chOff x="6735766" y="2212537"/>
            <a:chExt cx="3721450" cy="976405"/>
          </a:xfrm>
        </p:grpSpPr>
        <p:sp>
          <p:nvSpPr>
            <p:cNvPr id="5" name="文本框 4"/>
            <p:cNvSpPr txBox="1"/>
            <p:nvPr/>
          </p:nvSpPr>
          <p:spPr>
            <a:xfrm>
              <a:off x="6735766" y="2212537"/>
              <a:ext cx="3721450" cy="50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執行與管理</a:t>
              </a:r>
              <a:endParaRPr lang="zh-CN" altLang="en-US" sz="3600" b="1" spc="450" dirty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764" y="2539502"/>
              <a:ext cx="3425454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70AF439-2FD1-4ADE-9245-2FAB32A869C3}"/>
              </a:ext>
            </a:extLst>
          </p:cNvPr>
          <p:cNvGrpSpPr/>
          <p:nvPr/>
        </p:nvGrpSpPr>
        <p:grpSpPr>
          <a:xfrm>
            <a:off x="611898" y="1095994"/>
            <a:ext cx="2475073" cy="1123434"/>
            <a:chOff x="1194929" y="703709"/>
            <a:chExt cx="1179229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98357F0-E7DF-4A81-9A3A-26516208CFE8}"/>
                </a:ext>
              </a:extLst>
            </p:cNvPr>
            <p:cNvSpPr txBox="1"/>
            <p:nvPr/>
          </p:nvSpPr>
          <p:spPr>
            <a:xfrm>
              <a:off x="1699625" y="871799"/>
              <a:ext cx="674533" cy="39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向度三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29" y="703709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8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1494935"/>
            <a:ext cx="724377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學生障礙與需求訂定學年及學期目標，定期檢討並記錄之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0778" y="2440151"/>
            <a:ext cx="6387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3-1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-1</a:t>
            </a:r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依照規定召開期初及期末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IEP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檢討會議，依學生之需求將學年及學期目標列入個別化教育計畫中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828" y="1884867"/>
            <a:ext cx="1682642" cy="42187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20" y="3166559"/>
            <a:ext cx="2219661" cy="30438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81" y="3230280"/>
            <a:ext cx="2050503" cy="291637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023749" y="5872905"/>
            <a:ext cx="3647152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IEP</a:t>
            </a:r>
            <a:r>
              <a:rPr lang="zh-TW" altLang="en-US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會議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紀錄，期末檢討</a:t>
            </a:r>
            <a:r>
              <a:rPr lang="en-US" altLang="zh-TW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期初擬定</a:t>
            </a:r>
            <a:endParaRPr lang="zh-TW" altLang="en-US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14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1494935"/>
            <a:ext cx="714402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學生障礙與需求訂定學年及學期目標，定期檢討並記錄之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</a:t>
            </a:r>
            <a:r>
              <a:rPr lang="zh-TW" altLang="en-US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：</a:t>
            </a:r>
            <a:endParaRPr lang="en-US" altLang="zh-TW" sz="20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9891" y="2542841"/>
            <a:ext cx="7345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3-1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-1</a:t>
            </a:r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規定召開期初及期末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IEP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檢討會議，依學生之需求將學年及學期目標列入個別化教育計畫中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828" y="1884867"/>
            <a:ext cx="1682642" cy="421879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470214" y="3383772"/>
            <a:ext cx="15696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八年級自閉症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26962" y="3478650"/>
            <a:ext cx="1454244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7</a:t>
            </a:r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年級聽障生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17" y="3729799"/>
            <a:ext cx="3235030" cy="242627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9" y="3753104"/>
            <a:ext cx="3236489" cy="24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1494935"/>
            <a:ext cx="720221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學生障礙與需求訂定學年及學期目標，定期檢討並記錄之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305" y="2485515"/>
            <a:ext cx="65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3-1-2.</a:t>
            </a:r>
            <a:r>
              <a:rPr lang="zh-TW" altLang="en-US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視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需求不定期召開個案會議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8613" y="3146960"/>
            <a:ext cx="15696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八年級自閉症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702" y="3162843"/>
            <a:ext cx="15696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七年級聽障生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0" y="3518092"/>
            <a:ext cx="3278279" cy="24587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74" y="3500702"/>
            <a:ext cx="3301465" cy="24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6230" y="1352023"/>
            <a:ext cx="737678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</a:pPr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從學校日常生活紀錄中評估學生日常所需之能力，提供所需協助之服務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內容</a:t>
            </a:r>
            <a:endParaRPr lang="zh-TW" altLang="en-US" sz="2400" dirty="0"/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4304" y="4427594"/>
            <a:ext cx="7199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3-2-1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九年級學生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位（確認生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位，疑似生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位），經評估學生需求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後</a:t>
            </a:r>
            <a:r>
              <a:rPr lang="zh-TW" altLang="en-US" sz="2400" u="sng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實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際</a:t>
            </a:r>
            <a:r>
              <a:rPr lang="zh-TW" altLang="zh-TW" sz="2400" u="sng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抽</a:t>
            </a:r>
            <a:r>
              <a:rPr lang="zh-TW" altLang="zh-TW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離</a:t>
            </a:r>
            <a:r>
              <a:rPr lang="zh-TW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英文課</a:t>
            </a:r>
            <a:r>
              <a:rPr lang="en-US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</a:t>
            </a:r>
            <a:r>
              <a:rPr lang="zh-TW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</a:t>
            </a:r>
            <a:r>
              <a:rPr lang="en-US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</a:t>
            </a:r>
            <a:r>
              <a:rPr lang="zh-TW" altLang="en-US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位學生</a:t>
            </a:r>
            <a:endParaRPr lang="en-US" altLang="zh-TW" sz="2400" u="sng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en-US" altLang="zh-TW" sz="2400" u="sng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52761"/>
              </p:ext>
            </p:extLst>
          </p:nvPr>
        </p:nvGraphicFramePr>
        <p:xfrm>
          <a:off x="1420098" y="2675620"/>
          <a:ext cx="6056499" cy="15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12">
                  <a:extLst>
                    <a:ext uri="{9D8B030D-6E8A-4147-A177-3AD203B41FA5}">
                      <a16:colId xmlns:a16="http://schemas.microsoft.com/office/drawing/2014/main" xmlns="" val="2747392161"/>
                    </a:ext>
                  </a:extLst>
                </a:gridCol>
                <a:gridCol w="1332775">
                  <a:extLst>
                    <a:ext uri="{9D8B030D-6E8A-4147-A177-3AD203B41FA5}">
                      <a16:colId xmlns:a16="http://schemas.microsoft.com/office/drawing/2014/main" xmlns="" val="3181860179"/>
                    </a:ext>
                  </a:extLst>
                </a:gridCol>
                <a:gridCol w="1385441">
                  <a:extLst>
                    <a:ext uri="{9D8B030D-6E8A-4147-A177-3AD203B41FA5}">
                      <a16:colId xmlns:a16="http://schemas.microsoft.com/office/drawing/2014/main" xmlns="" val="4016432631"/>
                    </a:ext>
                  </a:extLst>
                </a:gridCol>
                <a:gridCol w="1237007">
                  <a:extLst>
                    <a:ext uri="{9D8B030D-6E8A-4147-A177-3AD203B41FA5}">
                      <a16:colId xmlns:a16="http://schemas.microsoft.com/office/drawing/2014/main" xmlns="" val="849688049"/>
                    </a:ext>
                  </a:extLst>
                </a:gridCol>
                <a:gridCol w="1216264">
                  <a:extLst>
                    <a:ext uri="{9D8B030D-6E8A-4147-A177-3AD203B41FA5}">
                      <a16:colId xmlns:a16="http://schemas.microsoft.com/office/drawing/2014/main" xmlns="" val="913003613"/>
                    </a:ext>
                  </a:extLst>
                </a:gridCol>
              </a:tblGrid>
              <a:tr h="39818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107</a:t>
                      </a:r>
                      <a:r>
                        <a:rPr lang="zh-TW" altLang="zh-TW" sz="200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學年度</a:t>
                      </a:r>
                      <a:r>
                        <a:rPr lang="zh-TW" altLang="en-US" sz="200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資源班開課一覽表</a:t>
                      </a:r>
                      <a:endParaRPr lang="zh-TW" altLang="en-US" sz="2000" kern="1200" dirty="0">
                        <a:solidFill>
                          <a:srgbClr val="002060"/>
                        </a:solidFill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4352505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九年級</a:t>
                      </a:r>
                      <a:endParaRPr lang="zh-TW" altLang="en-US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英文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3</a:t>
                      </a:r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社會技巧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196407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八年級</a:t>
                      </a:r>
                      <a:endParaRPr lang="zh-TW" altLang="en-US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英文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  <a:cs typeface="標楷體" panose="03000509000000000000" pitchFamily="65" charset="-120"/>
                        </a:rPr>
                        <a:t>3</a:t>
                      </a:r>
                      <a:r>
                        <a:rPr lang="zh-TW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  <a:cs typeface="標楷體" panose="03000509000000000000" pitchFamily="65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數學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  <a:cs typeface="標楷體" panose="03000509000000000000" pitchFamily="65" charset="-120"/>
                        </a:rPr>
                        <a:t>3</a:t>
                      </a:r>
                      <a:r>
                        <a:rPr lang="zh-TW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  <a:cs typeface="標楷體" panose="03000509000000000000" pitchFamily="65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社會技巧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學習策略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2</a:t>
                      </a:r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485985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七年級</a:t>
                      </a:r>
                      <a:endParaRPr lang="zh-TW" altLang="en-US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學習策略</a:t>
                      </a:r>
                      <a:r>
                        <a:rPr lang="en-US" altLang="zh-TW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文鼎黑體M" panose="020B0609000000000000" pitchFamily="49" charset="-120"/>
                          <a:ea typeface="文鼎黑體M" panose="020B0609000000000000" pitchFamily="49" charset="-120"/>
                        </a:rPr>
                        <a:t>節</a:t>
                      </a:r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文鼎黑體M" panose="020B0609000000000000" pitchFamily="49" charset="-120"/>
                        <a:ea typeface="文鼎黑體M" panose="020B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978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6230" y="1352023"/>
            <a:ext cx="737678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</a:pPr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從學校日常生活紀錄中評估學生日常所需之能力，提供所需協助之服務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內容</a:t>
            </a:r>
            <a:endParaRPr lang="zh-TW" altLang="en-US" sz="2400" dirty="0"/>
          </a:p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2201" y="2527760"/>
            <a:ext cx="6754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3-2-2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八年級學生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12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位（確認生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位，疑似生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8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位）分兩組上課，經評估學生需求後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實際</a:t>
            </a:r>
            <a:r>
              <a:rPr lang="zh-TW" altLang="zh-TW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抽離</a:t>
            </a:r>
            <a:r>
              <a:rPr lang="zh-TW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英文</a:t>
            </a:r>
            <a:r>
              <a:rPr lang="en-US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</a:t>
            </a:r>
            <a:r>
              <a:rPr lang="zh-TW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節、數學</a:t>
            </a:r>
            <a:r>
              <a:rPr lang="en-US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4.5</a:t>
            </a:r>
            <a:r>
              <a:rPr lang="zh-TW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</a:t>
            </a:r>
            <a:r>
              <a:rPr lang="en-US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11</a:t>
            </a:r>
            <a:r>
              <a:rPr lang="zh-TW" altLang="en-US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位學生</a:t>
            </a:r>
            <a:endParaRPr lang="en-US" altLang="zh-TW" sz="2400" u="sng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en-US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3-2-3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七年級學生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6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位（確認生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位，疑似生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位），經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評估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學生需求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後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實際</a:t>
            </a:r>
            <a:r>
              <a:rPr lang="zh-TW" altLang="zh-TW" sz="2400" u="sng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抽</a:t>
            </a:r>
            <a:r>
              <a:rPr lang="zh-TW" altLang="zh-TW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離第八節週四數學課，上</a:t>
            </a:r>
            <a:r>
              <a:rPr lang="zh-TW" altLang="zh-TW" sz="2400" u="sng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學習</a:t>
            </a:r>
            <a:r>
              <a:rPr lang="zh-TW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策略</a:t>
            </a:r>
            <a:r>
              <a:rPr lang="en-US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</a:t>
            </a:r>
            <a:r>
              <a:rPr lang="zh-TW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</a:t>
            </a:r>
            <a:r>
              <a:rPr lang="zh-TW" altLang="en-US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en-US" altLang="zh-TW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</a:t>
            </a:r>
            <a:r>
              <a:rPr lang="zh-TW" altLang="en-US" sz="2400" u="sng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位學生</a:t>
            </a:r>
            <a:endParaRPr lang="zh-TW" altLang="en-US" sz="2400" u="sng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1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10364E4-617C-41FB-90F5-5462C9ED7FFD}"/>
              </a:ext>
            </a:extLst>
          </p:cNvPr>
          <p:cNvSpPr txBox="1"/>
          <p:nvPr/>
        </p:nvSpPr>
        <p:spPr>
          <a:xfrm>
            <a:off x="1092641" y="2993469"/>
            <a:ext cx="1490207" cy="896644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01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80B486D-37F8-4E42-8704-4E72FEC78242}"/>
              </a:ext>
            </a:extLst>
          </p:cNvPr>
          <p:cNvSpPr txBox="1"/>
          <p:nvPr/>
        </p:nvSpPr>
        <p:spPr>
          <a:xfrm>
            <a:off x="1092640" y="3838615"/>
            <a:ext cx="1490207" cy="896644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02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D5FEF5C-5F7A-4A1D-A7BD-AFE5B84A1CDC}"/>
              </a:ext>
            </a:extLst>
          </p:cNvPr>
          <p:cNvSpPr/>
          <p:nvPr/>
        </p:nvSpPr>
        <p:spPr>
          <a:xfrm>
            <a:off x="1793143" y="3234002"/>
            <a:ext cx="5197231" cy="558089"/>
          </a:xfrm>
          <a:prstGeom prst="rect">
            <a:avLst/>
          </a:prstGeom>
        </p:spPr>
        <p:txBody>
          <a:bodyPr wrap="square" lIns="65012" tIns="32506" rIns="65012" bIns="32506">
            <a:spAutoFit/>
          </a:bodyPr>
          <a:lstStyle/>
          <a:p>
            <a:pPr algn="ctr"/>
            <a:r>
              <a:rPr lang="zh-TW" altLang="en-US" sz="3200" dirty="0" smtClean="0"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學校</a:t>
            </a:r>
            <a:r>
              <a:rPr lang="zh-TW" altLang="en-US" sz="32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特教基本資料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999CBFD-B1E3-4D65-AC9D-3CCBA48D3669}"/>
              </a:ext>
            </a:extLst>
          </p:cNvPr>
          <p:cNvSpPr/>
          <p:nvPr/>
        </p:nvSpPr>
        <p:spPr>
          <a:xfrm>
            <a:off x="1598632" y="4092032"/>
            <a:ext cx="7187921" cy="558089"/>
          </a:xfrm>
          <a:prstGeom prst="rect">
            <a:avLst/>
          </a:prstGeom>
        </p:spPr>
        <p:txBody>
          <a:bodyPr wrap="square" lIns="65012" tIns="32506" rIns="65012" bIns="32506">
            <a:spAutoFit/>
          </a:bodyPr>
          <a:lstStyle/>
          <a:p>
            <a:pPr algn="ctr"/>
            <a:r>
              <a:rPr lang="zh-TW" altLang="en-US" sz="32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特教追蹤評鑑自我改善計畫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D336C7-99A4-4D90-92C3-14F2859CF550}"/>
              </a:ext>
            </a:extLst>
          </p:cNvPr>
          <p:cNvGrpSpPr/>
          <p:nvPr/>
        </p:nvGrpSpPr>
        <p:grpSpPr>
          <a:xfrm>
            <a:off x="2582847" y="1371686"/>
            <a:ext cx="3547434" cy="1419864"/>
            <a:chOff x="4602509" y="602145"/>
            <a:chExt cx="3212037" cy="189315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95011408-EE5C-4EE8-99EF-1F3DE2DB8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2" b="36686"/>
            <a:stretch/>
          </p:blipFill>
          <p:spPr>
            <a:xfrm>
              <a:off x="4602509" y="1297682"/>
              <a:ext cx="3212037" cy="1041400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1CAA0E40-7CF8-4B82-9E7B-7C6227C8D347}"/>
                </a:ext>
              </a:extLst>
            </p:cNvPr>
            <p:cNvSpPr/>
            <p:nvPr/>
          </p:nvSpPr>
          <p:spPr>
            <a:xfrm>
              <a:off x="4743784" y="602145"/>
              <a:ext cx="2929486" cy="1893152"/>
            </a:xfrm>
            <a:prstGeom prst="rect">
              <a:avLst/>
            </a:prstGeom>
          </p:spPr>
          <p:txBody>
            <a:bodyPr wrap="square" lIns="65012" tIns="32506" rIns="65012" bIns="32506">
              <a:spAutoFit/>
            </a:bodyPr>
            <a:lstStyle/>
            <a:p>
              <a:pPr algn="ctr"/>
              <a:r>
                <a:rPr lang="zh-TW" altLang="en-US" sz="4400" b="1" dirty="0" smtClean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簡報大綱</a:t>
              </a:r>
              <a:endParaRPr lang="zh-CN" altLang="en-US" sz="4400" b="1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65" y="685333"/>
            <a:ext cx="3723886" cy="544364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向度三：執行與管理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1547893"/>
            <a:ext cx="3536393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392" y="3824389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3-3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教教師總課表</a:t>
            </a:r>
            <a:endParaRPr lang="en-US" altLang="zh-TW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39187"/>
              </p:ext>
            </p:extLst>
          </p:nvPr>
        </p:nvGraphicFramePr>
        <p:xfrm>
          <a:off x="957927" y="2130198"/>
          <a:ext cx="3668627" cy="1624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627">
                  <a:extLst>
                    <a:ext uri="{9D8B030D-6E8A-4147-A177-3AD203B41FA5}">
                      <a16:colId xmlns:a16="http://schemas.microsoft.com/office/drawing/2014/main" xmlns="" val="3401344687"/>
                    </a:ext>
                  </a:extLst>
                </a:gridCol>
              </a:tblGrid>
              <a:tr h="1624794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3-2-4</a:t>
                      </a:r>
                      <a:r>
                        <a:rPr lang="zh-TW" sz="2400" b="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申請</a:t>
                      </a:r>
                      <a:r>
                        <a:rPr lang="zh-TW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第八節課後</a:t>
                      </a:r>
                      <a:r>
                        <a:rPr lang="zh-TW" sz="2400" b="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照顧計畫</a:t>
                      </a:r>
                      <a:r>
                        <a:rPr lang="zh-TW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班週一到週五提供溝通表達之旅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1</a:t>
                      </a:r>
                      <a:r>
                        <a:rPr lang="zh-TW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節、外加國文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2</a:t>
                      </a:r>
                      <a:r>
                        <a:rPr lang="zh-TW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節、社會技巧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1</a:t>
                      </a:r>
                      <a:r>
                        <a:rPr lang="zh-TW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節、趣味桌遊課程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1</a:t>
                      </a:r>
                      <a:r>
                        <a:rPr lang="zh-TW" sz="2400" b="0" kern="1200" dirty="0" smtClean="0">
                          <a:solidFill>
                            <a:srgbClr val="002060"/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標楷體" panose="03000509000000000000" pitchFamily="65" charset="-120"/>
                        </a:rPr>
                        <a:t>節</a:t>
                      </a:r>
                      <a:endParaRPr lang="zh-TW" sz="2400" b="0" kern="1200" dirty="0">
                        <a:solidFill>
                          <a:srgbClr val="002060"/>
                        </a:solidFill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標楷體" panose="03000509000000000000" pitchFamily="65" charset="-120"/>
                      </a:endParaRPr>
                    </a:p>
                  </a:txBody>
                  <a:tcPr marL="58336" marR="583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07644"/>
                  </a:ext>
                </a:extLst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4658852" y="5330955"/>
            <a:ext cx="4003010" cy="789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2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" y="2226659"/>
            <a:ext cx="4492756" cy="255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4" y="4248150"/>
            <a:ext cx="3254000" cy="14716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8293" y="3084010"/>
            <a:ext cx="3812889" cy="1247676"/>
            <a:chOff x="6735766" y="2212537"/>
            <a:chExt cx="3721450" cy="976405"/>
          </a:xfrm>
        </p:grpSpPr>
        <p:sp>
          <p:nvSpPr>
            <p:cNvPr id="5" name="文本框 4"/>
            <p:cNvSpPr txBox="1"/>
            <p:nvPr/>
          </p:nvSpPr>
          <p:spPr>
            <a:xfrm>
              <a:off x="6735766" y="2212537"/>
              <a:ext cx="3721450" cy="50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課程與教學</a:t>
              </a:r>
              <a:endParaRPr lang="zh-CN" altLang="en-US" sz="3600" b="1" spc="450" dirty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608" y="2539502"/>
              <a:ext cx="3425454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70AF439-2FD1-4ADE-9245-2FAB32A869C3}"/>
              </a:ext>
            </a:extLst>
          </p:cNvPr>
          <p:cNvGrpSpPr/>
          <p:nvPr/>
        </p:nvGrpSpPr>
        <p:grpSpPr>
          <a:xfrm>
            <a:off x="611898" y="1095994"/>
            <a:ext cx="2475073" cy="1123434"/>
            <a:chOff x="1194929" y="703709"/>
            <a:chExt cx="1179229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98357F0-E7DF-4A81-9A3A-26516208CFE8}"/>
                </a:ext>
              </a:extLst>
            </p:cNvPr>
            <p:cNvSpPr txBox="1"/>
            <p:nvPr/>
          </p:nvSpPr>
          <p:spPr>
            <a:xfrm>
              <a:off x="1699625" y="871799"/>
              <a:ext cx="674533" cy="39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向度四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29" y="703709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7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向度四：課程與教學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505" y="2196469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6816" y="2520427"/>
            <a:ext cx="3280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4-1.107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度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依照學生需求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特需課程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社會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技巧</a:t>
            </a:r>
            <a:r>
              <a:rPr lang="zh-HK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6816" y="3720756"/>
            <a:ext cx="32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u="sng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4-1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特殊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需求紀錄表</a:t>
            </a:r>
            <a:endParaRPr lang="zh-TW" altLang="en-US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6815" y="1747678"/>
            <a:ext cx="738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針對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學生</a:t>
            </a:r>
            <a:r>
              <a:rPr lang="en-US" altLang="zh-TW" sz="2400" dirty="0">
                <a:latin typeface="標楷體" panose="03000509000000000000" pitchFamily="65" charset="-120"/>
                <a:cs typeface="標楷體" panose="03000509000000000000" pitchFamily="65" charset="-120"/>
              </a:rPr>
              <a:t>IEP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中所提及之需求，確實提供特需課程。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317" y="2347049"/>
            <a:ext cx="3472615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向度四：課程與教學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2201" y="2060766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451" y="2484593"/>
            <a:ext cx="3807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4-2.107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學年度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提供智力正常之身心障礙學生與一般學生相同的學習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科目九年級簡化、減量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英文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；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年級簡化、減量英文、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數學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年級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學習策略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，七年級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節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學習</a:t>
            </a:r>
            <a:r>
              <a:rPr lang="zh-HK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策略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4-2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教材</a:t>
            </a:r>
            <a:endParaRPr lang="zh-TW" altLang="en-US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9853" y="1294132"/>
            <a:ext cx="7373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提供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智力正常之身心障礙學生與一般學生相同的學習內容，必要時可再提供外加式課程</a:t>
            </a:r>
            <a:r>
              <a:rPr lang="en-US" altLang="zh-TW" sz="2400" dirty="0">
                <a:latin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含學習策略</a:t>
            </a:r>
            <a:r>
              <a:rPr lang="en-US" altLang="zh-TW" sz="2400" dirty="0">
                <a:latin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/>
        </p:blipFill>
        <p:spPr>
          <a:xfrm>
            <a:off x="4411552" y="2550959"/>
            <a:ext cx="4115319" cy="28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向度四：課程與教學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1097" y="2187732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7900" y="2627227"/>
            <a:ext cx="3382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4-3.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依照任課教師、導師及特教老師觀察學生之平常表現和能力評估，整合相關資訊後訂定教育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目標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en-US" sz="2400" u="sng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參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4-3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學年及學期目標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9994" y="1563012"/>
            <a:ext cx="6507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依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學生能力訂定教育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目標</a:t>
            </a:r>
            <a:endParaRPr lang="zh-TW" altLang="zh-TW" sz="2400" dirty="0"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12" y="2590450"/>
            <a:ext cx="621846" cy="32494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r="4113" b="4549"/>
          <a:stretch/>
        </p:blipFill>
        <p:spPr>
          <a:xfrm rot="5400000">
            <a:off x="4765609" y="2606382"/>
            <a:ext cx="3657600" cy="28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向度四：課程與教學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40158" y="1968281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zh-TW" altLang="zh-TW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9994" y="2381215"/>
            <a:ext cx="6410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4-4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未來課程規劃擬於期末召開特推會，進行學期及學年目標檢討，依照學生能力需求</a:t>
            </a:r>
            <a:r>
              <a:rPr lang="zh-HK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提供必要之抽離課程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9994" y="1499869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依</a:t>
            </a:r>
            <a:r>
              <a:rPr lang="zh-HK" altLang="zh-TW" sz="2400" dirty="0">
                <a:ea typeface="標楷體" panose="03000509000000000000" pitchFamily="65" charset="-120"/>
                <a:cs typeface="標楷體" panose="03000509000000000000" pitchFamily="65" charset="-120"/>
              </a:rPr>
              <a:t>學生學科學習狀況提供必要之抽離課程。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454" y="3369984"/>
            <a:ext cx="1406527" cy="26966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1" y="3711102"/>
            <a:ext cx="2996231" cy="22471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84730" y="3780211"/>
            <a:ext cx="2640492" cy="132343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期初：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107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日、</a:t>
            </a:r>
            <a:endParaRPr lang="en-US" altLang="zh-TW" sz="2000" b="1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      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107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21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日</a:t>
            </a:r>
            <a:endParaRPr lang="en-US" altLang="zh-TW" sz="2000" b="1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期末：擬定於</a:t>
            </a:r>
            <a:endParaRPr lang="en-US" altLang="zh-TW" sz="2000" b="1" dirty="0" smtClean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108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日</a:t>
            </a:r>
            <a:endParaRPr lang="zh-TW" altLang="zh-TW" sz="2000" b="1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" y="2226659"/>
            <a:ext cx="4492756" cy="255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4" y="4248150"/>
            <a:ext cx="3254000" cy="14716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8293" y="3084010"/>
            <a:ext cx="3812889" cy="1247676"/>
            <a:chOff x="6735766" y="2212537"/>
            <a:chExt cx="3721450" cy="976405"/>
          </a:xfrm>
        </p:grpSpPr>
        <p:sp>
          <p:nvSpPr>
            <p:cNvPr id="5" name="文本框 4"/>
            <p:cNvSpPr txBox="1"/>
            <p:nvPr/>
          </p:nvSpPr>
          <p:spPr>
            <a:xfrm>
              <a:off x="6735766" y="2212537"/>
              <a:ext cx="3721450" cy="50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輔導與轉銜</a:t>
              </a:r>
              <a:endParaRPr lang="zh-CN" altLang="en-US" sz="3600" b="1" spc="450" dirty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608" y="2539502"/>
              <a:ext cx="3425454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70AF439-2FD1-4ADE-9245-2FAB32A869C3}"/>
              </a:ext>
            </a:extLst>
          </p:cNvPr>
          <p:cNvGrpSpPr/>
          <p:nvPr/>
        </p:nvGrpSpPr>
        <p:grpSpPr>
          <a:xfrm>
            <a:off x="611898" y="1095994"/>
            <a:ext cx="2475073" cy="1123434"/>
            <a:chOff x="1194929" y="703709"/>
            <a:chExt cx="1179229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98357F0-E7DF-4A81-9A3A-26516208CFE8}"/>
                </a:ext>
              </a:extLst>
            </p:cNvPr>
            <p:cNvSpPr txBox="1"/>
            <p:nvPr/>
          </p:nvSpPr>
          <p:spPr>
            <a:xfrm>
              <a:off x="1699625" y="871799"/>
              <a:ext cx="674533" cy="39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向度五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29" y="703709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4582" y="2350543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599" y="2736181"/>
            <a:ext cx="6764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5-1-1.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於學期初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Email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給特殊生班級任課教師教學輔導溫馨小提醒，提供普通班老師理解特殊生及應注意之事項，視學生狀況調整教學內容及方式，協助特殊生適應於普通班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生活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5-1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任課教師溫馨小提醒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599" y="1280808"/>
            <a:ext cx="635092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主動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了解學生在普通班之適應狀況，並提供普通班教師因應策略，以協助學生學習適應與人際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互動</a:t>
            </a:r>
            <a:endParaRPr lang="zh-TW" altLang="zh-TW" sz="2400" dirty="0">
              <a:effectLst/>
              <a:latin typeface="Arial Unicode M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8" y="4690773"/>
            <a:ext cx="6567940" cy="1532140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2585703" y="5523345"/>
            <a:ext cx="5184292" cy="36126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9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4582" y="2350543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5159" y="2720581"/>
            <a:ext cx="6567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5-1-2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期初、期末視需求召開個案會議，以進一步溝通討論學生學習適應與人際互動，個管老師依據學生平日表現提供普通班老師因應策略，詳參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5-2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個案</a:t>
            </a:r>
            <a:r>
              <a:rPr lang="zh-TW" altLang="zh-TW" sz="2400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會議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紀錄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599" y="1280808"/>
            <a:ext cx="635092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主動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了解學生在普通班之適應狀況，並提供普通班教師因應策略，以協助學生學習適應與人際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互動</a:t>
            </a:r>
            <a:endParaRPr lang="zh-TW" altLang="zh-TW" sz="2400" dirty="0">
              <a:effectLst/>
              <a:latin typeface="Arial Unicode M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22" y="4290242"/>
            <a:ext cx="2327564" cy="17456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49" y="4290241"/>
            <a:ext cx="2411273" cy="18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03081" y="2480020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2722" y="2905508"/>
            <a:ext cx="2445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5-1-3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個管教師及輔導教師視學生需求提供相關輔導措施，並完成學生輔導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紀錄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0098" y="1455074"/>
            <a:ext cx="635092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主動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了解學生在普通班之適應狀況，並提供普通班教師因應策略，以協助學生學習適應與人際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互動</a:t>
            </a:r>
            <a:endParaRPr lang="zh-TW" altLang="zh-TW" sz="2400" dirty="0">
              <a:effectLst/>
              <a:latin typeface="Arial Unicode M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9" y="2335354"/>
            <a:ext cx="2879499" cy="3843646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4879571" y="3225338"/>
            <a:ext cx="432262" cy="249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961718" y="2555304"/>
            <a:ext cx="432262" cy="28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5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4548821" y="3032114"/>
            <a:ext cx="394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學校特</a:t>
            </a:r>
            <a:r>
              <a:rPr lang="zh-TW" altLang="en-US" sz="36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教基本資料</a:t>
            </a:r>
            <a:endParaRPr lang="zh-CN" altLang="en-US" sz="36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5953663" y="1574294"/>
            <a:ext cx="1944839" cy="1780986"/>
            <a:chOff x="5699505" y="1231866"/>
            <a:chExt cx="2148078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5" y="1231866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61855">
              <a:off x="5959887" y="1892918"/>
              <a:ext cx="188769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第一部分</a:t>
              </a:r>
              <a:endPara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0" y="1746766"/>
            <a:ext cx="4334632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03081" y="2119787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0831" y="2550849"/>
            <a:ext cx="6793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5-2-1.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鼓勵學生參加職輔營，於暑假、寒假進行職群體驗，協助學生探索生涯興趣；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106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學年度參加寒假職業體驗輔導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共計</a:t>
            </a:r>
            <a:r>
              <a:rPr lang="en-US" altLang="zh-TW" sz="2400" b="1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6</a:t>
            </a:r>
            <a:r>
              <a:rPr lang="zh-TW" altLang="zh-TW" sz="2400" b="1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人次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；參加暑假職業體驗輔導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營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共計</a:t>
            </a:r>
            <a:r>
              <a:rPr lang="en-US" altLang="zh-TW" sz="2400" b="1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14</a:t>
            </a:r>
            <a:r>
              <a:rPr lang="zh-TW" altLang="en-US" sz="2400" b="1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人</a:t>
            </a:r>
            <a:r>
              <a:rPr lang="zh-TW" altLang="zh-TW" sz="2400" b="1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次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0097" y="1416464"/>
            <a:ext cx="697575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職業試探應包含學生能力評估，並至少於八下開始規劃學生下一學習階段所需之適應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能力</a:t>
            </a:r>
            <a:endParaRPr lang="zh-TW" altLang="zh-TW" sz="2400" dirty="0">
              <a:latin typeface="Arial Unicode MS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5" y="4181532"/>
            <a:ext cx="2447476" cy="18356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14" y="4181532"/>
            <a:ext cx="2446922" cy="18356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8" y="4186869"/>
            <a:ext cx="2439809" cy="18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03081" y="2119787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1338" y="2685349"/>
            <a:ext cx="71821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5-2-2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八年級依照學生需求，鼓勵報名九年級技藝教育課程，進行更深度、長期的生涯探索，另外也鼓勵適合的學生報名參加特教技藝班，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106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學年度第一學期共計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名學生、第二學期共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名學生參加技藝班，佔</a:t>
            </a:r>
            <a:r>
              <a:rPr lang="zh-TW" altLang="zh-TW" sz="2400" b="1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九年級特教生比例</a:t>
            </a:r>
            <a:r>
              <a:rPr lang="en-US" altLang="zh-TW" sz="2400" b="1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84.6%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107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學年度第一學期共計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名學生參加，佔</a:t>
            </a:r>
            <a:r>
              <a:rPr lang="zh-TW" altLang="zh-TW" sz="2400" b="1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九年級特教生比例</a:t>
            </a:r>
            <a:r>
              <a:rPr lang="en-US" altLang="zh-TW" sz="2400" b="1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60%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。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5-3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職輔營參加名單、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5-4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技藝班參加名單</a:t>
            </a:r>
            <a:endParaRPr lang="zh-TW" altLang="en-US" sz="2400" u="sng" dirty="0">
              <a:solidFill>
                <a:srgbClr val="C0000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  <a:p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0097" y="1416464"/>
            <a:ext cx="697575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職業試探應包含學生能力評估，並至少於八下開始規劃學生下一學習階段所需之適應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能力</a:t>
            </a:r>
            <a:endParaRPr lang="zh-TW" altLang="zh-TW" sz="2400" dirty="0">
              <a:latin typeface="Arial Unicode MS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5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921899" cy="715456"/>
            <a:chOff x="628440" y="609600"/>
            <a:chExt cx="10562532" cy="95394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657299" y="652523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1338" y="2327146"/>
            <a:ext cx="6784957" cy="3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ts val="25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具體改善作法：</a:t>
            </a:r>
            <a:endParaRPr lang="en-US" altLang="zh-TW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2201" y="2806889"/>
            <a:ext cx="3248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5-2-3</a:t>
            </a:r>
            <a:r>
              <a:rPr lang="en-US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九年級整合過往相關測驗，包含性向測驗、智力測驗及興趣測驗，依學生能力表現、個人特質、性向及興趣等資訊與家長討論其合適的校</a:t>
            </a:r>
            <a:r>
              <a:rPr lang="zh-TW" altLang="zh-TW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系</a:t>
            </a:r>
            <a:r>
              <a:rPr lang="zh-TW" altLang="en-US" sz="2400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</a:t>
            </a:r>
            <a:r>
              <a:rPr lang="zh-TW" altLang="en-US" sz="2400" u="sng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詳參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附件</a:t>
            </a:r>
            <a:r>
              <a:rPr lang="en-US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5-5</a:t>
            </a:r>
            <a:r>
              <a:rPr lang="zh-TW" altLang="en-US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生涯輔導</a:t>
            </a:r>
            <a:r>
              <a:rPr lang="zh-TW" altLang="zh-TW" sz="2400" u="sng" dirty="0" smtClean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紀錄</a:t>
            </a:r>
            <a:endParaRPr lang="zh-TW" altLang="zh-TW" sz="2400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599" y="1593612"/>
            <a:ext cx="697575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zh-TW" altLang="en-US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建議</a:t>
            </a:r>
            <a:r>
              <a:rPr lang="zh-HK" altLang="zh-TW" sz="2400" dirty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職業試探應包含學生能力評估，並至少於八下開始規劃學生下一學習階段所需之適應</a:t>
            </a:r>
            <a:r>
              <a:rPr lang="zh-HK" altLang="zh-TW" sz="2400" dirty="0" smtClean="0">
                <a:latin typeface="Arial Unicode MS"/>
                <a:ea typeface="標楷體" panose="03000509000000000000" pitchFamily="65" charset="-120"/>
                <a:cs typeface="標楷體" panose="03000509000000000000" pitchFamily="65" charset="-120"/>
              </a:rPr>
              <a:t>能力</a:t>
            </a:r>
            <a:endParaRPr lang="zh-TW" altLang="zh-TW" sz="2400" dirty="0">
              <a:latin typeface="Arial Unicode MS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85" y="2404814"/>
            <a:ext cx="2578001" cy="35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BFC140-169F-45B2-B8D5-E71AA2A75092}"/>
              </a:ext>
            </a:extLst>
          </p:cNvPr>
          <p:cNvGrpSpPr/>
          <p:nvPr/>
        </p:nvGrpSpPr>
        <p:grpSpPr>
          <a:xfrm>
            <a:off x="831078" y="685333"/>
            <a:ext cx="7839171" cy="1111800"/>
            <a:chOff x="628440" y="609600"/>
            <a:chExt cx="10452228" cy="148240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B424DC6-F4ED-4CF2-8FE4-47CB03B214A6}"/>
                </a:ext>
              </a:extLst>
            </p:cNvPr>
            <p:cNvSpPr/>
            <p:nvPr/>
          </p:nvSpPr>
          <p:spPr>
            <a:xfrm>
              <a:off x="1546995" y="1180982"/>
              <a:ext cx="9533673" cy="911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向度五：輔導與轉銜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" y="1436594"/>
            <a:ext cx="635794" cy="622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7892" y="2310292"/>
            <a:ext cx="6784957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輔導案例分享</a:t>
            </a:r>
            <a:r>
              <a:rPr lang="zh-TW" altLang="en-US" sz="28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：</a:t>
            </a:r>
            <a:r>
              <a:rPr lang="en-US" altLang="zh-TW" sz="2400" b="1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年級上學期確認情障</a:t>
            </a:r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生</a:t>
            </a:r>
            <a:endParaRPr lang="en-US" altLang="zh-TW" sz="2000" b="1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4304" y="2723226"/>
            <a:ext cx="7711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七年級情緒</a:t>
            </a:r>
            <a:r>
              <a:rPr lang="zh-TW" altLang="en-US" sz="2400" b="1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起伏大，失控經常干擾課程進行</a:t>
            </a:r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，七上一天有</a:t>
            </a:r>
            <a:r>
              <a:rPr lang="en-US" altLang="zh-TW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2-3</a:t>
            </a:r>
            <a:r>
              <a:rPr lang="zh-TW" altLang="en-US" sz="2400" b="1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次，八</a:t>
            </a:r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上情緒穩定許多，失控行為減少。</a:t>
            </a:r>
            <a:endParaRPr lang="zh-TW" altLang="zh-TW" sz="2000" b="1" dirty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019" y="4105008"/>
            <a:ext cx="519620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25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輔導案例分享：</a:t>
            </a:r>
            <a:r>
              <a:rPr lang="en-US" altLang="zh-TW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年級，確認自閉</a:t>
            </a:r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症生，環境轉換適應困難，剛開學需要老師到</a:t>
            </a:r>
            <a:r>
              <a:rPr lang="en-US" altLang="zh-TW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7-11</a:t>
            </a:r>
            <a:r>
              <a:rPr lang="zh-TW" altLang="en-US" sz="2400" b="1" dirty="0" smtClean="0">
                <a:solidFill>
                  <a:srgbClr val="002060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標楷體" panose="03000509000000000000" pitchFamily="65" charset="-120"/>
              </a:rPr>
              <a:t>去接個案上學，目前已經可以自己上學。</a:t>
            </a:r>
            <a:endParaRPr lang="en-US" altLang="zh-TW" sz="2000" b="1" dirty="0" smtClean="0">
              <a:solidFill>
                <a:srgbClr val="002060"/>
              </a:solidFill>
              <a:latin typeface="文鼎圓體M" panose="020F0609000000000000" pitchFamily="49" charset="-120"/>
              <a:ea typeface="文鼎圓體M" panose="020F0609000000000000" pitchFamily="49" charset="-120"/>
              <a:cs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830" y="3790603"/>
            <a:ext cx="2462777" cy="18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2EA0ABC-C7A9-468F-AD92-01391AF5F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349135"/>
            <a:ext cx="5414017" cy="49699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 rot="21013573">
            <a:off x="2852860" y="2441691"/>
            <a:ext cx="36984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THANK</a:t>
            </a:r>
            <a:r>
              <a:rPr lang="zh-TW" altLang="en-US" sz="45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</a:t>
            </a:r>
            <a:r>
              <a:rPr lang="en-US" altLang="zh-CN" sz="45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YOU</a:t>
            </a:r>
            <a:r>
              <a:rPr lang="en-US" altLang="zh-CN" sz="45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!</a:t>
            </a:r>
            <a:endParaRPr lang="zh-CN" altLang="en-US" sz="45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E40484A0-2A9A-4185-B065-1E71364C6D9F}"/>
              </a:ext>
            </a:extLst>
          </p:cNvPr>
          <p:cNvSpPr txBox="1"/>
          <p:nvPr/>
        </p:nvSpPr>
        <p:spPr>
          <a:xfrm>
            <a:off x="3159136" y="3987103"/>
            <a:ext cx="325829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+mn-lt"/>
              </a:rPr>
              <a:t>歡 迎 指 教</a:t>
            </a:r>
            <a:endParaRPr lang="zh-CN" altLang="en-US" sz="4000" b="1" dirty="0">
              <a:latin typeface="汉仪小麦体简" panose="00020600040101010101" pitchFamily="18" charset="-122"/>
              <a:ea typeface="汉仪小麦体简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83C05B6-0659-474B-9206-DDA864E31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029">
            <a:off x="1105283" y="2198377"/>
            <a:ext cx="874098" cy="85536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4A459F3-F6D6-41E7-8451-C609A6797DCE}"/>
              </a:ext>
            </a:extLst>
          </p:cNvPr>
          <p:cNvGrpSpPr/>
          <p:nvPr/>
        </p:nvGrpSpPr>
        <p:grpSpPr>
          <a:xfrm>
            <a:off x="358463" y="997487"/>
            <a:ext cx="8685783" cy="1088845"/>
            <a:chOff x="7329755" y="1600876"/>
            <a:chExt cx="6679091" cy="1138290"/>
          </a:xfrm>
        </p:grpSpPr>
        <p:sp>
          <p:nvSpPr>
            <p:cNvPr id="6" name="PA_文本框 5">
              <a:extLst>
                <a:ext uri="{FF2B5EF4-FFF2-40B4-BE49-F238E27FC236}">
                  <a16:creationId xmlns:a16="http://schemas.microsoft.com/office/drawing/2014/main" xmlns="" id="{C8010598-A5EC-4758-85B5-C2F32258AE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503932" y="1600876"/>
              <a:ext cx="4685009" cy="61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壹、學校特教基本資料</a:t>
              </a:r>
              <a:endParaRPr lang="zh-CN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  <a:cs typeface="+mn-ea"/>
                <a:sym typeface="+mn-lt"/>
              </a:endParaRPr>
            </a:p>
          </p:txBody>
        </p:sp>
        <p:sp>
          <p:nvSpPr>
            <p:cNvPr id="7" name="PA_矩形 7">
              <a:extLst>
                <a:ext uri="{FF2B5EF4-FFF2-40B4-BE49-F238E27FC236}">
                  <a16:creationId xmlns:a16="http://schemas.microsoft.com/office/drawing/2014/main" xmlns="" id="{14E37527-0F9D-466B-AD7A-23827DE91F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29755" y="1838258"/>
              <a:ext cx="6679091" cy="900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TW" sz="2400" dirty="0" smtClean="0"/>
            </a:p>
            <a:p>
              <a:r>
                <a:rPr lang="zh-TW" altLang="en-US" sz="2600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本校</a:t>
              </a:r>
              <a:r>
                <a:rPr lang="zh-TW" altLang="en-US" sz="2600" dirty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普通班</a:t>
              </a:r>
              <a:r>
                <a:rPr lang="en-US" altLang="zh-TW" sz="2600" b="1" u="sng" dirty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23</a:t>
              </a:r>
              <a:r>
                <a:rPr lang="zh-TW" altLang="en-US" sz="2600" b="1" u="sng" dirty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班</a:t>
              </a:r>
              <a:r>
                <a:rPr lang="zh-TW" altLang="en-US" sz="2600" dirty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、學困班</a:t>
              </a:r>
              <a:r>
                <a:rPr lang="en-US" altLang="zh-TW" sz="2600" b="1" u="sng" dirty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1</a:t>
              </a:r>
              <a:r>
                <a:rPr lang="zh-TW" altLang="en-US" sz="2600" b="1" u="sng" dirty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班</a:t>
              </a:r>
              <a:r>
                <a:rPr lang="zh-TW" altLang="en-US" sz="2600" dirty="0" smtClean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、身心</a:t>
              </a:r>
              <a:r>
                <a:rPr lang="zh-TW" altLang="en-US" sz="2600" dirty="0">
                  <a:latin typeface="文鼎圓體M" panose="020F0609000000000000" pitchFamily="49" charset="-120"/>
                  <a:ea typeface="文鼎圓體M" panose="020F0609000000000000" pitchFamily="49" charset="-120"/>
                </a:rPr>
                <a:t>障礙不分類資源班</a:t>
              </a:r>
              <a:r>
                <a:rPr lang="en-US" altLang="zh-TW" sz="2600" b="1" u="sng" dirty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1</a:t>
              </a:r>
              <a:r>
                <a:rPr lang="zh-TW" altLang="en-US" sz="2600" b="1" u="sng" dirty="0" smtClean="0">
                  <a:solidFill>
                    <a:srgbClr val="C00000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</a:rPr>
                <a:t>班</a:t>
              </a:r>
              <a:endParaRPr lang="en-US" altLang="zh-TW" sz="2600" b="1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99830"/>
              </p:ext>
            </p:extLst>
          </p:nvPr>
        </p:nvGraphicFramePr>
        <p:xfrm>
          <a:off x="1982987" y="2149755"/>
          <a:ext cx="5690990" cy="96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198">
                  <a:extLst>
                    <a:ext uri="{9D8B030D-6E8A-4147-A177-3AD203B41FA5}">
                      <a16:colId xmlns:a16="http://schemas.microsoft.com/office/drawing/2014/main" xmlns="" val="1641921685"/>
                    </a:ext>
                  </a:extLst>
                </a:gridCol>
              </a:tblGrid>
              <a:tr h="4845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七年級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八年級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九年級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學困班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資源班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5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7</a:t>
                      </a: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8</a:t>
                      </a: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8</a:t>
                      </a: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班</a:t>
                      </a:r>
                      <a:endParaRPr lang="zh-TW" altLang="en-US" sz="2000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11270" y="3254156"/>
            <a:ext cx="8035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本校特教教師編制</a:t>
            </a:r>
            <a:r>
              <a:rPr lang="en-US" altLang="zh-TW" sz="2800" b="1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3</a:t>
            </a:r>
            <a:r>
              <a:rPr lang="zh-TW" altLang="en-US" sz="2800" b="1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人</a:t>
            </a:r>
            <a:r>
              <a:rPr lang="zh-TW" altLang="en-US" sz="28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；</a:t>
            </a:r>
            <a:r>
              <a:rPr lang="en-US" altLang="zh-TW" sz="28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107</a:t>
            </a:r>
            <a:r>
              <a:rPr lang="zh-TW" altLang="en-US" sz="28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學年支援龍山國中</a:t>
            </a:r>
            <a:r>
              <a:rPr lang="en-US" altLang="zh-TW" sz="2800" b="1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1</a:t>
            </a:r>
            <a:r>
              <a:rPr lang="zh-TW" altLang="en-US" sz="2800" b="1" u="sng" dirty="0">
                <a:solidFill>
                  <a:srgbClr val="C0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人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87476"/>
              </p:ext>
            </p:extLst>
          </p:nvPr>
        </p:nvGraphicFramePr>
        <p:xfrm>
          <a:off x="714895" y="3795066"/>
          <a:ext cx="7428079" cy="2043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06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7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64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教  師  姓  名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有特教教師證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無特教教師證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45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◎朱秀凌老師</a:t>
                      </a:r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V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45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◎萬蓉英老師</a:t>
                      </a:r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V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456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◎陳君鳳老師</a:t>
                      </a:r>
                      <a:r>
                        <a:rPr lang="en-US" altLang="zh-TW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(107</a:t>
                      </a:r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學年度育嬰留停</a:t>
                      </a:r>
                      <a:r>
                        <a:rPr lang="en-US" altLang="zh-TW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)</a:t>
                      </a:r>
                      <a:endParaRPr lang="zh-TW" altLang="en-US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V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456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◎</a:t>
                      </a:r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蕭慧敏老師</a:t>
                      </a:r>
                      <a:r>
                        <a:rPr lang="en-US" altLang="zh-TW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(</a:t>
                      </a:r>
                      <a:r>
                        <a:rPr lang="en-US" altLang="zh-TW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107</a:t>
                      </a:r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學年度</a:t>
                      </a:r>
                      <a:r>
                        <a:rPr lang="zh-TW" alt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支援龍山國中</a:t>
                      </a:r>
                      <a:r>
                        <a:rPr lang="en-US" altLang="zh-TW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)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V</a:t>
                      </a:r>
                      <a:endParaRPr lang="zh-TW" altLang="en-US" dirty="0"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752516"/>
            <a:ext cx="7886700" cy="4351338"/>
          </a:xfrm>
        </p:spPr>
        <p:txBody>
          <a:bodyPr/>
          <a:lstStyle/>
          <a:p>
            <a:r>
              <a:rPr lang="zh-TW" altLang="en-US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資源班服務學生數：</a:t>
            </a:r>
            <a:r>
              <a:rPr lang="zh-TW" altLang="en-US" b="1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共</a:t>
            </a:r>
            <a:r>
              <a:rPr lang="en-US" altLang="zh-TW" b="1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23</a:t>
            </a:r>
            <a:r>
              <a:rPr lang="zh-TW" altLang="en-US" b="1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人</a:t>
            </a:r>
            <a:endParaRPr lang="en-US" altLang="zh-TW" b="1" dirty="0">
              <a:solidFill>
                <a:srgbClr val="FF0000"/>
              </a:solidFill>
              <a:latin typeface="文鼎圓體M" panose="020F0609000000000000" pitchFamily="49" charset="-120"/>
              <a:ea typeface="文鼎圓體M" panose="020F0609000000000000" pitchFamily="49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7916"/>
              </p:ext>
            </p:extLst>
          </p:nvPr>
        </p:nvGraphicFramePr>
        <p:xfrm>
          <a:off x="943277" y="2297816"/>
          <a:ext cx="7572074" cy="326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984">
                  <a:extLst>
                    <a:ext uri="{9D8B030D-6E8A-4147-A177-3AD203B41FA5}">
                      <a16:colId xmlns:a16="http://schemas.microsoft.com/office/drawing/2014/main" xmlns="" val="621622852"/>
                    </a:ext>
                  </a:extLst>
                </a:gridCol>
                <a:gridCol w="826022">
                  <a:extLst>
                    <a:ext uri="{9D8B030D-6E8A-4147-A177-3AD203B41FA5}">
                      <a16:colId xmlns:a16="http://schemas.microsoft.com/office/drawing/2014/main" xmlns="" val="3750245"/>
                    </a:ext>
                  </a:extLst>
                </a:gridCol>
                <a:gridCol w="784177">
                  <a:extLst>
                    <a:ext uri="{9D8B030D-6E8A-4147-A177-3AD203B41FA5}">
                      <a16:colId xmlns:a16="http://schemas.microsoft.com/office/drawing/2014/main" xmlns="" val="135765918"/>
                    </a:ext>
                  </a:extLst>
                </a:gridCol>
                <a:gridCol w="784177">
                  <a:extLst>
                    <a:ext uri="{9D8B030D-6E8A-4147-A177-3AD203B41FA5}">
                      <a16:colId xmlns:a16="http://schemas.microsoft.com/office/drawing/2014/main" xmlns="" val="564127237"/>
                    </a:ext>
                  </a:extLst>
                </a:gridCol>
                <a:gridCol w="805540">
                  <a:extLst>
                    <a:ext uri="{9D8B030D-6E8A-4147-A177-3AD203B41FA5}">
                      <a16:colId xmlns:a16="http://schemas.microsoft.com/office/drawing/2014/main" xmlns="" val="2855122595"/>
                    </a:ext>
                  </a:extLst>
                </a:gridCol>
                <a:gridCol w="805540">
                  <a:extLst>
                    <a:ext uri="{9D8B030D-6E8A-4147-A177-3AD203B41FA5}">
                      <a16:colId xmlns:a16="http://schemas.microsoft.com/office/drawing/2014/main" xmlns="" val="829276655"/>
                    </a:ext>
                  </a:extLst>
                </a:gridCol>
                <a:gridCol w="805540">
                  <a:extLst>
                    <a:ext uri="{9D8B030D-6E8A-4147-A177-3AD203B41FA5}">
                      <a16:colId xmlns:a16="http://schemas.microsoft.com/office/drawing/2014/main" xmlns="" val="3617534066"/>
                    </a:ext>
                  </a:extLst>
                </a:gridCol>
                <a:gridCol w="688047">
                  <a:extLst>
                    <a:ext uri="{9D8B030D-6E8A-4147-A177-3AD203B41FA5}">
                      <a16:colId xmlns:a16="http://schemas.microsoft.com/office/drawing/2014/main" xmlns="" val="2343847830"/>
                    </a:ext>
                  </a:extLst>
                </a:gridCol>
                <a:gridCol w="688047">
                  <a:extLst>
                    <a:ext uri="{9D8B030D-6E8A-4147-A177-3AD203B41FA5}">
                      <a16:colId xmlns:a16="http://schemas.microsoft.com/office/drawing/2014/main" xmlns="" val="2545928975"/>
                    </a:ext>
                  </a:extLst>
                </a:gridCol>
              </a:tblGrid>
              <a:tr h="4509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chemeClr val="lt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+mn-cs"/>
                        </a:rPr>
                        <a:t>類別</a:t>
                      </a: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+mn-cs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chemeClr val="lt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+mn-cs"/>
                        </a:rPr>
                        <a:t>年級</a:t>
                      </a:r>
                    </a:p>
                  </a:txBody>
                  <a:tcPr marL="64786" marR="64786" marT="8998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七年級</a:t>
                      </a:r>
                      <a:endParaRPr lang="zh-TW" sz="20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八年級</a:t>
                      </a:r>
                      <a:endParaRPr lang="zh-TW" sz="20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九年級</a:t>
                      </a:r>
                      <a:endParaRPr lang="zh-TW" sz="20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各類合計</a:t>
                      </a:r>
                      <a:endParaRPr lang="zh-TW" sz="20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316363"/>
                  </a:ext>
                </a:extLst>
              </a:tr>
              <a:tr h="3544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確認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疑似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確認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疑似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確認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疑似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確認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疑似</a:t>
                      </a:r>
                      <a:endParaRPr lang="zh-TW" sz="18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4076315225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聽覺障礙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3555705212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自閉症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2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2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4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3961247535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學習障礙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5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FF000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7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14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1496482373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情緒障礙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FF000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1575055049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智能障礙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838929523"/>
                  </a:ext>
                </a:extLst>
              </a:tr>
              <a:tr h="2717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臨界智能障礙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602451939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其他障礙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0</a:t>
                      </a:r>
                      <a:endParaRPr lang="zh-TW" sz="1200" kern="10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4129621076"/>
                  </a:ext>
                </a:extLst>
              </a:tr>
              <a:tr h="263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小計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5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4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8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4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7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16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extLst>
                  <a:ext uri="{0D108BD9-81ED-4DB2-BD59-A6C34878D82A}">
                    <a16:rowId xmlns:a16="http://schemas.microsoft.com/office/drawing/2014/main" xmlns="" val="1743646361"/>
                  </a:ext>
                </a:extLst>
              </a:tr>
              <a:tr h="322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年級合計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6</a:t>
                      </a:r>
                      <a:endParaRPr lang="zh-TW" sz="1800" b="1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12</a:t>
                      </a:r>
                      <a:endParaRPr lang="zh-TW" sz="1800" b="1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5</a:t>
                      </a:r>
                      <a:endParaRPr lang="zh-TW" sz="1800" b="1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總計</a:t>
                      </a:r>
                      <a:r>
                        <a:rPr lang="en-US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23</a:t>
                      </a:r>
                      <a:r>
                        <a:rPr lang="zh-TW" sz="1800" b="1" kern="100" dirty="0">
                          <a:effectLst/>
                          <a:latin typeface="文鼎圓體M" panose="020F0609000000000000" pitchFamily="49" charset="-120"/>
                          <a:ea typeface="文鼎圓體M" panose="020F0609000000000000" pitchFamily="49" charset="-120"/>
                        </a:rPr>
                        <a:t>人</a:t>
                      </a:r>
                      <a:endParaRPr lang="zh-TW" sz="1800" b="1" kern="100" dirty="0">
                        <a:effectLst/>
                        <a:latin typeface="文鼎圓體M" panose="020F0609000000000000" pitchFamily="49" charset="-120"/>
                        <a:ea typeface="文鼎圓體M" panose="020F06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4786" marR="64786" marT="8998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36851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43276" y="5665568"/>
            <a:ext cx="7572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紅字</a:t>
            </a:r>
            <a:r>
              <a:rPr lang="en-US" altLang="zh-TW" sz="2400" dirty="0" smtClean="0">
                <a:solidFill>
                  <a:srgbClr val="FF0000"/>
                </a:solidFill>
                <a:latin typeface="文鼎圓體M" panose="020F0609000000000000" pitchFamily="49" charset="-120"/>
                <a:ea typeface="文鼎圓體M" panose="020F0609000000000000" pitchFamily="49" charset="-120"/>
              </a:rPr>
              <a:t>)</a:t>
            </a:r>
            <a:r>
              <a:rPr lang="zh-TW" altLang="en-US" sz="2400" dirty="0" smtClean="0">
                <a:latin typeface="文鼎圓體M" panose="020F0609000000000000" pitchFamily="49" charset="-120"/>
                <a:ea typeface="文鼎圓體M" panose="020F0609000000000000" pitchFamily="49" charset="-120"/>
              </a:rPr>
              <a:t>為</a:t>
            </a:r>
            <a:r>
              <a:rPr lang="en-US" altLang="zh-TW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107</a:t>
            </a:r>
            <a:r>
              <a:rPr lang="zh-TW" altLang="en-US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學年度第一學期</a:t>
            </a:r>
            <a:r>
              <a:rPr lang="en-US" altLang="zh-TW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11</a:t>
            </a:r>
            <a:r>
              <a:rPr lang="zh-TW" altLang="en-US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月</a:t>
            </a:r>
            <a:r>
              <a:rPr lang="en-US" altLang="zh-TW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16</a:t>
            </a:r>
            <a:r>
              <a:rPr lang="zh-TW" altLang="en-US" sz="2400" dirty="0" smtClean="0">
                <a:latin typeface="文鼎圓體M" panose="020F0609000000000000" pitchFamily="49" charset="-120"/>
                <a:ea typeface="文鼎圓體M" panose="020F0609000000000000" pitchFamily="49" charset="-120"/>
              </a:rPr>
              <a:t>日鑑定</a:t>
            </a:r>
            <a:r>
              <a:rPr lang="zh-TW" altLang="en-US" sz="2400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為確認生。</a:t>
            </a:r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xmlns="" id="{C8010598-A5EC-4758-85B5-C2F32258AE0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102" y="1004754"/>
            <a:ext cx="609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文鼎圓體M" panose="020F0609000000000000" pitchFamily="49" charset="-120"/>
                <a:ea typeface="文鼎圓體M" panose="020F0609000000000000" pitchFamily="49" charset="-120"/>
              </a:rPr>
              <a:t>壹、學校特教基本資料</a:t>
            </a:r>
            <a:endParaRPr lang="zh-CN" altLang="en-US" sz="3200" b="1" dirty="0">
              <a:latin typeface="文鼎圓體M" panose="020F0609000000000000" pitchFamily="49" charset="-120"/>
              <a:ea typeface="文鼎圓體M" panose="020F0609000000000000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E40484A0-2A9A-4185-B065-1E71364C6D9F}"/>
              </a:ext>
            </a:extLst>
          </p:cNvPr>
          <p:cNvSpPr txBox="1"/>
          <p:nvPr/>
        </p:nvSpPr>
        <p:spPr>
          <a:xfrm>
            <a:off x="1122596" y="2728926"/>
            <a:ext cx="336277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+mn-lt"/>
              </a:rPr>
              <a:t>特教追蹤</a:t>
            </a:r>
            <a:r>
              <a:rPr lang="zh-TW" altLang="en-US" sz="4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+mn-lt"/>
              </a:rPr>
              <a:t>評鑑</a:t>
            </a:r>
            <a:endParaRPr lang="en-US" altLang="zh-TW" sz="4000" b="1" dirty="0" smtClean="0">
              <a:latin typeface="汉仪小麦体简" panose="00020600040101010101" pitchFamily="18" charset="-122"/>
              <a:ea typeface="汉仪小麦体简" panose="00020600040101010101" pitchFamily="18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+mn-lt"/>
              </a:rPr>
              <a:t>自我</a:t>
            </a:r>
            <a:r>
              <a:rPr lang="zh-TW" altLang="en-US" sz="40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+mn-lt"/>
              </a:rPr>
              <a:t>改善計畫</a:t>
            </a:r>
            <a:endParaRPr lang="zh-CN" altLang="en-US" sz="4000" b="1" dirty="0">
              <a:latin typeface="汉仪小麦体简" panose="00020600040101010101" pitchFamily="18" charset="-122"/>
              <a:ea typeface="汉仪小麦体简" panose="00020600040101010101" pitchFamily="18" charset="-122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BA473FE-0271-4A7D-9C4C-B32496A8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4337957" y="1858736"/>
            <a:ext cx="4335420" cy="3679372"/>
          </a:xfrm>
          <a:prstGeom prst="rect">
            <a:avLst/>
          </a:prstGeom>
        </p:spPr>
      </p:pic>
      <p:grpSp>
        <p:nvGrpSpPr>
          <p:cNvPr id="5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1443789" y="1491603"/>
            <a:ext cx="1911078" cy="1780986"/>
            <a:chOff x="5848340" y="1231865"/>
            <a:chExt cx="2110789" cy="1937657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340" y="1231865"/>
              <a:ext cx="2110789" cy="193765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61855">
              <a:off x="6121873" y="1949555"/>
              <a:ext cx="1563723" cy="502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第二部分</a:t>
              </a:r>
              <a:endPara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659448" y="1261632"/>
            <a:ext cx="4654284" cy="738664"/>
            <a:chOff x="6129009" y="1955185"/>
            <a:chExt cx="6207957" cy="985242"/>
          </a:xfrm>
        </p:grpSpPr>
        <p:grpSp>
          <p:nvGrpSpPr>
            <p:cNvPr id="4" name="组合 3"/>
            <p:cNvGrpSpPr/>
            <p:nvPr/>
          </p:nvGrpSpPr>
          <p:grpSpPr>
            <a:xfrm>
              <a:off x="6129009" y="2150180"/>
              <a:ext cx="1461759" cy="697879"/>
              <a:chOff x="1382533" y="1744811"/>
              <a:chExt cx="1461759" cy="697879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AED7E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382533" y="1744811"/>
                <a:ext cx="1461759" cy="697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800" b="1" spc="225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207250" y="1955185"/>
              <a:ext cx="5129716" cy="98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03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zh-TW" altLang="en-US" sz="2800" dirty="0" smtClean="0">
                  <a:solidFill>
                    <a:srgbClr val="080808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  <a:cs typeface="宋体" charset="-122"/>
                </a:rPr>
                <a:t>校園特殊教育團隊運作</a:t>
              </a:r>
              <a:endParaRPr lang="zh-CN" altLang="en-US" sz="2800" dirty="0">
                <a:solidFill>
                  <a:srgbClr val="080808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宋体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55587" y="2259446"/>
            <a:ext cx="4654284" cy="738664"/>
            <a:chOff x="6129009" y="1991769"/>
            <a:chExt cx="6207957" cy="985243"/>
          </a:xfrm>
        </p:grpSpPr>
        <p:grpSp>
          <p:nvGrpSpPr>
            <p:cNvPr id="14" name="组合 13"/>
            <p:cNvGrpSpPr/>
            <p:nvPr/>
          </p:nvGrpSpPr>
          <p:grpSpPr>
            <a:xfrm>
              <a:off x="6129009" y="2150180"/>
              <a:ext cx="1461759" cy="697880"/>
              <a:chOff x="1382533" y="1744811"/>
              <a:chExt cx="1461759" cy="697880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88CBBA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82533" y="1744811"/>
                <a:ext cx="1461759" cy="69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800" b="1" spc="225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207250" y="1991769"/>
              <a:ext cx="5129716" cy="985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03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zh-TW" altLang="en-US" sz="2800" dirty="0">
                  <a:solidFill>
                    <a:srgbClr val="080808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  <a:cs typeface="宋体" charset="-122"/>
                </a:rPr>
                <a:t>診斷與安置</a:t>
              </a:r>
              <a:endParaRPr lang="zh-CN" altLang="en-US" sz="2800" dirty="0">
                <a:solidFill>
                  <a:srgbClr val="080808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宋体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1450" y="3188113"/>
            <a:ext cx="4654284" cy="738664"/>
            <a:chOff x="6129009" y="1958805"/>
            <a:chExt cx="6207957" cy="985242"/>
          </a:xfrm>
        </p:grpSpPr>
        <p:grpSp>
          <p:nvGrpSpPr>
            <p:cNvPr id="19" name="组合 18"/>
            <p:cNvGrpSpPr/>
            <p:nvPr/>
          </p:nvGrpSpPr>
          <p:grpSpPr>
            <a:xfrm>
              <a:off x="6129009" y="2102555"/>
              <a:ext cx="1461759" cy="745504"/>
              <a:chOff x="1382533" y="1697186"/>
              <a:chExt cx="1461759" cy="745504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10521" y="1697186"/>
                <a:ext cx="593101" cy="603382"/>
              </a:xfrm>
              <a:prstGeom prst="roundRect">
                <a:avLst/>
              </a:prstGeom>
              <a:solidFill>
                <a:srgbClr val="AED7E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82533" y="1744811"/>
                <a:ext cx="1461759" cy="697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800" b="1" spc="225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207250" y="1958805"/>
              <a:ext cx="5129716" cy="98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03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zh-TW" altLang="en-US" sz="2800" dirty="0">
                  <a:solidFill>
                    <a:srgbClr val="080808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  <a:cs typeface="宋体" charset="-122"/>
                </a:rPr>
                <a:t>執行與管理</a:t>
              </a:r>
              <a:endParaRPr lang="zh-CN" altLang="en-US" sz="2800" dirty="0">
                <a:solidFill>
                  <a:srgbClr val="080808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宋体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65933" y="1281644"/>
            <a:ext cx="2941296" cy="45289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文本框 66"/>
          <p:cNvSpPr txBox="1">
            <a:spLocks noChangeArrowheads="1"/>
          </p:cNvSpPr>
          <p:nvPr/>
        </p:nvSpPr>
        <p:spPr bwMode="auto">
          <a:xfrm>
            <a:off x="815288" y="1915870"/>
            <a:ext cx="31183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特教追蹤評鑑</a:t>
            </a:r>
            <a:endParaRPr lang="en-US" altLang="zh-TW" sz="3200" b="1" dirty="0" smtClean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zh-TW" altLang="en-US" sz="28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自我改善向</a:t>
            </a:r>
            <a:r>
              <a:rPr lang="zh-TW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度說明</a:t>
            </a:r>
            <a:endParaRPr lang="zh-CN" altLang="en-US" sz="28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3" y="3400341"/>
            <a:ext cx="2711134" cy="20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组合 12"/>
          <p:cNvGrpSpPr/>
          <p:nvPr/>
        </p:nvGrpSpPr>
        <p:grpSpPr>
          <a:xfrm>
            <a:off x="3631530" y="4100983"/>
            <a:ext cx="4654284" cy="738664"/>
            <a:chOff x="6129009" y="1971668"/>
            <a:chExt cx="6207957" cy="985242"/>
          </a:xfrm>
        </p:grpSpPr>
        <p:grpSp>
          <p:nvGrpSpPr>
            <p:cNvPr id="27" name="组合 13"/>
            <p:cNvGrpSpPr/>
            <p:nvPr/>
          </p:nvGrpSpPr>
          <p:grpSpPr>
            <a:xfrm>
              <a:off x="6129009" y="2150180"/>
              <a:ext cx="1461759" cy="697879"/>
              <a:chOff x="1382533" y="1744811"/>
              <a:chExt cx="1461759" cy="697879"/>
            </a:xfrm>
          </p:grpSpPr>
          <p:sp>
            <p:nvSpPr>
              <p:cNvPr id="29" name="圆角矩形 15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88CBBA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382533" y="1744811"/>
                <a:ext cx="1461759" cy="697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sz="2800" b="1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7207250" y="1971668"/>
              <a:ext cx="5129716" cy="98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03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zh-TW" altLang="en-US" sz="2800" dirty="0">
                  <a:solidFill>
                    <a:srgbClr val="080808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  <a:cs typeface="宋体" charset="-122"/>
                </a:rPr>
                <a:t>課程與教學</a:t>
              </a:r>
              <a:endParaRPr lang="zh-CN" altLang="en-US" sz="2800" dirty="0">
                <a:solidFill>
                  <a:srgbClr val="080808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宋体" charset="-122"/>
              </a:endParaRPr>
            </a:p>
          </p:txBody>
        </p:sp>
      </p:grpSp>
      <p:grpSp>
        <p:nvGrpSpPr>
          <p:cNvPr id="31" name="组合 11"/>
          <p:cNvGrpSpPr/>
          <p:nvPr/>
        </p:nvGrpSpPr>
        <p:grpSpPr>
          <a:xfrm>
            <a:off x="3641450" y="5071932"/>
            <a:ext cx="4644364" cy="738664"/>
            <a:chOff x="6129009" y="2016598"/>
            <a:chExt cx="6194725" cy="985242"/>
          </a:xfrm>
        </p:grpSpPr>
        <p:grpSp>
          <p:nvGrpSpPr>
            <p:cNvPr id="32" name="组合 3"/>
            <p:cNvGrpSpPr/>
            <p:nvPr/>
          </p:nvGrpSpPr>
          <p:grpSpPr>
            <a:xfrm>
              <a:off x="6129009" y="2150180"/>
              <a:ext cx="1461759" cy="697879"/>
              <a:chOff x="1382533" y="1744811"/>
              <a:chExt cx="1461759" cy="697879"/>
            </a:xfrm>
          </p:grpSpPr>
          <p:sp>
            <p:nvSpPr>
              <p:cNvPr id="34" name="圆角矩形 4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AED7E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82533" y="1744811"/>
                <a:ext cx="1461759" cy="697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sz="2800" b="1" spc="225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194018" y="2016598"/>
              <a:ext cx="5129716" cy="98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03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zh-TW" altLang="en-US" sz="2800" dirty="0">
                  <a:solidFill>
                    <a:srgbClr val="080808"/>
                  </a:solidFill>
                  <a:latin typeface="文鼎圓體M" panose="020F0609000000000000" pitchFamily="49" charset="-120"/>
                  <a:ea typeface="文鼎圓體M" panose="020F0609000000000000" pitchFamily="49" charset="-120"/>
                  <a:cs typeface="宋体" charset="-122"/>
                </a:rPr>
                <a:t>輔導與轉銜</a:t>
              </a:r>
              <a:endParaRPr lang="zh-CN" altLang="en-US" sz="2800" dirty="0">
                <a:solidFill>
                  <a:srgbClr val="080808"/>
                </a:solidFill>
                <a:latin typeface="文鼎圓體M" panose="020F0609000000000000" pitchFamily="49" charset="-120"/>
                <a:ea typeface="文鼎圓體M" panose="020F0609000000000000" pitchFamily="49" charset="-120"/>
                <a:cs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" y="2226659"/>
            <a:ext cx="4492756" cy="255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4" y="4248150"/>
            <a:ext cx="3254000" cy="14716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8293" y="3084011"/>
            <a:ext cx="3812889" cy="1700192"/>
            <a:chOff x="6735766" y="2212537"/>
            <a:chExt cx="3721450" cy="1330534"/>
          </a:xfrm>
        </p:grpSpPr>
        <p:sp>
          <p:nvSpPr>
            <p:cNvPr id="5" name="文本框 4"/>
            <p:cNvSpPr txBox="1"/>
            <p:nvPr/>
          </p:nvSpPr>
          <p:spPr>
            <a:xfrm>
              <a:off x="6735766" y="2212537"/>
              <a:ext cx="3721450" cy="93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校園特殊教育</a:t>
              </a:r>
              <a:endParaRPr lang="en-US" altLang="zh-TW" sz="3600" b="1" spc="45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  <a:p>
              <a:pPr algn="ctr"/>
              <a:r>
                <a:rPr lang="zh-TW" altLang="en-US" sz="3600" b="1" spc="450" dirty="0" smtClean="0">
                  <a:latin typeface="王漢宗特黑體繁" panose="02000500000000000000" pitchFamily="2" charset="-120"/>
                  <a:ea typeface="王漢宗特黑體繁" panose="02000500000000000000" pitchFamily="2" charset="-120"/>
                  <a:sym typeface="微软雅黑" panose="020B0503020204020204" pitchFamily="34" charset="-122"/>
                </a:rPr>
                <a:t>團隊運作</a:t>
              </a:r>
              <a:endParaRPr lang="zh-CN" altLang="en-US" sz="3600" b="1" spc="450" dirty="0">
                <a:latin typeface="王漢宗特黑體繁" panose="02000500000000000000" pitchFamily="2" charset="-120"/>
                <a:ea typeface="王漢宗特黑體繁" panose="02000500000000000000" pitchFamily="2" charset="-120"/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764" y="2893631"/>
              <a:ext cx="3425454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70AF439-2FD1-4ADE-9245-2FAB32A869C3}"/>
              </a:ext>
            </a:extLst>
          </p:cNvPr>
          <p:cNvGrpSpPr/>
          <p:nvPr/>
        </p:nvGrpSpPr>
        <p:grpSpPr>
          <a:xfrm>
            <a:off x="611898" y="1095994"/>
            <a:ext cx="2475073" cy="1123434"/>
            <a:chOff x="1194929" y="703709"/>
            <a:chExt cx="1179229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98357F0-E7DF-4A81-9A3A-26516208CFE8}"/>
                </a:ext>
              </a:extLst>
            </p:cNvPr>
            <p:cNvSpPr txBox="1"/>
            <p:nvPr/>
          </p:nvSpPr>
          <p:spPr>
            <a:xfrm>
              <a:off x="1699625" y="871799"/>
              <a:ext cx="674533" cy="39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向度一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29" y="703709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2624</Words>
  <Application>Microsoft Office PowerPoint</Application>
  <PresentationFormat>如螢幕大小 (4:3)</PresentationFormat>
  <Paragraphs>347</Paragraphs>
  <Slides>44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62" baseType="lpstr">
      <vt:lpstr>Arial Unicode MS</vt:lpstr>
      <vt:lpstr>等线</vt:lpstr>
      <vt:lpstr>隶书</vt:lpstr>
      <vt:lpstr>微软雅黑</vt:lpstr>
      <vt:lpstr>宋体</vt:lpstr>
      <vt:lpstr>文鼎黑體M</vt:lpstr>
      <vt:lpstr>文鼎圓體M</vt:lpstr>
      <vt:lpstr>王漢宗特黑體繁</vt:lpstr>
      <vt:lpstr>汉仪小麦体简</vt:lpstr>
      <vt:lpstr>新細明體</vt:lpstr>
      <vt:lpstr>標楷體</vt:lpstr>
      <vt:lpstr>Arial</vt:lpstr>
      <vt:lpstr>Calibri</vt:lpstr>
      <vt:lpstr>Calibri Light</vt:lpstr>
      <vt:lpstr>Impact</vt:lpstr>
      <vt:lpstr>Open Sans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114</cp:revision>
  <cp:lastPrinted>2018-12-22T09:13:30Z</cp:lastPrinted>
  <dcterms:created xsi:type="dcterms:W3CDTF">2017-09-29T09:51:08Z</dcterms:created>
  <dcterms:modified xsi:type="dcterms:W3CDTF">2018-12-27T01:10:42Z</dcterms:modified>
</cp:coreProperties>
</file>