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7" r:id="rId4"/>
    <p:sldId id="263" r:id="rId5"/>
    <p:sldId id="264" r:id="rId6"/>
    <p:sldId id="258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5104;&#28149;\&#38936;&#22495;&#36039;&#26009;\103-1\&#30740;&#32722;\&#20849;&#20633;&#20998;&#20139;--&#38899;&#27138;\&#22283;8&#33775;&#40599;&#24052;&#27931;&#20811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5104;&#28149;\&#38936;&#22495;&#36039;&#26009;\103-1\&#30740;&#32722;\&#20849;&#20633;&#20998;&#20139;--&#38899;&#27138;\&#22283;8&#33775;&#40599;&#24052;&#27931;&#2081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22"/>
  <c:chart>
    <c:plotArea>
      <c:layout/>
      <c:barChart>
        <c:barDir val="col"/>
        <c:grouping val="clustered"/>
        <c:ser>
          <c:idx val="0"/>
          <c:order val="0"/>
          <c:cat>
            <c:strRef>
              <c:f>知識圖表!$A$1:$F$1</c:f>
              <c:strCache>
                <c:ptCount val="6"/>
                <c:pt idx="0">
                  <c:v>第1題</c:v>
                </c:pt>
                <c:pt idx="1">
                  <c:v>第2題</c:v>
                </c:pt>
                <c:pt idx="2">
                  <c:v>第3題</c:v>
                </c:pt>
                <c:pt idx="3">
                  <c:v>第4題</c:v>
                </c:pt>
                <c:pt idx="4">
                  <c:v>第5題</c:v>
                </c:pt>
                <c:pt idx="5">
                  <c:v>第6題</c:v>
                </c:pt>
              </c:strCache>
            </c:strRef>
          </c:cat>
          <c:val>
            <c:numRef>
              <c:f>知識圖表!$A$2:$F$2</c:f>
              <c:numCache>
                <c:formatCode>General</c:formatCode>
                <c:ptCount val="6"/>
                <c:pt idx="0">
                  <c:v>0.58367346938775511</c:v>
                </c:pt>
                <c:pt idx="1">
                  <c:v>0.62040816326530612</c:v>
                </c:pt>
                <c:pt idx="2">
                  <c:v>0.27755102040816326</c:v>
                </c:pt>
                <c:pt idx="3">
                  <c:v>0.24897959183673468</c:v>
                </c:pt>
                <c:pt idx="4">
                  <c:v>0.74285714285714288</c:v>
                </c:pt>
                <c:pt idx="5">
                  <c:v>0.65714285714285714</c:v>
                </c:pt>
              </c:numCache>
            </c:numRef>
          </c:val>
        </c:ser>
        <c:axId val="132208512"/>
        <c:axId val="129916928"/>
      </c:barChart>
      <c:catAx>
        <c:axId val="132208512"/>
        <c:scaling>
          <c:orientation val="minMax"/>
        </c:scaling>
        <c:axPos val="b"/>
        <c:tickLblPos val="nextTo"/>
        <c:crossAx val="129916928"/>
        <c:crosses val="autoZero"/>
        <c:auto val="1"/>
        <c:lblAlgn val="ctr"/>
        <c:lblOffset val="100"/>
      </c:catAx>
      <c:valAx>
        <c:axId val="129916928"/>
        <c:scaling>
          <c:orientation val="minMax"/>
        </c:scaling>
        <c:axPos val="l"/>
        <c:majorGridlines/>
        <c:numFmt formatCode="General" sourceLinked="1"/>
        <c:tickLblPos val="nextTo"/>
        <c:crossAx val="132208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22"/>
  <c:chart>
    <c:plotArea>
      <c:layout/>
      <c:barChart>
        <c:barDir val="col"/>
        <c:grouping val="clustered"/>
        <c:ser>
          <c:idx val="0"/>
          <c:order val="0"/>
          <c:cat>
            <c:strRef>
              <c:f>聽辯圖表!$A$1:$D$1</c:f>
              <c:strCache>
                <c:ptCount val="4"/>
                <c:pt idx="0">
                  <c:v>第1題</c:v>
                </c:pt>
                <c:pt idx="1">
                  <c:v>第2題</c:v>
                </c:pt>
                <c:pt idx="2">
                  <c:v>第3題</c:v>
                </c:pt>
                <c:pt idx="3">
                  <c:v>第4題</c:v>
                </c:pt>
              </c:strCache>
            </c:strRef>
          </c:cat>
          <c:val>
            <c:numRef>
              <c:f>聽辯圖表!$A$2:$D$2</c:f>
              <c:numCache>
                <c:formatCode>General</c:formatCode>
                <c:ptCount val="4"/>
                <c:pt idx="0">
                  <c:v>0.74285714285714288</c:v>
                </c:pt>
                <c:pt idx="1">
                  <c:v>9.7959183673469383E-2</c:v>
                </c:pt>
                <c:pt idx="2">
                  <c:v>0.62857142857142856</c:v>
                </c:pt>
                <c:pt idx="3">
                  <c:v>0.63673469387755099</c:v>
                </c:pt>
              </c:numCache>
            </c:numRef>
          </c:val>
        </c:ser>
        <c:axId val="129799296"/>
        <c:axId val="129918464"/>
      </c:barChart>
      <c:catAx>
        <c:axId val="129799296"/>
        <c:scaling>
          <c:orientation val="minMax"/>
        </c:scaling>
        <c:axPos val="b"/>
        <c:tickLblPos val="nextTo"/>
        <c:crossAx val="129918464"/>
        <c:crosses val="autoZero"/>
        <c:auto val="1"/>
        <c:lblAlgn val="ctr"/>
        <c:lblOffset val="100"/>
      </c:catAx>
      <c:valAx>
        <c:axId val="129918464"/>
        <c:scaling>
          <c:orientation val="minMax"/>
        </c:scaling>
        <c:axPos val="l"/>
        <c:majorGridlines/>
        <c:numFmt formatCode="General" sourceLinked="1"/>
        <c:tickLblPos val="nextTo"/>
        <c:crossAx val="129799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&#20849;&#20633;&#20998;&#20139;&#38899;&#27138;&#31185;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08.&#21697;&#24503;&#12289;&#27861;&#27835;&#25945;&#32946;-&#31532;&#20845;&#23622;&#22283;&#20843;&#38738;&#26149;&#23596;&#28436;&#35441;&#21127;&#27604;&#36093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</a:rPr>
              <a:t>專業學習社群共</a:t>
            </a:r>
            <a:r>
              <a:rPr lang="zh-TW" altLang="en-US" sz="4400" dirty="0" smtClean="0">
                <a:solidFill>
                  <a:schemeClr val="tx1"/>
                </a:solidFill>
              </a:rPr>
              <a:t>備</a:t>
            </a:r>
            <a:r>
              <a:rPr lang="zh-TW" altLang="en-US" sz="4400" dirty="0" smtClean="0">
                <a:solidFill>
                  <a:schemeClr val="tx1"/>
                </a:solidFill>
              </a:rPr>
              <a:t>研習成果分享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929190" y="4429132"/>
            <a:ext cx="3200400" cy="1752600"/>
          </a:xfrm>
        </p:spPr>
        <p:txBody>
          <a:bodyPr/>
          <a:lstStyle/>
          <a:p>
            <a:r>
              <a:rPr lang="zh-TW" altLang="en-US" dirty="0" smtClean="0"/>
              <a:t>成淵高中國中部</a:t>
            </a:r>
            <a:endParaRPr lang="en-US" altLang="zh-TW" dirty="0" smtClean="0"/>
          </a:p>
          <a:p>
            <a:r>
              <a:rPr lang="zh-TW" altLang="en-US" dirty="0" smtClean="0"/>
              <a:t>藝術與人文</a:t>
            </a:r>
            <a:r>
              <a:rPr lang="zh-TW" altLang="en-US" dirty="0" smtClean="0"/>
              <a:t>領域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1032</a:t>
            </a:r>
            <a:r>
              <a:rPr lang="zh-TW" altLang="en-US" dirty="0" smtClean="0">
                <a:solidFill>
                  <a:schemeClr val="tx1"/>
                </a:solidFill>
              </a:rPr>
              <a:t>領域專業學習社群共備計畫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114816"/>
          </a:xfrm>
        </p:spPr>
        <p:txBody>
          <a:bodyPr>
            <a:normAutofit/>
          </a:bodyPr>
          <a:lstStyle/>
          <a:p>
            <a:r>
              <a:rPr lang="ar-SA" sz="3200" b="1" dirty="0" smtClean="0"/>
              <a:t>共備一：性別平等</a:t>
            </a:r>
            <a:endParaRPr lang="zh-TW" altLang="en-US" sz="3200" b="1" dirty="0" smtClean="0"/>
          </a:p>
          <a:p>
            <a:r>
              <a:rPr lang="ar-SA" sz="3200" b="1" dirty="0" smtClean="0"/>
              <a:t>共備二：補救教學設計</a:t>
            </a:r>
            <a:endParaRPr lang="zh-TW" altLang="en-US" sz="3200" b="1" dirty="0" smtClean="0"/>
          </a:p>
          <a:p>
            <a:r>
              <a:rPr lang="ar-SA" sz="3200" b="1" dirty="0" smtClean="0"/>
              <a:t>共備三：亮點講堂跨校增能</a:t>
            </a:r>
            <a:endParaRPr lang="zh-TW" altLang="en-US" sz="3200" b="1" dirty="0" smtClean="0"/>
          </a:p>
          <a:p>
            <a:r>
              <a:rPr lang="ar-SA" sz="3200" b="1" dirty="0" smtClean="0"/>
              <a:t>共備四：學報投稿教師發表</a:t>
            </a:r>
            <a:endParaRPr lang="zh-TW" altLang="en-US" sz="3200" b="1" dirty="0" smtClean="0"/>
          </a:p>
          <a:p>
            <a:r>
              <a:rPr lang="ar-SA" sz="3200" b="1" dirty="0" smtClean="0"/>
              <a:t>共備五：課程設計與教學探究</a:t>
            </a:r>
            <a:endParaRPr lang="zh-TW" altLang="en-US" sz="3200" b="1" dirty="0" smtClean="0"/>
          </a:p>
          <a:p>
            <a:r>
              <a:rPr lang="ar-SA" sz="3200" b="1" dirty="0" smtClean="0"/>
              <a:t>共備六：議題融入教學實作發表</a:t>
            </a:r>
            <a:endParaRPr lang="zh-TW" altLang="en-US" sz="3200" b="1" dirty="0" smtClean="0"/>
          </a:p>
          <a:p>
            <a:endParaRPr lang="zh-TW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1031</a:t>
            </a:r>
            <a:r>
              <a:rPr lang="zh-TW" altLang="en-US" dirty="0" smtClean="0">
                <a:solidFill>
                  <a:schemeClr val="tx1"/>
                </a:solidFill>
              </a:rPr>
              <a:t>領域專業學習社群共備計畫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4786346"/>
          </a:xfrm>
        </p:spPr>
        <p:txBody>
          <a:bodyPr>
            <a:noAutofit/>
          </a:bodyPr>
          <a:lstStyle/>
          <a:p>
            <a:r>
              <a:rPr lang="ar-SA" sz="3200" b="1" dirty="0" smtClean="0"/>
              <a:t>共備一：</a:t>
            </a:r>
            <a:r>
              <a:rPr lang="zh-TW" altLang="en-US" sz="3200" b="1" dirty="0" smtClean="0"/>
              <a:t>智慧教室的認識與使用</a:t>
            </a:r>
            <a:endParaRPr lang="zh-TW" altLang="en-US" sz="3200" dirty="0" smtClean="0"/>
          </a:p>
          <a:p>
            <a:r>
              <a:rPr lang="ar-SA" sz="3200" b="1" dirty="0" smtClean="0"/>
              <a:t>共備</a:t>
            </a:r>
            <a:r>
              <a:rPr lang="zh-TW" altLang="en-US" sz="3200" b="1" dirty="0" smtClean="0"/>
              <a:t>二</a:t>
            </a:r>
            <a:r>
              <a:rPr lang="ar-SA" sz="3200" b="1" dirty="0" smtClean="0"/>
              <a:t>：</a:t>
            </a:r>
            <a:r>
              <a:rPr lang="zh-TW" altLang="en-US" sz="3200" b="1" dirty="0" smtClean="0">
                <a:hlinkClick r:id="rId2" action="ppaction://hlinkpres?slideindex=1&amp;slidetitle="/>
              </a:rPr>
              <a:t>音樂分科備課體驗與分享</a:t>
            </a:r>
            <a:endParaRPr lang="zh-TW" altLang="en-US" sz="3200" dirty="0" smtClean="0"/>
          </a:p>
          <a:p>
            <a:r>
              <a:rPr lang="ar-SA" sz="3200" b="1" dirty="0" smtClean="0"/>
              <a:t>共備</a:t>
            </a:r>
            <a:r>
              <a:rPr lang="zh-TW" altLang="en-US" sz="3200" b="1" dirty="0" smtClean="0"/>
              <a:t>三</a:t>
            </a:r>
            <a:r>
              <a:rPr lang="ar-SA" sz="3200" b="1" dirty="0" smtClean="0"/>
              <a:t>：</a:t>
            </a:r>
            <a:r>
              <a:rPr lang="zh-TW" altLang="en-US" sz="3200" b="1" dirty="0" smtClean="0">
                <a:hlinkClick r:id="rId3" action="ppaction://hlinksldjump"/>
              </a:rPr>
              <a:t>話劇合科備課體驗與分享</a:t>
            </a:r>
            <a:endParaRPr lang="zh-TW" altLang="en-US" sz="3200" dirty="0" smtClean="0"/>
          </a:p>
          <a:p>
            <a:r>
              <a:rPr lang="ar-SA" sz="3200" b="1" dirty="0" smtClean="0"/>
              <a:t>共備</a:t>
            </a:r>
            <a:r>
              <a:rPr lang="zh-TW" altLang="en-US" sz="3200" b="1" dirty="0" smtClean="0"/>
              <a:t>四</a:t>
            </a:r>
            <a:r>
              <a:rPr lang="ar-SA" sz="3200" b="1" dirty="0" smtClean="0"/>
              <a:t>：</a:t>
            </a:r>
            <a:r>
              <a:rPr lang="zh-TW" altLang="en-US" sz="3200" b="1" dirty="0" smtClean="0"/>
              <a:t>學校特色館</a:t>
            </a:r>
            <a:r>
              <a:rPr lang="zh-TW" altLang="en-US" sz="3200" b="1" dirty="0" smtClean="0"/>
              <a:t>藏</a:t>
            </a:r>
            <a:endParaRPr lang="zh-TW" altLang="en-US" sz="3200" dirty="0" smtClean="0"/>
          </a:p>
          <a:p>
            <a:r>
              <a:rPr lang="ar-SA" sz="3200" b="1" dirty="0" smtClean="0"/>
              <a:t>共備</a:t>
            </a:r>
            <a:r>
              <a:rPr lang="zh-TW" altLang="en-US" sz="3200" b="1" dirty="0" smtClean="0"/>
              <a:t>五</a:t>
            </a:r>
            <a:r>
              <a:rPr lang="ar-SA" sz="3200" b="1" dirty="0" smtClean="0"/>
              <a:t>：</a:t>
            </a:r>
            <a:r>
              <a:rPr lang="zh-TW" altLang="en-US" sz="3200" b="1" dirty="0" smtClean="0">
                <a:hlinkClick r:id="rId4" action="ppaction://hlinksldjump"/>
              </a:rPr>
              <a:t>皮雕之美</a:t>
            </a:r>
            <a:endParaRPr lang="zh-TW" altLang="en-US" sz="3200" dirty="0" smtClean="0"/>
          </a:p>
          <a:p>
            <a:r>
              <a:rPr lang="ar-SA" sz="3200" b="1" dirty="0" smtClean="0"/>
              <a:t>共備</a:t>
            </a:r>
            <a:r>
              <a:rPr lang="zh-TW" altLang="en-US" sz="3200" b="1" dirty="0" smtClean="0"/>
              <a:t>六</a:t>
            </a:r>
            <a:r>
              <a:rPr lang="ar-SA" sz="3200" b="1" dirty="0" smtClean="0"/>
              <a:t>：</a:t>
            </a:r>
            <a:r>
              <a:rPr lang="zh-TW" altLang="en-US" sz="3200" b="1" dirty="0" smtClean="0">
                <a:hlinkClick r:id="rId5" action="ppaction://hlinksldjump"/>
              </a:rPr>
              <a:t>表</a:t>
            </a:r>
            <a:r>
              <a:rPr lang="zh-TW" altLang="en-US" sz="3200" b="1" dirty="0" smtClean="0">
                <a:hlinkClick r:id="rId5" action="ppaction://hlinksldjump"/>
              </a:rPr>
              <a:t>藝非專長配課教師增能</a:t>
            </a:r>
            <a:r>
              <a:rPr lang="zh-TW" altLang="en-US" sz="3200" b="1" dirty="0" smtClean="0">
                <a:hlinkClick r:id="rId5" action="ppaction://hlinksldjump"/>
              </a:rPr>
              <a:t>研習</a:t>
            </a:r>
            <a:r>
              <a:rPr lang="en-US" altLang="zh-TW" sz="3200" b="1" dirty="0" smtClean="0">
                <a:hlinkClick r:id="rId5" action="ppaction://hlinksldjump"/>
              </a:rPr>
              <a:t/>
            </a:r>
            <a:br>
              <a:rPr lang="en-US" altLang="zh-TW" sz="3200" b="1" dirty="0" smtClean="0">
                <a:hlinkClick r:id="rId5" action="ppaction://hlinksldjump"/>
              </a:rPr>
            </a:br>
            <a:r>
              <a:rPr lang="zh-TW" altLang="en-US" sz="3200" b="1" dirty="0" smtClean="0">
                <a:hlinkClick r:id="rId5" action="ppaction://hlinksldjump"/>
              </a:rPr>
              <a:t>               </a:t>
            </a:r>
            <a:r>
              <a:rPr lang="en-US" sz="3200" b="1" dirty="0" smtClean="0">
                <a:hlinkClick r:id="rId5" action="ppaction://hlinksldjump"/>
              </a:rPr>
              <a:t>--</a:t>
            </a:r>
            <a:r>
              <a:rPr lang="zh-TW" altLang="en-US" sz="3200" b="1" dirty="0" smtClean="0">
                <a:hlinkClick r:id="rId5" action="ppaction://hlinksldjump"/>
              </a:rPr>
              <a:t>旁述劇場</a:t>
            </a:r>
            <a:endParaRPr lang="zh-TW" altLang="en-US" sz="3200" dirty="0" smtClean="0"/>
          </a:p>
          <a:p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基本</a:t>
            </a:r>
            <a:r>
              <a:rPr lang="zh-TW" altLang="en-US" dirty="0" smtClean="0">
                <a:solidFill>
                  <a:schemeClr val="tx1"/>
                </a:solidFill>
              </a:rPr>
              <a:t>知識答題統計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音樂聽辨答題統計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笑臉 5">
            <a:hlinkClick r:id="rId3" action="ppaction://hlinksldjump"/>
          </p:cNvPr>
          <p:cNvSpPr/>
          <p:nvPr/>
        </p:nvSpPr>
        <p:spPr>
          <a:xfrm>
            <a:off x="8501090" y="6143644"/>
            <a:ext cx="428628" cy="4286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/>
          <a:lstStyle/>
          <a:p>
            <a:endParaRPr lang="zh-TW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57224" y="357166"/>
          <a:ext cx="7072362" cy="616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826"/>
                <a:gridCol w="3659536"/>
              </a:tblGrid>
              <a:tr h="2558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50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講師說明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努力工作中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2560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536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作品呈現</a:t>
                      </a:r>
                      <a:r>
                        <a:rPr lang="en-US" sz="2800" b="1" kern="50" dirty="0">
                          <a:latin typeface="華康中圓體"/>
                          <a:ea typeface="新細明體"/>
                        </a:rPr>
                        <a:t>--</a:t>
                      </a: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書籤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作品呈現</a:t>
                      </a:r>
                      <a:r>
                        <a:rPr lang="en-US" sz="2800" b="1" kern="50" dirty="0">
                          <a:latin typeface="華康中圓體"/>
                          <a:ea typeface="新細明體"/>
                        </a:rPr>
                        <a:t>--</a:t>
                      </a: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萬用袋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圖片 4" descr="C:\成淵\領域資料\智慧教室研習\__ 3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42976" y="428604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 descr="C:\成淵\領域資料\智慧教室研習\__ 1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429124" y="428604"/>
            <a:ext cx="321471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圖片 6" descr="C:\成淵\領域資料\智慧教室研習\__ 1 (1).JPG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142976" y="3429000"/>
            <a:ext cx="29289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C:\成淵\領域資料\智慧教室研習\__ 2 (1).JPG"/>
          <p:cNvPicPr/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72000" y="3429000"/>
            <a:ext cx="314327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笑臉 8">
            <a:hlinkClick r:id="rId6" action="ppaction://hlinksldjump"/>
          </p:cNvPr>
          <p:cNvSpPr/>
          <p:nvPr/>
        </p:nvSpPr>
        <p:spPr>
          <a:xfrm>
            <a:off x="8501090" y="6143644"/>
            <a:ext cx="428628" cy="4286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85786" y="357166"/>
          <a:ext cx="7286676" cy="613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571900"/>
              </a:tblGrid>
              <a:tr h="2643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33575" algn="l"/>
                        </a:tabLs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旁述劇場</a:t>
                      </a:r>
                      <a:r>
                        <a:rPr lang="en-US" sz="2800" b="1" kern="50" dirty="0">
                          <a:latin typeface="華康中圓體"/>
                          <a:ea typeface="新細明體"/>
                        </a:rPr>
                        <a:t>~</a:t>
                      </a: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課堂說明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旁述劇場</a:t>
                      </a:r>
                      <a:r>
                        <a:rPr lang="en-US" sz="2800" b="1" kern="50" dirty="0">
                          <a:latin typeface="華康中圓體"/>
                          <a:ea typeface="新細明體"/>
                        </a:rPr>
                        <a:t>~</a:t>
                      </a: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角色分配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2143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792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旁述劇場</a:t>
                      </a:r>
                      <a:r>
                        <a:rPr lang="en-US" sz="2800" b="1" kern="50" dirty="0">
                          <a:latin typeface="華康中圓體"/>
                          <a:ea typeface="新細明體"/>
                        </a:rPr>
                        <a:t>~</a:t>
                      </a: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三隻小豬抱在一起哭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SA" sz="2800" b="1" kern="50" dirty="0">
                          <a:latin typeface="Times New Roman"/>
                          <a:ea typeface="新細明體"/>
                          <a:cs typeface="華康中圓體"/>
                        </a:rPr>
                        <a:t>課後討論</a:t>
                      </a:r>
                      <a:endParaRPr lang="zh-TW" sz="2800" kern="5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圖片 6" descr="C:\成淵\領域資料\智慧教室研習\__ 3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290" y="571480"/>
            <a:ext cx="2764497" cy="218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C:\成淵\領域資料\智慧教室研習\__ 1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86314" y="571480"/>
            <a:ext cx="2786082" cy="217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圖片 8" descr="C:\成淵\領域資料\智慧教室研習\__ 1 (1).JPG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428728" y="3571876"/>
            <a:ext cx="281827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 descr="C:\成淵\領域資料\智慧教室研習\__ 2 (1).JPG"/>
          <p:cNvPicPr/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857752" y="3571876"/>
            <a:ext cx="271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笑臉 10">
            <a:hlinkClick r:id="rId6" action="ppaction://hlinksldjump"/>
          </p:cNvPr>
          <p:cNvSpPr/>
          <p:nvPr/>
        </p:nvSpPr>
        <p:spPr>
          <a:xfrm>
            <a:off x="8501090" y="6143644"/>
            <a:ext cx="428628" cy="4286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r>
              <a:rPr lang="en-US" altLang="zh-TW" sz="3200" b="1" dirty="0" smtClean="0"/>
              <a:t>801</a:t>
            </a:r>
            <a:r>
              <a:rPr lang="zh-TW" altLang="en-US" sz="3200" b="1" dirty="0" smtClean="0"/>
              <a:t>品德教育</a:t>
            </a:r>
            <a:r>
              <a:rPr lang="en-US" altLang="zh-TW" sz="3200" b="1" dirty="0" smtClean="0"/>
              <a:t>--</a:t>
            </a:r>
            <a:r>
              <a:rPr lang="zh-TW" altLang="en-US" sz="3200" b="1" dirty="0" smtClean="0"/>
              <a:t>公德心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802</a:t>
            </a:r>
            <a:r>
              <a:rPr lang="zh-TW" altLang="en-US" sz="3200" b="1" dirty="0" smtClean="0"/>
              <a:t>性平教育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性騷擾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803</a:t>
            </a:r>
            <a:r>
              <a:rPr lang="zh-TW" altLang="en-US" sz="3200" b="1" dirty="0" smtClean="0"/>
              <a:t>春暉教育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藥物防治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804</a:t>
            </a:r>
            <a:r>
              <a:rPr lang="zh-TW" altLang="en-US" sz="3200" b="1" dirty="0" smtClean="0"/>
              <a:t>防災教育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防震防災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805</a:t>
            </a:r>
            <a:r>
              <a:rPr lang="zh-TW" altLang="en-US" sz="3200" b="1" dirty="0" smtClean="0"/>
              <a:t>春暉教育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酒檳防治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806</a:t>
            </a:r>
            <a:r>
              <a:rPr lang="zh-TW" altLang="en-US" sz="3200" b="1" dirty="0" smtClean="0"/>
              <a:t>春暉教育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菸害防治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807</a:t>
            </a:r>
            <a:r>
              <a:rPr lang="zh-TW" altLang="en-US" sz="3200" b="1" dirty="0" smtClean="0"/>
              <a:t>人權教育</a:t>
            </a:r>
            <a:r>
              <a:rPr lang="en-US" altLang="zh-TW" sz="3200" b="1" dirty="0" smtClean="0"/>
              <a:t>--</a:t>
            </a:r>
            <a:r>
              <a:rPr lang="zh-TW" altLang="en-US" sz="3200" b="1" dirty="0" smtClean="0"/>
              <a:t>兩公約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808</a:t>
            </a:r>
            <a:r>
              <a:rPr lang="zh-TW" altLang="en-US" sz="3200" b="1" dirty="0" smtClean="0"/>
              <a:t>環境教育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節能減碳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809</a:t>
            </a:r>
            <a:r>
              <a:rPr lang="zh-TW" altLang="en-US" sz="3200" b="1" dirty="0" smtClean="0"/>
              <a:t>品德教育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反霸凌</a:t>
            </a:r>
            <a:endParaRPr lang="en-US" altLang="zh-TW" sz="3200" b="1" dirty="0" smtClean="0"/>
          </a:p>
          <a:p>
            <a:r>
              <a:rPr lang="en-US" altLang="zh-TW" sz="3200" b="1" dirty="0" smtClean="0"/>
              <a:t>810</a:t>
            </a:r>
            <a:r>
              <a:rPr lang="zh-TW" altLang="en-US" sz="3200" b="1" dirty="0" smtClean="0"/>
              <a:t>交通教育</a:t>
            </a:r>
            <a:r>
              <a:rPr lang="en-US" altLang="zh-TW" sz="3200" b="1" dirty="0" smtClean="0"/>
              <a:t>—</a:t>
            </a:r>
            <a:r>
              <a:rPr lang="zh-TW" altLang="en-US" sz="3200" b="1" dirty="0" smtClean="0"/>
              <a:t>交通安全</a:t>
            </a:r>
            <a:endParaRPr lang="zh-TW" altLang="en-US" sz="3200" b="1" dirty="0"/>
          </a:p>
        </p:txBody>
      </p:sp>
      <p:sp>
        <p:nvSpPr>
          <p:cNvPr id="4" name="笑臉 3">
            <a:hlinkClick r:id="rId2" action="ppaction://hlinkfile"/>
          </p:cNvPr>
          <p:cNvSpPr/>
          <p:nvPr/>
        </p:nvSpPr>
        <p:spPr>
          <a:xfrm>
            <a:off x="8501090" y="6143644"/>
            <a:ext cx="428628" cy="4286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28926" y="3214686"/>
            <a:ext cx="4000528" cy="828668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FangSong" pitchFamily="49" charset="-122"/>
                <a:ea typeface="FangSong" pitchFamily="49" charset="-122"/>
              </a:rPr>
              <a:t>謝謝觀賞</a:t>
            </a:r>
            <a:endParaRPr lang="zh-TW" altLang="en-US" sz="3600" b="1" dirty="0">
              <a:latin typeface="FangSong" pitchFamily="49" charset="-122"/>
              <a:ea typeface="FangSong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203</Words>
  <PresentationFormat>如螢幕大小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鋒芒</vt:lpstr>
      <vt:lpstr>專業學習社群共備研習成果分享</vt:lpstr>
      <vt:lpstr>1032領域專業學習社群共備計畫</vt:lpstr>
      <vt:lpstr>1031領域專業學習社群共備計畫</vt:lpstr>
      <vt:lpstr>基本知識答題統計</vt:lpstr>
      <vt:lpstr>音樂聽辨答題統計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共備研習成果分享</dc:title>
  <dc:creator>isu</dc:creator>
  <cp:lastModifiedBy>isu</cp:lastModifiedBy>
  <cp:revision>19</cp:revision>
  <dcterms:created xsi:type="dcterms:W3CDTF">2015-03-23T13:02:27Z</dcterms:created>
  <dcterms:modified xsi:type="dcterms:W3CDTF">2015-03-23T14:59:23Z</dcterms:modified>
</cp:coreProperties>
</file>