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2" r:id="rId6"/>
    <p:sldId id="263" r:id="rId7"/>
    <p:sldId id="284" r:id="rId8"/>
    <p:sldId id="285" r:id="rId9"/>
    <p:sldId id="264" r:id="rId10"/>
    <p:sldId id="265" r:id="rId11"/>
    <p:sldId id="272" r:id="rId12"/>
    <p:sldId id="273" r:id="rId13"/>
    <p:sldId id="274" r:id="rId14"/>
    <p:sldId id="275" r:id="rId15"/>
    <p:sldId id="276" r:id="rId16"/>
    <p:sldId id="277" r:id="rId17"/>
    <p:sldId id="278" r:id="rId18"/>
    <p:sldId id="283" r:id="rId19"/>
    <p:sldId id="280" r:id="rId20"/>
    <p:sldId id="281" r:id="rId21"/>
    <p:sldId id="282" r:id="rId22"/>
    <p:sldId id="286" r:id="rId23"/>
    <p:sldId id="261"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6E3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tats.moe.gov.tw/files/important/OVERVIEW_Y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15846189957956E-2"/>
          <c:y val="7.7517810273715834E-2"/>
          <c:w val="0.91145735190561206"/>
          <c:h val="0.86200798429608061"/>
        </c:manualLayout>
      </c:layout>
      <c:barChart>
        <c:barDir val="col"/>
        <c:grouping val="clustered"/>
        <c:varyColors val="0"/>
        <c:ser>
          <c:idx val="1"/>
          <c:order val="0"/>
          <c:spPr>
            <a:pattFill prst="pct40">
              <a:fgClr>
                <a:srgbClr val="FF99CC"/>
              </a:fgClr>
              <a:bgClr>
                <a:srgbClr val="FFFFFF"/>
              </a:bgClr>
            </a:pattFill>
            <a:ln w="12700">
              <a:solidFill>
                <a:srgbClr val="FF99CC"/>
              </a:solidFill>
              <a:prstDash val="solid"/>
            </a:ln>
          </c:spPr>
          <c:invertIfNegative val="0"/>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'[OVERVIEW_Y01.XLS]75'!$C$5:$C$38</c:f>
              <c:numCache>
                <c:formatCode>#,##0</c:formatCode>
                <c:ptCount val="34"/>
                <c:pt idx="0">
                  <c:v>414069</c:v>
                </c:pt>
                <c:pt idx="1">
                  <c:v>405263</c:v>
                </c:pt>
                <c:pt idx="2">
                  <c:v>383439</c:v>
                </c:pt>
                <c:pt idx="3">
                  <c:v>371008</c:v>
                </c:pt>
                <c:pt idx="4">
                  <c:v>346208</c:v>
                </c:pt>
                <c:pt idx="5">
                  <c:v>309230</c:v>
                </c:pt>
                <c:pt idx="6">
                  <c:v>314024</c:v>
                </c:pt>
                <c:pt idx="7">
                  <c:v>342031</c:v>
                </c:pt>
                <c:pt idx="8">
                  <c:v>315299</c:v>
                </c:pt>
                <c:pt idx="9">
                  <c:v>335618</c:v>
                </c:pt>
                <c:pt idx="10">
                  <c:v>321932</c:v>
                </c:pt>
                <c:pt idx="11">
                  <c:v>321632</c:v>
                </c:pt>
                <c:pt idx="12">
                  <c:v>325613</c:v>
                </c:pt>
                <c:pt idx="13">
                  <c:v>322938</c:v>
                </c:pt>
                <c:pt idx="14">
                  <c:v>329581</c:v>
                </c:pt>
                <c:pt idx="15">
                  <c:v>325545</c:v>
                </c:pt>
                <c:pt idx="16">
                  <c:v>326002</c:v>
                </c:pt>
                <c:pt idx="17">
                  <c:v>271450</c:v>
                </c:pt>
                <c:pt idx="18">
                  <c:v>283661</c:v>
                </c:pt>
                <c:pt idx="19">
                  <c:v>305312</c:v>
                </c:pt>
                <c:pt idx="20">
                  <c:v>260354</c:v>
                </c:pt>
                <c:pt idx="21">
                  <c:v>247530</c:v>
                </c:pt>
                <c:pt idx="22">
                  <c:v>227070</c:v>
                </c:pt>
                <c:pt idx="23">
                  <c:v>216419</c:v>
                </c:pt>
                <c:pt idx="24">
                  <c:v>205854</c:v>
                </c:pt>
                <c:pt idx="25">
                  <c:v>204459</c:v>
                </c:pt>
                <c:pt idx="26">
                  <c:v>204414</c:v>
                </c:pt>
                <c:pt idx="27">
                  <c:v>198733</c:v>
                </c:pt>
                <c:pt idx="28">
                  <c:v>191310</c:v>
                </c:pt>
                <c:pt idx="29">
                  <c:v>166886</c:v>
                </c:pt>
                <c:pt idx="30">
                  <c:v>196627</c:v>
                </c:pt>
                <c:pt idx="31">
                  <c:v>229481</c:v>
                </c:pt>
                <c:pt idx="32">
                  <c:v>199113</c:v>
                </c:pt>
                <c:pt idx="33">
                  <c:v>210383</c:v>
                </c:pt>
              </c:numCache>
            </c:numRef>
          </c:val>
          <c:extLst xmlns:c16r2="http://schemas.microsoft.com/office/drawing/2015/06/chart">
            <c:ext xmlns:c16="http://schemas.microsoft.com/office/drawing/2014/chart" uri="{C3380CC4-5D6E-409C-BE32-E72D297353CC}">
              <c16:uniqueId val="{00000000-A5F4-46B1-BB8E-877EDD5B76CC}"/>
            </c:ext>
          </c:extLst>
        </c:ser>
        <c:dLbls>
          <c:showLegendKey val="0"/>
          <c:showVal val="0"/>
          <c:showCatName val="0"/>
          <c:showSerName val="0"/>
          <c:showPercent val="0"/>
          <c:showBubbleSize val="0"/>
        </c:dLbls>
        <c:gapWidth val="150"/>
        <c:axId val="80761984"/>
        <c:axId val="80764288"/>
      </c:barChart>
      <c:lineChart>
        <c:grouping val="standard"/>
        <c:varyColors val="0"/>
        <c:ser>
          <c:idx val="0"/>
          <c:order val="1"/>
          <c:spPr>
            <a:ln w="12700">
              <a:solidFill>
                <a:srgbClr val="000080"/>
              </a:solidFill>
              <a:prstDash val="solid"/>
            </a:ln>
          </c:spPr>
          <c:marker>
            <c:symbol val="diamond"/>
            <c:size val="5"/>
            <c:spPr>
              <a:solidFill>
                <a:srgbClr val="000080"/>
              </a:solidFill>
              <a:ln>
                <a:solidFill>
                  <a:srgbClr val="000080"/>
                </a:solidFill>
                <a:prstDash val="solid"/>
              </a:ln>
            </c:spPr>
          </c:marker>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'[OVERVIEW_Y01.XLS]75'!$F$5:$F$38</c:f>
              <c:numCache>
                <c:formatCode>#,##0.00</c:formatCode>
                <c:ptCount val="34"/>
                <c:pt idx="0">
                  <c:v>22.97</c:v>
                </c:pt>
                <c:pt idx="1">
                  <c:v>22.08</c:v>
                </c:pt>
                <c:pt idx="2">
                  <c:v>20.56</c:v>
                </c:pt>
                <c:pt idx="3">
                  <c:v>19.600000000000001</c:v>
                </c:pt>
                <c:pt idx="4">
                  <c:v>18.04</c:v>
                </c:pt>
                <c:pt idx="5">
                  <c:v>15.93</c:v>
                </c:pt>
                <c:pt idx="6">
                  <c:v>16.010000000000005</c:v>
                </c:pt>
                <c:pt idx="7">
                  <c:v>17.239999999999988</c:v>
                </c:pt>
                <c:pt idx="8">
                  <c:v>15.72</c:v>
                </c:pt>
                <c:pt idx="9">
                  <c:v>16.55</c:v>
                </c:pt>
                <c:pt idx="10">
                  <c:v>15.7</c:v>
                </c:pt>
                <c:pt idx="11">
                  <c:v>15.53</c:v>
                </c:pt>
                <c:pt idx="12">
                  <c:v>15.58</c:v>
                </c:pt>
                <c:pt idx="13">
                  <c:v>15.31</c:v>
                </c:pt>
                <c:pt idx="14">
                  <c:v>15.5</c:v>
                </c:pt>
                <c:pt idx="15">
                  <c:v>15.18</c:v>
                </c:pt>
                <c:pt idx="16">
                  <c:v>15.07</c:v>
                </c:pt>
                <c:pt idx="17">
                  <c:v>12.43</c:v>
                </c:pt>
                <c:pt idx="18">
                  <c:v>12.89</c:v>
                </c:pt>
                <c:pt idx="19">
                  <c:v>13.76</c:v>
                </c:pt>
                <c:pt idx="20">
                  <c:v>11.65</c:v>
                </c:pt>
                <c:pt idx="21">
                  <c:v>11.02</c:v>
                </c:pt>
                <c:pt idx="22">
                  <c:v>10.06</c:v>
                </c:pt>
                <c:pt idx="23">
                  <c:v>9.56</c:v>
                </c:pt>
                <c:pt idx="24">
                  <c:v>9.06</c:v>
                </c:pt>
                <c:pt idx="25">
                  <c:v>8.9600000000000026</c:v>
                </c:pt>
                <c:pt idx="26">
                  <c:v>8.92</c:v>
                </c:pt>
                <c:pt idx="27">
                  <c:v>8.64</c:v>
                </c:pt>
                <c:pt idx="28">
                  <c:v>8.2900000000000009</c:v>
                </c:pt>
                <c:pt idx="29">
                  <c:v>7.21</c:v>
                </c:pt>
                <c:pt idx="30">
                  <c:v>8.48</c:v>
                </c:pt>
                <c:pt idx="31">
                  <c:v>9.8600000000000048</c:v>
                </c:pt>
                <c:pt idx="32">
                  <c:v>8.5300000000000011</c:v>
                </c:pt>
                <c:pt idx="33">
                  <c:v>8.99</c:v>
                </c:pt>
              </c:numCache>
            </c:numRef>
          </c:val>
          <c:smooth val="0"/>
          <c:extLst xmlns:c16r2="http://schemas.microsoft.com/office/drawing/2015/06/chart">
            <c:ext xmlns:c16="http://schemas.microsoft.com/office/drawing/2014/chart" uri="{C3380CC4-5D6E-409C-BE32-E72D297353CC}">
              <c16:uniqueId val="{00000001-A5F4-46B1-BB8E-877EDD5B76CC}"/>
            </c:ext>
          </c:extLst>
        </c:ser>
        <c:dLbls>
          <c:showLegendKey val="0"/>
          <c:showVal val="0"/>
          <c:showCatName val="0"/>
          <c:showSerName val="0"/>
          <c:showPercent val="0"/>
          <c:showBubbleSize val="0"/>
        </c:dLbls>
        <c:marker val="1"/>
        <c:smooth val="0"/>
        <c:axId val="80795520"/>
        <c:axId val="80797056"/>
      </c:lineChart>
      <c:catAx>
        <c:axId val="80761984"/>
        <c:scaling>
          <c:orientation val="minMax"/>
        </c:scaling>
        <c:delete val="0"/>
        <c:axPos val="b"/>
        <c:title>
          <c:tx>
            <c:rich>
              <a:bodyPr/>
              <a:lstStyle/>
              <a:p>
                <a:pPr>
                  <a:defRPr sz="875" b="0" i="0" u="none" strike="noStrike" baseline="0">
                    <a:solidFill>
                      <a:srgbClr val="000000"/>
                    </a:solidFill>
                    <a:latin typeface="Arial"/>
                    <a:ea typeface="Arial"/>
                    <a:cs typeface="Arial"/>
                  </a:defRPr>
                </a:pPr>
                <a:r>
                  <a:rPr lang="zh-TW" altLang="en-US"/>
                  <a:t>年</a:t>
                </a:r>
              </a:p>
            </c:rich>
          </c:tx>
          <c:layout>
            <c:manualLayout>
              <c:xMode val="edge"/>
              <c:yMode val="edge"/>
              <c:x val="0.97014276468447735"/>
              <c:y val="0.95221568601761719"/>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Times New Roman" pitchFamily="18" charset="0"/>
                <a:ea typeface="+mn-ea"/>
                <a:cs typeface="Times New Roman" pitchFamily="18" charset="0"/>
              </a:defRPr>
            </a:pPr>
            <a:endParaRPr lang="zh-TW"/>
          </a:p>
        </c:txPr>
        <c:crossAx val="80764288"/>
        <c:crosses val="autoZero"/>
        <c:auto val="0"/>
        <c:lblAlgn val="ctr"/>
        <c:lblOffset val="100"/>
        <c:tickLblSkip val="1"/>
        <c:tickMarkSkip val="1"/>
        <c:noMultiLvlLbl val="0"/>
      </c:catAx>
      <c:valAx>
        <c:axId val="80764288"/>
        <c:scaling>
          <c:orientation val="minMax"/>
        </c:scaling>
        <c:delete val="0"/>
        <c:axPos val="l"/>
        <c:majorGridlines>
          <c:spPr>
            <a:ln w="3175">
              <a:solidFill>
                <a:srgbClr val="969696"/>
              </a:solidFill>
              <a:prstDash val="sysDash"/>
            </a:ln>
          </c:spPr>
        </c:majorGridlines>
        <c:title>
          <c:tx>
            <c:rich>
              <a:bodyPr rot="0" vert="horz"/>
              <a:lstStyle/>
              <a:p>
                <a:pPr algn="ctr">
                  <a:defRPr sz="1000" b="0" i="0" u="none" strike="noStrike" baseline="0">
                    <a:solidFill>
                      <a:srgbClr val="000000"/>
                    </a:solidFill>
                    <a:latin typeface="Arial"/>
                    <a:ea typeface="Arial"/>
                    <a:cs typeface="Arial"/>
                  </a:defRPr>
                </a:pPr>
                <a:r>
                  <a:rPr lang="zh-TW" altLang="en-US"/>
                  <a:t>千人</a:t>
                </a:r>
              </a:p>
            </c:rich>
          </c:tx>
          <c:layout>
            <c:manualLayout>
              <c:xMode val="edge"/>
              <c:yMode val="edge"/>
              <c:x val="7.3721272645797418E-3"/>
              <c:y val="1.0799091290059341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80761984"/>
        <c:crosses val="autoZero"/>
        <c:crossBetween val="between"/>
        <c:dispUnits>
          <c:builtInUnit val="thousands"/>
        </c:dispUnits>
      </c:valAx>
      <c:catAx>
        <c:axId val="80795520"/>
        <c:scaling>
          <c:orientation val="minMax"/>
        </c:scaling>
        <c:delete val="1"/>
        <c:axPos val="b"/>
        <c:numFmt formatCode="General" sourceLinked="1"/>
        <c:majorTickMark val="out"/>
        <c:minorTickMark val="none"/>
        <c:tickLblPos val="none"/>
        <c:crossAx val="80797056"/>
        <c:crosses val="autoZero"/>
        <c:auto val="0"/>
        <c:lblAlgn val="ctr"/>
        <c:lblOffset val="100"/>
        <c:noMultiLvlLbl val="0"/>
      </c:catAx>
      <c:valAx>
        <c:axId val="80797056"/>
        <c:scaling>
          <c:orientation val="minMax"/>
        </c:scaling>
        <c:delete val="0"/>
        <c:axPos val="r"/>
        <c:numFmt formatCode="#,##0" sourceLinked="0"/>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80795520"/>
        <c:crosses val="max"/>
        <c:crossBetween val="between"/>
      </c:valAx>
      <c:spPr>
        <a:solidFill>
          <a:srgbClr val="CCCCFF"/>
        </a:solidFill>
        <a:ln w="25400">
          <a:noFill/>
        </a:ln>
      </c:spPr>
    </c:plotArea>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zh-TW"/>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ED166-3E1E-4BB7-8012-C941AEE7AB33}" type="doc">
      <dgm:prSet loTypeId="urn:microsoft.com/office/officeart/2005/8/layout/arrow2" loCatId="process" qsTypeId="urn:microsoft.com/office/officeart/2005/8/quickstyle/simple2" qsCatId="simple" csTypeId="urn:microsoft.com/office/officeart/2005/8/colors/accent4_4" csCatId="accent4" phldr="1"/>
      <dgm:spPr/>
    </dgm:pt>
    <dgm:pt modelId="{75953B4A-84BF-4DDC-82BB-C5260ACC097B}">
      <dgm:prSet/>
      <dgm:spPr/>
      <dgm:t>
        <a:bodyPr/>
        <a:lstStyle/>
        <a:p>
          <a:endParaRPr lang="zh-TW" altLang="en-US" dirty="0"/>
        </a:p>
      </dgm:t>
    </dgm:pt>
    <dgm:pt modelId="{C7F71619-17C7-43B6-A07A-A4425D7DA746}" type="parTrans" cxnId="{2942334F-307E-44C6-8A4A-6A58FA54F547}">
      <dgm:prSet/>
      <dgm:spPr/>
      <dgm:t>
        <a:bodyPr/>
        <a:lstStyle/>
        <a:p>
          <a:endParaRPr lang="zh-TW" altLang="en-US"/>
        </a:p>
      </dgm:t>
    </dgm:pt>
    <dgm:pt modelId="{1D6AEB3C-B733-429B-B498-1CA664C9702D}" type="sibTrans" cxnId="{2942334F-307E-44C6-8A4A-6A58FA54F547}">
      <dgm:prSet/>
      <dgm:spPr/>
      <dgm:t>
        <a:bodyPr/>
        <a:lstStyle/>
        <a:p>
          <a:endParaRPr lang="zh-TW" altLang="en-US"/>
        </a:p>
      </dgm:t>
    </dgm:pt>
    <dgm:pt modelId="{59DBF1EE-62E9-48E9-B202-7D2476ECDAC3}">
      <dgm:prSet/>
      <dgm:spPr/>
      <dgm:t>
        <a:bodyPr/>
        <a:lstStyle/>
        <a:p>
          <a:endParaRPr lang="zh-TW" altLang="en-US" dirty="0"/>
        </a:p>
      </dgm:t>
    </dgm:pt>
    <dgm:pt modelId="{BDBD5574-6C65-4C05-BF5E-68BF9B2FCABE}" type="parTrans" cxnId="{F6AB0305-D497-4633-BF4E-C23DF1D2BEB5}">
      <dgm:prSet/>
      <dgm:spPr/>
      <dgm:t>
        <a:bodyPr/>
        <a:lstStyle/>
        <a:p>
          <a:endParaRPr lang="zh-TW" altLang="en-US"/>
        </a:p>
      </dgm:t>
    </dgm:pt>
    <dgm:pt modelId="{C79AD0F0-7F80-4EEE-A1A2-0C73B01AC763}" type="sibTrans" cxnId="{F6AB0305-D497-4633-BF4E-C23DF1D2BEB5}">
      <dgm:prSet/>
      <dgm:spPr/>
      <dgm:t>
        <a:bodyPr/>
        <a:lstStyle/>
        <a:p>
          <a:endParaRPr lang="zh-TW" altLang="en-US"/>
        </a:p>
      </dgm:t>
    </dgm:pt>
    <dgm:pt modelId="{942A78BF-BEC5-4917-AEDB-8E7E7A3B1A4C}">
      <dgm:prSet/>
      <dgm:spPr/>
      <dgm:t>
        <a:bodyPr/>
        <a:lstStyle/>
        <a:p>
          <a:endParaRPr lang="zh-TW" altLang="en-US" dirty="0"/>
        </a:p>
      </dgm:t>
    </dgm:pt>
    <dgm:pt modelId="{6918FF72-5708-4796-95D7-8FD03F4BF071}" type="sibTrans" cxnId="{48A64C61-0EB9-4095-AA35-CFF1BE327103}">
      <dgm:prSet/>
      <dgm:spPr/>
      <dgm:t>
        <a:bodyPr/>
        <a:lstStyle/>
        <a:p>
          <a:endParaRPr lang="zh-TW" altLang="en-US"/>
        </a:p>
      </dgm:t>
    </dgm:pt>
    <dgm:pt modelId="{9330D8BA-A333-48C9-8DFD-74554D12B1FE}" type="parTrans" cxnId="{48A64C61-0EB9-4095-AA35-CFF1BE327103}">
      <dgm:prSet/>
      <dgm:spPr/>
      <dgm:t>
        <a:bodyPr/>
        <a:lstStyle/>
        <a:p>
          <a:endParaRPr lang="zh-TW" altLang="en-US"/>
        </a:p>
      </dgm:t>
    </dgm:pt>
    <dgm:pt modelId="{583B1723-3275-4B81-A3C4-722CC9187947}">
      <dgm:prSet/>
      <dgm:spPr/>
      <dgm:t>
        <a:bodyPr/>
        <a:lstStyle/>
        <a:p>
          <a:endParaRPr lang="zh-TW" altLang="en-US" dirty="0"/>
        </a:p>
      </dgm:t>
    </dgm:pt>
    <dgm:pt modelId="{A1D5C279-10BD-4432-A697-06D5B0BC7F6C}" type="sibTrans" cxnId="{9FF91C8A-8F3C-4A06-8AF7-D58DD423C49F}">
      <dgm:prSet/>
      <dgm:spPr/>
      <dgm:t>
        <a:bodyPr/>
        <a:lstStyle/>
        <a:p>
          <a:endParaRPr lang="zh-TW" altLang="en-US"/>
        </a:p>
      </dgm:t>
    </dgm:pt>
    <dgm:pt modelId="{8A11A68C-0647-4C9A-910B-F5E238D20BF1}" type="parTrans" cxnId="{9FF91C8A-8F3C-4A06-8AF7-D58DD423C49F}">
      <dgm:prSet/>
      <dgm:spPr/>
      <dgm:t>
        <a:bodyPr/>
        <a:lstStyle/>
        <a:p>
          <a:endParaRPr lang="zh-TW" altLang="en-US"/>
        </a:p>
      </dgm:t>
    </dgm:pt>
    <dgm:pt modelId="{03A55F6C-7134-41AE-880A-A888BD0288C4}" type="pres">
      <dgm:prSet presAssocID="{2F2ED166-3E1E-4BB7-8012-C941AEE7AB33}" presName="arrowDiagram" presStyleCnt="0">
        <dgm:presLayoutVars>
          <dgm:chMax val="5"/>
          <dgm:dir/>
          <dgm:resizeHandles val="exact"/>
        </dgm:presLayoutVars>
      </dgm:prSet>
      <dgm:spPr/>
    </dgm:pt>
    <dgm:pt modelId="{95B5BF20-F143-46CF-A9B8-4AF9E687A489}" type="pres">
      <dgm:prSet presAssocID="{2F2ED166-3E1E-4BB7-8012-C941AEE7AB33}" presName="arrow" presStyleLbl="bgShp" presStyleIdx="0" presStyleCnt="1"/>
      <dgm:spPr/>
    </dgm:pt>
    <dgm:pt modelId="{8235ACE4-4A05-4892-9940-BD7623B78159}" type="pres">
      <dgm:prSet presAssocID="{2F2ED166-3E1E-4BB7-8012-C941AEE7AB33}" presName="arrowDiagram4" presStyleCnt="0"/>
      <dgm:spPr/>
    </dgm:pt>
    <dgm:pt modelId="{7A75FF03-CE33-41DD-BCA8-8B2BF78F2D0C}" type="pres">
      <dgm:prSet presAssocID="{583B1723-3275-4B81-A3C4-722CC9187947}" presName="bullet4a" presStyleLbl="node1" presStyleIdx="0" presStyleCnt="4"/>
      <dgm:spPr/>
    </dgm:pt>
    <dgm:pt modelId="{CBAFA35A-BB2C-4C1E-A5ED-306D172DC474}" type="pres">
      <dgm:prSet presAssocID="{583B1723-3275-4B81-A3C4-722CC9187947}" presName="textBox4a" presStyleLbl="revTx" presStyleIdx="0" presStyleCnt="4" custScaleX="113510">
        <dgm:presLayoutVars>
          <dgm:bulletEnabled val="1"/>
        </dgm:presLayoutVars>
      </dgm:prSet>
      <dgm:spPr/>
      <dgm:t>
        <a:bodyPr/>
        <a:lstStyle/>
        <a:p>
          <a:endParaRPr lang="zh-TW" altLang="en-US"/>
        </a:p>
      </dgm:t>
    </dgm:pt>
    <dgm:pt modelId="{38D3C9B8-0A98-44EE-8A7C-B3962B4ED5DA}" type="pres">
      <dgm:prSet presAssocID="{75953B4A-84BF-4DDC-82BB-C5260ACC097B}" presName="bullet4b" presStyleLbl="node1" presStyleIdx="1" presStyleCnt="4"/>
      <dgm:spPr/>
    </dgm:pt>
    <dgm:pt modelId="{54118D77-8A2F-4CCD-84E5-FD3428812DE8}" type="pres">
      <dgm:prSet presAssocID="{75953B4A-84BF-4DDC-82BB-C5260ACC097B}" presName="textBox4b" presStyleLbl="revTx" presStyleIdx="1" presStyleCnt="4">
        <dgm:presLayoutVars>
          <dgm:bulletEnabled val="1"/>
        </dgm:presLayoutVars>
      </dgm:prSet>
      <dgm:spPr/>
      <dgm:t>
        <a:bodyPr/>
        <a:lstStyle/>
        <a:p>
          <a:endParaRPr lang="zh-TW" altLang="en-US"/>
        </a:p>
      </dgm:t>
    </dgm:pt>
    <dgm:pt modelId="{5959DECB-B22C-4D51-B1BB-FC74B023900C}" type="pres">
      <dgm:prSet presAssocID="{942A78BF-BEC5-4917-AEDB-8E7E7A3B1A4C}" presName="bullet4c" presStyleLbl="node1" presStyleIdx="2" presStyleCnt="4"/>
      <dgm:spPr/>
    </dgm:pt>
    <dgm:pt modelId="{F5DB9E3F-A673-4455-A32C-6454DE6BBD20}" type="pres">
      <dgm:prSet presAssocID="{942A78BF-BEC5-4917-AEDB-8E7E7A3B1A4C}" presName="textBox4c" presStyleLbl="revTx" presStyleIdx="2" presStyleCnt="4">
        <dgm:presLayoutVars>
          <dgm:bulletEnabled val="1"/>
        </dgm:presLayoutVars>
      </dgm:prSet>
      <dgm:spPr/>
      <dgm:t>
        <a:bodyPr/>
        <a:lstStyle/>
        <a:p>
          <a:endParaRPr lang="zh-TW" altLang="en-US"/>
        </a:p>
      </dgm:t>
    </dgm:pt>
    <dgm:pt modelId="{F9D27FEC-CD5A-4868-B305-4B9A4CDD80AF}" type="pres">
      <dgm:prSet presAssocID="{59DBF1EE-62E9-48E9-B202-7D2476ECDAC3}" presName="bullet4d" presStyleLbl="node1" presStyleIdx="3" presStyleCnt="4"/>
      <dgm:spPr/>
    </dgm:pt>
    <dgm:pt modelId="{685FA1E6-10FD-4AE1-AFF5-EF7AB2529369}" type="pres">
      <dgm:prSet presAssocID="{59DBF1EE-62E9-48E9-B202-7D2476ECDAC3}" presName="textBox4d" presStyleLbl="revTx" presStyleIdx="3" presStyleCnt="4">
        <dgm:presLayoutVars>
          <dgm:bulletEnabled val="1"/>
        </dgm:presLayoutVars>
      </dgm:prSet>
      <dgm:spPr/>
      <dgm:t>
        <a:bodyPr/>
        <a:lstStyle/>
        <a:p>
          <a:endParaRPr lang="zh-TW" altLang="en-US"/>
        </a:p>
      </dgm:t>
    </dgm:pt>
  </dgm:ptLst>
  <dgm:cxnLst>
    <dgm:cxn modelId="{6DD17105-5D8D-4E29-8A6C-EA46588B4B17}" type="presOf" srcId="{75953B4A-84BF-4DDC-82BB-C5260ACC097B}" destId="{54118D77-8A2F-4CCD-84E5-FD3428812DE8}" srcOrd="0" destOrd="0" presId="urn:microsoft.com/office/officeart/2005/8/layout/arrow2"/>
    <dgm:cxn modelId="{C3FFB733-4350-4C0C-814F-E3B0767621EF}" type="presOf" srcId="{942A78BF-BEC5-4917-AEDB-8E7E7A3B1A4C}" destId="{F5DB9E3F-A673-4455-A32C-6454DE6BBD20}" srcOrd="0" destOrd="0" presId="urn:microsoft.com/office/officeart/2005/8/layout/arrow2"/>
    <dgm:cxn modelId="{F6AB0305-D497-4633-BF4E-C23DF1D2BEB5}" srcId="{2F2ED166-3E1E-4BB7-8012-C941AEE7AB33}" destId="{59DBF1EE-62E9-48E9-B202-7D2476ECDAC3}" srcOrd="3" destOrd="0" parTransId="{BDBD5574-6C65-4C05-BF5E-68BF9B2FCABE}" sibTransId="{C79AD0F0-7F80-4EEE-A1A2-0C73B01AC763}"/>
    <dgm:cxn modelId="{BFD854F5-C5DE-4FD1-A2B8-144D5626FCDA}" type="presOf" srcId="{583B1723-3275-4B81-A3C4-722CC9187947}" destId="{CBAFA35A-BB2C-4C1E-A5ED-306D172DC474}" srcOrd="0" destOrd="0" presId="urn:microsoft.com/office/officeart/2005/8/layout/arrow2"/>
    <dgm:cxn modelId="{54F7AB82-2A18-4B1E-B9B9-9518DF3265BD}" type="presOf" srcId="{59DBF1EE-62E9-48E9-B202-7D2476ECDAC3}" destId="{685FA1E6-10FD-4AE1-AFF5-EF7AB2529369}" srcOrd="0" destOrd="0" presId="urn:microsoft.com/office/officeart/2005/8/layout/arrow2"/>
    <dgm:cxn modelId="{9FF91C8A-8F3C-4A06-8AF7-D58DD423C49F}" srcId="{2F2ED166-3E1E-4BB7-8012-C941AEE7AB33}" destId="{583B1723-3275-4B81-A3C4-722CC9187947}" srcOrd="0" destOrd="0" parTransId="{8A11A68C-0647-4C9A-910B-F5E238D20BF1}" sibTransId="{A1D5C279-10BD-4432-A697-06D5B0BC7F6C}"/>
    <dgm:cxn modelId="{48A64C61-0EB9-4095-AA35-CFF1BE327103}" srcId="{2F2ED166-3E1E-4BB7-8012-C941AEE7AB33}" destId="{942A78BF-BEC5-4917-AEDB-8E7E7A3B1A4C}" srcOrd="2" destOrd="0" parTransId="{9330D8BA-A333-48C9-8DFD-74554D12B1FE}" sibTransId="{6918FF72-5708-4796-95D7-8FD03F4BF071}"/>
    <dgm:cxn modelId="{996EA019-BA5A-4A8E-AD1E-1AB4DA768983}" type="presOf" srcId="{2F2ED166-3E1E-4BB7-8012-C941AEE7AB33}" destId="{03A55F6C-7134-41AE-880A-A888BD0288C4}" srcOrd="0" destOrd="0" presId="urn:microsoft.com/office/officeart/2005/8/layout/arrow2"/>
    <dgm:cxn modelId="{2942334F-307E-44C6-8A4A-6A58FA54F547}" srcId="{2F2ED166-3E1E-4BB7-8012-C941AEE7AB33}" destId="{75953B4A-84BF-4DDC-82BB-C5260ACC097B}" srcOrd="1" destOrd="0" parTransId="{C7F71619-17C7-43B6-A07A-A4425D7DA746}" sibTransId="{1D6AEB3C-B733-429B-B498-1CA664C9702D}"/>
    <dgm:cxn modelId="{20DCC892-3C92-4D2F-A6CD-25F8A0AF4196}" type="presParOf" srcId="{03A55F6C-7134-41AE-880A-A888BD0288C4}" destId="{95B5BF20-F143-46CF-A9B8-4AF9E687A489}" srcOrd="0" destOrd="0" presId="urn:microsoft.com/office/officeart/2005/8/layout/arrow2"/>
    <dgm:cxn modelId="{88221C6C-0D5F-4249-9D80-7EF6DF285811}" type="presParOf" srcId="{03A55F6C-7134-41AE-880A-A888BD0288C4}" destId="{8235ACE4-4A05-4892-9940-BD7623B78159}" srcOrd="1" destOrd="0" presId="urn:microsoft.com/office/officeart/2005/8/layout/arrow2"/>
    <dgm:cxn modelId="{DF90F49F-4857-4AFB-9F59-C5C698620658}" type="presParOf" srcId="{8235ACE4-4A05-4892-9940-BD7623B78159}" destId="{7A75FF03-CE33-41DD-BCA8-8B2BF78F2D0C}" srcOrd="0" destOrd="0" presId="urn:microsoft.com/office/officeart/2005/8/layout/arrow2"/>
    <dgm:cxn modelId="{550BF87B-36C0-4DB2-80A4-7DF6222FF296}" type="presParOf" srcId="{8235ACE4-4A05-4892-9940-BD7623B78159}" destId="{CBAFA35A-BB2C-4C1E-A5ED-306D172DC474}" srcOrd="1" destOrd="0" presId="urn:microsoft.com/office/officeart/2005/8/layout/arrow2"/>
    <dgm:cxn modelId="{11F49936-8476-4DC3-A234-659800E5284C}" type="presParOf" srcId="{8235ACE4-4A05-4892-9940-BD7623B78159}" destId="{38D3C9B8-0A98-44EE-8A7C-B3962B4ED5DA}" srcOrd="2" destOrd="0" presId="urn:microsoft.com/office/officeart/2005/8/layout/arrow2"/>
    <dgm:cxn modelId="{47D0F958-95D9-4F24-A223-59B26C05E45C}" type="presParOf" srcId="{8235ACE4-4A05-4892-9940-BD7623B78159}" destId="{54118D77-8A2F-4CCD-84E5-FD3428812DE8}" srcOrd="3" destOrd="0" presId="urn:microsoft.com/office/officeart/2005/8/layout/arrow2"/>
    <dgm:cxn modelId="{B04E7789-9DE1-4ABC-9C60-412B91F34796}" type="presParOf" srcId="{8235ACE4-4A05-4892-9940-BD7623B78159}" destId="{5959DECB-B22C-4D51-B1BB-FC74B023900C}" srcOrd="4" destOrd="0" presId="urn:microsoft.com/office/officeart/2005/8/layout/arrow2"/>
    <dgm:cxn modelId="{E0E82D96-9D72-422F-8C94-A3310C1D035C}" type="presParOf" srcId="{8235ACE4-4A05-4892-9940-BD7623B78159}" destId="{F5DB9E3F-A673-4455-A32C-6454DE6BBD20}" srcOrd="5" destOrd="0" presId="urn:microsoft.com/office/officeart/2005/8/layout/arrow2"/>
    <dgm:cxn modelId="{06DAA38A-EA7F-4F04-AF09-DE67850D9F6B}" type="presParOf" srcId="{8235ACE4-4A05-4892-9940-BD7623B78159}" destId="{F9D27FEC-CD5A-4868-B305-4B9A4CDD80AF}" srcOrd="6" destOrd="0" presId="urn:microsoft.com/office/officeart/2005/8/layout/arrow2"/>
    <dgm:cxn modelId="{1A74A631-86FA-49FE-BB29-75B38CFC06B1}" type="presParOf" srcId="{8235ACE4-4A05-4892-9940-BD7623B78159}" destId="{685FA1E6-10FD-4AE1-AFF5-EF7AB2529369}" srcOrd="7"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C1408-119B-4512-8A23-A22DF05C6ADD}" type="doc">
      <dgm:prSet loTypeId="urn:microsoft.com/office/officeart/2008/layout/AlternatingHexagons" loCatId="list" qsTypeId="urn:microsoft.com/office/officeart/2005/8/quickstyle/3d3" qsCatId="3D" csTypeId="urn:microsoft.com/office/officeart/2005/8/colors/accent1_2" csCatId="accent1" phldr="1"/>
      <dgm:spPr/>
      <dgm:t>
        <a:bodyPr/>
        <a:lstStyle/>
        <a:p>
          <a:endParaRPr lang="zh-TW" altLang="en-US"/>
        </a:p>
      </dgm:t>
    </dgm:pt>
    <dgm:pt modelId="{05D414E3-4A89-4157-8EF4-8BD4BE0B65BF}">
      <dgm:prSet phldrT="[文字]" custT="1"/>
      <dgm:spPr/>
      <dgm:t>
        <a:bodyPr/>
        <a:lstStyle/>
        <a:p>
          <a:r>
            <a:rPr lang="zh-TW" altLang="en-US" sz="2400" b="1" smtClean="0">
              <a:latin typeface="標楷體" panose="03000509000000000000" pitchFamily="65" charset="-120"/>
              <a:ea typeface="標楷體" panose="03000509000000000000" pitchFamily="65" charset="-120"/>
            </a:rPr>
            <a:t>國家育研究院</a:t>
          </a:r>
          <a:endParaRPr lang="zh-TW" altLang="en-US" sz="2400" b="1" dirty="0">
            <a:latin typeface="標楷體" panose="03000509000000000000" pitchFamily="65" charset="-120"/>
            <a:ea typeface="標楷體" panose="03000509000000000000" pitchFamily="65" charset="-120"/>
          </a:endParaRPr>
        </a:p>
      </dgm:t>
    </dgm:pt>
    <dgm:pt modelId="{E4732AD3-700B-408B-986D-060906C91007}" type="parTrans" cxnId="{4D771F0E-D372-4572-A315-049DC08A7D9E}">
      <dgm:prSet/>
      <dgm:spPr/>
      <dgm:t>
        <a:bodyPr/>
        <a:lstStyle/>
        <a:p>
          <a:endParaRPr lang="zh-TW" altLang="en-US">
            <a:solidFill>
              <a:schemeClr val="bg1"/>
            </a:solidFill>
          </a:endParaRPr>
        </a:p>
      </dgm:t>
    </dgm:pt>
    <dgm:pt modelId="{C8C9B046-A898-4584-B4DA-98B3C928B25C}" type="sibTrans" cxnId="{4D771F0E-D372-4572-A315-049DC08A7D9E}">
      <dgm:prSet custT="1">
        <dgm:style>
          <a:lnRef idx="2">
            <a:schemeClr val="accent5"/>
          </a:lnRef>
          <a:fillRef idx="1">
            <a:schemeClr val="lt1"/>
          </a:fillRef>
          <a:effectRef idx="0">
            <a:schemeClr val="accent5"/>
          </a:effectRef>
          <a:fontRef idx="minor">
            <a:schemeClr val="dk1"/>
          </a:fontRef>
        </dgm:style>
      </dgm:prSet>
      <dgm:spPr/>
      <dgm:t>
        <a:bodyPr/>
        <a:lstStyle/>
        <a:p>
          <a:r>
            <a:rPr lang="zh-TW" altLang="en-US" sz="1800" b="1" smtClean="0">
              <a:latin typeface="標楷體" panose="03000509000000000000" pitchFamily="65" charset="-120"/>
              <a:ea typeface="標楷體" panose="03000509000000000000" pitchFamily="65" charset="-120"/>
            </a:rPr>
            <a:t>十二年國民基本教育</a:t>
          </a:r>
          <a:endParaRPr lang="en-US" altLang="zh-TW" sz="1800" b="1" smtClean="0">
            <a:latin typeface="標楷體" panose="03000509000000000000" pitchFamily="65" charset="-120"/>
            <a:ea typeface="標楷體" panose="03000509000000000000" pitchFamily="65" charset="-120"/>
          </a:endParaRPr>
        </a:p>
        <a:p>
          <a:r>
            <a:rPr lang="zh-TW" altLang="en-US" sz="1800" b="1" smtClean="0">
              <a:latin typeface="標楷體" panose="03000509000000000000" pitchFamily="65" charset="-120"/>
              <a:ea typeface="標楷體" panose="03000509000000000000" pitchFamily="65" charset="-120"/>
            </a:rPr>
            <a:t>課程研究發展會</a:t>
          </a:r>
          <a:endParaRPr lang="zh-TW" altLang="en-US" sz="1800" b="1" dirty="0">
            <a:latin typeface="標楷體" panose="03000509000000000000" pitchFamily="65" charset="-120"/>
            <a:ea typeface="標楷體" panose="03000509000000000000" pitchFamily="65" charset="-120"/>
          </a:endParaRPr>
        </a:p>
      </dgm:t>
    </dgm:pt>
    <dgm:pt modelId="{CA4ACAD9-A9F7-4CAA-9EB2-6BA893EFD704}">
      <dgm:prSet phldrT="[文字]" custT="1"/>
      <dgm:spPr/>
      <dgm:t>
        <a:bodyPr/>
        <a:lstStyle/>
        <a:p>
          <a:endParaRPr lang="zh-TW" altLang="en-US" sz="1600" dirty="0">
            <a:solidFill>
              <a:schemeClr val="tx1"/>
            </a:solidFill>
          </a:endParaRPr>
        </a:p>
      </dgm:t>
    </dgm:pt>
    <dgm:pt modelId="{635A9022-C7D3-405E-BE78-CD3DCA6BF6AF}" type="parTrans" cxnId="{65462653-397A-425E-B7C3-02B1EFD19DA3}">
      <dgm:prSet/>
      <dgm:spPr/>
      <dgm:t>
        <a:bodyPr/>
        <a:lstStyle/>
        <a:p>
          <a:endParaRPr lang="zh-TW" altLang="en-US">
            <a:solidFill>
              <a:schemeClr val="bg1"/>
            </a:solidFill>
          </a:endParaRPr>
        </a:p>
      </dgm:t>
    </dgm:pt>
    <dgm:pt modelId="{6CC62FBE-CAB6-4D69-91EB-F9C6E6122FFE}" type="sibTrans" cxnId="{65462653-397A-425E-B7C3-02B1EFD19DA3}">
      <dgm:prSet/>
      <dgm:spPr/>
      <dgm:t>
        <a:bodyPr/>
        <a:lstStyle/>
        <a:p>
          <a:endParaRPr lang="zh-TW" altLang="en-US">
            <a:solidFill>
              <a:schemeClr val="bg1"/>
            </a:solidFill>
          </a:endParaRPr>
        </a:p>
      </dgm:t>
    </dgm:pt>
    <dgm:pt modelId="{EC6478D0-802D-4AEB-8CA8-E4DDB62A0498}">
      <dgm:prSet phldrT="[文字]" custT="1"/>
      <dgm:spPr/>
      <dgm:t>
        <a:bodyPr/>
        <a:lstStyle/>
        <a:p>
          <a:r>
            <a:rPr lang="zh-TW" altLang="en-US" sz="2400" b="1" smtClean="0">
              <a:latin typeface="標楷體" panose="03000509000000000000" pitchFamily="65" charset="-120"/>
              <a:ea typeface="標楷體" panose="03000509000000000000" pitchFamily="65" charset="-120"/>
            </a:rPr>
            <a:t>教育部</a:t>
          </a:r>
          <a:endParaRPr lang="zh-TW" altLang="en-US" sz="2400" b="1" dirty="0">
            <a:latin typeface="標楷體" panose="03000509000000000000" pitchFamily="65" charset="-120"/>
            <a:ea typeface="標楷體" panose="03000509000000000000" pitchFamily="65" charset="-120"/>
          </a:endParaRPr>
        </a:p>
      </dgm:t>
    </dgm:pt>
    <dgm:pt modelId="{393B92E4-B88B-44ED-8C11-32BBC941D8D2}" type="parTrans" cxnId="{1A6FF6C6-D817-4F06-8ED8-72F03EBD6730}">
      <dgm:prSet/>
      <dgm:spPr/>
      <dgm:t>
        <a:bodyPr/>
        <a:lstStyle/>
        <a:p>
          <a:endParaRPr lang="zh-TW" altLang="en-US">
            <a:solidFill>
              <a:schemeClr val="bg1"/>
            </a:solidFill>
          </a:endParaRPr>
        </a:p>
      </dgm:t>
    </dgm:pt>
    <dgm:pt modelId="{BAD76AB6-6B42-4B6D-96D1-272494D907A5}" type="sibTrans" cxnId="{1A6FF6C6-D817-4F06-8ED8-72F03EBD6730}">
      <dgm:prSet custT="1">
        <dgm:style>
          <a:lnRef idx="2">
            <a:schemeClr val="accent4"/>
          </a:lnRef>
          <a:fillRef idx="1">
            <a:schemeClr val="lt1"/>
          </a:fillRef>
          <a:effectRef idx="0">
            <a:schemeClr val="accent4"/>
          </a:effectRef>
          <a:fontRef idx="minor">
            <a:schemeClr val="dk1"/>
          </a:fontRef>
        </dgm:style>
      </dgm:prSet>
      <dgm:spPr/>
      <dgm:t>
        <a:bodyPr/>
        <a:lstStyle/>
        <a:p>
          <a:pPr algn="r"/>
          <a:r>
            <a:rPr lang="zh-TW" altLang="en-US" sz="1800" b="1" smtClean="0">
              <a:latin typeface="標楷體" panose="03000509000000000000" pitchFamily="65" charset="-120"/>
              <a:ea typeface="標楷體" panose="03000509000000000000" pitchFamily="65" charset="-120"/>
            </a:rPr>
            <a:t>十二年國民基本教育課程審議會</a:t>
          </a:r>
          <a:endParaRPr lang="zh-TW" altLang="en-US" sz="1800" b="1" dirty="0">
            <a:latin typeface="標楷體" panose="03000509000000000000" pitchFamily="65" charset="-120"/>
            <a:ea typeface="標楷體" panose="03000509000000000000" pitchFamily="65" charset="-120"/>
          </a:endParaRPr>
        </a:p>
      </dgm:t>
    </dgm:pt>
    <dgm:pt modelId="{7FDAFC0A-4DA2-4CEE-819F-BF99FB3A91A7}">
      <dgm:prSet phldrT="[文字]" custT="1"/>
      <dgm:spPr/>
      <dgm:t>
        <a:bodyPr/>
        <a:lstStyle/>
        <a:p>
          <a:r>
            <a:rPr lang="zh-TW" altLang="en-US" sz="2400" b="1" smtClean="0">
              <a:latin typeface="標楷體" panose="03000509000000000000" pitchFamily="65" charset="-120"/>
              <a:ea typeface="標楷體" panose="03000509000000000000" pitchFamily="65" charset="-120"/>
            </a:rPr>
            <a:t>相關協作系統</a:t>
          </a:r>
          <a:endParaRPr lang="zh-TW" altLang="en-US" sz="2400" b="1" dirty="0">
            <a:latin typeface="標楷體" panose="03000509000000000000" pitchFamily="65" charset="-120"/>
            <a:ea typeface="標楷體" panose="03000509000000000000" pitchFamily="65" charset="-120"/>
          </a:endParaRPr>
        </a:p>
      </dgm:t>
    </dgm:pt>
    <dgm:pt modelId="{14B7E809-C248-42A0-8859-2353F6340697}" type="parTrans" cxnId="{3130F845-D32C-4C1D-BD85-D19E67D08E61}">
      <dgm:prSet/>
      <dgm:spPr/>
      <dgm:t>
        <a:bodyPr/>
        <a:lstStyle/>
        <a:p>
          <a:endParaRPr lang="zh-TW" altLang="en-US">
            <a:solidFill>
              <a:schemeClr val="bg1"/>
            </a:solidFill>
          </a:endParaRPr>
        </a:p>
      </dgm:t>
    </dgm:pt>
    <dgm:pt modelId="{CA400099-9FB9-4BD3-859C-F940B451540E}" type="sibTrans" cxnId="{3130F845-D32C-4C1D-BD85-D19E67D08E61}">
      <dgm:prSet custT="1">
        <dgm:style>
          <a:lnRef idx="2">
            <a:schemeClr val="accent3"/>
          </a:lnRef>
          <a:fillRef idx="1">
            <a:schemeClr val="lt1"/>
          </a:fillRef>
          <a:effectRef idx="0">
            <a:schemeClr val="accent3"/>
          </a:effectRef>
          <a:fontRef idx="minor">
            <a:schemeClr val="dk1"/>
          </a:fontRef>
        </dgm:style>
      </dgm:prSet>
      <dgm:spPr>
        <a:ln>
          <a:solidFill>
            <a:srgbClr val="0070C0"/>
          </a:solidFill>
        </a:ln>
        <a:scene3d>
          <a:camera prst="orthographicFront">
            <a:rot lat="0" lon="0" rev="0"/>
          </a:camera>
          <a:lightRig rig="contrasting" dir="t">
            <a:rot lat="0" lon="0" rev="1200000"/>
          </a:lightRig>
        </a:scene3d>
      </dgm:spPr>
      <dgm:t>
        <a:bodyPr/>
        <a:lstStyle/>
        <a:p>
          <a:pPr algn="l"/>
          <a:r>
            <a:rPr lang="zh-TW" altLang="en-US" sz="1800" b="1" smtClean="0">
              <a:ln/>
              <a:effectLst/>
              <a:latin typeface="標楷體" panose="03000509000000000000" pitchFamily="65" charset="-120"/>
              <a:ea typeface="標楷體" panose="03000509000000000000" pitchFamily="65" charset="-120"/>
            </a:rPr>
            <a:t>國教署課程與教學支持系統</a:t>
          </a:r>
        </a:p>
        <a:p>
          <a:pPr algn="l"/>
          <a:r>
            <a:rPr lang="zh-TW" altLang="en-US" sz="1800" b="1" smtClean="0">
              <a:ln/>
              <a:effectLst/>
              <a:latin typeface="標楷體" panose="03000509000000000000" pitchFamily="65" charset="-120"/>
              <a:ea typeface="標楷體" panose="03000509000000000000" pitchFamily="65" charset="-120"/>
            </a:rPr>
            <a:t>師資藝教司教師專業發展系統</a:t>
          </a:r>
        </a:p>
        <a:p>
          <a:pPr algn="l"/>
          <a:r>
            <a:rPr lang="zh-TW" altLang="en-US" sz="1800" b="1" smtClean="0">
              <a:ln/>
              <a:effectLst/>
              <a:latin typeface="標楷體" panose="03000509000000000000" pitchFamily="65" charset="-120"/>
              <a:ea typeface="標楷體" panose="03000509000000000000" pitchFamily="65" charset="-120"/>
            </a:rPr>
            <a:t>相關單位評量與評鑑系統</a:t>
          </a:r>
          <a:endParaRPr lang="zh-TW" altLang="en-US" sz="1800" b="1" dirty="0">
            <a:ln/>
            <a:effectLst/>
            <a:latin typeface="標楷體" panose="03000509000000000000" pitchFamily="65" charset="-120"/>
            <a:ea typeface="標楷體" panose="03000509000000000000" pitchFamily="65" charset="-120"/>
          </a:endParaRPr>
        </a:p>
      </dgm:t>
    </dgm:pt>
    <dgm:pt modelId="{C36886AA-AEDA-4E32-8943-5C37BFED44FB}" type="pres">
      <dgm:prSet presAssocID="{2A4C1408-119B-4512-8A23-A22DF05C6ADD}" presName="Name0" presStyleCnt="0">
        <dgm:presLayoutVars>
          <dgm:chMax/>
          <dgm:chPref/>
          <dgm:dir/>
          <dgm:animLvl val="lvl"/>
        </dgm:presLayoutVars>
      </dgm:prSet>
      <dgm:spPr/>
      <dgm:t>
        <a:bodyPr/>
        <a:lstStyle/>
        <a:p>
          <a:endParaRPr lang="zh-TW" altLang="en-US"/>
        </a:p>
      </dgm:t>
    </dgm:pt>
    <dgm:pt modelId="{CE97F8EB-EB93-4967-B788-D80B68AE8328}" type="pres">
      <dgm:prSet presAssocID="{05D414E3-4A89-4157-8EF4-8BD4BE0B65BF}" presName="composite" presStyleCnt="0"/>
      <dgm:spPr/>
      <dgm:t>
        <a:bodyPr/>
        <a:lstStyle/>
        <a:p>
          <a:endParaRPr lang="zh-TW" altLang="en-US"/>
        </a:p>
      </dgm:t>
    </dgm:pt>
    <dgm:pt modelId="{7560460A-1187-46DB-B120-2947F5E2E270}" type="pres">
      <dgm:prSet presAssocID="{05D414E3-4A89-4157-8EF4-8BD4BE0B65BF}" presName="Parent1" presStyleLbl="node1" presStyleIdx="0" presStyleCnt="6" custScaleX="121020" custLinFactX="-53318" custLinFactNeighborX="-100000" custLinFactNeighborY="3651">
        <dgm:presLayoutVars>
          <dgm:chMax val="1"/>
          <dgm:chPref val="1"/>
          <dgm:bulletEnabled val="1"/>
        </dgm:presLayoutVars>
      </dgm:prSet>
      <dgm:spPr/>
      <dgm:t>
        <a:bodyPr/>
        <a:lstStyle/>
        <a:p>
          <a:endParaRPr lang="zh-TW" altLang="en-US"/>
        </a:p>
      </dgm:t>
    </dgm:pt>
    <dgm:pt modelId="{C3FF7F69-5F52-47FB-AD77-7788B1785AFB}" type="pres">
      <dgm:prSet presAssocID="{05D414E3-4A89-4157-8EF4-8BD4BE0B65BF}" presName="Childtext1" presStyleLbl="revTx" presStyleIdx="0" presStyleCnt="3" custLinFactNeighborX="-3127" custLinFactNeighborY="7720">
        <dgm:presLayoutVars>
          <dgm:chMax val="0"/>
          <dgm:chPref val="0"/>
          <dgm:bulletEnabled val="1"/>
        </dgm:presLayoutVars>
      </dgm:prSet>
      <dgm:spPr/>
      <dgm:t>
        <a:bodyPr/>
        <a:lstStyle/>
        <a:p>
          <a:endParaRPr lang="zh-TW" altLang="en-US"/>
        </a:p>
      </dgm:t>
    </dgm:pt>
    <dgm:pt modelId="{3622B950-A00E-4641-B8BF-0543D9497462}" type="pres">
      <dgm:prSet presAssocID="{05D414E3-4A89-4157-8EF4-8BD4BE0B65BF}" presName="BalanceSpacing" presStyleCnt="0"/>
      <dgm:spPr/>
      <dgm:t>
        <a:bodyPr/>
        <a:lstStyle/>
        <a:p>
          <a:endParaRPr lang="zh-TW" altLang="en-US"/>
        </a:p>
      </dgm:t>
    </dgm:pt>
    <dgm:pt modelId="{3C01E57D-3304-430C-8CA1-4C6A6C789485}" type="pres">
      <dgm:prSet presAssocID="{05D414E3-4A89-4157-8EF4-8BD4BE0B65BF}" presName="BalanceSpacing1" presStyleCnt="0"/>
      <dgm:spPr/>
      <dgm:t>
        <a:bodyPr/>
        <a:lstStyle/>
        <a:p>
          <a:endParaRPr lang="zh-TW" altLang="en-US"/>
        </a:p>
      </dgm:t>
    </dgm:pt>
    <dgm:pt modelId="{7B14CB95-BE15-422B-9FF0-7B36AA995B56}" type="pres">
      <dgm:prSet presAssocID="{C8C9B046-A898-4584-B4DA-98B3C928B25C}" presName="Accent1Text" presStyleLbl="node1" presStyleIdx="1" presStyleCnt="6" custScaleX="236416" custScaleY="58036" custLinFactX="38223" custLinFactNeighborX="100000" custLinFactNeighborY="4362"/>
      <dgm:spPr>
        <a:prstGeom prst="roundRect">
          <a:avLst/>
        </a:prstGeom>
      </dgm:spPr>
      <dgm:t>
        <a:bodyPr/>
        <a:lstStyle/>
        <a:p>
          <a:endParaRPr lang="zh-TW" altLang="en-US"/>
        </a:p>
      </dgm:t>
    </dgm:pt>
    <dgm:pt modelId="{95160ED3-64A6-48B6-91DD-F7303FE26797}" type="pres">
      <dgm:prSet presAssocID="{C8C9B046-A898-4584-B4DA-98B3C928B25C}" presName="spaceBetweenRectangles" presStyleCnt="0"/>
      <dgm:spPr/>
      <dgm:t>
        <a:bodyPr/>
        <a:lstStyle/>
        <a:p>
          <a:endParaRPr lang="zh-TW" altLang="en-US"/>
        </a:p>
      </dgm:t>
    </dgm:pt>
    <dgm:pt modelId="{6FD10763-F576-4D35-8F41-56E8693C7BFF}" type="pres">
      <dgm:prSet presAssocID="{EC6478D0-802D-4AEB-8CA8-E4DDB62A0498}" presName="composite" presStyleCnt="0"/>
      <dgm:spPr/>
      <dgm:t>
        <a:bodyPr/>
        <a:lstStyle/>
        <a:p>
          <a:endParaRPr lang="zh-TW" altLang="en-US"/>
        </a:p>
      </dgm:t>
    </dgm:pt>
    <dgm:pt modelId="{1585098B-0CC7-46BB-877B-41F21DD78F3B}" type="pres">
      <dgm:prSet presAssocID="{EC6478D0-802D-4AEB-8CA8-E4DDB62A0498}" presName="Parent1" presStyleLbl="node1" presStyleIdx="2" presStyleCnt="6" custScaleX="112199" custLinFactX="17526" custLinFactNeighborX="100000" custLinFactNeighborY="2697">
        <dgm:presLayoutVars>
          <dgm:chMax val="1"/>
          <dgm:chPref val="1"/>
          <dgm:bulletEnabled val="1"/>
        </dgm:presLayoutVars>
      </dgm:prSet>
      <dgm:spPr/>
      <dgm:t>
        <a:bodyPr/>
        <a:lstStyle/>
        <a:p>
          <a:endParaRPr lang="zh-TW" altLang="en-US"/>
        </a:p>
      </dgm:t>
    </dgm:pt>
    <dgm:pt modelId="{009DC4C9-A0F3-479F-96B9-DD9205878061}" type="pres">
      <dgm:prSet presAssocID="{EC6478D0-802D-4AEB-8CA8-E4DDB62A0498}" presName="Childtext1" presStyleLbl="revTx" presStyleIdx="1" presStyleCnt="3" custLinFactNeighborX="-46788" custLinFactNeighborY="-863">
        <dgm:presLayoutVars>
          <dgm:chMax val="0"/>
          <dgm:chPref val="0"/>
          <dgm:bulletEnabled val="1"/>
        </dgm:presLayoutVars>
      </dgm:prSet>
      <dgm:spPr/>
      <dgm:t>
        <a:bodyPr/>
        <a:lstStyle/>
        <a:p>
          <a:endParaRPr lang="zh-TW" altLang="en-US"/>
        </a:p>
      </dgm:t>
    </dgm:pt>
    <dgm:pt modelId="{59A0A20A-6995-405A-B0A0-D5300E480379}" type="pres">
      <dgm:prSet presAssocID="{EC6478D0-802D-4AEB-8CA8-E4DDB62A0498}" presName="BalanceSpacing" presStyleCnt="0"/>
      <dgm:spPr/>
      <dgm:t>
        <a:bodyPr/>
        <a:lstStyle/>
        <a:p>
          <a:endParaRPr lang="zh-TW" altLang="en-US"/>
        </a:p>
      </dgm:t>
    </dgm:pt>
    <dgm:pt modelId="{5022C07C-5C91-43D4-B9E9-EBC28EEE0B3F}" type="pres">
      <dgm:prSet presAssocID="{EC6478D0-802D-4AEB-8CA8-E4DDB62A0498}" presName="BalanceSpacing1" presStyleCnt="0"/>
      <dgm:spPr/>
      <dgm:t>
        <a:bodyPr/>
        <a:lstStyle/>
        <a:p>
          <a:endParaRPr lang="zh-TW" altLang="en-US"/>
        </a:p>
      </dgm:t>
    </dgm:pt>
    <dgm:pt modelId="{D8620186-7F14-4C48-8562-7F10EE7E33A5}" type="pres">
      <dgm:prSet presAssocID="{BAD76AB6-6B42-4B6D-96D1-272494D907A5}" presName="Accent1Text" presStyleLbl="node1" presStyleIdx="3" presStyleCnt="6" custScaleX="225406" custScaleY="41252" custLinFactX="-64128" custLinFactNeighborX="-100000" custLinFactNeighborY="2697"/>
      <dgm:spPr>
        <a:prstGeom prst="roundRect">
          <a:avLst/>
        </a:prstGeom>
      </dgm:spPr>
      <dgm:t>
        <a:bodyPr/>
        <a:lstStyle/>
        <a:p>
          <a:endParaRPr lang="zh-TW" altLang="en-US"/>
        </a:p>
      </dgm:t>
    </dgm:pt>
    <dgm:pt modelId="{EED05970-02EB-4E2C-897E-92704843B5A7}" type="pres">
      <dgm:prSet presAssocID="{BAD76AB6-6B42-4B6D-96D1-272494D907A5}" presName="spaceBetweenRectangles" presStyleCnt="0"/>
      <dgm:spPr/>
      <dgm:t>
        <a:bodyPr/>
        <a:lstStyle/>
        <a:p>
          <a:endParaRPr lang="zh-TW" altLang="en-US"/>
        </a:p>
      </dgm:t>
    </dgm:pt>
    <dgm:pt modelId="{7A74E63F-B84F-433B-8523-BB00546155DA}" type="pres">
      <dgm:prSet presAssocID="{7FDAFC0A-4DA2-4CEE-819F-BF99FB3A91A7}" presName="composite" presStyleCnt="0"/>
      <dgm:spPr/>
      <dgm:t>
        <a:bodyPr/>
        <a:lstStyle/>
        <a:p>
          <a:endParaRPr lang="zh-TW" altLang="en-US"/>
        </a:p>
      </dgm:t>
    </dgm:pt>
    <dgm:pt modelId="{7C9FD7BA-C082-4BBE-8C54-30AFDB4A0DAE}" type="pres">
      <dgm:prSet presAssocID="{7FDAFC0A-4DA2-4CEE-819F-BF99FB3A91A7}" presName="Parent1" presStyleLbl="node1" presStyleIdx="4" presStyleCnt="6" custScaleX="112199" custLinFactX="-31088" custLinFactNeighborX="-100000" custLinFactNeighborY="5666">
        <dgm:presLayoutVars>
          <dgm:chMax val="1"/>
          <dgm:chPref val="1"/>
          <dgm:bulletEnabled val="1"/>
        </dgm:presLayoutVars>
      </dgm:prSet>
      <dgm:spPr/>
      <dgm:t>
        <a:bodyPr/>
        <a:lstStyle/>
        <a:p>
          <a:endParaRPr lang="zh-TW" altLang="en-US"/>
        </a:p>
      </dgm:t>
    </dgm:pt>
    <dgm:pt modelId="{64BB22E9-6A14-4D58-9E78-F00F1234A5D8}" type="pres">
      <dgm:prSet presAssocID="{7FDAFC0A-4DA2-4CEE-819F-BF99FB3A91A7}" presName="Childtext1" presStyleLbl="revTx" presStyleIdx="2" presStyleCnt="3" custScaleX="166672" custLinFactY="100000" custLinFactNeighborX="-18569" custLinFactNeighborY="126255">
        <dgm:presLayoutVars>
          <dgm:chMax val="0"/>
          <dgm:chPref val="0"/>
          <dgm:bulletEnabled val="1"/>
        </dgm:presLayoutVars>
      </dgm:prSet>
      <dgm:spPr/>
      <dgm:t>
        <a:bodyPr/>
        <a:lstStyle/>
        <a:p>
          <a:endParaRPr lang="zh-TW" altLang="en-US"/>
        </a:p>
      </dgm:t>
    </dgm:pt>
    <dgm:pt modelId="{2EBDD9A4-6071-47E0-B76C-D955CE559C3F}" type="pres">
      <dgm:prSet presAssocID="{7FDAFC0A-4DA2-4CEE-819F-BF99FB3A91A7}" presName="BalanceSpacing" presStyleCnt="0"/>
      <dgm:spPr/>
      <dgm:t>
        <a:bodyPr/>
        <a:lstStyle/>
        <a:p>
          <a:endParaRPr lang="zh-TW" altLang="en-US"/>
        </a:p>
      </dgm:t>
    </dgm:pt>
    <dgm:pt modelId="{968A9144-54B1-486A-9E50-9A0EF0E33224}" type="pres">
      <dgm:prSet presAssocID="{7FDAFC0A-4DA2-4CEE-819F-BF99FB3A91A7}" presName="BalanceSpacing1" presStyleCnt="0"/>
      <dgm:spPr/>
      <dgm:t>
        <a:bodyPr/>
        <a:lstStyle/>
        <a:p>
          <a:endParaRPr lang="zh-TW" altLang="en-US"/>
        </a:p>
      </dgm:t>
    </dgm:pt>
    <dgm:pt modelId="{2035B6BE-0561-4DC2-AAA3-6917A8526259}" type="pres">
      <dgm:prSet presAssocID="{CA400099-9FB9-4BD3-859C-F940B451540E}" presName="Accent1Text" presStyleLbl="node1" presStyleIdx="5" presStyleCnt="6" custAng="10800000" custFlipVert="1" custScaleX="253932" custScaleY="83353" custLinFactX="64871" custLinFactNeighborX="100000" custLinFactNeighborY="6240"/>
      <dgm:spPr>
        <a:prstGeom prst="roundRect">
          <a:avLst/>
        </a:prstGeom>
      </dgm:spPr>
      <dgm:t>
        <a:bodyPr/>
        <a:lstStyle/>
        <a:p>
          <a:endParaRPr lang="zh-TW" altLang="en-US"/>
        </a:p>
      </dgm:t>
    </dgm:pt>
  </dgm:ptLst>
  <dgm:cxnLst>
    <dgm:cxn modelId="{96DE374F-E761-492D-B15A-E2843EA3847E}" type="presOf" srcId="{CA4ACAD9-A9F7-4CAA-9EB2-6BA893EFD704}" destId="{C3FF7F69-5F52-47FB-AD77-7788B1785AFB}" srcOrd="0" destOrd="0" presId="urn:microsoft.com/office/officeart/2008/layout/AlternatingHexagons"/>
    <dgm:cxn modelId="{B2E669D0-BF0D-47C2-A3F4-81FC072C1CB6}" type="presOf" srcId="{05D414E3-4A89-4157-8EF4-8BD4BE0B65BF}" destId="{7560460A-1187-46DB-B120-2947F5E2E270}" srcOrd="0" destOrd="0" presId="urn:microsoft.com/office/officeart/2008/layout/AlternatingHexagons"/>
    <dgm:cxn modelId="{1DDA282B-0BFF-493E-9D90-DB53339AD0D4}" type="presOf" srcId="{2A4C1408-119B-4512-8A23-A22DF05C6ADD}" destId="{C36886AA-AEDA-4E32-8943-5C37BFED44FB}" srcOrd="0" destOrd="0" presId="urn:microsoft.com/office/officeart/2008/layout/AlternatingHexagons"/>
    <dgm:cxn modelId="{EFA57E32-8CF3-4AA1-B4C3-1B844D2137EC}" type="presOf" srcId="{EC6478D0-802D-4AEB-8CA8-E4DDB62A0498}" destId="{1585098B-0CC7-46BB-877B-41F21DD78F3B}" srcOrd="0" destOrd="0" presId="urn:microsoft.com/office/officeart/2008/layout/AlternatingHexagons"/>
    <dgm:cxn modelId="{9992B482-9879-48C6-A542-94ACA9AF85ED}" type="presOf" srcId="{C8C9B046-A898-4584-B4DA-98B3C928B25C}" destId="{7B14CB95-BE15-422B-9FF0-7B36AA995B56}" srcOrd="0" destOrd="0" presId="urn:microsoft.com/office/officeart/2008/layout/AlternatingHexagons"/>
    <dgm:cxn modelId="{5B26DB7D-4CF3-4750-B3DB-C1977DF2CB82}" type="presOf" srcId="{CA400099-9FB9-4BD3-859C-F940B451540E}" destId="{2035B6BE-0561-4DC2-AAA3-6917A8526259}" srcOrd="0" destOrd="0" presId="urn:microsoft.com/office/officeart/2008/layout/AlternatingHexagons"/>
    <dgm:cxn modelId="{3130F845-D32C-4C1D-BD85-D19E67D08E61}" srcId="{2A4C1408-119B-4512-8A23-A22DF05C6ADD}" destId="{7FDAFC0A-4DA2-4CEE-819F-BF99FB3A91A7}" srcOrd="2" destOrd="0" parTransId="{14B7E809-C248-42A0-8859-2353F6340697}" sibTransId="{CA400099-9FB9-4BD3-859C-F940B451540E}"/>
    <dgm:cxn modelId="{BFC3DF25-B938-4EEC-8650-8AAC3EF0F681}" type="presOf" srcId="{7FDAFC0A-4DA2-4CEE-819F-BF99FB3A91A7}" destId="{7C9FD7BA-C082-4BBE-8C54-30AFDB4A0DAE}" srcOrd="0" destOrd="0" presId="urn:microsoft.com/office/officeart/2008/layout/AlternatingHexagons"/>
    <dgm:cxn modelId="{4D771F0E-D372-4572-A315-049DC08A7D9E}" srcId="{2A4C1408-119B-4512-8A23-A22DF05C6ADD}" destId="{05D414E3-4A89-4157-8EF4-8BD4BE0B65BF}" srcOrd="0" destOrd="0" parTransId="{E4732AD3-700B-408B-986D-060906C91007}" sibTransId="{C8C9B046-A898-4584-B4DA-98B3C928B25C}"/>
    <dgm:cxn modelId="{65462653-397A-425E-B7C3-02B1EFD19DA3}" srcId="{05D414E3-4A89-4157-8EF4-8BD4BE0B65BF}" destId="{CA4ACAD9-A9F7-4CAA-9EB2-6BA893EFD704}" srcOrd="0" destOrd="0" parTransId="{635A9022-C7D3-405E-BE78-CD3DCA6BF6AF}" sibTransId="{6CC62FBE-CAB6-4D69-91EB-F9C6E6122FFE}"/>
    <dgm:cxn modelId="{25A43A04-2F5D-4DCC-9318-D71935849F18}" type="presOf" srcId="{BAD76AB6-6B42-4B6D-96D1-272494D907A5}" destId="{D8620186-7F14-4C48-8562-7F10EE7E33A5}" srcOrd="0" destOrd="0" presId="urn:microsoft.com/office/officeart/2008/layout/AlternatingHexagons"/>
    <dgm:cxn modelId="{1A6FF6C6-D817-4F06-8ED8-72F03EBD6730}" srcId="{2A4C1408-119B-4512-8A23-A22DF05C6ADD}" destId="{EC6478D0-802D-4AEB-8CA8-E4DDB62A0498}" srcOrd="1" destOrd="0" parTransId="{393B92E4-B88B-44ED-8C11-32BBC941D8D2}" sibTransId="{BAD76AB6-6B42-4B6D-96D1-272494D907A5}"/>
    <dgm:cxn modelId="{1585D4C7-7B62-4C1E-A41A-58A1125127C3}" type="presParOf" srcId="{C36886AA-AEDA-4E32-8943-5C37BFED44FB}" destId="{CE97F8EB-EB93-4967-B788-D80B68AE8328}" srcOrd="0" destOrd="0" presId="urn:microsoft.com/office/officeart/2008/layout/AlternatingHexagons"/>
    <dgm:cxn modelId="{3BE739BF-0791-4645-9282-E859B0CC2C9A}" type="presParOf" srcId="{CE97F8EB-EB93-4967-B788-D80B68AE8328}" destId="{7560460A-1187-46DB-B120-2947F5E2E270}" srcOrd="0" destOrd="0" presId="urn:microsoft.com/office/officeart/2008/layout/AlternatingHexagons"/>
    <dgm:cxn modelId="{8A01E82E-B481-4EA8-85D9-8E55DF45A8B0}" type="presParOf" srcId="{CE97F8EB-EB93-4967-B788-D80B68AE8328}" destId="{C3FF7F69-5F52-47FB-AD77-7788B1785AFB}" srcOrd="1" destOrd="0" presId="urn:microsoft.com/office/officeart/2008/layout/AlternatingHexagons"/>
    <dgm:cxn modelId="{68B9D4A8-DE73-4928-B036-C2040BCCFBB0}" type="presParOf" srcId="{CE97F8EB-EB93-4967-B788-D80B68AE8328}" destId="{3622B950-A00E-4641-B8BF-0543D9497462}" srcOrd="2" destOrd="0" presId="urn:microsoft.com/office/officeart/2008/layout/AlternatingHexagons"/>
    <dgm:cxn modelId="{572D93C3-D496-44BB-8993-4C4831687504}" type="presParOf" srcId="{CE97F8EB-EB93-4967-B788-D80B68AE8328}" destId="{3C01E57D-3304-430C-8CA1-4C6A6C789485}" srcOrd="3" destOrd="0" presId="urn:microsoft.com/office/officeart/2008/layout/AlternatingHexagons"/>
    <dgm:cxn modelId="{E8152AC4-6878-4AF0-AC6C-1E02E6F4A04D}" type="presParOf" srcId="{CE97F8EB-EB93-4967-B788-D80B68AE8328}" destId="{7B14CB95-BE15-422B-9FF0-7B36AA995B56}" srcOrd="4" destOrd="0" presId="urn:microsoft.com/office/officeart/2008/layout/AlternatingHexagons"/>
    <dgm:cxn modelId="{B086D1AA-2F3D-4216-A8C4-13DAF761FD91}" type="presParOf" srcId="{C36886AA-AEDA-4E32-8943-5C37BFED44FB}" destId="{95160ED3-64A6-48B6-91DD-F7303FE26797}" srcOrd="1" destOrd="0" presId="urn:microsoft.com/office/officeart/2008/layout/AlternatingHexagons"/>
    <dgm:cxn modelId="{D2828556-AEAF-4142-8F19-E86F5A5FAF4D}" type="presParOf" srcId="{C36886AA-AEDA-4E32-8943-5C37BFED44FB}" destId="{6FD10763-F576-4D35-8F41-56E8693C7BFF}" srcOrd="2" destOrd="0" presId="urn:microsoft.com/office/officeart/2008/layout/AlternatingHexagons"/>
    <dgm:cxn modelId="{9C028AB3-7DBF-4CED-B506-D24415E8A6AD}" type="presParOf" srcId="{6FD10763-F576-4D35-8F41-56E8693C7BFF}" destId="{1585098B-0CC7-46BB-877B-41F21DD78F3B}" srcOrd="0" destOrd="0" presId="urn:microsoft.com/office/officeart/2008/layout/AlternatingHexagons"/>
    <dgm:cxn modelId="{9D8AAB05-225D-4A47-BAE7-7DF29E25268F}" type="presParOf" srcId="{6FD10763-F576-4D35-8F41-56E8693C7BFF}" destId="{009DC4C9-A0F3-479F-96B9-DD9205878061}" srcOrd="1" destOrd="0" presId="urn:microsoft.com/office/officeart/2008/layout/AlternatingHexagons"/>
    <dgm:cxn modelId="{C2F3DDB9-4D15-46ED-9EB7-B6B6CF34ED9F}" type="presParOf" srcId="{6FD10763-F576-4D35-8F41-56E8693C7BFF}" destId="{59A0A20A-6995-405A-B0A0-D5300E480379}" srcOrd="2" destOrd="0" presId="urn:microsoft.com/office/officeart/2008/layout/AlternatingHexagons"/>
    <dgm:cxn modelId="{1B276D35-BA74-4875-9867-F50A744A6AF3}" type="presParOf" srcId="{6FD10763-F576-4D35-8F41-56E8693C7BFF}" destId="{5022C07C-5C91-43D4-B9E9-EBC28EEE0B3F}" srcOrd="3" destOrd="0" presId="urn:microsoft.com/office/officeart/2008/layout/AlternatingHexagons"/>
    <dgm:cxn modelId="{CC94BC36-529D-4661-997F-83B96DAA21F9}" type="presParOf" srcId="{6FD10763-F576-4D35-8F41-56E8693C7BFF}" destId="{D8620186-7F14-4C48-8562-7F10EE7E33A5}" srcOrd="4" destOrd="0" presId="urn:microsoft.com/office/officeart/2008/layout/AlternatingHexagons"/>
    <dgm:cxn modelId="{C7BDEAF3-BE05-4961-8D2F-B9DD877E669B}" type="presParOf" srcId="{C36886AA-AEDA-4E32-8943-5C37BFED44FB}" destId="{EED05970-02EB-4E2C-897E-92704843B5A7}" srcOrd="3" destOrd="0" presId="urn:microsoft.com/office/officeart/2008/layout/AlternatingHexagons"/>
    <dgm:cxn modelId="{47865E44-6C6B-479A-8BC9-446D1B996697}" type="presParOf" srcId="{C36886AA-AEDA-4E32-8943-5C37BFED44FB}" destId="{7A74E63F-B84F-433B-8523-BB00546155DA}" srcOrd="4" destOrd="0" presId="urn:microsoft.com/office/officeart/2008/layout/AlternatingHexagons"/>
    <dgm:cxn modelId="{FF4B4F0D-6DA4-4EE8-94BB-4FB09F9B8E50}" type="presParOf" srcId="{7A74E63F-B84F-433B-8523-BB00546155DA}" destId="{7C9FD7BA-C082-4BBE-8C54-30AFDB4A0DAE}" srcOrd="0" destOrd="0" presId="urn:microsoft.com/office/officeart/2008/layout/AlternatingHexagons"/>
    <dgm:cxn modelId="{B4AC0050-936F-4000-823D-39A86724E51D}" type="presParOf" srcId="{7A74E63F-B84F-433B-8523-BB00546155DA}" destId="{64BB22E9-6A14-4D58-9E78-F00F1234A5D8}" srcOrd="1" destOrd="0" presId="urn:microsoft.com/office/officeart/2008/layout/AlternatingHexagons"/>
    <dgm:cxn modelId="{AA530597-1D2D-40AC-B7C3-B353CED190A6}" type="presParOf" srcId="{7A74E63F-B84F-433B-8523-BB00546155DA}" destId="{2EBDD9A4-6071-47E0-B76C-D955CE559C3F}" srcOrd="2" destOrd="0" presId="urn:microsoft.com/office/officeart/2008/layout/AlternatingHexagons"/>
    <dgm:cxn modelId="{DB012316-5709-4D41-A84C-5E78787D522C}" type="presParOf" srcId="{7A74E63F-B84F-433B-8523-BB00546155DA}" destId="{968A9144-54B1-486A-9E50-9A0EF0E33224}" srcOrd="3" destOrd="0" presId="urn:microsoft.com/office/officeart/2008/layout/AlternatingHexagons"/>
    <dgm:cxn modelId="{041FA49B-3C3D-496D-9D0B-A90918EEBC20}" type="presParOf" srcId="{7A74E63F-B84F-433B-8523-BB00546155DA}" destId="{2035B6BE-0561-4DC2-AAA3-6917A8526259}"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5BF20-F143-46CF-A9B8-4AF9E687A489}">
      <dsp:nvSpPr>
        <dsp:cNvPr id="0" name=""/>
        <dsp:cNvSpPr/>
      </dsp:nvSpPr>
      <dsp:spPr>
        <a:xfrm>
          <a:off x="0" y="544714"/>
          <a:ext cx="8429684" cy="5268552"/>
        </a:xfrm>
        <a:prstGeom prst="swooshArrow">
          <a:avLst>
            <a:gd name="adj1" fmla="val 25000"/>
            <a:gd name="adj2" fmla="val 25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5FF03-CE33-41DD-BCA8-8B2BF78F2D0C}">
      <dsp:nvSpPr>
        <dsp:cNvPr id="0" name=""/>
        <dsp:cNvSpPr/>
      </dsp:nvSpPr>
      <dsp:spPr>
        <a:xfrm>
          <a:off x="830323" y="4462410"/>
          <a:ext cx="193882" cy="193882"/>
        </a:xfrm>
        <a:prstGeom prst="ellipse">
          <a:avLst/>
        </a:prstGeom>
        <a:solidFill>
          <a:schemeClr val="accent4">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BAFA35A-BB2C-4C1E-A5ED-306D172DC474}">
      <dsp:nvSpPr>
        <dsp:cNvPr id="0" name=""/>
        <dsp:cNvSpPr/>
      </dsp:nvSpPr>
      <dsp:spPr>
        <a:xfrm>
          <a:off x="829893" y="4559351"/>
          <a:ext cx="1636219" cy="125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34" tIns="0"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829893" y="4559351"/>
        <a:ext cx="1636219" cy="1253915"/>
      </dsp:txXfrm>
    </dsp:sp>
    <dsp:sp modelId="{38D3C9B8-0A98-44EE-8A7C-B3962B4ED5DA}">
      <dsp:nvSpPr>
        <dsp:cNvPr id="0" name=""/>
        <dsp:cNvSpPr/>
      </dsp:nvSpPr>
      <dsp:spPr>
        <a:xfrm>
          <a:off x="2200147" y="3236945"/>
          <a:ext cx="337187" cy="337187"/>
        </a:xfrm>
        <a:prstGeom prst="ellipse">
          <a:avLst/>
        </a:prstGeom>
        <a:solidFill>
          <a:schemeClr val="accent4">
            <a:shade val="50000"/>
            <a:hueOff val="214048"/>
            <a:satOff val="-13522"/>
            <a:lumOff val="233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4118D77-8A2F-4CCD-84E5-FD3428812DE8}">
      <dsp:nvSpPr>
        <dsp:cNvPr id="0" name=""/>
        <dsp:cNvSpPr/>
      </dsp:nvSpPr>
      <dsp:spPr>
        <a:xfrm>
          <a:off x="2368741" y="3405538"/>
          <a:ext cx="1770233" cy="240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69" tIns="0"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2368741" y="3405538"/>
        <a:ext cx="1770233" cy="2407728"/>
      </dsp:txXfrm>
    </dsp:sp>
    <dsp:sp modelId="{5959DECB-B22C-4D51-B1BB-FC74B023900C}">
      <dsp:nvSpPr>
        <dsp:cNvPr id="0" name=""/>
        <dsp:cNvSpPr/>
      </dsp:nvSpPr>
      <dsp:spPr>
        <a:xfrm>
          <a:off x="3949306" y="2333915"/>
          <a:ext cx="446773" cy="446773"/>
        </a:xfrm>
        <a:prstGeom prst="ellipse">
          <a:avLst/>
        </a:prstGeom>
        <a:solidFill>
          <a:schemeClr val="accent4">
            <a:shade val="50000"/>
            <a:hueOff val="428096"/>
            <a:satOff val="-27045"/>
            <a:lumOff val="4671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5DB9E3F-A673-4455-A32C-6454DE6BBD20}">
      <dsp:nvSpPr>
        <dsp:cNvPr id="0" name=""/>
        <dsp:cNvSpPr/>
      </dsp:nvSpPr>
      <dsp:spPr>
        <a:xfrm>
          <a:off x="4172693" y="2557301"/>
          <a:ext cx="1770233" cy="3255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736" tIns="0"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4172693" y="2557301"/>
        <a:ext cx="1770233" cy="3255965"/>
      </dsp:txXfrm>
    </dsp:sp>
    <dsp:sp modelId="{F9D27FEC-CD5A-4868-B305-4B9A4CDD80AF}">
      <dsp:nvSpPr>
        <dsp:cNvPr id="0" name=""/>
        <dsp:cNvSpPr/>
      </dsp:nvSpPr>
      <dsp:spPr>
        <a:xfrm>
          <a:off x="5854415" y="1736461"/>
          <a:ext cx="598507" cy="598507"/>
        </a:xfrm>
        <a:prstGeom prst="ellipse">
          <a:avLst/>
        </a:prstGeom>
        <a:solidFill>
          <a:schemeClr val="accent4">
            <a:shade val="50000"/>
            <a:hueOff val="214048"/>
            <a:satOff val="-13522"/>
            <a:lumOff val="233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85FA1E6-10FD-4AE1-AFF5-EF7AB2529369}">
      <dsp:nvSpPr>
        <dsp:cNvPr id="0" name=""/>
        <dsp:cNvSpPr/>
      </dsp:nvSpPr>
      <dsp:spPr>
        <a:xfrm>
          <a:off x="6153669" y="2035715"/>
          <a:ext cx="1770233" cy="377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137" tIns="0"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6153669" y="2035715"/>
        <a:ext cx="1770233" cy="3777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460A-1187-46DB-B120-2947F5E2E270}">
      <dsp:nvSpPr>
        <dsp:cNvPr id="0" name=""/>
        <dsp:cNvSpPr/>
      </dsp:nvSpPr>
      <dsp:spPr>
        <a:xfrm rot="5400000">
          <a:off x="678444" y="18805"/>
          <a:ext cx="1720228" cy="1811184"/>
        </a:xfrm>
        <a:prstGeom prst="hexagon">
          <a:avLst>
            <a:gd name="adj" fmla="val 25000"/>
            <a:gd name="vf" fmla="val 1154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smtClean="0">
              <a:latin typeface="標楷體" panose="03000509000000000000" pitchFamily="65" charset="-120"/>
              <a:ea typeface="標楷體" panose="03000509000000000000" pitchFamily="65" charset="-120"/>
            </a:rPr>
            <a:t>國家育研究院</a:t>
          </a:r>
          <a:endParaRPr lang="zh-TW" altLang="en-US" sz="2400" b="1" kern="1200" dirty="0">
            <a:latin typeface="標楷體" panose="03000509000000000000" pitchFamily="65" charset="-120"/>
            <a:ea typeface="標楷體" panose="03000509000000000000" pitchFamily="65" charset="-120"/>
          </a:endParaRPr>
        </a:p>
      </dsp:txBody>
      <dsp:txXfrm rot="-5400000">
        <a:off x="934830" y="350988"/>
        <a:ext cx="1207456" cy="1146818"/>
      </dsp:txXfrm>
    </dsp:sp>
    <dsp:sp modelId="{C3FF7F69-5F52-47FB-AD77-7788B1785AFB}">
      <dsp:nvSpPr>
        <dsp:cNvPr id="0" name=""/>
        <dsp:cNvSpPr/>
      </dsp:nvSpPr>
      <dsp:spPr>
        <a:xfrm>
          <a:off x="4566796" y="425204"/>
          <a:ext cx="1919775" cy="10321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zh-TW" altLang="en-US" sz="1600" kern="1200" dirty="0">
            <a:solidFill>
              <a:schemeClr val="tx1"/>
            </a:solidFill>
          </a:endParaRPr>
        </a:p>
      </dsp:txBody>
      <dsp:txXfrm>
        <a:off x="4566796" y="425204"/>
        <a:ext cx="1919775" cy="1032137"/>
      </dsp:txXfrm>
    </dsp:sp>
    <dsp:sp modelId="{7B14CB95-BE15-422B-9FF0-7B36AA995B56}">
      <dsp:nvSpPr>
        <dsp:cNvPr id="0" name=""/>
        <dsp:cNvSpPr/>
      </dsp:nvSpPr>
      <dsp:spPr>
        <a:xfrm rot="5400000">
          <a:off x="3786255" y="-832471"/>
          <a:ext cx="998352" cy="3538199"/>
        </a:xfrm>
        <a:prstGeom prst="roundRect">
          <a:avLst/>
        </a:prstGeom>
        <a:solidFill>
          <a:schemeClr val="lt1"/>
        </a:solidFill>
        <a:ln w="25400" cap="flat" cmpd="sng" algn="ctr">
          <a:solidFill>
            <a:schemeClr val="accent5"/>
          </a:solidFill>
          <a:prstDash val="solid"/>
        </a:ln>
        <a:effectLst/>
        <a:scene3d>
          <a:camera prst="orthographicFront">
            <a:rot lat="0" lon="0" rev="0"/>
          </a:camera>
          <a:lightRig rig="contrasting" dir="t">
            <a:rot lat="0" lon="0" rev="1200000"/>
          </a:lightRig>
        </a:scene3d>
        <a:sp3d/>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TW" altLang="en-US" sz="1800" b="1" kern="1200" smtClean="0">
              <a:latin typeface="標楷體" panose="03000509000000000000" pitchFamily="65" charset="-120"/>
              <a:ea typeface="標楷體" panose="03000509000000000000" pitchFamily="65" charset="-120"/>
            </a:rPr>
            <a:t>十二年國民基本教育</a:t>
          </a:r>
          <a:endParaRPr lang="en-US" altLang="zh-TW" sz="1800" b="1" kern="1200" smtClean="0">
            <a:latin typeface="標楷體" panose="03000509000000000000" pitchFamily="65" charset="-120"/>
            <a:ea typeface="標楷體" panose="03000509000000000000" pitchFamily="65" charset="-120"/>
          </a:endParaRPr>
        </a:p>
        <a:p>
          <a:pPr lvl="0" algn="ctr" defTabSz="800100">
            <a:lnSpc>
              <a:spcPct val="90000"/>
            </a:lnSpc>
            <a:spcBef>
              <a:spcPct val="0"/>
            </a:spcBef>
            <a:spcAft>
              <a:spcPct val="35000"/>
            </a:spcAft>
          </a:pPr>
          <a:r>
            <a:rPr lang="zh-TW" altLang="en-US" sz="1800" b="1" kern="1200" smtClean="0">
              <a:latin typeface="標楷體" panose="03000509000000000000" pitchFamily="65" charset="-120"/>
              <a:ea typeface="標楷體" panose="03000509000000000000" pitchFamily="65" charset="-120"/>
            </a:rPr>
            <a:t>課程研究發展會</a:t>
          </a:r>
          <a:endParaRPr lang="zh-TW" altLang="en-US" sz="1800" b="1" kern="1200" dirty="0">
            <a:latin typeface="標楷體" panose="03000509000000000000" pitchFamily="65" charset="-120"/>
            <a:ea typeface="標楷體" panose="03000509000000000000" pitchFamily="65" charset="-120"/>
          </a:endParaRPr>
        </a:p>
      </dsp:txBody>
      <dsp:txXfrm rot="-5400000">
        <a:off x="2565068" y="486188"/>
        <a:ext cx="3440727" cy="900880"/>
      </dsp:txXfrm>
    </dsp:sp>
    <dsp:sp modelId="{1585098B-0CC7-46BB-877B-41F21DD78F3B}">
      <dsp:nvSpPr>
        <dsp:cNvPr id="0" name=""/>
        <dsp:cNvSpPr/>
      </dsp:nvSpPr>
      <dsp:spPr>
        <a:xfrm rot="5400000">
          <a:off x="3920633" y="1528532"/>
          <a:ext cx="1720228" cy="1679169"/>
        </a:xfrm>
        <a:prstGeom prst="hexagon">
          <a:avLst>
            <a:gd name="adj" fmla="val 25000"/>
            <a:gd name="vf" fmla="val 1154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smtClean="0">
              <a:latin typeface="標楷體" panose="03000509000000000000" pitchFamily="65" charset="-120"/>
              <a:ea typeface="標楷體" panose="03000509000000000000" pitchFamily="65" charset="-120"/>
            </a:rPr>
            <a:t>教育部</a:t>
          </a:r>
          <a:endParaRPr lang="zh-TW" altLang="en-US" sz="2400" b="1" kern="1200" dirty="0">
            <a:latin typeface="標楷體" panose="03000509000000000000" pitchFamily="65" charset="-120"/>
            <a:ea typeface="標楷體" panose="03000509000000000000" pitchFamily="65" charset="-120"/>
          </a:endParaRPr>
        </a:p>
      </dsp:txBody>
      <dsp:txXfrm rot="-5400000">
        <a:off x="4217684" y="1791286"/>
        <a:ext cx="1126125" cy="1153662"/>
      </dsp:txXfrm>
    </dsp:sp>
    <dsp:sp modelId="{009DC4C9-A0F3-479F-96B9-DD9205878061}">
      <dsp:nvSpPr>
        <dsp:cNvPr id="0" name=""/>
        <dsp:cNvSpPr/>
      </dsp:nvSpPr>
      <dsp:spPr>
        <a:xfrm>
          <a:off x="0" y="1796746"/>
          <a:ext cx="1857847" cy="10321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620186-7F14-4C48-8562-7F10EE7E33A5}">
      <dsp:nvSpPr>
        <dsp:cNvPr id="0" name=""/>
        <dsp:cNvSpPr/>
      </dsp:nvSpPr>
      <dsp:spPr>
        <a:xfrm rot="5400000">
          <a:off x="1827028" y="681404"/>
          <a:ext cx="709628" cy="3373424"/>
        </a:xfrm>
        <a:prstGeom prst="roundRect">
          <a:avLst/>
        </a:prstGeom>
        <a:solidFill>
          <a:schemeClr val="lt1"/>
        </a:solidFill>
        <a:ln w="25400" cap="flat" cmpd="sng" algn="ctr">
          <a:solidFill>
            <a:schemeClr val="accent4"/>
          </a:solidFill>
          <a:prstDash val="solid"/>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r" defTabSz="800100">
            <a:lnSpc>
              <a:spcPct val="90000"/>
            </a:lnSpc>
            <a:spcBef>
              <a:spcPct val="0"/>
            </a:spcBef>
            <a:spcAft>
              <a:spcPct val="35000"/>
            </a:spcAft>
          </a:pPr>
          <a:r>
            <a:rPr lang="zh-TW" altLang="en-US" sz="1800" b="1" kern="1200" smtClean="0">
              <a:latin typeface="標楷體" panose="03000509000000000000" pitchFamily="65" charset="-120"/>
              <a:ea typeface="標楷體" panose="03000509000000000000" pitchFamily="65" charset="-120"/>
            </a:rPr>
            <a:t>十二年國民基本教育課程審議會</a:t>
          </a:r>
          <a:endParaRPr lang="zh-TW" altLang="en-US" sz="1800" b="1" kern="1200" dirty="0">
            <a:latin typeface="標楷體" panose="03000509000000000000" pitchFamily="65" charset="-120"/>
            <a:ea typeface="標楷體" panose="03000509000000000000" pitchFamily="65" charset="-120"/>
          </a:endParaRPr>
        </a:p>
      </dsp:txBody>
      <dsp:txXfrm rot="-5400000">
        <a:off x="529771" y="2047943"/>
        <a:ext cx="3304142" cy="640346"/>
      </dsp:txXfrm>
    </dsp:sp>
    <dsp:sp modelId="{7C9FD7BA-C082-4BBE-8C54-30AFDB4A0DAE}">
      <dsp:nvSpPr>
        <dsp:cNvPr id="0" name=""/>
        <dsp:cNvSpPr/>
      </dsp:nvSpPr>
      <dsp:spPr>
        <a:xfrm rot="5400000">
          <a:off x="709731" y="2943745"/>
          <a:ext cx="1720228" cy="1679169"/>
        </a:xfrm>
        <a:prstGeom prst="hexagon">
          <a:avLst>
            <a:gd name="adj" fmla="val 25000"/>
            <a:gd name="vf" fmla="val 1154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smtClean="0">
              <a:latin typeface="標楷體" panose="03000509000000000000" pitchFamily="65" charset="-120"/>
              <a:ea typeface="標楷體" panose="03000509000000000000" pitchFamily="65" charset="-120"/>
            </a:rPr>
            <a:t>相關協作系統</a:t>
          </a:r>
          <a:endParaRPr lang="zh-TW" altLang="en-US" sz="2400" b="1" kern="1200" dirty="0">
            <a:latin typeface="標楷體" panose="03000509000000000000" pitchFamily="65" charset="-120"/>
            <a:ea typeface="標楷體" panose="03000509000000000000" pitchFamily="65" charset="-120"/>
          </a:endParaRPr>
        </a:p>
      </dsp:txBody>
      <dsp:txXfrm rot="-5400000">
        <a:off x="1006782" y="3206499"/>
        <a:ext cx="1126125" cy="1153662"/>
      </dsp:txXfrm>
    </dsp:sp>
    <dsp:sp modelId="{64BB22E9-6A14-4D58-9E78-F00F1234A5D8}">
      <dsp:nvSpPr>
        <dsp:cNvPr id="0" name=""/>
        <dsp:cNvSpPr/>
      </dsp:nvSpPr>
      <dsp:spPr>
        <a:xfrm>
          <a:off x="3328962" y="3611307"/>
          <a:ext cx="3199728" cy="103213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35B6BE-0561-4DC2-AAA3-6917A8526259}">
      <dsp:nvSpPr>
        <dsp:cNvPr id="0" name=""/>
        <dsp:cNvSpPr/>
      </dsp:nvSpPr>
      <dsp:spPr>
        <a:xfrm rot="5400000" flipV="1">
          <a:off x="3665908" y="1989022"/>
          <a:ext cx="1433862" cy="3800344"/>
        </a:xfrm>
        <a:prstGeom prst="roundRect">
          <a:avLst/>
        </a:prstGeom>
        <a:solidFill>
          <a:schemeClr val="lt1"/>
        </a:solidFill>
        <a:ln w="25400" cap="flat" cmpd="sng" algn="ctr">
          <a:solidFill>
            <a:srgbClr val="0070C0"/>
          </a:solidFill>
          <a:prstDash val="solid"/>
        </a:ln>
        <a:effectLst/>
        <a:scene3d>
          <a:camera prst="orthographicFront">
            <a:rot lat="0" lon="0" rev="0"/>
          </a:camera>
          <a:lightRig rig="contrasting" dir="t">
            <a:rot lat="0" lon="0" rev="12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zh-TW" altLang="en-US" sz="1800" b="1" kern="1200" smtClean="0">
              <a:ln/>
              <a:effectLst/>
              <a:latin typeface="標楷體" panose="03000509000000000000" pitchFamily="65" charset="-120"/>
              <a:ea typeface="標楷體" panose="03000509000000000000" pitchFamily="65" charset="-120"/>
            </a:rPr>
            <a:t>國教署課程與教學支持系統</a:t>
          </a:r>
        </a:p>
        <a:p>
          <a:pPr lvl="0" algn="l" defTabSz="800100">
            <a:lnSpc>
              <a:spcPct val="90000"/>
            </a:lnSpc>
            <a:spcBef>
              <a:spcPct val="0"/>
            </a:spcBef>
            <a:spcAft>
              <a:spcPct val="35000"/>
            </a:spcAft>
          </a:pPr>
          <a:r>
            <a:rPr lang="zh-TW" altLang="en-US" sz="1800" b="1" kern="1200" smtClean="0">
              <a:ln/>
              <a:effectLst/>
              <a:latin typeface="標楷體" panose="03000509000000000000" pitchFamily="65" charset="-120"/>
              <a:ea typeface="標楷體" panose="03000509000000000000" pitchFamily="65" charset="-120"/>
            </a:rPr>
            <a:t>師資藝教司教師專業發展系統</a:t>
          </a:r>
        </a:p>
        <a:p>
          <a:pPr lvl="0" algn="l" defTabSz="800100">
            <a:lnSpc>
              <a:spcPct val="90000"/>
            </a:lnSpc>
            <a:spcBef>
              <a:spcPct val="0"/>
            </a:spcBef>
            <a:spcAft>
              <a:spcPct val="35000"/>
            </a:spcAft>
          </a:pPr>
          <a:r>
            <a:rPr lang="zh-TW" altLang="en-US" sz="1800" b="1" kern="1200" smtClean="0">
              <a:ln/>
              <a:effectLst/>
              <a:latin typeface="標楷體" panose="03000509000000000000" pitchFamily="65" charset="-120"/>
              <a:ea typeface="標楷體" panose="03000509000000000000" pitchFamily="65" charset="-120"/>
            </a:rPr>
            <a:t>相關單位評量與評鑑系統</a:t>
          </a:r>
          <a:endParaRPr lang="zh-TW" altLang="en-US" sz="1800" b="1" kern="1200" dirty="0">
            <a:ln/>
            <a:effectLst/>
            <a:latin typeface="標楷體" panose="03000509000000000000" pitchFamily="65" charset="-120"/>
            <a:ea typeface="標楷體" panose="03000509000000000000" pitchFamily="65" charset="-120"/>
          </a:endParaRPr>
        </a:p>
      </dsp:txBody>
      <dsp:txXfrm rot="-5400000">
        <a:off x="2552662" y="3242258"/>
        <a:ext cx="3660354" cy="129387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0.963</cdr:x>
      <cdr:y>0</cdr:y>
    </cdr:from>
    <cdr:to>
      <cdr:x>0.96349</cdr:x>
      <cdr:y>0.00043</cdr:y>
    </cdr:to>
    <cdr:sp macro="" textlink="">
      <cdr:nvSpPr>
        <cdr:cNvPr id="12289" name="Text Box 1"/>
        <cdr:cNvSpPr txBox="1">
          <a:spLocks xmlns:a="http://schemas.openxmlformats.org/drawingml/2006/main" noChangeArrowheads="1"/>
        </cdr:cNvSpPr>
      </cdr:nvSpPr>
      <cdr:spPr bwMode="auto">
        <a:xfrm xmlns:a="http://schemas.openxmlformats.org/drawingml/2006/main">
          <a:off x="6362700" y="39350"/>
          <a:ext cx="276225" cy="21782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altLang="zh-TW" sz="1150" b="0" i="0" u="none" strike="noStrike" baseline="0">
              <a:solidFill>
                <a:srgbClr val="000000"/>
              </a:solidFill>
              <a:latin typeface="Times New Roman"/>
              <a:cs typeface="Times New Roman"/>
            </a:rPr>
            <a:t>‰</a:t>
          </a:r>
        </a:p>
      </cdr:txBody>
    </cdr:sp>
  </cdr:relSizeAnchor>
  <cdr:relSizeAnchor xmlns:cdr="http://schemas.openxmlformats.org/drawingml/2006/chartDrawing">
    <cdr:from>
      <cdr:x>0.33333</cdr:x>
      <cdr:y>0.21922</cdr:y>
    </cdr:from>
    <cdr:to>
      <cdr:x>0.4434</cdr:x>
      <cdr:y>0.28244</cdr:y>
    </cdr:to>
    <cdr:sp macro="" textlink="">
      <cdr:nvSpPr>
        <cdr:cNvPr id="3" name="Text Box 8"/>
        <cdr:cNvSpPr txBox="1">
          <a:spLocks xmlns:a="http://schemas.openxmlformats.org/drawingml/2006/main" noChangeArrowheads="1"/>
        </cdr:cNvSpPr>
      </cdr:nvSpPr>
      <cdr:spPr bwMode="auto">
        <a:xfrm xmlns:a="http://schemas.openxmlformats.org/drawingml/2006/main">
          <a:off x="2428892" y="1003926"/>
          <a:ext cx="801987" cy="289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TW" altLang="en-US" sz="1400" b="1" i="0" u="none" strike="noStrike" baseline="0" dirty="0">
              <a:solidFill>
                <a:srgbClr val="000080"/>
              </a:solidFill>
              <a:latin typeface="標楷體" panose="03000509000000000000" pitchFamily="65" charset="-120"/>
              <a:ea typeface="標楷體" panose="03000509000000000000" pitchFamily="65" charset="-120"/>
            </a:rPr>
            <a:t>出生率</a:t>
          </a:r>
        </a:p>
      </cdr:txBody>
    </cdr:sp>
  </cdr:relSizeAnchor>
  <cdr:relSizeAnchor xmlns:cdr="http://schemas.openxmlformats.org/drawingml/2006/chartDrawing">
    <cdr:from>
      <cdr:x>0.31373</cdr:x>
      <cdr:y>0.28161</cdr:y>
    </cdr:from>
    <cdr:to>
      <cdr:x>0.35346</cdr:x>
      <cdr:y>0.37978</cdr:y>
    </cdr:to>
    <cdr:sp macro="" textlink="">
      <cdr:nvSpPr>
        <cdr:cNvPr id="4" name="Line 7"/>
        <cdr:cNvSpPr>
          <a:spLocks xmlns:a="http://schemas.openxmlformats.org/drawingml/2006/main" noChangeShapeType="1"/>
        </cdr:cNvSpPr>
      </cdr:nvSpPr>
      <cdr:spPr bwMode="auto">
        <a:xfrm xmlns:a="http://schemas.openxmlformats.org/drawingml/2006/main" flipH="1">
          <a:off x="2286016" y="1289678"/>
          <a:ext cx="289560" cy="449580"/>
        </a:xfrm>
        <a:prstGeom xmlns:a="http://schemas.openxmlformats.org/drawingml/2006/main" prst="line">
          <a:avLst/>
        </a:prstGeom>
        <a:noFill xmlns:a="http://schemas.openxmlformats.org/drawingml/2006/main"/>
        <a:ln xmlns:a="http://schemas.openxmlformats.org/drawingml/2006/main" w="9525">
          <a:solidFill>
            <a:srgbClr val="000080"/>
          </a:solidFill>
          <a:round/>
          <a:headEnd/>
          <a:tailEnd type="triangle" w="med" len="med"/>
        </a:ln>
      </cdr:spPr>
    </cdr:sp>
  </cdr:relSizeAnchor>
  <cdr:relSizeAnchor xmlns:cdr="http://schemas.openxmlformats.org/drawingml/2006/chartDrawing">
    <cdr:from>
      <cdr:x>0.12745</cdr:x>
      <cdr:y>0.09442</cdr:y>
    </cdr:from>
    <cdr:to>
      <cdr:x>0.28431</cdr:x>
      <cdr:y>0.17242</cdr:y>
    </cdr:to>
    <cdr:sp macro="" textlink="">
      <cdr:nvSpPr>
        <cdr:cNvPr id="8" name="直線圖說文字 2 7"/>
        <cdr:cNvSpPr/>
      </cdr:nvSpPr>
      <cdr:spPr>
        <a:xfrm xmlns:a="http://schemas.openxmlformats.org/drawingml/2006/main">
          <a:off x="928694" y="432422"/>
          <a:ext cx="1143008" cy="357190"/>
        </a:xfrm>
        <a:prstGeom xmlns:a="http://schemas.openxmlformats.org/drawingml/2006/main" prst="borderCallout2">
          <a:avLst>
            <a:gd name="adj1" fmla="val 18750"/>
            <a:gd name="adj2" fmla="val -8333"/>
            <a:gd name="adj3" fmla="val 18750"/>
            <a:gd name="adj4" fmla="val -16667"/>
            <a:gd name="adj5" fmla="val 56237"/>
            <a:gd name="adj6" fmla="val -39927"/>
          </a:avLst>
        </a:prstGeom>
        <a:solidFill xmlns:a="http://schemas.openxmlformats.org/drawingml/2006/main">
          <a:srgbClr val="920000"/>
        </a:solidFill>
        <a:ln xmlns:a="http://schemas.openxmlformats.org/drawingml/2006/main">
          <a:solidFill>
            <a:srgbClr val="92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41.4</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萬</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cdr:txBody>
    </cdr:sp>
  </cdr:relSizeAnchor>
  <cdr:relSizeAnchor xmlns:cdr="http://schemas.openxmlformats.org/drawingml/2006/chartDrawing">
    <cdr:from>
      <cdr:x>0</cdr:x>
      <cdr:y>0</cdr:y>
    </cdr:from>
    <cdr:to>
      <cdr:x>0.00335</cdr:x>
      <cdr:y>0.00532</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0.55882</cdr:x>
      <cdr:y>0.25041</cdr:y>
    </cdr:from>
    <cdr:to>
      <cdr:x>0.69608</cdr:x>
      <cdr:y>0.32841</cdr:y>
    </cdr:to>
    <cdr:sp macro="" textlink="">
      <cdr:nvSpPr>
        <cdr:cNvPr id="10" name="直線圖說文字 2 9"/>
        <cdr:cNvSpPr/>
      </cdr:nvSpPr>
      <cdr:spPr>
        <a:xfrm xmlns:a="http://schemas.openxmlformats.org/drawingml/2006/main">
          <a:off x="4071966" y="1146802"/>
          <a:ext cx="1000132" cy="357190"/>
        </a:xfrm>
        <a:prstGeom xmlns:a="http://schemas.openxmlformats.org/drawingml/2006/main" prst="borderCallout2">
          <a:avLst>
            <a:gd name="adj1" fmla="val 46882"/>
            <a:gd name="adj2" fmla="val -4817"/>
            <a:gd name="adj3" fmla="val 52508"/>
            <a:gd name="adj4" fmla="val -19942"/>
            <a:gd name="adj5" fmla="val 179313"/>
            <a:gd name="adj6" fmla="val -29340"/>
          </a:avLst>
        </a:prstGeom>
        <a:solidFill xmlns:a="http://schemas.openxmlformats.org/drawingml/2006/main">
          <a:srgbClr val="920000"/>
        </a:solidFill>
        <a:ln xmlns:a="http://schemas.openxmlformats.org/drawingml/2006/main" w="25400" cap="flat" cmpd="sng" algn="ctr">
          <a:solidFill>
            <a:srgbClr val="92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27.1</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萬</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cdr:txBody>
    </cdr:sp>
  </cdr:relSizeAnchor>
  <cdr:relSizeAnchor xmlns:cdr="http://schemas.openxmlformats.org/drawingml/2006/chartDrawing">
    <cdr:from>
      <cdr:x>0.67647</cdr:x>
      <cdr:y>0.422</cdr:y>
    </cdr:from>
    <cdr:to>
      <cdr:x>0.82353</cdr:x>
      <cdr:y>0.5</cdr:y>
    </cdr:to>
    <cdr:sp macro="" textlink="">
      <cdr:nvSpPr>
        <cdr:cNvPr id="11" name="直線圖說文字 2 10"/>
        <cdr:cNvSpPr/>
      </cdr:nvSpPr>
      <cdr:spPr>
        <a:xfrm xmlns:a="http://schemas.openxmlformats.org/drawingml/2006/main">
          <a:off x="4929222" y="1932620"/>
          <a:ext cx="1071570" cy="357190"/>
        </a:xfrm>
        <a:prstGeom xmlns:a="http://schemas.openxmlformats.org/drawingml/2006/main" prst="borderCallout2">
          <a:avLst>
            <a:gd name="adj1" fmla="val 58135"/>
            <a:gd name="adj2" fmla="val 104696"/>
            <a:gd name="adj3" fmla="val 58134"/>
            <a:gd name="adj4" fmla="val 117870"/>
            <a:gd name="adj5" fmla="val 229949"/>
            <a:gd name="adj6" fmla="val 112491"/>
          </a:avLst>
        </a:prstGeom>
        <a:solidFill xmlns:a="http://schemas.openxmlformats.org/drawingml/2006/main">
          <a:srgbClr val="920000"/>
        </a:solidFill>
        <a:ln xmlns:a="http://schemas.openxmlformats.org/drawingml/2006/main" w="25400" cap="flat" cmpd="sng" algn="ctr">
          <a:solidFill>
            <a:srgbClr val="92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16.7</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萬</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cdr:txBody>
    </cdr:sp>
  </cdr:relSizeAnchor>
  <cdr:relSizeAnchor xmlns:cdr="http://schemas.openxmlformats.org/drawingml/2006/chartDrawing">
    <cdr:from>
      <cdr:x>0.48428</cdr:x>
      <cdr:y>0</cdr:y>
    </cdr:from>
    <cdr:to>
      <cdr:x>0.95577</cdr:x>
      <cdr:y>0.18905</cdr:y>
    </cdr:to>
    <cdr:sp macro="" textlink="">
      <cdr:nvSpPr>
        <cdr:cNvPr id="12" name="AutoShape 16"/>
        <cdr:cNvSpPr>
          <a:spLocks xmlns:a="http://schemas.openxmlformats.org/drawingml/2006/main" noChangeArrowheads="1"/>
        </cdr:cNvSpPr>
      </cdr:nvSpPr>
      <cdr:spPr bwMode="auto">
        <a:xfrm xmlns:a="http://schemas.openxmlformats.org/drawingml/2006/main">
          <a:off x="3643082" y="0"/>
          <a:ext cx="3546923" cy="907511"/>
        </a:xfrm>
        <a:prstGeom xmlns:a="http://schemas.openxmlformats.org/drawingml/2006/main" prst="wedgeEllipseCallout">
          <a:avLst>
            <a:gd name="adj1" fmla="val 5514"/>
            <a:gd name="adj2" fmla="val 32352"/>
          </a:avLst>
        </a:prstGeom>
        <a:solidFill xmlns:a="http://schemas.openxmlformats.org/drawingml/2006/main">
          <a:srgbClr val="FFFF00">
            <a:alpha val="49804"/>
          </a:srgbClr>
        </a:solidFill>
        <a:ln xmlns:a="http://schemas.openxmlformats.org/drawingml/2006/main" w="9525" algn="ctr">
          <a:solidFill>
            <a:sysClr val="windowText" lastClr="000000"/>
          </a:solidFill>
          <a:miter lim="800000"/>
          <a:headEnd/>
          <a:tailEnd/>
        </a:ln>
      </cdr:spPr>
      <cdr:txBody>
        <a:bodyPr xmlns:a="http://schemas.openxmlformats.org/drawingml/2006/main" lIns="90000" tIns="46800" rIns="90000" bIns="46800" anchor="ctr"/>
        <a:lstStyle xmlns:a="http://schemas.openxmlformats.org/drawingml/2006/main">
          <a:defPPr>
            <a:defRPr lang="zh-TW"/>
          </a:defPPr>
          <a:lvl1pPr algn="l" rtl="0" fontAlgn="base">
            <a:spcBef>
              <a:spcPct val="0"/>
            </a:spcBef>
            <a:spcAft>
              <a:spcPct val="0"/>
            </a:spcAft>
            <a:defRPr kumimoji="1" kern="1200">
              <a:solidFill>
                <a:sysClr val="windowText" lastClr="000000"/>
              </a:solidFill>
              <a:latin typeface="Arial" pitchFamily="34" charset="0"/>
              <a:ea typeface="新細明體" pitchFamily="18" charset="-120"/>
            </a:defRPr>
          </a:lvl1pPr>
          <a:lvl2pPr marL="457200" algn="l" rtl="0" fontAlgn="base">
            <a:spcBef>
              <a:spcPct val="0"/>
            </a:spcBef>
            <a:spcAft>
              <a:spcPct val="0"/>
            </a:spcAft>
            <a:defRPr kumimoji="1" kern="1200">
              <a:solidFill>
                <a:sysClr val="windowText" lastClr="000000"/>
              </a:solidFill>
              <a:latin typeface="Arial" pitchFamily="34" charset="0"/>
              <a:ea typeface="新細明體" pitchFamily="18" charset="-120"/>
            </a:defRPr>
          </a:lvl2pPr>
          <a:lvl3pPr marL="914400" algn="l" rtl="0" fontAlgn="base">
            <a:spcBef>
              <a:spcPct val="0"/>
            </a:spcBef>
            <a:spcAft>
              <a:spcPct val="0"/>
            </a:spcAft>
            <a:defRPr kumimoji="1" kern="1200">
              <a:solidFill>
                <a:sysClr val="windowText" lastClr="000000"/>
              </a:solidFill>
              <a:latin typeface="Arial" pitchFamily="34" charset="0"/>
              <a:ea typeface="新細明體" pitchFamily="18" charset="-120"/>
            </a:defRPr>
          </a:lvl3pPr>
          <a:lvl4pPr marL="1371600" algn="l" rtl="0" fontAlgn="base">
            <a:spcBef>
              <a:spcPct val="0"/>
            </a:spcBef>
            <a:spcAft>
              <a:spcPct val="0"/>
            </a:spcAft>
            <a:defRPr kumimoji="1" kern="1200">
              <a:solidFill>
                <a:sysClr val="windowText" lastClr="000000"/>
              </a:solidFill>
              <a:latin typeface="Arial" pitchFamily="34" charset="0"/>
              <a:ea typeface="新細明體" pitchFamily="18" charset="-120"/>
            </a:defRPr>
          </a:lvl4pPr>
          <a:lvl5pPr marL="1828800" algn="l" rtl="0" fontAlgn="base">
            <a:spcBef>
              <a:spcPct val="0"/>
            </a:spcBef>
            <a:spcAft>
              <a:spcPct val="0"/>
            </a:spcAft>
            <a:defRPr kumimoji="1" kern="1200">
              <a:solidFill>
                <a:sysClr val="windowText" lastClr="000000"/>
              </a:solidFill>
              <a:latin typeface="Arial" pitchFamily="34" charset="0"/>
              <a:ea typeface="新細明體" pitchFamily="18" charset="-120"/>
            </a:defRPr>
          </a:lvl5pPr>
          <a:lvl6pPr marL="2286000" algn="l" defTabSz="914400" rtl="0" eaLnBrk="1" latinLnBrk="0" hangingPunct="1">
            <a:defRPr kumimoji="1" kern="1200">
              <a:solidFill>
                <a:sysClr val="windowText" lastClr="000000"/>
              </a:solidFill>
              <a:latin typeface="Arial" pitchFamily="34" charset="0"/>
              <a:ea typeface="新細明體" pitchFamily="18" charset="-120"/>
            </a:defRPr>
          </a:lvl6pPr>
          <a:lvl7pPr marL="2743200" algn="l" defTabSz="914400" rtl="0" eaLnBrk="1" latinLnBrk="0" hangingPunct="1">
            <a:defRPr kumimoji="1" kern="1200">
              <a:solidFill>
                <a:sysClr val="windowText" lastClr="000000"/>
              </a:solidFill>
              <a:latin typeface="Arial" pitchFamily="34" charset="0"/>
              <a:ea typeface="新細明體" pitchFamily="18" charset="-120"/>
            </a:defRPr>
          </a:lvl7pPr>
          <a:lvl8pPr marL="3200400" algn="l" defTabSz="914400" rtl="0" eaLnBrk="1" latinLnBrk="0" hangingPunct="1">
            <a:defRPr kumimoji="1" kern="1200">
              <a:solidFill>
                <a:sysClr val="windowText" lastClr="000000"/>
              </a:solidFill>
              <a:latin typeface="Arial" pitchFamily="34" charset="0"/>
              <a:ea typeface="新細明體" pitchFamily="18" charset="-120"/>
            </a:defRPr>
          </a:lvl8pPr>
          <a:lvl9pPr marL="3657600" algn="l" defTabSz="914400" rtl="0" eaLnBrk="1" latinLnBrk="0" hangingPunct="1">
            <a:defRPr kumimoji="1" kern="1200">
              <a:solidFill>
                <a:sysClr val="windowText" lastClr="000000"/>
              </a:solidFill>
              <a:latin typeface="Arial" pitchFamily="34" charset="0"/>
              <a:ea typeface="新細明體" pitchFamily="18" charset="-120"/>
            </a:defRPr>
          </a:lvl9pPr>
        </a:lstStyle>
        <a:p xmlns:a="http://schemas.openxmlformats.org/drawingml/2006/main">
          <a:pPr algn="ctr" eaLnBrk="1" hangingPunct="1">
            <a:spcBef>
              <a:spcPct val="50000"/>
            </a:spcBef>
          </a:pPr>
          <a:r>
            <a:rPr lang="zh-TW" altLang="en-US" sz="2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一定要成就每個</a:t>
          </a:r>
          <a:r>
            <a:rPr lang="zh-TW" altLang="en-US" sz="2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孩子</a:t>
          </a:r>
          <a:endParaRPr lang="zh-TW" altLang="en-US" sz="2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E8C44-B9D7-4C09-96B0-A2C525773F4C}" type="datetimeFigureOut">
              <a:rPr lang="zh-TW" altLang="en-US" smtClean="0"/>
              <a:t>2016/8/17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8E289-4A38-4E43-B8DB-6E4EA0E1FECC}" type="slidenum">
              <a:rPr lang="zh-TW" altLang="en-US" smtClean="0"/>
              <a:t>‹#›</a:t>
            </a:fld>
            <a:endParaRPr lang="zh-TW" altLang="en-US"/>
          </a:p>
        </p:txBody>
      </p:sp>
    </p:spTree>
    <p:extLst>
      <p:ext uri="{BB962C8B-B14F-4D97-AF65-F5344CB8AC3E}">
        <p14:creationId xmlns:p14="http://schemas.microsoft.com/office/powerpoint/2010/main" val="268867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家庭日趨少子女化、人口結構漸趨高齡化、族群互動日益多元、網 路及資訊發展快速、新興工作不斷增加、民主參與更趨蓬勃、社會正義的意識覺醒、</a:t>
            </a:r>
            <a:endParaRPr lang="en-US" altLang="zh-TW" dirty="0" smtClean="0"/>
          </a:p>
          <a:p>
            <a:r>
              <a:rPr lang="zh-TW" altLang="en-US" dirty="0" smtClean="0"/>
              <a:t>生態 永續發展益受重視，加上全球化與國際化所帶來的轉變</a:t>
            </a:r>
            <a:endParaRPr lang="zh-TW" altLang="en-US" dirty="0"/>
          </a:p>
        </p:txBody>
      </p:sp>
      <p:sp>
        <p:nvSpPr>
          <p:cNvPr id="4" name="投影片編號版面配置區 3"/>
          <p:cNvSpPr>
            <a:spLocks noGrp="1"/>
          </p:cNvSpPr>
          <p:nvPr>
            <p:ph type="sldNum" sz="quarter" idx="10"/>
          </p:nvPr>
        </p:nvSpPr>
        <p:spPr/>
        <p:txBody>
          <a:bodyPr/>
          <a:lstStyle/>
          <a:p>
            <a:fld id="{11F8E289-4A38-4E43-B8DB-6E4EA0E1FECC}" type="slidenum">
              <a:rPr lang="zh-TW" altLang="en-US" smtClean="0"/>
              <a:t>2</a:t>
            </a:fld>
            <a:endParaRPr lang="zh-TW" altLang="en-US"/>
          </a:p>
        </p:txBody>
      </p:sp>
    </p:spTree>
    <p:extLst>
      <p:ext uri="{BB962C8B-B14F-4D97-AF65-F5344CB8AC3E}">
        <p14:creationId xmlns:p14="http://schemas.microsoft.com/office/powerpoint/2010/main" val="330694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投影片圖像版面配置區 1"/>
          <p:cNvSpPr>
            <a:spLocks noGrp="1" noRot="1" noChangeAspect="1"/>
          </p:cNvSpPr>
          <p:nvPr>
            <p:ph type="sldImg"/>
          </p:nvPr>
        </p:nvSpPr>
        <p:spPr bwMode="auto">
          <a:noFill/>
          <a:ln>
            <a:solidFill>
              <a:srgbClr val="000000"/>
            </a:solidFill>
            <a:miter lim="800000"/>
            <a:headEnd/>
            <a:tailEnd/>
          </a:ln>
        </p:spPr>
      </p:sp>
      <p:sp>
        <p:nvSpPr>
          <p:cNvPr id="224258" name="備忘稿版面配置區 2"/>
          <p:cNvSpPr>
            <a:spLocks noGrp="1"/>
          </p:cNvSpPr>
          <p:nvPr>
            <p:ph type="body" idx="1"/>
          </p:nvPr>
        </p:nvSpPr>
        <p:spPr>
          <a:noFill/>
        </p:spPr>
        <p:txBody>
          <a:bodyPr/>
          <a:lstStyle/>
          <a:p>
            <a:endParaRPr lang="zh-TW" altLang="en-US" b="1" i="1" u="sng" smtClean="0"/>
          </a:p>
        </p:txBody>
      </p:sp>
      <p:sp>
        <p:nvSpPr>
          <p:cNvPr id="224259" name="投影片編號版面配置區 3"/>
          <p:cNvSpPr>
            <a:spLocks noGrp="1"/>
          </p:cNvSpPr>
          <p:nvPr>
            <p:ph type="sldNum" sz="quarter" idx="5"/>
          </p:nvPr>
        </p:nvSpPr>
        <p:spPr>
          <a:noFill/>
          <a:ln>
            <a:miter lim="800000"/>
            <a:headEnd/>
            <a:tailEnd/>
          </a:ln>
        </p:spPr>
        <p:txBody>
          <a:bodyPr/>
          <a:lstStyle/>
          <a:p>
            <a:pPr defTabSz="914400"/>
            <a:fld id="{FC67505A-89B3-49F6-B777-9699840AF561}" type="slidenum">
              <a:rPr lang="zh-TW" altLang="en-US" smtClean="0">
                <a:ea typeface="新細明體" charset="-120"/>
              </a:rPr>
              <a:pPr defTabSz="914400"/>
              <a:t>15</a:t>
            </a:fld>
            <a:endParaRPr lang="en-US" altLang="zh-TW" smtClean="0">
              <a:ea typeface="新細明體" charset="-120"/>
            </a:endParaRPr>
          </a:p>
        </p:txBody>
      </p:sp>
    </p:spTree>
    <p:extLst>
      <p:ext uri="{BB962C8B-B14F-4D97-AF65-F5344CB8AC3E}">
        <p14:creationId xmlns:p14="http://schemas.microsoft.com/office/powerpoint/2010/main" val="282100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投影片圖像版面配置區 1"/>
          <p:cNvSpPr>
            <a:spLocks noGrp="1" noRot="1" noChangeAspect="1"/>
          </p:cNvSpPr>
          <p:nvPr>
            <p:ph type="sldImg"/>
          </p:nvPr>
        </p:nvSpPr>
        <p:spPr bwMode="auto">
          <a:noFill/>
          <a:ln>
            <a:solidFill>
              <a:srgbClr val="000000"/>
            </a:solidFill>
            <a:miter lim="800000"/>
            <a:headEnd/>
            <a:tailEnd/>
          </a:ln>
        </p:spPr>
      </p:sp>
      <p:sp>
        <p:nvSpPr>
          <p:cNvPr id="228354" name="備忘稿版面配置區 2"/>
          <p:cNvSpPr>
            <a:spLocks noGrp="1"/>
          </p:cNvSpPr>
          <p:nvPr>
            <p:ph type="body" idx="1"/>
          </p:nvPr>
        </p:nvSpPr>
        <p:spPr>
          <a:noFill/>
        </p:spPr>
        <p:txBody>
          <a:bodyPr/>
          <a:lstStyle/>
          <a:p>
            <a:r>
              <a:rPr lang="zh-TW" altLang="en-US" smtClean="0"/>
              <a:t>十二年國民基本教育的課程願景：</a:t>
            </a:r>
            <a:endParaRPr lang="en-US" altLang="zh-TW" smtClean="0"/>
          </a:p>
          <a:p>
            <a:r>
              <a:rPr lang="en-US" altLang="zh-TW" smtClean="0"/>
              <a:t>1.</a:t>
            </a:r>
            <a:r>
              <a:rPr lang="zh-TW" altLang="en-US" smtClean="0"/>
              <a:t>以現有的九年一貫課程為基準，檢視其實施成效，據以做調整。</a:t>
            </a:r>
            <a:endParaRPr lang="en-US" altLang="zh-TW" smtClean="0"/>
          </a:p>
          <a:p>
            <a:r>
              <a:rPr lang="en-US" altLang="zh-TW" smtClean="0"/>
              <a:t>2.</a:t>
            </a:r>
            <a:r>
              <a:rPr lang="zh-TW" altLang="en-US" smtClean="0"/>
              <a:t>本於憲法所定的教育宗旨，參酌社會變遷、全球化趨勢，以及未來人才培育需求。</a:t>
            </a:r>
            <a:endParaRPr lang="en-US" altLang="zh-TW" smtClean="0"/>
          </a:p>
          <a:p>
            <a:r>
              <a:rPr lang="en-US" altLang="zh-TW" smtClean="0"/>
              <a:t>3.</a:t>
            </a:r>
            <a:r>
              <a:rPr lang="zh-TW" altLang="en-US" smtClean="0"/>
              <a:t>持續強化中小學課程的連貫與統整，實踐素養導向的課程與教學。</a:t>
            </a:r>
            <a:endParaRPr lang="en-US" altLang="zh-TW" smtClean="0"/>
          </a:p>
          <a:p>
            <a:r>
              <a:rPr lang="en-US" altLang="zh-TW" smtClean="0"/>
              <a:t>4.</a:t>
            </a:r>
            <a:r>
              <a:rPr lang="zh-TW" altLang="en-US" smtClean="0"/>
              <a:t>落實適性揚才的教育，培養具有終身學習力、社會關懷及國際視野的現代國民。</a:t>
            </a:r>
          </a:p>
        </p:txBody>
      </p:sp>
      <p:sp>
        <p:nvSpPr>
          <p:cNvPr id="228355" name="投影片編號版面配置區 3"/>
          <p:cNvSpPr>
            <a:spLocks noGrp="1"/>
          </p:cNvSpPr>
          <p:nvPr>
            <p:ph type="sldNum" sz="quarter" idx="5"/>
          </p:nvPr>
        </p:nvSpPr>
        <p:spPr>
          <a:noFill/>
          <a:ln>
            <a:miter lim="800000"/>
            <a:headEnd/>
            <a:tailEnd/>
          </a:ln>
        </p:spPr>
        <p:txBody>
          <a:bodyPr/>
          <a:lstStyle/>
          <a:p>
            <a:pPr defTabSz="914400"/>
            <a:fld id="{1D53788E-4C8F-4A9E-A018-8DD731543AC0}" type="slidenum">
              <a:rPr lang="zh-TW" altLang="en-US" smtClean="0">
                <a:ea typeface="新細明體" charset="-120"/>
              </a:rPr>
              <a:pPr defTabSz="914400"/>
              <a:t>17</a:t>
            </a:fld>
            <a:endParaRPr lang="en-US" altLang="zh-TW" smtClean="0">
              <a:ea typeface="新細明體" charset="-120"/>
            </a:endParaRPr>
          </a:p>
        </p:txBody>
      </p:sp>
    </p:spTree>
    <p:extLst>
      <p:ext uri="{BB962C8B-B14F-4D97-AF65-F5344CB8AC3E}">
        <p14:creationId xmlns:p14="http://schemas.microsoft.com/office/powerpoint/2010/main" val="349039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此節要強調的是課綱的研修並非匆促完成產出的，而是經過嚴謹的程序、多部會的合作而來的。</a:t>
            </a:r>
          </a:p>
        </p:txBody>
      </p:sp>
      <p:sp>
        <p:nvSpPr>
          <p:cNvPr id="4" name="投影片編號版面配置區 3"/>
          <p:cNvSpPr>
            <a:spLocks noGrp="1"/>
          </p:cNvSpPr>
          <p:nvPr>
            <p:ph type="sldNum" sz="quarter" idx="10"/>
          </p:nvPr>
        </p:nvSpPr>
        <p:spPr/>
        <p:txBody>
          <a:bodyPr/>
          <a:lstStyle/>
          <a:p>
            <a:fld id="{11F8E289-4A38-4E43-B8DB-6E4EA0E1FECC}" type="slidenum">
              <a:rPr lang="zh-TW" altLang="en-US" smtClean="0"/>
              <a:t>18</a:t>
            </a:fld>
            <a:endParaRPr lang="zh-TW" altLang="en-US"/>
          </a:p>
        </p:txBody>
      </p:sp>
    </p:spTree>
    <p:extLst>
      <p:ext uri="{BB962C8B-B14F-4D97-AF65-F5344CB8AC3E}">
        <p14:creationId xmlns:p14="http://schemas.microsoft.com/office/powerpoint/2010/main" val="311945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投影片圖像版面配置區 1"/>
          <p:cNvSpPr>
            <a:spLocks noGrp="1" noRot="1" noChangeAspect="1"/>
          </p:cNvSpPr>
          <p:nvPr>
            <p:ph type="sldImg"/>
          </p:nvPr>
        </p:nvSpPr>
        <p:spPr bwMode="auto">
          <a:noFill/>
          <a:ln>
            <a:solidFill>
              <a:srgbClr val="000000"/>
            </a:solidFill>
            <a:miter lim="800000"/>
            <a:headEnd/>
            <a:tailEnd/>
          </a:ln>
        </p:spPr>
      </p:sp>
      <p:sp>
        <p:nvSpPr>
          <p:cNvPr id="232450" name="備忘稿版面配置區 2"/>
          <p:cNvSpPr>
            <a:spLocks noGrp="1"/>
          </p:cNvSpPr>
          <p:nvPr>
            <p:ph type="body" idx="1"/>
          </p:nvPr>
        </p:nvSpPr>
        <p:spPr>
          <a:noFill/>
        </p:spPr>
        <p:txBody>
          <a:bodyPr/>
          <a:lstStyle/>
          <a:p>
            <a:pPr marL="171450" indent="-171450">
              <a:buFontTx/>
              <a:buChar char="•"/>
            </a:pPr>
            <a:r>
              <a:rPr lang="zh-TW" altLang="en-US" dirty="0" smtClean="0"/>
              <a:t>先強調課程綱要的修訂在歐美等先進國家大都以十年左右為修訂期程，以因應社會變遷的需求。</a:t>
            </a:r>
            <a:endParaRPr lang="en-US" altLang="zh-TW" dirty="0" smtClean="0"/>
          </a:p>
          <a:p>
            <a:pPr marL="171450" indent="-171450">
              <a:buFontTx/>
              <a:buChar char="•"/>
            </a:pPr>
            <a:r>
              <a:rPr lang="zh-TW" altLang="en-US" dirty="0" smtClean="0"/>
              <a:t>再以電腦科技、３Ｃ等產品為例，平均每２～３年即更換一部電腦或手機，教育及課程的規劃也應與時俱進。</a:t>
            </a:r>
            <a:endParaRPr lang="en-US" altLang="zh-TW" dirty="0" smtClean="0"/>
          </a:p>
          <a:p>
            <a:pPr marL="171450" indent="-171450">
              <a:buFontTx/>
              <a:buChar char="•"/>
            </a:pPr>
            <a:r>
              <a:rPr lang="zh-TW" altLang="en-US" dirty="0" smtClean="0"/>
              <a:t>先舖陳修訂週期的必要性，再說明這次總綱的修訂，距離九年一貫課程之實施已十多年，又適逢十二年國教的推動，是以在</a:t>
            </a:r>
            <a:r>
              <a:rPr lang="en-US" altLang="zh-TW" dirty="0" smtClean="0"/>
              <a:t>2008</a:t>
            </a:r>
            <a:r>
              <a:rPr lang="zh-TW" altLang="en-US" dirty="0" smtClean="0"/>
              <a:t>年啟動修訂機制。</a:t>
            </a:r>
            <a:endParaRPr lang="en-US" altLang="zh-TW" dirty="0" smtClean="0"/>
          </a:p>
          <a:p>
            <a:pPr marL="171450" indent="-171450">
              <a:buFontTx/>
              <a:buChar char="•"/>
            </a:pPr>
            <a:r>
              <a:rPr lang="zh-TW" altLang="en-US" dirty="0" smtClean="0"/>
              <a:t>餘說明如投影片內容，圖的部分可視時間詳加說明，其研究及配合的期程，強調研修過程的嚴謹性。</a:t>
            </a:r>
            <a:endParaRPr lang="en-US" altLang="zh-TW" dirty="0" smtClean="0"/>
          </a:p>
          <a:p>
            <a:pPr marL="0" indent="0">
              <a:buFontTx/>
              <a:buNone/>
            </a:pPr>
            <a:endParaRPr lang="zh-TW" altLang="en-US" dirty="0" smtClean="0"/>
          </a:p>
        </p:txBody>
      </p:sp>
      <p:sp>
        <p:nvSpPr>
          <p:cNvPr id="232451" name="投影片編號版面配置區 3"/>
          <p:cNvSpPr>
            <a:spLocks noGrp="1"/>
          </p:cNvSpPr>
          <p:nvPr>
            <p:ph type="sldNum" sz="quarter" idx="5"/>
          </p:nvPr>
        </p:nvSpPr>
        <p:spPr>
          <a:noFill/>
          <a:ln>
            <a:miter lim="800000"/>
            <a:headEnd/>
            <a:tailEnd/>
          </a:ln>
        </p:spPr>
        <p:txBody>
          <a:bodyPr/>
          <a:lstStyle/>
          <a:p>
            <a:pPr defTabSz="914400"/>
            <a:fld id="{EA4328EB-1EB8-4583-9836-37D844AD6931}" type="slidenum">
              <a:rPr lang="zh-TW" altLang="en-US" smtClean="0">
                <a:ea typeface="新細明體" charset="-120"/>
              </a:rPr>
              <a:pPr defTabSz="914400"/>
              <a:t>19</a:t>
            </a:fld>
            <a:endParaRPr lang="en-US" altLang="zh-TW" smtClean="0">
              <a:ea typeface="新細明體" charset="-120"/>
            </a:endParaRPr>
          </a:p>
        </p:txBody>
      </p:sp>
    </p:spTree>
    <p:extLst>
      <p:ext uri="{BB962C8B-B14F-4D97-AF65-F5344CB8AC3E}">
        <p14:creationId xmlns:p14="http://schemas.microsoft.com/office/powerpoint/2010/main" val="202569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投影片圖像版面配置區 1"/>
          <p:cNvSpPr>
            <a:spLocks noGrp="1" noRot="1" noChangeAspect="1"/>
          </p:cNvSpPr>
          <p:nvPr>
            <p:ph type="sldImg"/>
          </p:nvPr>
        </p:nvSpPr>
        <p:spPr bwMode="auto">
          <a:noFill/>
          <a:ln>
            <a:solidFill>
              <a:srgbClr val="000000"/>
            </a:solidFill>
            <a:miter lim="800000"/>
            <a:headEnd/>
            <a:tailEnd/>
          </a:ln>
        </p:spPr>
      </p:sp>
      <p:sp>
        <p:nvSpPr>
          <p:cNvPr id="236546" name="備忘稿版面配置區 2"/>
          <p:cNvSpPr>
            <a:spLocks noGrp="1"/>
          </p:cNvSpPr>
          <p:nvPr>
            <p:ph type="body" idx="1"/>
          </p:nvPr>
        </p:nvSpPr>
        <p:spPr>
          <a:noFill/>
        </p:spPr>
        <p:txBody>
          <a:bodyPr/>
          <a:lstStyle/>
          <a:p>
            <a:r>
              <a:rPr lang="en-US" altLang="zh-TW" b="0" i="0" u="none" dirty="0" smtClean="0"/>
              <a:t>1.</a:t>
            </a:r>
            <a:r>
              <a:rPr lang="zh-TW" altLang="en-US" b="0" i="0" u="none" dirty="0" smtClean="0"/>
              <a:t>總綱及領綱是經嚴謹的小組研發、課程發展會確認、課程審議會審議通過才能發布，並非由少數人杜撰。</a:t>
            </a:r>
          </a:p>
          <a:p>
            <a:r>
              <a:rPr lang="en-US" altLang="zh-TW" b="0" i="0" u="none" dirty="0" smtClean="0"/>
              <a:t>2.</a:t>
            </a:r>
            <a:r>
              <a:rPr lang="zh-TW" altLang="en-US" b="0" i="0" u="none" dirty="0" smtClean="0"/>
              <a:t>可強調除由中央教育部主導，亦辦理有公聽會及網路論壇，廣納各方之意見。</a:t>
            </a:r>
          </a:p>
          <a:p>
            <a:r>
              <a:rPr lang="en-US" altLang="zh-TW" b="0" i="0" u="none" dirty="0" smtClean="0"/>
              <a:t>3.</a:t>
            </a:r>
            <a:r>
              <a:rPr lang="zh-TW" altLang="en-US" b="0" i="0" u="none" dirty="0" smtClean="0"/>
              <a:t>避免陷入社會領域課綱爭議之討論，如有人提起，只須強調課程研修難免有爭議即可。</a:t>
            </a:r>
          </a:p>
          <a:p>
            <a:endParaRPr lang="en-US" altLang="zh-TW" b="1" i="1" u="sng" dirty="0" smtClean="0"/>
          </a:p>
        </p:txBody>
      </p:sp>
      <p:sp>
        <p:nvSpPr>
          <p:cNvPr id="236547" name="投影片編號版面配置區 3"/>
          <p:cNvSpPr>
            <a:spLocks noGrp="1"/>
          </p:cNvSpPr>
          <p:nvPr>
            <p:ph type="sldNum" sz="quarter" idx="5"/>
          </p:nvPr>
        </p:nvSpPr>
        <p:spPr>
          <a:noFill/>
          <a:ln>
            <a:miter lim="800000"/>
            <a:headEnd/>
            <a:tailEnd/>
          </a:ln>
        </p:spPr>
        <p:txBody>
          <a:bodyPr/>
          <a:lstStyle/>
          <a:p>
            <a:pPr defTabSz="914400"/>
            <a:fld id="{83246617-DEF9-43FD-B065-F0F2810017B8}" type="slidenum">
              <a:rPr lang="zh-TW" altLang="en-US" smtClean="0">
                <a:ea typeface="新細明體" charset="-120"/>
              </a:rPr>
              <a:pPr defTabSz="914400"/>
              <a:t>20</a:t>
            </a:fld>
            <a:endParaRPr lang="en-US" altLang="zh-TW" smtClean="0">
              <a:ea typeface="新細明體" charset="-120"/>
            </a:endParaRPr>
          </a:p>
        </p:txBody>
      </p:sp>
    </p:spTree>
    <p:extLst>
      <p:ext uri="{BB962C8B-B14F-4D97-AF65-F5344CB8AC3E}">
        <p14:creationId xmlns:p14="http://schemas.microsoft.com/office/powerpoint/2010/main" val="2081918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7C3E0EE-96AA-4DB6-B869-960F3E021339}" type="slidenum">
              <a:rPr lang="zh-TW" altLang="en-US" smtClean="0"/>
              <a:pPr>
                <a:defRPr/>
              </a:pPr>
              <a:t>21</a:t>
            </a:fld>
            <a:endParaRPr lang="en-US" altLang="zh-TW" dirty="0"/>
          </a:p>
        </p:txBody>
      </p:sp>
    </p:spTree>
    <p:extLst>
      <p:ext uri="{BB962C8B-B14F-4D97-AF65-F5344CB8AC3E}">
        <p14:creationId xmlns:p14="http://schemas.microsoft.com/office/powerpoint/2010/main" val="240033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ct val="0"/>
              </a:spcBef>
            </a:pPr>
            <a:r>
              <a:rPr lang="zh-TW" altLang="en-US" dirty="0" smtClean="0"/>
              <a:t>因應社會需求與時代潮流的趨勢→</a:t>
            </a:r>
            <a:r>
              <a:rPr lang="zh-TW" altLang="en-US" dirty="0" smtClean="0">
                <a:latin typeface="Arial" charset="0"/>
              </a:rPr>
              <a:t>由九年一貫課程的實施開始帶入：</a:t>
            </a:r>
            <a:endParaRPr lang="en-US" altLang="zh-TW" dirty="0" smtClean="0">
              <a:latin typeface="Arial" charset="0"/>
            </a:endParaRPr>
          </a:p>
          <a:p>
            <a:pPr>
              <a:spcBef>
                <a:spcPct val="0"/>
              </a:spcBef>
            </a:pPr>
            <a:r>
              <a:rPr lang="en-US" altLang="zh-TW" dirty="0" smtClean="0">
                <a:latin typeface="Arial" charset="0"/>
              </a:rPr>
              <a:t>1.</a:t>
            </a:r>
            <a:r>
              <a:rPr lang="zh-TW" altLang="en-US" dirty="0" smtClean="0">
                <a:latin typeface="Arial" charset="0"/>
              </a:rPr>
              <a:t>老師的心情；能力指標、</a:t>
            </a:r>
            <a:r>
              <a:rPr lang="zh-TW" altLang="en-US" dirty="0" smtClean="0">
                <a:latin typeface="新細明體" charset="-120"/>
              </a:rPr>
              <a:t>合科、領域時數的平均分配</a:t>
            </a:r>
            <a:r>
              <a:rPr lang="en-US" altLang="zh-TW" dirty="0" smtClean="0">
                <a:latin typeface="新細明體" charset="-120"/>
              </a:rPr>
              <a:t>……</a:t>
            </a:r>
            <a:r>
              <a:rPr lang="zh-TW" altLang="en-US" dirty="0" smtClean="0">
                <a:latin typeface="新細明體" charset="-120"/>
              </a:rPr>
              <a:t>帶來的不安。</a:t>
            </a:r>
            <a:endParaRPr lang="en-US" altLang="zh-TW" dirty="0" smtClean="0">
              <a:latin typeface="新細明體" charset="-120"/>
            </a:endParaRPr>
          </a:p>
          <a:p>
            <a:pPr>
              <a:spcBef>
                <a:spcPct val="0"/>
              </a:spcBef>
            </a:pPr>
            <a:r>
              <a:rPr lang="en-US" altLang="zh-TW" dirty="0" smtClean="0">
                <a:latin typeface="新細明體" charset="-120"/>
              </a:rPr>
              <a:t>2.</a:t>
            </a:r>
            <a:r>
              <a:rPr lang="zh-TW" altLang="en-US" dirty="0" smtClean="0">
                <a:latin typeface="新細明體" charset="-120"/>
              </a:rPr>
              <a:t>無耐的接受；雖然不安，但課還是要上，只有調整自己心情面對它接受它。</a:t>
            </a:r>
            <a:endParaRPr lang="en-US" altLang="zh-TW" dirty="0" smtClean="0">
              <a:latin typeface="新細明體" charset="-120"/>
            </a:endParaRPr>
          </a:p>
          <a:p>
            <a:pPr>
              <a:spcBef>
                <a:spcPct val="0"/>
              </a:spcBef>
            </a:pPr>
            <a:r>
              <a:rPr lang="en-US" altLang="zh-TW" dirty="0" smtClean="0">
                <a:latin typeface="新細明體" charset="-120"/>
              </a:rPr>
              <a:t>3.</a:t>
            </a:r>
            <a:r>
              <a:rPr lang="zh-TW" altLang="en-US" dirty="0" smtClean="0">
                <a:latin typeface="新細明體" charset="-120"/>
              </a:rPr>
              <a:t>參與各項增能研習；由中央團及地方輔導團安排一系列的能力指標解讀、教學示例研發、教學觀摩等增能研習。</a:t>
            </a:r>
            <a:endParaRPr lang="en-US" altLang="zh-TW" dirty="0" smtClean="0">
              <a:latin typeface="新細明體" charset="-120"/>
            </a:endParaRPr>
          </a:p>
          <a:p>
            <a:pPr>
              <a:spcBef>
                <a:spcPct val="0"/>
              </a:spcBef>
            </a:pPr>
            <a:r>
              <a:rPr lang="en-US" altLang="zh-TW" dirty="0" smtClean="0">
                <a:latin typeface="新細明體" charset="-120"/>
              </a:rPr>
              <a:t>4.</a:t>
            </a:r>
            <a:r>
              <a:rPr lang="zh-TW" altLang="en-US" dirty="0" smtClean="0">
                <a:latin typeface="新細明體" charset="-120"/>
              </a:rPr>
              <a:t>教室風景的改變；由傳統的講述教學慢慢改變為以學生為主的教學模式，如分組合作學習、學習共同體等的教學模式。</a:t>
            </a:r>
          </a:p>
        </p:txBody>
      </p:sp>
      <p:sp>
        <p:nvSpPr>
          <p:cNvPr id="4" name="投影片編號版面配置區 3"/>
          <p:cNvSpPr>
            <a:spLocks noGrp="1"/>
          </p:cNvSpPr>
          <p:nvPr>
            <p:ph type="sldNum" sz="quarter" idx="10"/>
          </p:nvPr>
        </p:nvSpPr>
        <p:spPr/>
        <p:txBody>
          <a:bodyPr/>
          <a:lstStyle/>
          <a:p>
            <a:fld id="{11F8E289-4A38-4E43-B8DB-6E4EA0E1FECC}" type="slidenum">
              <a:rPr lang="zh-TW" altLang="en-US" smtClean="0"/>
              <a:t>3</a:t>
            </a:fld>
            <a:endParaRPr lang="zh-TW" altLang="en-US"/>
          </a:p>
        </p:txBody>
      </p:sp>
    </p:spTree>
    <p:extLst>
      <p:ext uri="{BB962C8B-B14F-4D97-AF65-F5344CB8AC3E}">
        <p14:creationId xmlns:p14="http://schemas.microsoft.com/office/powerpoint/2010/main" val="178505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此頁先說明何以實施</a:t>
            </a:r>
            <a:r>
              <a:rPr lang="en-US" altLang="zh-TW" dirty="0" smtClean="0"/>
              <a:t>12</a:t>
            </a:r>
            <a:r>
              <a:rPr lang="zh-TW" altLang="en-US" dirty="0" smtClean="0"/>
              <a:t>年國教</a:t>
            </a:r>
            <a:r>
              <a:rPr lang="zh-TW" altLang="en-US" b="1" dirty="0" smtClean="0"/>
              <a:t>，</a:t>
            </a:r>
            <a:r>
              <a:rPr lang="zh-TW" altLang="en-US" dirty="0" smtClean="0"/>
              <a:t>因此會有新課綱</a:t>
            </a:r>
            <a:r>
              <a:rPr lang="zh-TW" altLang="en-US" b="1" dirty="0" smtClean="0"/>
              <a:t>：</a:t>
            </a:r>
            <a:endParaRPr lang="en-US" altLang="zh-TW" dirty="0" smtClean="0"/>
          </a:p>
          <a:p>
            <a:pPr>
              <a:buFont typeface="Calibri" pitchFamily="34" charset="0"/>
              <a:buAutoNum type="arabicPeriod"/>
            </a:pPr>
            <a:r>
              <a:rPr lang="zh-TW" altLang="en-US" dirty="0" smtClean="0"/>
              <a:t>根據統計，近三年國中學生升學率已達</a:t>
            </a:r>
            <a:r>
              <a:rPr lang="en-US" altLang="zh-TW" dirty="0" smtClean="0"/>
              <a:t>99%</a:t>
            </a:r>
            <a:r>
              <a:rPr lang="zh-TW" altLang="en-US" dirty="0" smtClean="0"/>
              <a:t>，在量方面實質上已具備</a:t>
            </a:r>
            <a:r>
              <a:rPr lang="en-US" altLang="zh-TW" dirty="0" smtClean="0"/>
              <a:t>12</a:t>
            </a:r>
            <a:r>
              <a:rPr lang="zh-TW" altLang="en-US" dirty="0" smtClean="0"/>
              <a:t>國教的目標</a:t>
            </a:r>
            <a:r>
              <a:rPr lang="zh-TW" altLang="en-US" dirty="0" smtClean="0">
                <a:latin typeface="新細明體" charset="-120"/>
              </a:rPr>
              <a:t>。</a:t>
            </a:r>
            <a:endParaRPr lang="en-US" altLang="zh-TW" dirty="0" smtClean="0"/>
          </a:p>
          <a:p>
            <a:pPr>
              <a:buFont typeface="Calibri" pitchFamily="34" charset="0"/>
              <a:buAutoNum type="arabicPeriod"/>
            </a:pPr>
            <a:r>
              <a:rPr lang="zh-TW" altLang="en-US" dirty="0" smtClean="0"/>
              <a:t>隨著少子化、族群的多樣性、３Ｃ產業的快速發展，我們的生活世界有了很大的改變，教育的內容和方式也應有所不同才能因應個人和社會需要</a:t>
            </a:r>
            <a:r>
              <a:rPr lang="zh-TW" altLang="en-US" dirty="0" smtClean="0">
                <a:latin typeface="新細明體" charset="-120"/>
              </a:rPr>
              <a:t>。</a:t>
            </a:r>
            <a:endParaRPr lang="en-US" altLang="zh-TW" dirty="0" smtClean="0"/>
          </a:p>
          <a:p>
            <a:pPr>
              <a:buFont typeface="Calibri" pitchFamily="34" charset="0"/>
              <a:buAutoNum type="arabicPeriod"/>
            </a:pPr>
            <a:r>
              <a:rPr lang="zh-TW" altLang="en-US" dirty="0" smtClean="0"/>
              <a:t>政府可以說是在社會大眾的期待下，而加快推動的腳步</a:t>
            </a:r>
            <a:r>
              <a:rPr lang="zh-TW" altLang="en-US" dirty="0" smtClean="0">
                <a:latin typeface="新細明體" charset="-120"/>
              </a:rPr>
              <a:t>。</a:t>
            </a:r>
            <a:endParaRPr lang="zh-TW" altLang="en-US" dirty="0" smtClean="0"/>
          </a:p>
        </p:txBody>
      </p:sp>
      <p:sp>
        <p:nvSpPr>
          <p:cNvPr id="4" name="投影片編號版面配置區 3"/>
          <p:cNvSpPr>
            <a:spLocks noGrp="1"/>
          </p:cNvSpPr>
          <p:nvPr>
            <p:ph type="sldNum" sz="quarter" idx="10"/>
          </p:nvPr>
        </p:nvSpPr>
        <p:spPr/>
        <p:txBody>
          <a:bodyPr/>
          <a:lstStyle/>
          <a:p>
            <a:fld id="{11F8E289-4A38-4E43-B8DB-6E4EA0E1FECC}" type="slidenum">
              <a:rPr lang="zh-TW" altLang="en-US" smtClean="0"/>
              <a:t>4</a:t>
            </a:fld>
            <a:endParaRPr lang="zh-TW" altLang="en-US"/>
          </a:p>
        </p:txBody>
      </p:sp>
    </p:spTree>
    <p:extLst>
      <p:ext uri="{BB962C8B-B14F-4D97-AF65-F5344CB8AC3E}">
        <p14:creationId xmlns:p14="http://schemas.microsoft.com/office/powerpoint/2010/main" val="312489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latin typeface="+mj-ea"/>
                <a:ea typeface="+mn-ea"/>
                <a:cs typeface="+mn-cs"/>
              </a:rPr>
              <a:t>以數據喚起受教年限的知覺：</a:t>
            </a:r>
            <a:endParaRPr lang="en-US" altLang="zh-TW" sz="1200" kern="1200" dirty="0" smtClean="0">
              <a:solidFill>
                <a:schemeClr val="tx1"/>
              </a:solidFill>
              <a:latin typeface="+mj-ea"/>
              <a:ea typeface="+mn-ea"/>
              <a:cs typeface="+mn-cs"/>
            </a:endParaRPr>
          </a:p>
          <a:p>
            <a:pPr>
              <a:buFont typeface="Calibri" pitchFamily="34" charset="0"/>
              <a:buAutoNum type="arabicPeriod"/>
            </a:pPr>
            <a:r>
              <a:rPr lang="en-US" altLang="zh-TW" sz="1200" kern="1200" dirty="0" smtClean="0">
                <a:solidFill>
                  <a:schemeClr val="tx1"/>
                </a:solidFill>
                <a:latin typeface="+mj-ea"/>
                <a:ea typeface="+mn-ea"/>
                <a:cs typeface="+mn-cs"/>
              </a:rPr>
              <a:t>99.52 </a:t>
            </a:r>
            <a:r>
              <a:rPr lang="en-US" altLang="zh-TW" sz="1600" b="1" kern="1200" dirty="0" smtClean="0">
                <a:solidFill>
                  <a:srgbClr val="000000"/>
                </a:solidFill>
                <a:latin typeface="+mj-ea"/>
                <a:ea typeface="+mn-ea"/>
                <a:cs typeface="Times New Roman" pitchFamily="18" charset="0"/>
              </a:rPr>
              <a:t>%</a:t>
            </a:r>
            <a:r>
              <a:rPr lang="zh-TW" altLang="en-US" sz="1200" kern="1200" dirty="0" smtClean="0">
                <a:solidFill>
                  <a:schemeClr val="tx1"/>
                </a:solidFill>
                <a:latin typeface="+mj-ea"/>
                <a:ea typeface="+mn-ea"/>
                <a:cs typeface="+mn-cs"/>
              </a:rPr>
              <a:t>的學生會繼續完成十二教育。</a:t>
            </a:r>
            <a:endParaRPr lang="en-US" altLang="zh-TW" sz="1200" kern="1200" dirty="0" smtClean="0">
              <a:solidFill>
                <a:schemeClr val="tx1"/>
              </a:solidFill>
              <a:latin typeface="+mj-ea"/>
              <a:ea typeface="+mn-ea"/>
              <a:cs typeface="+mn-cs"/>
            </a:endParaRPr>
          </a:p>
          <a:p>
            <a:pPr>
              <a:buFont typeface="Calibri" pitchFamily="34" charset="0"/>
              <a:buAutoNum type="arabicPeriod"/>
            </a:pPr>
            <a:r>
              <a:rPr lang="zh-TW" altLang="en-US" sz="1200" kern="1200" dirty="0" smtClean="0">
                <a:solidFill>
                  <a:schemeClr val="tx1"/>
                </a:solidFill>
                <a:latin typeface="+mj-ea"/>
                <a:ea typeface="+mn-ea"/>
                <a:cs typeface="+mn-cs"/>
              </a:rPr>
              <a:t>超過</a:t>
            </a:r>
            <a:r>
              <a:rPr lang="en-US" altLang="zh-TW" sz="1200" kern="1200" dirty="0" smtClean="0">
                <a:solidFill>
                  <a:schemeClr val="tx1"/>
                </a:solidFill>
                <a:latin typeface="+mj-ea"/>
                <a:ea typeface="+mn-ea"/>
                <a:cs typeface="+mn-cs"/>
              </a:rPr>
              <a:t>80%</a:t>
            </a:r>
            <a:r>
              <a:rPr lang="zh-TW" altLang="en-US" sz="1200" kern="1200" dirty="0" smtClean="0">
                <a:solidFill>
                  <a:schemeClr val="tx1"/>
                </a:solidFill>
                <a:latin typeface="+mj-ea"/>
                <a:ea typeface="+mn-ea"/>
                <a:cs typeface="+mn-cs"/>
              </a:rPr>
              <a:t>的學生會繼續接受大學四年的教育（高中職升學率分別為</a:t>
            </a:r>
            <a:r>
              <a:rPr lang="en-US" altLang="zh-TW" sz="1200" kern="1200" dirty="0" smtClean="0">
                <a:solidFill>
                  <a:srgbClr val="000000"/>
                </a:solidFill>
                <a:latin typeface="+mj-ea"/>
                <a:ea typeface="+mn-ea"/>
                <a:cs typeface="+mn-cs"/>
              </a:rPr>
              <a:t>95.70%</a:t>
            </a:r>
            <a:r>
              <a:rPr lang="zh-TW" altLang="en-US" sz="1200" kern="1200" dirty="0" smtClean="0">
                <a:solidFill>
                  <a:srgbClr val="000000"/>
                </a:solidFill>
                <a:latin typeface="+mj-ea"/>
                <a:ea typeface="+mn-ea"/>
                <a:cs typeface="+mn-cs"/>
              </a:rPr>
              <a:t>、</a:t>
            </a:r>
            <a:r>
              <a:rPr lang="en-US" altLang="zh-TW" sz="1200" kern="1200" dirty="0" smtClean="0">
                <a:solidFill>
                  <a:srgbClr val="000000"/>
                </a:solidFill>
                <a:latin typeface="+mj-ea"/>
                <a:ea typeface="+mn-ea"/>
                <a:cs typeface="+mn-cs"/>
              </a:rPr>
              <a:t>81.01%</a:t>
            </a:r>
            <a:r>
              <a:rPr lang="zh-TW" altLang="en-US" sz="1200" kern="1200" dirty="0" smtClean="0">
                <a:solidFill>
                  <a:srgbClr val="000000"/>
                </a:solidFill>
                <a:latin typeface="+mj-ea"/>
                <a:ea typeface="+mn-ea"/>
                <a:cs typeface="+mn-cs"/>
              </a:rPr>
              <a:t>，故言</a:t>
            </a:r>
            <a:r>
              <a:rPr lang="zh-TW" altLang="en-US" sz="1200" kern="1200" dirty="0" smtClean="0">
                <a:solidFill>
                  <a:schemeClr val="tx1"/>
                </a:solidFill>
                <a:latin typeface="+mj-ea"/>
                <a:ea typeface="+mn-ea"/>
                <a:cs typeface="+mn-cs"/>
              </a:rPr>
              <a:t>超過</a:t>
            </a:r>
            <a:r>
              <a:rPr lang="en-US" altLang="zh-TW" sz="1200" kern="1200" dirty="0" smtClean="0">
                <a:solidFill>
                  <a:schemeClr val="tx1"/>
                </a:solidFill>
                <a:latin typeface="+mj-ea"/>
                <a:ea typeface="+mn-ea"/>
                <a:cs typeface="+mn-cs"/>
              </a:rPr>
              <a:t>80%</a:t>
            </a:r>
            <a:r>
              <a:rPr lang="zh-TW" altLang="en-US" sz="1200" kern="1200" dirty="0" smtClean="0">
                <a:solidFill>
                  <a:schemeClr val="tx1"/>
                </a:solidFill>
                <a:latin typeface="+mj-ea"/>
                <a:ea typeface="+mn-ea"/>
                <a:cs typeface="+mn-cs"/>
              </a:rPr>
              <a:t>）。</a:t>
            </a:r>
            <a:endParaRPr lang="en-US" altLang="zh-TW" sz="1200" kern="1200" dirty="0" smtClean="0">
              <a:solidFill>
                <a:srgbClr val="000000"/>
              </a:solidFill>
              <a:latin typeface="+mj-ea"/>
              <a:ea typeface="+mn-ea"/>
              <a:cs typeface="+mn-cs"/>
            </a:endParaRPr>
          </a:p>
          <a:p>
            <a:pPr>
              <a:buFont typeface="Calibri" pitchFamily="34" charset="0"/>
              <a:buAutoNum type="arabicPeriod"/>
            </a:pPr>
            <a:r>
              <a:rPr lang="zh-TW" altLang="en-US" sz="1200" kern="1200" dirty="0" smtClean="0">
                <a:solidFill>
                  <a:schemeClr val="tx1"/>
                </a:solidFill>
                <a:latin typeface="+mj-ea"/>
                <a:ea typeface="+mn-ea"/>
                <a:cs typeface="+mn-cs"/>
              </a:rPr>
              <a:t>實質上我國已達</a:t>
            </a:r>
            <a:r>
              <a:rPr lang="en-US" altLang="zh-TW" sz="1200" kern="1200" dirty="0" smtClean="0">
                <a:solidFill>
                  <a:schemeClr val="tx1"/>
                </a:solidFill>
                <a:latin typeface="+mj-ea"/>
                <a:ea typeface="+mn-ea"/>
                <a:cs typeface="+mn-cs"/>
              </a:rPr>
              <a:t>12</a:t>
            </a:r>
            <a:r>
              <a:rPr lang="zh-TW" altLang="en-US" sz="1200" kern="1200" dirty="0" smtClean="0">
                <a:solidFill>
                  <a:schemeClr val="tx1"/>
                </a:solidFill>
                <a:latin typeface="+mj-ea"/>
                <a:ea typeface="+mn-ea"/>
                <a:cs typeface="+mn-cs"/>
              </a:rPr>
              <a:t>國教的目標。</a:t>
            </a:r>
          </a:p>
          <a:p>
            <a:endParaRPr lang="zh-TW" altLang="en-US" dirty="0"/>
          </a:p>
        </p:txBody>
      </p:sp>
      <p:sp>
        <p:nvSpPr>
          <p:cNvPr id="4" name="投影片編號版面配置區 3"/>
          <p:cNvSpPr>
            <a:spLocks noGrp="1"/>
          </p:cNvSpPr>
          <p:nvPr>
            <p:ph type="sldNum" sz="quarter" idx="10"/>
          </p:nvPr>
        </p:nvSpPr>
        <p:spPr/>
        <p:txBody>
          <a:bodyPr/>
          <a:lstStyle/>
          <a:p>
            <a:fld id="{11F8E289-4A38-4E43-B8DB-6E4EA0E1FECC}" type="slidenum">
              <a:rPr lang="zh-TW" altLang="en-US" smtClean="0"/>
              <a:t>5</a:t>
            </a:fld>
            <a:endParaRPr lang="zh-TW" altLang="en-US"/>
          </a:p>
        </p:txBody>
      </p:sp>
    </p:spTree>
    <p:extLst>
      <p:ext uri="{BB962C8B-B14F-4D97-AF65-F5344CB8AC3E}">
        <p14:creationId xmlns:p14="http://schemas.microsoft.com/office/powerpoint/2010/main" val="92537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solidFill>
                  <a:srgbClr val="A50021"/>
                </a:solidFill>
                <a:latin typeface="Times New Roman" pitchFamily="18" charset="0"/>
                <a:ea typeface="標楷體" pitchFamily="65" charset="-120"/>
                <a:cs typeface="Times New Roman" pitchFamily="18" charset="0"/>
              </a:rPr>
              <a:t>社會變遷帶來的教育挑戰：</a:t>
            </a:r>
            <a:endParaRPr lang="en-US" altLang="zh-TW" dirty="0" smtClean="0">
              <a:solidFill>
                <a:srgbClr val="A50021"/>
              </a:solidFill>
              <a:latin typeface="Times New Roman" pitchFamily="18" charset="0"/>
              <a:ea typeface="標楷體" pitchFamily="65" charset="-120"/>
              <a:cs typeface="Times New Roman" pitchFamily="18" charset="0"/>
            </a:endParaRPr>
          </a:p>
          <a:p>
            <a:r>
              <a:rPr lang="en-US" altLang="zh-TW" dirty="0" smtClean="0">
                <a:solidFill>
                  <a:srgbClr val="A50021"/>
                </a:solidFill>
                <a:latin typeface="Times New Roman" pitchFamily="18" charset="0"/>
                <a:ea typeface="標楷體" pitchFamily="65" charset="-120"/>
                <a:cs typeface="Times New Roman" pitchFamily="18" charset="0"/>
              </a:rPr>
              <a:t>1.</a:t>
            </a:r>
            <a:r>
              <a:rPr lang="zh-TW" altLang="en-US" dirty="0" smtClean="0">
                <a:solidFill>
                  <a:srgbClr val="A50021"/>
                </a:solidFill>
                <a:latin typeface="Times New Roman" pitchFamily="18" charset="0"/>
                <a:ea typeface="標楷體" pitchFamily="65" charset="-120"/>
                <a:cs typeface="Times New Roman" pitchFamily="18" charset="0"/>
              </a:rPr>
              <a:t>新住民人數增加、出生率降低、變動不斷的環境、學習動機低落等等的衝擊。</a:t>
            </a:r>
            <a:endParaRPr lang="en-US" altLang="zh-TW" dirty="0" smtClean="0">
              <a:solidFill>
                <a:srgbClr val="A50021"/>
              </a:solidFill>
              <a:latin typeface="Times New Roman" pitchFamily="18" charset="0"/>
              <a:ea typeface="標楷體" pitchFamily="65" charset="-120"/>
              <a:cs typeface="Times New Roman" pitchFamily="18" charset="0"/>
            </a:endParaRPr>
          </a:p>
          <a:p>
            <a:r>
              <a:rPr lang="en-US" altLang="zh-TW" dirty="0" smtClean="0">
                <a:solidFill>
                  <a:srgbClr val="A50021"/>
                </a:solidFill>
                <a:latin typeface="Times New Roman" pitchFamily="18" charset="0"/>
                <a:ea typeface="標楷體" pitchFamily="65" charset="-120"/>
                <a:cs typeface="Times New Roman" pitchFamily="18" charset="0"/>
              </a:rPr>
              <a:t>2.</a:t>
            </a:r>
            <a:r>
              <a:rPr lang="zh-TW" altLang="en-US" dirty="0" smtClean="0">
                <a:latin typeface="新細明體" charset="-120"/>
                <a:ea typeface="標楷體" pitchFamily="65" charset="-120"/>
                <a:cs typeface="Times New Roman" pitchFamily="18" charset="0"/>
              </a:rPr>
              <a:t>現行課程實施至今已超過</a:t>
            </a:r>
            <a:r>
              <a:rPr lang="en-US" altLang="zh-TW" dirty="0" smtClean="0">
                <a:latin typeface="新細明體" charset="-120"/>
                <a:ea typeface="標楷體" pitchFamily="65" charset="-120"/>
                <a:cs typeface="Times New Roman" pitchFamily="18" charset="0"/>
              </a:rPr>
              <a:t>10</a:t>
            </a:r>
            <a:r>
              <a:rPr lang="zh-TW" altLang="en-US" dirty="0" smtClean="0">
                <a:latin typeface="新細明體" charset="-120"/>
                <a:ea typeface="標楷體" pitchFamily="65" charset="-120"/>
                <a:cs typeface="Times New Roman" pitchFamily="18" charset="0"/>
              </a:rPr>
              <a:t>年，面對具大的挑戰，以及因應十二年國教的銜接，是該做調整的時刻了。</a:t>
            </a:r>
            <a:endParaRPr lang="en-US" altLang="zh-TW" dirty="0" smtClean="0">
              <a:latin typeface="新細明體" charset="-120"/>
              <a:ea typeface="標楷體" pitchFamily="65" charset="-120"/>
              <a:cs typeface="Times New Roman" pitchFamily="18" charset="0"/>
            </a:endParaRPr>
          </a:p>
        </p:txBody>
      </p:sp>
      <p:sp>
        <p:nvSpPr>
          <p:cNvPr id="4" name="投影片編號版面配置區 3"/>
          <p:cNvSpPr>
            <a:spLocks noGrp="1"/>
          </p:cNvSpPr>
          <p:nvPr>
            <p:ph type="sldNum" sz="quarter" idx="10"/>
          </p:nvPr>
        </p:nvSpPr>
        <p:spPr/>
        <p:txBody>
          <a:bodyPr/>
          <a:lstStyle/>
          <a:p>
            <a:fld id="{11F8E289-4A38-4E43-B8DB-6E4EA0E1FECC}" type="slidenum">
              <a:rPr lang="zh-TW" altLang="en-US" smtClean="0"/>
              <a:t>6</a:t>
            </a:fld>
            <a:endParaRPr lang="zh-TW" altLang="en-US"/>
          </a:p>
        </p:txBody>
      </p:sp>
    </p:spTree>
    <p:extLst>
      <p:ext uri="{BB962C8B-B14F-4D97-AF65-F5344CB8AC3E}">
        <p14:creationId xmlns:p14="http://schemas.microsoft.com/office/powerpoint/2010/main" val="110341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由數據說明面對社會變遷帶來的教育挑戰：</a:t>
            </a:r>
            <a:endParaRPr lang="en-US" altLang="zh-TW" dirty="0" smtClean="0"/>
          </a:p>
          <a:p>
            <a:r>
              <a:rPr lang="zh-TW" altLang="en-US" dirty="0" smtClean="0"/>
              <a:t>少子化：</a:t>
            </a:r>
            <a:endParaRPr lang="en-US" altLang="zh-TW" dirty="0" smtClean="0"/>
          </a:p>
          <a:p>
            <a:r>
              <a:rPr lang="zh-TW" altLang="en-US" dirty="0" smtClean="0"/>
              <a:t>出生率逐年下降，面對少子化的時代，</a:t>
            </a:r>
            <a:r>
              <a:rPr lang="zh-TW" altLang="en-US" dirty="0" smtClean="0">
                <a:solidFill>
                  <a:srgbClr val="262626"/>
                </a:solidFill>
                <a:latin typeface="新細明體" charset="-120"/>
              </a:rPr>
              <a:t>每個孩子應受到更好的學習照顧。</a:t>
            </a:r>
            <a:endParaRPr lang="en-US" altLang="zh-TW" dirty="0" smtClean="0">
              <a:solidFill>
                <a:srgbClr val="262626"/>
              </a:solidFill>
              <a:latin typeface="新細明體" charset="-120"/>
            </a:endParaRPr>
          </a:p>
          <a:p>
            <a:r>
              <a:rPr lang="zh-TW" altLang="en-US" dirty="0" smtClean="0">
                <a:solidFill>
                  <a:srgbClr val="262626"/>
                </a:solidFill>
                <a:latin typeface="新細明體" charset="-120"/>
              </a:rPr>
              <a:t>所謂更好的照顧即是每個孩子需要接受適性、多元、更多彈性的學習。</a:t>
            </a:r>
          </a:p>
        </p:txBody>
      </p:sp>
      <p:sp>
        <p:nvSpPr>
          <p:cNvPr id="4" name="投影片編號版面配置區 3"/>
          <p:cNvSpPr>
            <a:spLocks noGrp="1"/>
          </p:cNvSpPr>
          <p:nvPr>
            <p:ph type="sldNum" sz="quarter" idx="10"/>
          </p:nvPr>
        </p:nvSpPr>
        <p:spPr/>
        <p:txBody>
          <a:bodyPr/>
          <a:lstStyle/>
          <a:p>
            <a:fld id="{11F8E289-4A38-4E43-B8DB-6E4EA0E1FECC}" type="slidenum">
              <a:rPr lang="zh-TW" altLang="en-US" smtClean="0"/>
              <a:t>9</a:t>
            </a:fld>
            <a:endParaRPr lang="zh-TW" altLang="en-US"/>
          </a:p>
        </p:txBody>
      </p:sp>
    </p:spTree>
    <p:extLst>
      <p:ext uri="{BB962C8B-B14F-4D97-AF65-F5344CB8AC3E}">
        <p14:creationId xmlns:p14="http://schemas.microsoft.com/office/powerpoint/2010/main" val="234742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投影片影像版面配置區 1"/>
          <p:cNvSpPr>
            <a:spLocks noGrp="1" noRot="1" noChangeAspect="1"/>
          </p:cNvSpPr>
          <p:nvPr>
            <p:ph type="sldImg"/>
          </p:nvPr>
        </p:nvSpPr>
        <p:spPr bwMode="auto">
          <a:noFill/>
          <a:ln>
            <a:solidFill>
              <a:srgbClr val="000000"/>
            </a:solidFill>
            <a:miter lim="800000"/>
            <a:headEnd/>
            <a:tailEnd/>
          </a:ln>
        </p:spPr>
      </p:sp>
      <p:sp>
        <p:nvSpPr>
          <p:cNvPr id="218114" name="備忘稿版面配置區 2"/>
          <p:cNvSpPr>
            <a:spLocks noGrp="1"/>
          </p:cNvSpPr>
          <p:nvPr>
            <p:ph type="body" idx="1"/>
          </p:nvPr>
        </p:nvSpPr>
        <p:spPr>
          <a:noFill/>
        </p:spPr>
        <p:txBody>
          <a:bodyPr/>
          <a:lstStyle/>
          <a:p>
            <a:r>
              <a:rPr lang="zh-TW" altLang="en-US" b="1" i="1" u="sng" dirty="0" smtClean="0"/>
              <a:t>強調與</a:t>
            </a:r>
            <a:r>
              <a:rPr lang="en-US" altLang="zh-TW" b="1" i="1" u="sng" dirty="0" smtClean="0"/>
              <a:t>P.11</a:t>
            </a:r>
            <a:r>
              <a:rPr lang="zh-TW" altLang="en-US" b="1" i="1" u="sng" dirty="0" smtClean="0"/>
              <a:t>的連結度</a:t>
            </a:r>
            <a:endParaRPr lang="en-US" altLang="zh-TW" b="1" i="1" u="sng" dirty="0" smtClean="0"/>
          </a:p>
          <a:p>
            <a:endParaRPr lang="en-US" altLang="zh-TW" dirty="0" smtClean="0"/>
          </a:p>
          <a:p>
            <a:r>
              <a:rPr lang="zh-TW" altLang="en-US" dirty="0" smtClean="0"/>
              <a:t>從研究數據顯示我國學生的學習落差大，適性教育還未成功：</a:t>
            </a:r>
            <a:endParaRPr lang="en-US" altLang="zh-TW" dirty="0" smtClean="0"/>
          </a:p>
          <a:p>
            <a:pPr>
              <a:buFont typeface="Calibri" pitchFamily="34" charset="0"/>
              <a:buAutoNum type="arabicPeriod"/>
            </a:pPr>
            <a:r>
              <a:rPr lang="zh-TW" altLang="en-US" dirty="0" smtClean="0"/>
              <a:t>就單一學校來說，全校學生的學習表現差距居世界第一。</a:t>
            </a:r>
            <a:endParaRPr lang="en-US" altLang="zh-TW" dirty="0" smtClean="0"/>
          </a:p>
          <a:p>
            <a:pPr>
              <a:buFont typeface="Calibri" pitchFamily="34" charset="0"/>
              <a:buAutoNum type="arabicPeriod"/>
            </a:pPr>
            <a:r>
              <a:rPr lang="zh-TW" altLang="en-US" dirty="0" smtClean="0"/>
              <a:t>另外學校和學校之間的差距也很大，也是居世界第一。</a:t>
            </a:r>
            <a:endParaRPr lang="en-US" altLang="zh-TW" dirty="0" smtClean="0"/>
          </a:p>
          <a:p>
            <a:pPr>
              <a:buFont typeface="Calibri" pitchFamily="34" charset="0"/>
              <a:buAutoNum type="arabicPeriod"/>
            </a:pPr>
            <a:r>
              <a:rPr lang="zh-TW" altLang="en-US" dirty="0" smtClean="0"/>
              <a:t>就國民基本能力來說，有必要輔導每一個孩子都獲得個人發展和適應社會的基本能力</a:t>
            </a:r>
            <a:r>
              <a:rPr lang="zh-TW" altLang="en-US" dirty="0" smtClean="0">
                <a:latin typeface="新細明體" charset="-120"/>
              </a:rPr>
              <a:t>。</a:t>
            </a:r>
            <a:endParaRPr lang="en-US" altLang="zh-TW" dirty="0" smtClean="0"/>
          </a:p>
          <a:p>
            <a:endParaRPr lang="en-US" altLang="zh-TW" dirty="0" smtClean="0"/>
          </a:p>
          <a:p>
            <a:endParaRPr lang="zh-TW" altLang="en-US" dirty="0" smtClean="0"/>
          </a:p>
          <a:p>
            <a:endParaRPr lang="zh-TW" altLang="en-US" dirty="0" smtClean="0"/>
          </a:p>
        </p:txBody>
      </p:sp>
      <p:sp>
        <p:nvSpPr>
          <p:cNvPr id="218115" name="投影片編號版面配置區 3"/>
          <p:cNvSpPr>
            <a:spLocks noGrp="1"/>
          </p:cNvSpPr>
          <p:nvPr>
            <p:ph type="sldNum" sz="quarter" idx="5"/>
          </p:nvPr>
        </p:nvSpPr>
        <p:spPr>
          <a:noFill/>
          <a:ln>
            <a:miter lim="800000"/>
            <a:headEnd/>
            <a:tailEnd/>
          </a:ln>
        </p:spPr>
        <p:txBody>
          <a:bodyPr/>
          <a:lstStyle/>
          <a:p>
            <a:pPr defTabSz="914400"/>
            <a:fld id="{E7BCB13A-8880-4C6E-B8F8-E2A3A4F4E318}" type="slidenum">
              <a:rPr lang="zh-TW" altLang="en-US" smtClean="0">
                <a:ea typeface="新細明體" charset="-120"/>
              </a:rPr>
              <a:pPr defTabSz="914400"/>
              <a:t>11</a:t>
            </a:fld>
            <a:endParaRPr lang="en-US" altLang="zh-TW" smtClean="0">
              <a:ea typeface="新細明體" charset="-120"/>
            </a:endParaRPr>
          </a:p>
        </p:txBody>
      </p:sp>
    </p:spTree>
    <p:extLst>
      <p:ext uri="{BB962C8B-B14F-4D97-AF65-F5344CB8AC3E}">
        <p14:creationId xmlns:p14="http://schemas.microsoft.com/office/powerpoint/2010/main" val="92679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投影片圖像版面配置區 1"/>
          <p:cNvSpPr>
            <a:spLocks noGrp="1" noRot="1" noChangeAspect="1"/>
          </p:cNvSpPr>
          <p:nvPr>
            <p:ph type="sldImg"/>
          </p:nvPr>
        </p:nvSpPr>
        <p:spPr bwMode="auto">
          <a:noFill/>
          <a:ln>
            <a:solidFill>
              <a:srgbClr val="000000"/>
            </a:solidFill>
            <a:miter lim="800000"/>
            <a:headEnd/>
            <a:tailEnd/>
          </a:ln>
        </p:spPr>
      </p:sp>
      <p:sp>
        <p:nvSpPr>
          <p:cNvPr id="220162" name="備忘稿版面配置區 2"/>
          <p:cNvSpPr>
            <a:spLocks noGrp="1"/>
          </p:cNvSpPr>
          <p:nvPr>
            <p:ph type="body" idx="1"/>
          </p:nvPr>
        </p:nvSpPr>
        <p:spPr>
          <a:noFill/>
        </p:spPr>
        <p:txBody>
          <a:bodyPr/>
          <a:lstStyle/>
          <a:p>
            <a:r>
              <a:rPr lang="zh-TW" altLang="en-US" b="1" i="1" u="sng" smtClean="0"/>
              <a:t>強調與</a:t>
            </a:r>
            <a:r>
              <a:rPr lang="en-US" altLang="zh-TW" b="1" i="1" u="sng" smtClean="0"/>
              <a:t>P.10</a:t>
            </a:r>
            <a:r>
              <a:rPr lang="zh-TW" altLang="en-US" b="1" i="1" u="sng" smtClean="0"/>
              <a:t>的連結性</a:t>
            </a:r>
            <a:endParaRPr lang="en-US" altLang="zh-TW" smtClean="0"/>
          </a:p>
          <a:p>
            <a:r>
              <a:rPr lang="zh-TW" altLang="en-US" smtClean="0"/>
              <a:t> </a:t>
            </a:r>
            <a:r>
              <a:rPr lang="en-US" altLang="zh-TW" smtClean="0"/>
              <a:t>2012PISA</a:t>
            </a:r>
            <a:r>
              <a:rPr lang="zh-TW" altLang="en-US" smtClean="0"/>
              <a:t>成績表現變異，臺灣前後段學生差距是世界第一的。</a:t>
            </a:r>
            <a:endParaRPr lang="en-US" altLang="zh-TW" smtClean="0"/>
          </a:p>
        </p:txBody>
      </p:sp>
      <p:sp>
        <p:nvSpPr>
          <p:cNvPr id="220163" name="投影片編號版面配置區 3"/>
          <p:cNvSpPr>
            <a:spLocks noGrp="1"/>
          </p:cNvSpPr>
          <p:nvPr>
            <p:ph type="sldNum" sz="quarter" idx="5"/>
          </p:nvPr>
        </p:nvSpPr>
        <p:spPr>
          <a:noFill/>
          <a:ln>
            <a:miter lim="800000"/>
            <a:headEnd/>
            <a:tailEnd/>
          </a:ln>
        </p:spPr>
        <p:txBody>
          <a:bodyPr/>
          <a:lstStyle/>
          <a:p>
            <a:pPr defTabSz="914400"/>
            <a:fld id="{A03AD177-D68B-4198-8221-14CFA18B310E}" type="slidenum">
              <a:rPr lang="zh-TW" altLang="en-US" smtClean="0">
                <a:solidFill>
                  <a:srgbClr val="000000"/>
                </a:solidFill>
                <a:ea typeface="新細明體" charset="-120"/>
              </a:rPr>
              <a:pPr defTabSz="914400"/>
              <a:t>12</a:t>
            </a:fld>
            <a:endParaRPr lang="en-US" altLang="zh-TW" smtClean="0">
              <a:solidFill>
                <a:srgbClr val="000000"/>
              </a:solidFill>
              <a:ea typeface="新細明體" charset="-120"/>
            </a:endParaRPr>
          </a:p>
        </p:txBody>
      </p:sp>
    </p:spTree>
    <p:extLst>
      <p:ext uri="{BB962C8B-B14F-4D97-AF65-F5344CB8AC3E}">
        <p14:creationId xmlns:p14="http://schemas.microsoft.com/office/powerpoint/2010/main" val="13823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投影片圖像版面配置區 1"/>
          <p:cNvSpPr>
            <a:spLocks noGrp="1" noRot="1" noChangeAspect="1"/>
          </p:cNvSpPr>
          <p:nvPr>
            <p:ph type="sldImg"/>
          </p:nvPr>
        </p:nvSpPr>
        <p:spPr bwMode="auto">
          <a:noFill/>
          <a:ln>
            <a:solidFill>
              <a:srgbClr val="000000"/>
            </a:solidFill>
            <a:miter lim="800000"/>
            <a:headEnd/>
            <a:tailEnd/>
          </a:ln>
        </p:spPr>
      </p:sp>
      <p:sp>
        <p:nvSpPr>
          <p:cNvPr id="222210" name="備忘稿版面配置區 2"/>
          <p:cNvSpPr>
            <a:spLocks noGrp="1"/>
          </p:cNvSpPr>
          <p:nvPr>
            <p:ph type="body" idx="1"/>
          </p:nvPr>
        </p:nvSpPr>
        <p:spPr>
          <a:noFill/>
        </p:spPr>
        <p:txBody>
          <a:bodyPr/>
          <a:lstStyle/>
          <a:p>
            <a:r>
              <a:rPr lang="zh-TW" altLang="en-US" dirty="0" smtClean="0"/>
              <a:t>依據調查顯示，學生的學習動機低落，</a:t>
            </a:r>
            <a:r>
              <a:rPr lang="zh-TW" altLang="en-US" dirty="0" smtClean="0">
                <a:solidFill>
                  <a:srgbClr val="FF0000"/>
                </a:solidFill>
              </a:rPr>
              <a:t>有一定比例的學生</a:t>
            </a:r>
            <a:r>
              <a:rPr lang="zh-TW" altLang="en-US" dirty="0" smtClean="0"/>
              <a:t>不會主動讀書。</a:t>
            </a:r>
          </a:p>
        </p:txBody>
      </p:sp>
      <p:sp>
        <p:nvSpPr>
          <p:cNvPr id="222211" name="投影片編號版面配置區 3"/>
          <p:cNvSpPr>
            <a:spLocks noGrp="1"/>
          </p:cNvSpPr>
          <p:nvPr>
            <p:ph type="sldNum" sz="quarter" idx="5"/>
          </p:nvPr>
        </p:nvSpPr>
        <p:spPr>
          <a:noFill/>
          <a:ln>
            <a:miter lim="800000"/>
            <a:headEnd/>
            <a:tailEnd/>
          </a:ln>
        </p:spPr>
        <p:txBody>
          <a:bodyPr/>
          <a:lstStyle/>
          <a:p>
            <a:pPr defTabSz="914400"/>
            <a:fld id="{FC59205E-63C2-4221-83ED-6884D783B571}" type="slidenum">
              <a:rPr lang="zh-TW" altLang="en-US" smtClean="0">
                <a:ea typeface="新細明體" charset="-120"/>
              </a:rPr>
              <a:pPr defTabSz="914400"/>
              <a:t>13</a:t>
            </a:fld>
            <a:endParaRPr lang="en-US" altLang="zh-TW" smtClean="0">
              <a:ea typeface="新細明體" charset="-120"/>
            </a:endParaRPr>
          </a:p>
        </p:txBody>
      </p:sp>
    </p:spTree>
    <p:extLst>
      <p:ext uri="{BB962C8B-B14F-4D97-AF65-F5344CB8AC3E}">
        <p14:creationId xmlns:p14="http://schemas.microsoft.com/office/powerpoint/2010/main" val="2874309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285750" y="5000625"/>
            <a:ext cx="6500828" cy="1357333"/>
          </a:xfrm>
          <a:prstGeom prst="rect">
            <a:avLst/>
          </a:prstGeom>
        </p:spPr>
        <p:txBody>
          <a:bodyPr/>
          <a:lstStyle/>
          <a:p>
            <a:pPr lvl="0"/>
            <a:r>
              <a:rPr lang="zh-TW" altLang="en-US" smtClean="0"/>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43000"/>
          </a:xfrm>
          <a:prstGeom prst="rect">
            <a:avLst/>
          </a:prstGeom>
        </p:spPr>
        <p:txBody>
          <a:bodyPr/>
          <a:lstStyle/>
          <a:p>
            <a:r>
              <a:rPr lang="zh-TW" altLang="en-US" smtClean="0"/>
              <a:t>按一下以編輯母片標題樣式</a:t>
            </a:r>
            <a:endParaRPr lang="en-US"/>
          </a:p>
        </p:txBody>
      </p:sp>
      <p:sp>
        <p:nvSpPr>
          <p:cNvPr id="3" name="日期版面配置區 5"/>
          <p:cNvSpPr>
            <a:spLocks noGrp="1"/>
          </p:cNvSpPr>
          <p:nvPr>
            <p:ph type="dt" sz="half" idx="10"/>
          </p:nvPr>
        </p:nvSpPr>
        <p:spPr>
          <a:xfrm rot="5400000">
            <a:off x="7589045" y="1081881"/>
            <a:ext cx="2011362" cy="384175"/>
          </a:xfrm>
          <a:prstGeom prst="rect">
            <a:avLst/>
          </a:prstGeom>
        </p:spPr>
        <p:txBody>
          <a:bodyPr rtlCol="0"/>
          <a:lstStyle>
            <a:lvl1pPr>
              <a:defRPr/>
            </a:lvl1pPr>
          </a:lstStyle>
          <a:p>
            <a:pPr>
              <a:defRPr/>
            </a:pPr>
            <a:endParaRPr lang="zh-TW" altLang="en-US"/>
          </a:p>
        </p:txBody>
      </p:sp>
      <p:sp>
        <p:nvSpPr>
          <p:cNvPr id="4" name="投影片編號版面配置區 6"/>
          <p:cNvSpPr>
            <a:spLocks noGrp="1"/>
          </p:cNvSpPr>
          <p:nvPr>
            <p:ph type="sldNum" sz="quarter" idx="11"/>
          </p:nvPr>
        </p:nvSpPr>
        <p:spPr>
          <a:xfrm>
            <a:off x="8129588" y="5734050"/>
            <a:ext cx="609600" cy="520700"/>
          </a:xfrm>
          <a:prstGeom prst="rect">
            <a:avLst/>
          </a:prstGeom>
        </p:spPr>
        <p:txBody>
          <a:bodyPr rtlCol="0"/>
          <a:lstStyle>
            <a:lvl1pPr>
              <a:defRPr/>
            </a:lvl1pPr>
          </a:lstStyle>
          <a:p>
            <a:pPr>
              <a:defRPr/>
            </a:pPr>
            <a:fld id="{3C50BACE-D518-4C29-AD20-3F19A418CFD1}" type="slidenum">
              <a:rPr lang="zh-TW" altLang="en-US"/>
              <a:pPr>
                <a:defRPr/>
              </a:pPr>
              <a:t>‹#›</a:t>
            </a:fld>
            <a:endParaRPr lang="zh-TW" altLang="en-US"/>
          </a:p>
        </p:txBody>
      </p:sp>
      <p:sp>
        <p:nvSpPr>
          <p:cNvPr id="5" name="頁尾版面配置區 7"/>
          <p:cNvSpPr>
            <a:spLocks noGrp="1"/>
          </p:cNvSpPr>
          <p:nvPr>
            <p:ph type="ftr" sz="quarter" idx="12"/>
          </p:nvPr>
        </p:nvSpPr>
        <p:spPr>
          <a:xfrm rot="5400000">
            <a:off x="6989763" y="3736975"/>
            <a:ext cx="3200400" cy="365125"/>
          </a:xfrm>
          <a:prstGeom prst="rect">
            <a:avLst/>
          </a:prstGeom>
        </p:spPr>
        <p:txBody>
          <a:bodyPr rtlCol="0"/>
          <a:lstStyle>
            <a:lvl1pPr>
              <a:defRPr/>
            </a:lvl1pPr>
          </a:lstStyle>
          <a:p>
            <a:pPr>
              <a:defRPr/>
            </a:pPr>
            <a:endParaRPr lang="zh-TW" altLang="en-US"/>
          </a:p>
        </p:txBody>
      </p:sp>
    </p:spTree>
    <p:extLst>
      <p:ext uri="{BB962C8B-B14F-4D97-AF65-F5344CB8AC3E}">
        <p14:creationId xmlns:p14="http://schemas.microsoft.com/office/powerpoint/2010/main" val="339381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428626" y="1000126"/>
            <a:ext cx="2714614" cy="2357454"/>
          </a:xfrm>
          <a:prstGeom prst="rect">
            <a:avLst/>
          </a:prstGeom>
          <a:ln w="12700">
            <a:solidFill>
              <a:schemeClr val="accent3">
                <a:lumMod val="50000"/>
              </a:schemeClr>
            </a:solidFill>
          </a:ln>
          <a:effectLst>
            <a:outerShdw blurRad="63500" sx="102000" sy="102000" algn="ctr" rotWithShape="0">
              <a:prstClr val="black">
                <a:alpha val="40000"/>
              </a:prstClr>
            </a:outerShdw>
          </a:effectLst>
        </p:spPr>
        <p:txBody>
          <a:bodyPr/>
          <a:lstStyle/>
          <a:p>
            <a:r>
              <a:rPr lang="zh-TW" altLang="en-US" smtClean="0"/>
              <a:t>按一下圖示以新增圖片</a:t>
            </a:r>
            <a:endParaRPr lang="zh-CN" altLang="en-US"/>
          </a:p>
        </p:txBody>
      </p:sp>
      <p:sp>
        <p:nvSpPr>
          <p:cNvPr id="13" name="图片占位符 7"/>
          <p:cNvSpPr>
            <a:spLocks noGrp="1"/>
          </p:cNvSpPr>
          <p:nvPr>
            <p:ph type="pic" sz="quarter" idx="11"/>
          </p:nvPr>
        </p:nvSpPr>
        <p:spPr>
          <a:xfrm>
            <a:off x="3214678" y="1000108"/>
            <a:ext cx="2714614" cy="2357454"/>
          </a:xfrm>
          <a:prstGeom prst="rect">
            <a:avLst/>
          </a:prstGeom>
          <a:ln w="12700">
            <a:solidFill>
              <a:schemeClr val="accent3">
                <a:lumMod val="50000"/>
              </a:schemeClr>
            </a:solidFill>
          </a:ln>
          <a:effectLst>
            <a:outerShdw blurRad="63500" sx="102000" sy="102000" algn="ctr" rotWithShape="0">
              <a:prstClr val="black">
                <a:alpha val="40000"/>
              </a:prstClr>
            </a:outerShdw>
          </a:effectLst>
        </p:spPr>
        <p:txBody>
          <a:bodyPr/>
          <a:lstStyle/>
          <a:p>
            <a:r>
              <a:rPr lang="zh-TW" altLang="en-US" smtClean="0"/>
              <a:t>按一下圖示以新增圖片</a:t>
            </a:r>
            <a:endParaRPr lang="zh-CN" altLang="en-US"/>
          </a:p>
        </p:txBody>
      </p:sp>
      <p:sp>
        <p:nvSpPr>
          <p:cNvPr id="14" name="图片占位符 7"/>
          <p:cNvSpPr>
            <a:spLocks noGrp="1"/>
          </p:cNvSpPr>
          <p:nvPr>
            <p:ph type="pic" sz="quarter" idx="12"/>
          </p:nvPr>
        </p:nvSpPr>
        <p:spPr>
          <a:xfrm>
            <a:off x="6000760" y="1000108"/>
            <a:ext cx="2714614" cy="2357454"/>
          </a:xfrm>
          <a:prstGeom prst="rect">
            <a:avLst/>
          </a:prstGeom>
          <a:ln w="12700">
            <a:solidFill>
              <a:schemeClr val="accent3">
                <a:lumMod val="50000"/>
              </a:schemeClr>
            </a:solidFill>
          </a:ln>
          <a:effectLst>
            <a:outerShdw blurRad="63500" sx="102000" sy="102000" algn="ctr" rotWithShape="0">
              <a:prstClr val="black">
                <a:alpha val="40000"/>
              </a:prstClr>
            </a:outerShdw>
          </a:effectLst>
        </p:spPr>
        <p:txBody>
          <a:bodyPr/>
          <a:lstStyle/>
          <a:p>
            <a:r>
              <a:rPr lang="zh-TW" altLang="en-US" smtClean="0"/>
              <a:t>按一下圖示以新增圖片</a:t>
            </a:r>
            <a:endParaRPr lang="zh-CN" altLang="en-US"/>
          </a:p>
        </p:txBody>
      </p:sp>
      <p:sp>
        <p:nvSpPr>
          <p:cNvPr id="16" name="文本占位符 15"/>
          <p:cNvSpPr>
            <a:spLocks noGrp="1"/>
          </p:cNvSpPr>
          <p:nvPr>
            <p:ph type="body" sz="quarter" idx="13"/>
          </p:nvPr>
        </p:nvSpPr>
        <p:spPr>
          <a:xfrm>
            <a:off x="428625" y="3643313"/>
            <a:ext cx="6858000" cy="1643062"/>
          </a:xfrm>
          <a:prstGeom prst="rect">
            <a:avLst/>
          </a:prstGeom>
        </p:spPr>
        <p:txBody>
          <a:bodyPr/>
          <a:lstStyle/>
          <a:p>
            <a:pPr lvl="0"/>
            <a:r>
              <a:rPr lang="zh-TW" altLang="en-US" smtClean="0"/>
              <a:t>按一下以編輯母片文字樣式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57189" y="428624"/>
            <a:ext cx="4500564" cy="2786062"/>
          </a:xfrm>
          <a:prstGeom prst="rect">
            <a:avLst/>
          </a:prstGeom>
          <a:ln w="12700">
            <a:solidFill>
              <a:schemeClr val="accent3">
                <a:lumMod val="50000"/>
              </a:schemeClr>
            </a:solidFill>
          </a:ln>
          <a:effectLst>
            <a:outerShdw blurRad="63500" sx="102000" sy="102000" algn="ctr" rotWithShape="0">
              <a:prstClr val="black">
                <a:alpha val="40000"/>
              </a:prstClr>
            </a:outerShdw>
          </a:effectLst>
        </p:spPr>
        <p:txBody>
          <a:bodyPr/>
          <a:lstStyle/>
          <a:p>
            <a:r>
              <a:rPr lang="zh-TW" altLang="en-US" smtClean="0"/>
              <a:t>按一下圖示以新增圖片</a:t>
            </a:r>
            <a:endParaRPr lang="zh-CN" altLang="en-US"/>
          </a:p>
        </p:txBody>
      </p:sp>
      <p:sp>
        <p:nvSpPr>
          <p:cNvPr id="9" name="图片占位符 7"/>
          <p:cNvSpPr>
            <a:spLocks noGrp="1"/>
          </p:cNvSpPr>
          <p:nvPr>
            <p:ph type="pic" sz="quarter" idx="11"/>
          </p:nvPr>
        </p:nvSpPr>
        <p:spPr>
          <a:xfrm>
            <a:off x="4929190" y="3286124"/>
            <a:ext cx="2428892" cy="2000264"/>
          </a:xfrm>
          <a:prstGeom prst="rect">
            <a:avLst/>
          </a:prstGeom>
          <a:ln w="12700">
            <a:solidFill>
              <a:schemeClr val="accent3">
                <a:lumMod val="50000"/>
              </a:schemeClr>
            </a:solidFill>
          </a:ln>
          <a:effectLst>
            <a:outerShdw blurRad="63500" sx="102000" sy="102000" algn="ctr" rotWithShape="0">
              <a:prstClr val="black">
                <a:alpha val="40000"/>
              </a:prstClr>
            </a:outerShdw>
          </a:effectLst>
        </p:spPr>
        <p:txBody>
          <a:bodyPr/>
          <a:lstStyle/>
          <a:p>
            <a:r>
              <a:rPr lang="zh-TW" altLang="en-US" smtClean="0"/>
              <a:t>按一下圖示以新增圖片</a:t>
            </a:r>
            <a:endParaRPr lang="zh-CN" altLang="en-US"/>
          </a:p>
        </p:txBody>
      </p:sp>
      <p:sp>
        <p:nvSpPr>
          <p:cNvPr id="11" name="图片占位符 7"/>
          <p:cNvSpPr>
            <a:spLocks noGrp="1"/>
          </p:cNvSpPr>
          <p:nvPr>
            <p:ph type="pic" sz="quarter" idx="13"/>
          </p:nvPr>
        </p:nvSpPr>
        <p:spPr>
          <a:xfrm>
            <a:off x="2428860" y="3286124"/>
            <a:ext cx="2428892" cy="2000264"/>
          </a:xfrm>
          <a:prstGeom prst="rect">
            <a:avLst/>
          </a:prstGeom>
          <a:ln w="12700">
            <a:solidFill>
              <a:schemeClr val="accent3">
                <a:lumMod val="50000"/>
              </a:schemeClr>
            </a:solidFill>
          </a:ln>
          <a:effectLst>
            <a:outerShdw blurRad="63500" sx="102000" sy="102000" algn="ctr" rotWithShape="0">
              <a:prstClr val="black">
                <a:alpha val="40000"/>
              </a:prstClr>
            </a:outerShdw>
          </a:effectLst>
        </p:spPr>
        <p:txBody>
          <a:bodyPr/>
          <a:lstStyle/>
          <a:p>
            <a:r>
              <a:rPr lang="zh-TW" altLang="en-US" smtClean="0"/>
              <a:t>按一下圖示以新增圖片</a:t>
            </a:r>
            <a:endParaRPr lang="zh-CN" altLang="en-US"/>
          </a:p>
        </p:txBody>
      </p:sp>
      <p:sp>
        <p:nvSpPr>
          <p:cNvPr id="13" name="文本占位符 12"/>
          <p:cNvSpPr>
            <a:spLocks noGrp="1"/>
          </p:cNvSpPr>
          <p:nvPr>
            <p:ph type="body" sz="quarter" idx="14"/>
          </p:nvPr>
        </p:nvSpPr>
        <p:spPr>
          <a:xfrm>
            <a:off x="4929188" y="428625"/>
            <a:ext cx="2428894" cy="2786063"/>
          </a:xfrm>
          <a:prstGeom prst="rect">
            <a:avLst/>
          </a:prstGeom>
        </p:spPr>
        <p:txBody>
          <a:body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57189" y="428624"/>
            <a:ext cx="3643307" cy="5214954"/>
          </a:xfrm>
          <a:prstGeom prst="rect">
            <a:avLst/>
          </a:prstGeom>
          <a:ln w="12700">
            <a:solidFill>
              <a:schemeClr val="accent3">
                <a:lumMod val="50000"/>
              </a:schemeClr>
            </a:solidFill>
          </a:ln>
          <a:effectLst>
            <a:outerShdw blurRad="63500" sx="102000" sy="102000" algn="ctr" rotWithShape="0">
              <a:prstClr val="black">
                <a:alpha val="40000"/>
              </a:prstClr>
            </a:outerShdw>
          </a:effectLst>
        </p:spPr>
        <p:txBody>
          <a:bodyPr/>
          <a:lstStyle/>
          <a:p>
            <a:r>
              <a:rPr lang="zh-TW" altLang="en-US" smtClean="0"/>
              <a:t>按一下圖示以新增圖片</a:t>
            </a:r>
            <a:endParaRPr lang="zh-CN" altLang="en-US"/>
          </a:p>
        </p:txBody>
      </p:sp>
      <p:sp>
        <p:nvSpPr>
          <p:cNvPr id="10" name="图片占位符 7"/>
          <p:cNvSpPr>
            <a:spLocks noGrp="1"/>
          </p:cNvSpPr>
          <p:nvPr>
            <p:ph type="pic" sz="quarter" idx="13"/>
          </p:nvPr>
        </p:nvSpPr>
        <p:spPr>
          <a:xfrm>
            <a:off x="4143372" y="3500438"/>
            <a:ext cx="2857520" cy="2143140"/>
          </a:xfrm>
          <a:prstGeom prst="rect">
            <a:avLst/>
          </a:prstGeom>
          <a:ln w="12700">
            <a:solidFill>
              <a:schemeClr val="accent3">
                <a:lumMod val="50000"/>
              </a:schemeClr>
            </a:solidFill>
          </a:ln>
          <a:effectLst>
            <a:outerShdw blurRad="63500" sx="102000" sy="102000" algn="ctr" rotWithShape="0">
              <a:prstClr val="black">
                <a:alpha val="40000"/>
              </a:prstClr>
            </a:outerShdw>
          </a:effectLst>
        </p:spPr>
        <p:txBody>
          <a:bodyPr/>
          <a:lstStyle/>
          <a:p>
            <a:r>
              <a:rPr lang="zh-TW" altLang="en-US" smtClean="0"/>
              <a:t>按一下圖示以新增圖片</a:t>
            </a:r>
            <a:endParaRPr lang="zh-CN" altLang="en-US"/>
          </a:p>
        </p:txBody>
      </p:sp>
      <p:sp>
        <p:nvSpPr>
          <p:cNvPr id="12" name="文本占位符 11"/>
          <p:cNvSpPr>
            <a:spLocks noGrp="1"/>
          </p:cNvSpPr>
          <p:nvPr>
            <p:ph type="body" sz="quarter" idx="14"/>
          </p:nvPr>
        </p:nvSpPr>
        <p:spPr>
          <a:xfrm>
            <a:off x="4143372" y="428624"/>
            <a:ext cx="4357691" cy="2928937"/>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857250" y="1285875"/>
            <a:ext cx="7429500" cy="142874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143512"/>
            <a:ext cx="6043626" cy="1131910"/>
          </a:xfrm>
          <a:prstGeom prst="rect">
            <a:avLst/>
          </a:prstGeom>
        </p:spPr>
        <p:txBody>
          <a:bodyPr/>
          <a:lstStyle/>
          <a:p>
            <a:r>
              <a:rPr lang="zh-TW" altLang="en-US" smtClean="0"/>
              <a:t>按一下以編輯母片標題樣式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43000"/>
          </a:xfrm>
          <a:prstGeom prst="rect">
            <a:avLst/>
          </a:prstGeom>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600200"/>
            <a:ext cx="7467600" cy="4873752"/>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6"/>
          <p:cNvSpPr>
            <a:spLocks noGrp="1"/>
          </p:cNvSpPr>
          <p:nvPr>
            <p:ph type="dt" sz="half" idx="10"/>
          </p:nvPr>
        </p:nvSpPr>
        <p:spPr>
          <a:xfrm rot="5400000">
            <a:off x="7589045" y="1081881"/>
            <a:ext cx="2011362" cy="384175"/>
          </a:xfrm>
          <a:prstGeom prst="rect">
            <a:avLst/>
          </a:prstGeom>
        </p:spPr>
        <p:txBody>
          <a:bodyPr rtlCol="0"/>
          <a:lstStyle>
            <a:lvl1pPr>
              <a:defRPr/>
            </a:lvl1pPr>
          </a:lstStyle>
          <a:p>
            <a:pPr>
              <a:defRPr/>
            </a:pPr>
            <a:endParaRPr lang="zh-TW" altLang="en-US"/>
          </a:p>
        </p:txBody>
      </p:sp>
      <p:sp>
        <p:nvSpPr>
          <p:cNvPr id="5" name="投影片編號版面配置區 8"/>
          <p:cNvSpPr>
            <a:spLocks noGrp="1"/>
          </p:cNvSpPr>
          <p:nvPr>
            <p:ph type="sldNum" sz="quarter" idx="11"/>
          </p:nvPr>
        </p:nvSpPr>
        <p:spPr>
          <a:xfrm>
            <a:off x="8129588" y="5734050"/>
            <a:ext cx="609600" cy="520700"/>
          </a:xfrm>
          <a:prstGeom prst="rect">
            <a:avLst/>
          </a:prstGeom>
        </p:spPr>
        <p:txBody>
          <a:bodyPr rtlCol="0"/>
          <a:lstStyle>
            <a:lvl1pPr>
              <a:defRPr/>
            </a:lvl1pPr>
          </a:lstStyle>
          <a:p>
            <a:pPr>
              <a:defRPr/>
            </a:pPr>
            <a:fld id="{D351832B-DA87-4814-9A4A-F7EC84D112C0}" type="slidenum">
              <a:rPr lang="zh-TW" altLang="en-US"/>
              <a:pPr>
                <a:defRPr/>
              </a:pPr>
              <a:t>‹#›</a:t>
            </a:fld>
            <a:endParaRPr lang="zh-TW" altLang="en-US"/>
          </a:p>
        </p:txBody>
      </p:sp>
      <p:sp>
        <p:nvSpPr>
          <p:cNvPr id="6" name="頁尾版面配置區 9"/>
          <p:cNvSpPr>
            <a:spLocks noGrp="1"/>
          </p:cNvSpPr>
          <p:nvPr>
            <p:ph type="ftr" sz="quarter" idx="12"/>
          </p:nvPr>
        </p:nvSpPr>
        <p:spPr>
          <a:xfrm rot="5400000">
            <a:off x="6989763" y="3736975"/>
            <a:ext cx="3200400" cy="365125"/>
          </a:xfrm>
          <a:prstGeom prst="rect">
            <a:avLst/>
          </a:prstGeom>
        </p:spPr>
        <p:txBody>
          <a:bodyPr rtlCol="0"/>
          <a:lstStyle>
            <a:lvl1pPr>
              <a:defRPr/>
            </a:lvl1pPr>
          </a:lstStyle>
          <a:p>
            <a:pPr>
              <a:defRPr/>
            </a:pPr>
            <a:endParaRPr lang="zh-TW" altLang="en-US"/>
          </a:p>
        </p:txBody>
      </p:sp>
    </p:spTree>
    <p:extLst>
      <p:ext uri="{BB962C8B-B14F-4D97-AF65-F5344CB8AC3E}">
        <p14:creationId xmlns:p14="http://schemas.microsoft.com/office/powerpoint/2010/main" val="307381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zh-TW" altLang="en-US"/>
          </a:p>
        </p:txBody>
      </p:sp>
      <p:sp>
        <p:nvSpPr>
          <p:cNvPr id="3" name="頁尾版面配置區 2"/>
          <p:cNvSpPr>
            <a:spLocks noGrp="1"/>
          </p:cNvSpPr>
          <p:nvPr>
            <p:ph type="ftr" sz="quarter" idx="11"/>
          </p:nvPr>
        </p:nvSpPr>
        <p:spPr>
          <a:xfrm rot="5400000">
            <a:off x="6989763" y="3736975"/>
            <a:ext cx="3200400" cy="365125"/>
          </a:xfrm>
          <a:prstGeom prst="rect">
            <a:avLst/>
          </a:prstGeom>
        </p:spPr>
        <p:txBody>
          <a:bodyPr/>
          <a:lstStyle>
            <a:lvl1pPr>
              <a:defRPr/>
            </a:lvl1pPr>
          </a:lstStyle>
          <a:p>
            <a:pPr>
              <a:defRPr/>
            </a:pPr>
            <a:endParaRPr lang="zh-TW" altLang="en-US"/>
          </a:p>
        </p:txBody>
      </p:sp>
      <p:sp>
        <p:nvSpPr>
          <p:cNvPr id="4" name="投影片編號版面配置區 22"/>
          <p:cNvSpPr>
            <a:spLocks noGrp="1"/>
          </p:cNvSpPr>
          <p:nvPr>
            <p:ph type="sldNum" sz="quarter" idx="12"/>
          </p:nvPr>
        </p:nvSpPr>
        <p:spPr>
          <a:xfrm>
            <a:off x="8129588" y="5734050"/>
            <a:ext cx="609600" cy="520700"/>
          </a:xfrm>
          <a:prstGeom prst="rect">
            <a:avLst/>
          </a:prstGeom>
        </p:spPr>
        <p:txBody>
          <a:bodyPr/>
          <a:lstStyle>
            <a:lvl1pPr>
              <a:defRPr/>
            </a:lvl1pPr>
          </a:lstStyle>
          <a:p>
            <a:pPr>
              <a:defRPr/>
            </a:pPr>
            <a:fld id="{FFEC0DB1-DBBC-4A6A-ADBF-727E49C79717}" type="slidenum">
              <a:rPr lang="zh-TW" altLang="en-US"/>
              <a:pPr>
                <a:defRPr/>
              </a:pPr>
              <a:t>‹#›</a:t>
            </a:fld>
            <a:endParaRPr lang="zh-TW" altLang="en-US"/>
          </a:p>
        </p:txBody>
      </p:sp>
    </p:spTree>
    <p:extLst>
      <p:ext uri="{BB962C8B-B14F-4D97-AF65-F5344CB8AC3E}">
        <p14:creationId xmlns:p14="http://schemas.microsoft.com/office/powerpoint/2010/main" val="243302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43000"/>
          </a:xfrm>
          <a:prstGeom prst="rect">
            <a:avLst/>
          </a:prstGeom>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600200"/>
            <a:ext cx="3657600" cy="457200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270248" y="1600200"/>
            <a:ext cx="3657600" cy="457200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zh-TW" altLang="en-US"/>
          </a:p>
        </p:txBody>
      </p:sp>
      <p:sp>
        <p:nvSpPr>
          <p:cNvPr id="6" name="頁尾版面配置區 2"/>
          <p:cNvSpPr>
            <a:spLocks noGrp="1"/>
          </p:cNvSpPr>
          <p:nvPr>
            <p:ph type="ftr" sz="quarter" idx="11"/>
          </p:nvPr>
        </p:nvSpPr>
        <p:spPr>
          <a:xfrm rot="5400000">
            <a:off x="6989763" y="3736975"/>
            <a:ext cx="3200400" cy="365125"/>
          </a:xfrm>
          <a:prstGeom prst="rect">
            <a:avLst/>
          </a:prstGeom>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a:xfrm>
            <a:off x="8129588" y="5734050"/>
            <a:ext cx="609600" cy="520700"/>
          </a:xfrm>
          <a:prstGeom prst="rect">
            <a:avLst/>
          </a:prstGeom>
        </p:spPr>
        <p:txBody>
          <a:bodyPr/>
          <a:lstStyle>
            <a:lvl1pPr>
              <a:defRPr/>
            </a:lvl1pPr>
          </a:lstStyle>
          <a:p>
            <a:pPr>
              <a:defRPr/>
            </a:pPr>
            <a:fld id="{19113DE2-B2F5-4989-A878-ABC36BA4309C}" type="slidenum">
              <a:rPr lang="zh-TW" altLang="en-US"/>
              <a:pPr>
                <a:defRPr/>
              </a:pPr>
              <a:t>‹#›</a:t>
            </a:fld>
            <a:endParaRPr lang="zh-TW" altLang="en-US"/>
          </a:p>
        </p:txBody>
      </p:sp>
    </p:spTree>
    <p:extLst>
      <p:ext uri="{BB962C8B-B14F-4D97-AF65-F5344CB8AC3E}">
        <p14:creationId xmlns:p14="http://schemas.microsoft.com/office/powerpoint/2010/main" val="123395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aer.edu.tw/bin/home.php"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28626" y="4941168"/>
            <a:ext cx="8247830" cy="1059600"/>
          </a:xfrm>
        </p:spPr>
        <p:txBody>
          <a:bodyPr/>
          <a:lstStyle/>
          <a:p>
            <a:pPr algn="ctr">
              <a:buNone/>
            </a:pPr>
            <a:r>
              <a:rPr lang="zh-TW" altLang="en-US" sz="4000" dirty="0" smtClean="0">
                <a:solidFill>
                  <a:schemeClr val="bg1"/>
                </a:solidFill>
                <a:latin typeface="標楷體" panose="03000509000000000000" pitchFamily="65" charset="-120"/>
                <a:ea typeface="標楷體" panose="03000509000000000000" pitchFamily="65" charset="-120"/>
              </a:rPr>
              <a:t>十二年國民基本教育總綱宣講</a:t>
            </a:r>
            <a:endParaRPr lang="zh-CN" altLang="en-US" sz="4000" dirty="0">
              <a:solidFill>
                <a:schemeClr val="bg1"/>
              </a:solidFill>
              <a:latin typeface="標楷體" panose="03000509000000000000" pitchFamily="65" charset="-120"/>
              <a:ea typeface="標楷體" panose="03000509000000000000" pitchFamily="65" charset="-120"/>
            </a:endParaRPr>
          </a:p>
        </p:txBody>
      </p:sp>
      <p:sp>
        <p:nvSpPr>
          <p:cNvPr id="5" name="矩形 4"/>
          <p:cNvSpPr/>
          <p:nvPr/>
        </p:nvSpPr>
        <p:spPr>
          <a:xfrm>
            <a:off x="1547664" y="5517231"/>
            <a:ext cx="5976664" cy="861774"/>
          </a:xfrm>
          <a:prstGeom prst="rect">
            <a:avLst/>
          </a:prstGeom>
        </p:spPr>
        <p:txBody>
          <a:bodyPr wrap="square">
            <a:spAutoFit/>
          </a:bodyPr>
          <a:lstStyle/>
          <a:p>
            <a:r>
              <a:rPr lang="zh-TW" altLang="en-US" sz="2500" b="1"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主講者：</a:t>
            </a:r>
            <a:endParaRPr lang="en-US" altLang="zh-TW" sz="2500" b="1"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25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民生國中 廖文傑    三民國中 張懿婷 </a:t>
            </a:r>
            <a:endParaRPr lang="zh-CN" altLang="en-US" sz="25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2"/>
          <p:cNvSpPr txBox="1">
            <a:spLocks/>
          </p:cNvSpPr>
          <p:nvPr/>
        </p:nvSpPr>
        <p:spPr>
          <a:xfrm>
            <a:off x="251520" y="274638"/>
            <a:ext cx="8784976" cy="1143000"/>
          </a:xfrm>
          <a:prstGeom prst="rect">
            <a:avLst/>
          </a:prstGeom>
        </p:spPr>
        <p:txBody>
          <a:bodyPr wrap="square" lIns="91440" tIns="45720" rIns="91440" bIns="45720" numCol="1"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TW" altLang="en-US" sz="42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二</a:t>
            </a:r>
            <a:r>
              <a:rPr lang="zh-TW" altLang="en-US" sz="4200" b="1"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、為何社會期待十二年國教改革？</a:t>
            </a:r>
          </a:p>
        </p:txBody>
      </p:sp>
      <p:sp>
        <p:nvSpPr>
          <p:cNvPr id="6" name="矩形 5"/>
          <p:cNvSpPr/>
          <p:nvPr/>
        </p:nvSpPr>
        <p:spPr>
          <a:xfrm>
            <a:off x="395536" y="1628800"/>
            <a:ext cx="7920880" cy="3554819"/>
          </a:xfrm>
          <a:prstGeom prst="rect">
            <a:avLst/>
          </a:prstGeom>
        </p:spPr>
        <p:txBody>
          <a:bodyPr wrap="square">
            <a:spAutoFit/>
          </a:bodyPr>
          <a:lstStyle/>
          <a:p>
            <a:pPr marL="457200" indent="-457200">
              <a:lnSpc>
                <a:spcPct val="150000"/>
              </a:lnSpc>
              <a:buFont typeface="Wingdings" panose="05000000000000000000" pitchFamily="2" charset="2"/>
              <a:buChar char="l"/>
            </a:pPr>
            <a:r>
              <a:rPr lang="zh-TW" altLang="en-US" sz="3000" b="1" dirty="0" smtClean="0">
                <a:solidFill>
                  <a:srgbClr val="002060"/>
                </a:solidFill>
                <a:latin typeface="Times New Roman" pitchFamily="18" charset="0"/>
                <a:ea typeface="標楷體" pitchFamily="65" charset="-120"/>
                <a:cs typeface="Times New Roman" pitchFamily="18" charset="0"/>
              </a:rPr>
              <a:t>學生</a:t>
            </a:r>
            <a:r>
              <a:rPr lang="zh-TW" altLang="en-US" sz="3000" b="1" dirty="0">
                <a:solidFill>
                  <a:srgbClr val="002060"/>
                </a:solidFill>
                <a:latin typeface="Times New Roman" pitchFamily="18" charset="0"/>
                <a:ea typeface="標楷體" pitchFamily="65" charset="-120"/>
                <a:cs typeface="Times New Roman" pitchFamily="18" charset="0"/>
              </a:rPr>
              <a:t>的學習落差大，適性教育還未成功</a:t>
            </a:r>
            <a:r>
              <a:rPr lang="zh-TW" altLang="en-US" sz="3000" b="1" dirty="0" smtClean="0">
                <a:solidFill>
                  <a:srgbClr val="002060"/>
                </a:solidFill>
                <a:latin typeface="Times New Roman" pitchFamily="18" charset="0"/>
                <a:ea typeface="標楷體" pitchFamily="65" charset="-120"/>
                <a:cs typeface="Times New Roman" pitchFamily="18" charset="0"/>
              </a:rPr>
              <a:t>。</a:t>
            </a:r>
            <a:endParaRPr lang="en-US" altLang="zh-TW" sz="3000" b="1" dirty="0" smtClean="0">
              <a:solidFill>
                <a:srgbClr val="002060"/>
              </a:solidFill>
              <a:latin typeface="Times New Roman" pitchFamily="18" charset="0"/>
              <a:ea typeface="標楷體" pitchFamily="65" charset="-120"/>
              <a:cs typeface="Times New Roman" pitchFamily="18" charset="0"/>
            </a:endParaRPr>
          </a:p>
          <a:p>
            <a:pPr marL="457200" indent="-457200">
              <a:lnSpc>
                <a:spcPct val="150000"/>
              </a:lnSpc>
              <a:buFont typeface="Wingdings" panose="05000000000000000000" pitchFamily="2" charset="2"/>
              <a:buChar char="l"/>
            </a:pPr>
            <a:r>
              <a:rPr lang="zh-TW" altLang="en-US" sz="3000" b="1" dirty="0">
                <a:solidFill>
                  <a:srgbClr val="002060"/>
                </a:solidFill>
                <a:latin typeface="Times New Roman" pitchFamily="18" charset="0"/>
                <a:ea typeface="標楷體" pitchFamily="65" charset="-120"/>
                <a:cs typeface="Times New Roman" pitchFamily="18" charset="0"/>
              </a:rPr>
              <a:t>課程重疊有待縱貫的重整，學習的層次有待提升。</a:t>
            </a:r>
            <a:endParaRPr lang="en-US" altLang="zh-TW" sz="3000" b="1" dirty="0">
              <a:solidFill>
                <a:srgbClr val="002060"/>
              </a:solidFill>
              <a:latin typeface="Times New Roman" pitchFamily="18" charset="0"/>
              <a:ea typeface="標楷體" pitchFamily="65" charset="-120"/>
              <a:cs typeface="Times New Roman" pitchFamily="18" charset="0"/>
            </a:endParaRPr>
          </a:p>
          <a:p>
            <a:pPr marL="457200" indent="-457200">
              <a:lnSpc>
                <a:spcPct val="150000"/>
              </a:lnSpc>
              <a:buFont typeface="Wingdings" panose="05000000000000000000" pitchFamily="2" charset="2"/>
              <a:buChar char="l"/>
            </a:pPr>
            <a:r>
              <a:rPr lang="zh-TW" altLang="en-US" sz="3000" b="1" dirty="0">
                <a:solidFill>
                  <a:srgbClr val="002060"/>
                </a:solidFill>
                <a:latin typeface="Times New Roman" pitchFamily="18" charset="0"/>
                <a:ea typeface="標楷體" pitchFamily="65" charset="-120"/>
                <a:cs typeface="Times New Roman" pitchFamily="18" charset="0"/>
              </a:rPr>
              <a:t>課程彈性不足，學校特色課程、情境脈絡課程不足，無法學以致用，獲得真實的</a:t>
            </a:r>
            <a:r>
              <a:rPr lang="zh-TW" altLang="en-US" sz="3000" b="1" dirty="0" smtClean="0">
                <a:solidFill>
                  <a:srgbClr val="002060"/>
                </a:solidFill>
                <a:latin typeface="Times New Roman" pitchFamily="18" charset="0"/>
                <a:ea typeface="標楷體" pitchFamily="65" charset="-120"/>
                <a:cs typeface="Times New Roman" pitchFamily="18" charset="0"/>
              </a:rPr>
              <a:t>學習</a:t>
            </a:r>
            <a:r>
              <a:rPr lang="zh-TW" altLang="en-US" sz="3000" b="1" dirty="0">
                <a:solidFill>
                  <a:srgbClr val="002060"/>
                </a:solidFill>
                <a:latin typeface="Times New Roman" pitchFamily="18" charset="0"/>
                <a:ea typeface="標楷體" pitchFamily="65" charset="-120"/>
                <a:cs typeface="Times New Roman" pitchFamily="18" charset="0"/>
              </a:rPr>
              <a:t>。</a:t>
            </a:r>
          </a:p>
        </p:txBody>
      </p:sp>
      <p:sp>
        <p:nvSpPr>
          <p:cNvPr id="16" name="橢圓 15"/>
          <p:cNvSpPr/>
          <p:nvPr/>
        </p:nvSpPr>
        <p:spPr>
          <a:xfrm>
            <a:off x="1907704" y="1772816"/>
            <a:ext cx="2304256" cy="7200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683568" y="2392528"/>
            <a:ext cx="2088232" cy="7200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5508104" y="4463539"/>
            <a:ext cx="2577729" cy="7200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45501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50" y="214313"/>
            <a:ext cx="7858125" cy="623887"/>
          </a:xfrm>
        </p:spPr>
        <p:txBody>
          <a:bodyPr/>
          <a:lstStyle/>
          <a:p>
            <a:pPr eaLnBrk="1" fontAlgn="auto" hangingPunct="1">
              <a:spcAft>
                <a:spcPts val="0"/>
              </a:spcAft>
              <a:defRPr/>
            </a:pPr>
            <a:r>
              <a:rPr kumimoji="1" lang="zh-TW" altLang="en-US" sz="32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臺灣的學校內變異、學校間變</a:t>
            </a:r>
            <a:r>
              <a:rPr kumimoji="1" lang="zh-TW" altLang="en-US" sz="32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異世界第一</a:t>
            </a:r>
          </a:p>
        </p:txBody>
      </p:sp>
      <p:pic>
        <p:nvPicPr>
          <p:cNvPr id="217090" name="內容版面配置區 6"/>
          <p:cNvPicPr>
            <a:picLocks noGrp="1"/>
          </p:cNvPicPr>
          <p:nvPr>
            <p:ph sz="quarter" idx="1"/>
          </p:nvPr>
        </p:nvPicPr>
        <p:blipFill>
          <a:blip r:embed="rId3"/>
          <a:srcRect l="1183" r="2371"/>
          <a:stretch>
            <a:fillRect/>
          </a:stretch>
        </p:blipFill>
        <p:spPr>
          <a:xfrm>
            <a:off x="214313" y="928688"/>
            <a:ext cx="8715375" cy="5456237"/>
          </a:xfrm>
        </p:spPr>
      </p:pic>
      <p:sp>
        <p:nvSpPr>
          <p:cNvPr id="217091" name="投影片編號版面配置區 8"/>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ADB83CB-87A0-4FED-8A91-C0F6D00E3941}" type="slidenum">
              <a:rPr lang="zh-TW" altLang="en-US" smtClean="0">
                <a:latin typeface="Arial" charset="0"/>
                <a:ea typeface="新細明體" charset="-120"/>
              </a:rPr>
              <a:pPr/>
              <a:t>11</a:t>
            </a:fld>
            <a:endParaRPr lang="en-US" altLang="zh-TW" smtClean="0">
              <a:latin typeface="Arial" charset="0"/>
              <a:ea typeface="新細明體" charset="-120"/>
            </a:endParaRPr>
          </a:p>
        </p:txBody>
      </p:sp>
      <p:sp>
        <p:nvSpPr>
          <p:cNvPr id="217092" name="矩形 2"/>
          <p:cNvSpPr>
            <a:spLocks noChangeArrowheads="1"/>
          </p:cNvSpPr>
          <p:nvPr/>
        </p:nvSpPr>
        <p:spPr bwMode="auto">
          <a:xfrm>
            <a:off x="142875" y="6510338"/>
            <a:ext cx="8786813" cy="246062"/>
          </a:xfrm>
          <a:prstGeom prst="rect">
            <a:avLst/>
          </a:prstGeom>
          <a:solidFill>
            <a:schemeClr val="bg1">
              <a:alpha val="85097"/>
            </a:schemeClr>
          </a:solidFill>
          <a:ln w="9525">
            <a:noFill/>
            <a:miter lim="800000"/>
            <a:headEnd/>
            <a:tailEnd/>
          </a:ln>
        </p:spPr>
        <p:txBody>
          <a:bodyPr>
            <a:spAutoFit/>
          </a:bodyPr>
          <a:lstStyle/>
          <a:p>
            <a:r>
              <a:rPr lang="zh-TW" altLang="en-US" sz="1000" b="1">
                <a:solidFill>
                  <a:srgbClr val="FF9900"/>
                </a:solidFill>
                <a:ea typeface="微軟正黑體"/>
                <a:cs typeface="Arial" charset="0"/>
              </a:rPr>
              <a:t>資料來源</a:t>
            </a:r>
            <a:r>
              <a:rPr lang="en-US" altLang="zh-TW" sz="1000" b="1">
                <a:solidFill>
                  <a:srgbClr val="FF9900"/>
                </a:solidFill>
                <a:ea typeface="微軟正黑體"/>
                <a:cs typeface="Arial" charset="0"/>
              </a:rPr>
              <a:t>:</a:t>
            </a:r>
            <a:r>
              <a:rPr lang="zh-TW" altLang="en-US" sz="1000" b="1">
                <a:solidFill>
                  <a:srgbClr val="FF9900"/>
                </a:solidFill>
                <a:ea typeface="微軟正黑體"/>
                <a:cs typeface="Arial" charset="0"/>
              </a:rPr>
              <a:t> </a:t>
            </a:r>
            <a:r>
              <a:rPr lang="en-US" altLang="zh-TW" sz="1000" b="1">
                <a:solidFill>
                  <a:srgbClr val="FF9900"/>
                </a:solidFill>
                <a:ea typeface="微軟正黑體"/>
                <a:cs typeface="Arial" charset="0"/>
              </a:rPr>
              <a:t>OECD (2013), PISA 2012 Results: Excellence through Equity Giving Every Student the Chance to Succeed Volume II, p47</a:t>
            </a:r>
            <a:endParaRPr lang="zh-TW" altLang="en-US" sz="1000" b="1">
              <a:solidFill>
                <a:srgbClr val="FF9900"/>
              </a:solidFill>
              <a:ea typeface="微軟正黑體"/>
              <a:cs typeface="Arial" charset="0"/>
            </a:endParaRPr>
          </a:p>
        </p:txBody>
      </p:sp>
      <p:sp>
        <p:nvSpPr>
          <p:cNvPr id="5" name="矩形 4"/>
          <p:cNvSpPr/>
          <p:nvPr/>
        </p:nvSpPr>
        <p:spPr>
          <a:xfrm>
            <a:off x="179388" y="1857375"/>
            <a:ext cx="2305050" cy="720725"/>
          </a:xfrm>
          <a:prstGeom prst="rect">
            <a:avLst/>
          </a:prstGeom>
          <a:solidFill>
            <a:schemeClr val="accent2">
              <a:lumMod val="75000"/>
              <a:alpha val="29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solidFill>
                <a:srgbClr val="920000"/>
              </a:solidFill>
              <a:ea typeface="標楷體" panose="03000509000000000000" pitchFamily="65" charset="-120"/>
            </a:endParaRPr>
          </a:p>
        </p:txBody>
      </p:sp>
      <p:sp>
        <p:nvSpPr>
          <p:cNvPr id="217094" name="文字方塊 5"/>
          <p:cNvSpPr txBox="1">
            <a:spLocks noChangeArrowheads="1"/>
          </p:cNvSpPr>
          <p:nvPr/>
        </p:nvSpPr>
        <p:spPr bwMode="auto">
          <a:xfrm>
            <a:off x="3465513" y="1743075"/>
            <a:ext cx="1152525" cy="400050"/>
          </a:xfrm>
          <a:prstGeom prst="rect">
            <a:avLst/>
          </a:prstGeom>
          <a:noFill/>
          <a:ln w="9525">
            <a:noFill/>
            <a:miter lim="800000"/>
            <a:headEnd/>
            <a:tailEnd/>
          </a:ln>
        </p:spPr>
        <p:txBody>
          <a:bodyPr>
            <a:spAutoFit/>
          </a:bodyPr>
          <a:lstStyle/>
          <a:p>
            <a:pPr algn="ctr"/>
            <a:r>
              <a:rPr lang="zh-TW" altLang="en-US" sz="2000" b="1">
                <a:solidFill>
                  <a:srgbClr val="FF0000"/>
                </a:solidFill>
                <a:latin typeface="標楷體" pitchFamily="65" charset="-120"/>
                <a:ea typeface="標楷體" pitchFamily="65" charset="-120"/>
                <a:cs typeface="BiauKai"/>
              </a:rPr>
              <a:t>學校內</a:t>
            </a:r>
          </a:p>
        </p:txBody>
      </p:sp>
      <p:sp>
        <p:nvSpPr>
          <p:cNvPr id="217095" name="文字方塊 7"/>
          <p:cNvSpPr txBox="1">
            <a:spLocks noChangeArrowheads="1"/>
          </p:cNvSpPr>
          <p:nvPr/>
        </p:nvSpPr>
        <p:spPr bwMode="auto">
          <a:xfrm>
            <a:off x="6634163" y="1743075"/>
            <a:ext cx="1152525" cy="400050"/>
          </a:xfrm>
          <a:prstGeom prst="rect">
            <a:avLst/>
          </a:prstGeom>
          <a:noFill/>
          <a:ln w="9525">
            <a:noFill/>
            <a:miter lim="800000"/>
            <a:headEnd/>
            <a:tailEnd/>
          </a:ln>
        </p:spPr>
        <p:txBody>
          <a:bodyPr>
            <a:spAutoFit/>
          </a:bodyPr>
          <a:lstStyle/>
          <a:p>
            <a:pPr algn="ctr"/>
            <a:r>
              <a:rPr lang="zh-TW" altLang="en-US" sz="2000" b="1">
                <a:solidFill>
                  <a:srgbClr val="FF0000"/>
                </a:solidFill>
                <a:latin typeface="標楷體" pitchFamily="65" charset="-120"/>
                <a:ea typeface="標楷體" pitchFamily="65" charset="-120"/>
                <a:cs typeface="BiauKai"/>
              </a:rPr>
              <a:t>學校間</a:t>
            </a:r>
          </a:p>
        </p:txBody>
      </p:sp>
      <p:sp>
        <p:nvSpPr>
          <p:cNvPr id="3" name="橢圓 2"/>
          <p:cNvSpPr/>
          <p:nvPr/>
        </p:nvSpPr>
        <p:spPr>
          <a:xfrm>
            <a:off x="395536" y="2420888"/>
            <a:ext cx="1584176" cy="4320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395536" y="5013176"/>
            <a:ext cx="1584176" cy="4320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1047388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標題 1"/>
          <p:cNvSpPr>
            <a:spLocks/>
          </p:cNvSpPr>
          <p:nvPr/>
        </p:nvSpPr>
        <p:spPr bwMode="auto">
          <a:xfrm>
            <a:off x="468313" y="115888"/>
            <a:ext cx="8229600" cy="855662"/>
          </a:xfrm>
          <a:prstGeom prst="rect">
            <a:avLst/>
          </a:prstGeom>
          <a:noFill/>
          <a:ln w="9525">
            <a:noFill/>
            <a:miter lim="800000"/>
            <a:headEnd/>
            <a:tailEnd/>
          </a:ln>
        </p:spPr>
        <p:txBody>
          <a:bodyPr anchor="ctr"/>
          <a:lstStyle/>
          <a:p>
            <a:pPr algn="ctr"/>
            <a:r>
              <a:rPr lang="en-US" altLang="zh-TW" sz="36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PISA</a:t>
            </a:r>
            <a:r>
              <a:rPr lang="zh-TW" altLang="en-US" sz="36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r>
              <a:rPr lang="en-US" altLang="zh-TW" sz="36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2012</a:t>
            </a:r>
            <a:r>
              <a:rPr lang="zh-TW" altLang="en-US" sz="36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各國數學素養表現變異</a:t>
            </a:r>
          </a:p>
        </p:txBody>
      </p:sp>
      <p:sp>
        <p:nvSpPr>
          <p:cNvPr id="219138" name="Rectangle 6"/>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sp>
        <p:nvSpPr>
          <p:cNvPr id="219139" name="Rectangle 7"/>
          <p:cNvSpPr>
            <a:spLocks noChangeArrowheads="1"/>
          </p:cNvSpPr>
          <p:nvPr/>
        </p:nvSpPr>
        <p:spPr bwMode="auto">
          <a:xfrm>
            <a:off x="0" y="4721225"/>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sp>
        <p:nvSpPr>
          <p:cNvPr id="219140" name="Rectangle 8"/>
          <p:cNvSpPr>
            <a:spLocks noChangeArrowheads="1"/>
          </p:cNvSpPr>
          <p:nvPr/>
        </p:nvSpPr>
        <p:spPr bwMode="auto">
          <a:xfrm>
            <a:off x="0" y="4721225"/>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pic>
        <p:nvPicPr>
          <p:cNvPr id="15" name="圖片 14"/>
          <p:cNvPicPr/>
          <p:nvPr/>
        </p:nvPicPr>
        <p:blipFill>
          <a:blip r:embed="rId3" cstate="print">
            <a:extLst/>
          </a:blip>
          <a:stretch>
            <a:fillRect/>
          </a:stretch>
        </p:blipFill>
        <p:spPr>
          <a:xfrm>
            <a:off x="714348" y="1316828"/>
            <a:ext cx="7344816"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1571604" y="1428736"/>
            <a:ext cx="1728192" cy="36232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高表現高差距</a:t>
            </a:r>
          </a:p>
        </p:txBody>
      </p:sp>
      <p:sp>
        <p:nvSpPr>
          <p:cNvPr id="6" name="橢圓 5"/>
          <p:cNvSpPr/>
          <p:nvPr/>
        </p:nvSpPr>
        <p:spPr>
          <a:xfrm>
            <a:off x="1763713" y="2060575"/>
            <a:ext cx="647700" cy="647700"/>
          </a:xfrm>
          <a:prstGeom prst="ellipse">
            <a:avLst/>
          </a:prstGeom>
          <a:solidFill>
            <a:srgbClr val="FFFF00">
              <a:alpha val="29000"/>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19146" name="矩形 2"/>
          <p:cNvSpPr>
            <a:spLocks noChangeArrowheads="1"/>
          </p:cNvSpPr>
          <p:nvPr/>
        </p:nvSpPr>
        <p:spPr bwMode="auto">
          <a:xfrm>
            <a:off x="3924300" y="836613"/>
            <a:ext cx="4968875" cy="523875"/>
          </a:xfrm>
          <a:prstGeom prst="rect">
            <a:avLst/>
          </a:prstGeom>
          <a:noFill/>
          <a:ln w="9525">
            <a:noFill/>
            <a:miter lim="800000"/>
            <a:headEnd/>
            <a:tailEnd/>
          </a:ln>
        </p:spPr>
        <p:txBody>
          <a:bodyPr>
            <a:spAutoFit/>
          </a:bodyPr>
          <a:lstStyle/>
          <a:p>
            <a:r>
              <a:rPr kumimoji="0" lang="zh-TW" altLang="en-US" sz="2800" b="1" dirty="0">
                <a:solidFill>
                  <a:srgbClr val="FF0000"/>
                </a:solidFill>
                <a:latin typeface="Times New Roman" pitchFamily="18" charset="0"/>
                <a:ea typeface="標楷體" pitchFamily="65" charset="-120"/>
                <a:cs typeface="Times New Roman" pitchFamily="18" charset="0"/>
              </a:rPr>
              <a:t>臺灣前後段學生差距世界第一</a:t>
            </a:r>
            <a:endParaRPr lang="zh-TW" altLang="en-US" sz="2800" b="1" dirty="0">
              <a:solidFill>
                <a:srgbClr val="FF0000"/>
              </a:solidFill>
              <a:latin typeface="Times New Roman" pitchFamily="18" charset="0"/>
              <a:ea typeface="標楷體" pitchFamily="65" charset="-120"/>
              <a:cs typeface="Times New Roman" pitchFamily="18" charset="0"/>
            </a:endParaRPr>
          </a:p>
        </p:txBody>
      </p:sp>
      <p:sp>
        <p:nvSpPr>
          <p:cNvPr id="11" name="矩形 10"/>
          <p:cNvSpPr/>
          <p:nvPr/>
        </p:nvSpPr>
        <p:spPr>
          <a:xfrm>
            <a:off x="6072198" y="1428736"/>
            <a:ext cx="1728192" cy="35719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高表現低差距</a:t>
            </a:r>
          </a:p>
        </p:txBody>
      </p:sp>
      <p:sp>
        <p:nvSpPr>
          <p:cNvPr id="12" name="矩形 11"/>
          <p:cNvSpPr/>
          <p:nvPr/>
        </p:nvSpPr>
        <p:spPr>
          <a:xfrm>
            <a:off x="1571604" y="5429264"/>
            <a:ext cx="1728192" cy="36232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低表現高差距</a:t>
            </a:r>
          </a:p>
        </p:txBody>
      </p:sp>
      <p:sp>
        <p:nvSpPr>
          <p:cNvPr id="13" name="矩形 12"/>
          <p:cNvSpPr/>
          <p:nvPr/>
        </p:nvSpPr>
        <p:spPr>
          <a:xfrm>
            <a:off x="6072198" y="5424134"/>
            <a:ext cx="1728192" cy="36232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低表現低差距</a:t>
            </a:r>
          </a:p>
        </p:txBody>
      </p:sp>
      <p:sp>
        <p:nvSpPr>
          <p:cNvPr id="219156" name="投影片編號版面配置區 1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6096213-2983-42C9-95CA-B3CA1E91C2F6}" type="slidenum">
              <a:rPr lang="zh-TW" altLang="en-US" smtClean="0">
                <a:latin typeface="Arial" charset="0"/>
                <a:ea typeface="新細明體" charset="-120"/>
              </a:rPr>
              <a:pPr/>
              <a:t>12</a:t>
            </a:fld>
            <a:endParaRPr lang="en-US" altLang="zh-TW" smtClean="0">
              <a:latin typeface="Arial" charset="0"/>
              <a:ea typeface="新細明體" charset="-120"/>
            </a:endParaRPr>
          </a:p>
        </p:txBody>
      </p:sp>
    </p:spTree>
    <p:extLst>
      <p:ext uri="{BB962C8B-B14F-4D97-AF65-F5344CB8AC3E}">
        <p14:creationId xmlns:p14="http://schemas.microsoft.com/office/powerpoint/2010/main" val="244774020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標題 1"/>
          <p:cNvSpPr>
            <a:spLocks noGrp="1"/>
          </p:cNvSpPr>
          <p:nvPr>
            <p:ph type="title"/>
          </p:nvPr>
        </p:nvSpPr>
        <p:spPr bwMode="auto">
          <a:xfrm>
            <a:off x="1214438" y="285750"/>
            <a:ext cx="6643687" cy="642938"/>
          </a:xfrm>
        </p:spPr>
        <p:txBody>
          <a:bodyPr wrap="square" lIns="91440" tIns="45720" rIns="91440" bIns="45720" numCol="1" anchorCtr="0" compatLnSpc="1">
            <a:prstTxWarp prst="textNoShape">
              <a:avLst/>
            </a:prstTxWarp>
          </a:bodyPr>
          <a:lstStyle/>
          <a:p>
            <a:pPr algn="ctr" eaLnBrk="1" hangingPunct="1"/>
            <a:r>
              <a:rPr lang="zh-TW" altLang="en-US" sz="3200" b="1" cap="none" dirty="0" smtClean="0">
                <a:effectLst>
                  <a:outerShdw blurRad="38100" dist="38100" dir="2700000" algn="tl">
                    <a:srgbClr val="000000">
                      <a:alpha val="43137"/>
                    </a:srgbClr>
                  </a:outerShdw>
                </a:effectLst>
                <a:latin typeface="標楷體" pitchFamily="65" charset="-120"/>
                <a:ea typeface="標楷體" pitchFamily="65" charset="-120"/>
              </a:rPr>
              <a:t>年級越高，學習動力越弱？</a:t>
            </a:r>
          </a:p>
        </p:txBody>
      </p:sp>
      <p:pic>
        <p:nvPicPr>
          <p:cNvPr id="221186" name="內容版面配置區 4"/>
          <p:cNvPicPr>
            <a:picLocks noGrp="1"/>
          </p:cNvPicPr>
          <p:nvPr>
            <p:ph sz="quarter" idx="1"/>
          </p:nvPr>
        </p:nvPicPr>
        <p:blipFill>
          <a:blip r:embed="rId3"/>
          <a:srcRect/>
          <a:stretch>
            <a:fillRect/>
          </a:stretch>
        </p:blipFill>
        <p:spPr>
          <a:xfrm>
            <a:off x="571500" y="3883025"/>
            <a:ext cx="6054725" cy="2714625"/>
          </a:xfrm>
        </p:spPr>
      </p:pic>
      <p:sp>
        <p:nvSpPr>
          <p:cNvPr id="221187" name="投影片編號版面配置區 8"/>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3A686E14-D06F-4943-9CD8-C5F526FADCF4}" type="slidenum">
              <a:rPr lang="zh-TW" altLang="en-US" smtClean="0">
                <a:latin typeface="Arial" charset="0"/>
                <a:ea typeface="新細明體" charset="-120"/>
              </a:rPr>
              <a:pPr/>
              <a:t>13</a:t>
            </a:fld>
            <a:endParaRPr lang="en-US" altLang="zh-TW" smtClean="0">
              <a:latin typeface="Arial" charset="0"/>
              <a:ea typeface="新細明體" charset="-120"/>
            </a:endParaRPr>
          </a:p>
        </p:txBody>
      </p:sp>
      <p:pic>
        <p:nvPicPr>
          <p:cNvPr id="221188" name="圖片 3"/>
          <p:cNvPicPr>
            <a:picLocks noChangeAspect="1" noChangeArrowheads="1"/>
          </p:cNvPicPr>
          <p:nvPr/>
        </p:nvPicPr>
        <p:blipFill>
          <a:blip r:embed="rId4"/>
          <a:srcRect/>
          <a:stretch>
            <a:fillRect/>
          </a:stretch>
        </p:blipFill>
        <p:spPr bwMode="auto">
          <a:xfrm>
            <a:off x="571500" y="928688"/>
            <a:ext cx="7572375" cy="2714625"/>
          </a:xfrm>
          <a:prstGeom prst="rect">
            <a:avLst/>
          </a:prstGeom>
          <a:noFill/>
          <a:ln w="9525">
            <a:noFill/>
            <a:miter lim="800000"/>
            <a:headEnd/>
            <a:tailEnd/>
          </a:ln>
        </p:spPr>
      </p:pic>
      <p:sp>
        <p:nvSpPr>
          <p:cNvPr id="7" name="橢圓 6"/>
          <p:cNvSpPr/>
          <p:nvPr/>
        </p:nvSpPr>
        <p:spPr>
          <a:xfrm>
            <a:off x="2428875" y="3143250"/>
            <a:ext cx="5507038"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221190" name="Picture 2"/>
          <p:cNvPicPr>
            <a:picLocks noChangeAspect="1" noChangeArrowheads="1"/>
          </p:cNvPicPr>
          <p:nvPr/>
        </p:nvPicPr>
        <p:blipFill>
          <a:blip r:embed="rId5"/>
          <a:srcRect/>
          <a:stretch>
            <a:fillRect/>
          </a:stretch>
        </p:blipFill>
        <p:spPr bwMode="auto">
          <a:xfrm>
            <a:off x="468313" y="6021388"/>
            <a:ext cx="3286125" cy="428625"/>
          </a:xfrm>
          <a:prstGeom prst="rect">
            <a:avLst/>
          </a:prstGeom>
          <a:noFill/>
          <a:ln w="9525">
            <a:noFill/>
            <a:miter lim="800000"/>
            <a:headEnd/>
            <a:tailEnd/>
          </a:ln>
        </p:spPr>
      </p:pic>
      <p:sp>
        <p:nvSpPr>
          <p:cNvPr id="2" name="文字方塊 1"/>
          <p:cNvSpPr txBox="1"/>
          <p:nvPr/>
        </p:nvSpPr>
        <p:spPr>
          <a:xfrm>
            <a:off x="5364088" y="3714750"/>
            <a:ext cx="3600400" cy="1938992"/>
          </a:xfrm>
          <a:prstGeom prst="rect">
            <a:avLst/>
          </a:prstGeom>
          <a:noFill/>
        </p:spPr>
        <p:txBody>
          <a:bodyPr wrap="square" rtlCol="0">
            <a:spAutoFit/>
          </a:bodyPr>
          <a:lstStyle/>
          <a:p>
            <a:r>
              <a:rPr lang="zh-TW" altLang="en-US" sz="4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隨著年級增加</a:t>
            </a:r>
            <a:endParaRPr lang="en-US" altLang="zh-TW" sz="4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4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學習動機</a:t>
            </a:r>
            <a:endParaRPr lang="en-US" altLang="zh-TW" sz="4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4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越來越不強烈</a:t>
            </a:r>
            <a:endParaRPr lang="zh-TW" altLang="en-US" sz="4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5196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descr="https://weforum-assets-production.s3-eu-west-1.amazonaws.com/editor/bD4ikTLC2_fTr1843WCwYsZFbkCs-VwJBAQu2COD1rE.png"/>
          <p:cNvPicPr>
            <a:picLocks noGrp="1" noChangeAspect="1" noChangeArrowheads="1"/>
          </p:cNvPicPr>
          <p:nvPr>
            <p:ph idx="4294967295"/>
          </p:nvPr>
        </p:nvPicPr>
        <p:blipFill>
          <a:blip r:embed="rId2"/>
          <a:srcRect/>
          <a:stretch>
            <a:fillRect/>
          </a:stretch>
        </p:blipFill>
        <p:spPr>
          <a:xfrm>
            <a:off x="323528" y="322263"/>
            <a:ext cx="8568630" cy="6138862"/>
          </a:xfrm>
          <a:prstGeom prst="rect">
            <a:avLst/>
          </a:prstGeom>
        </p:spPr>
      </p:pic>
      <p:sp>
        <p:nvSpPr>
          <p:cNvPr id="348163" name="標題 1"/>
          <p:cNvSpPr>
            <a:spLocks noGrp="1"/>
          </p:cNvSpPr>
          <p:nvPr>
            <p:ph type="title" idx="4294967295"/>
          </p:nvPr>
        </p:nvSpPr>
        <p:spPr bwMode="auto">
          <a:xfrm>
            <a:off x="934877" y="260648"/>
            <a:ext cx="7312297" cy="1000125"/>
          </a:xfrm>
          <a:prstGeom prst="rect">
            <a:avLst/>
          </a:prstGeom>
          <a:noFill/>
        </p:spPr>
        <p:txBody>
          <a:bodyPr wrap="square" lIns="91440" tIns="45720" rIns="91440" bIns="45720" numCol="1" anchor="ctr" anchorCtr="0" compatLnSpc="1">
            <a:prstTxWarp prst="textNoShape">
              <a:avLst/>
            </a:prstTxWarp>
          </a:bodyPr>
          <a:lstStyle/>
          <a:p>
            <a:r>
              <a:rPr lang="zh-TW" altLang="en-US" sz="3500" b="1" cap="none" dirty="0" smtClean="0">
                <a:effectLst>
                  <a:outerShdw blurRad="38100" dist="38100" dir="2700000" algn="tl">
                    <a:srgbClr val="000000">
                      <a:alpha val="43137"/>
                    </a:srgbClr>
                  </a:outerShdw>
                </a:effectLst>
                <a:latin typeface="標楷體" pitchFamily="65" charset="-120"/>
                <a:ea typeface="標楷體" pitchFamily="65" charset="-120"/>
                <a:cs typeface="微軟正黑體"/>
              </a:rPr>
              <a:t>世界經濟論壇預測</a:t>
            </a:r>
            <a:r>
              <a:rPr lang="en-US" altLang="zh-TW" sz="3500" b="1" cap="none" dirty="0" smtClean="0">
                <a:effectLst>
                  <a:outerShdw blurRad="38100" dist="38100" dir="2700000" algn="tl">
                    <a:srgbClr val="000000">
                      <a:alpha val="43137"/>
                    </a:srgbClr>
                  </a:outerShdw>
                </a:effectLst>
                <a:latin typeface="標楷體" pitchFamily="65" charset="-120"/>
                <a:ea typeface="標楷體" pitchFamily="65" charset="-120"/>
                <a:cs typeface="微軟正黑體"/>
              </a:rPr>
              <a:t/>
            </a:r>
            <a:br>
              <a:rPr lang="en-US" altLang="zh-TW" sz="3500" b="1" cap="none" dirty="0" smtClean="0">
                <a:effectLst>
                  <a:outerShdw blurRad="38100" dist="38100" dir="2700000" algn="tl">
                    <a:srgbClr val="000000">
                      <a:alpha val="43137"/>
                    </a:srgbClr>
                  </a:outerShdw>
                </a:effectLst>
                <a:latin typeface="標楷體" pitchFamily="65" charset="-120"/>
                <a:ea typeface="標楷體" pitchFamily="65" charset="-120"/>
                <a:cs typeface="微軟正黑體"/>
              </a:rPr>
            </a:br>
            <a:r>
              <a:rPr lang="zh-TW" altLang="en-US" sz="3500" b="1" cap="none" dirty="0" smtClean="0">
                <a:effectLst>
                  <a:outerShdw blurRad="38100" dist="38100" dir="2700000" algn="tl">
                    <a:srgbClr val="000000">
                      <a:alpha val="43137"/>
                    </a:srgbClr>
                  </a:outerShdw>
                </a:effectLst>
                <a:latin typeface="標楷體" pitchFamily="65" charset="-120"/>
                <a:ea typeface="標楷體" pitchFamily="65" charset="-120"/>
                <a:cs typeface="微軟正黑體"/>
              </a:rPr>
              <a:t>面對第四次工業革命所需的主要能力</a:t>
            </a: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CCB7811-6D81-45B2-8A7E-711FFE399BEC}" type="slidenum">
              <a:rPr kumimoji="0" lang="zh-TW" altLang="en-US" sz="1200">
                <a:solidFill>
                  <a:schemeClr val="tx1">
                    <a:tint val="75000"/>
                  </a:schemeClr>
                </a:solidFill>
                <a:latin typeface="+mn-lt"/>
                <a:ea typeface="+mn-ea"/>
              </a:rPr>
              <a:pPr algn="r" fontAlgn="auto">
                <a:spcBef>
                  <a:spcPts val="0"/>
                </a:spcBef>
                <a:spcAft>
                  <a:spcPts val="0"/>
                </a:spcAft>
                <a:defRPr/>
              </a:pPr>
              <a:t>14</a:t>
            </a:fld>
            <a:endParaRPr kumimoji="0" lang="zh-TW" altLang="en-US" sz="1200">
              <a:solidFill>
                <a:schemeClr val="tx1">
                  <a:tint val="75000"/>
                </a:schemeClr>
              </a:solidFill>
              <a:latin typeface="+mn-lt"/>
              <a:ea typeface="+mn-ea"/>
            </a:endParaRPr>
          </a:p>
        </p:txBody>
      </p:sp>
      <p:sp>
        <p:nvSpPr>
          <p:cNvPr id="348165" name="文字方塊 6"/>
          <p:cNvSpPr txBox="1">
            <a:spLocks noChangeArrowheads="1"/>
          </p:cNvSpPr>
          <p:nvPr/>
        </p:nvSpPr>
        <p:spPr bwMode="auto">
          <a:xfrm>
            <a:off x="4857750" y="6286500"/>
            <a:ext cx="3500438" cy="400050"/>
          </a:xfrm>
          <a:prstGeom prst="rect">
            <a:avLst/>
          </a:prstGeom>
          <a:noFill/>
          <a:ln w="9525">
            <a:noFill/>
            <a:miter lim="800000"/>
            <a:headEnd/>
            <a:tailEnd/>
          </a:ln>
        </p:spPr>
        <p:txBody>
          <a:bodyPr>
            <a:spAutoFit/>
          </a:bodyPr>
          <a:lstStyle/>
          <a:p>
            <a:r>
              <a:rPr lang="en-US" altLang="zh-TW" sz="1000"/>
              <a:t>http://www.weforum.org/agenda/2016/01/the-10-skills-you-need-to-thrive-in-the-fourth-industrial-revolution</a:t>
            </a:r>
            <a:endParaRPr lang="zh-TW" altLang="en-US" sz="1000"/>
          </a:p>
        </p:txBody>
      </p:sp>
      <p:sp>
        <p:nvSpPr>
          <p:cNvPr id="2" name="文字方塊 1"/>
          <p:cNvSpPr txBox="1"/>
          <p:nvPr/>
        </p:nvSpPr>
        <p:spPr>
          <a:xfrm>
            <a:off x="4591026" y="2420888"/>
            <a:ext cx="3744416" cy="1708160"/>
          </a:xfrm>
          <a:prstGeom prst="rect">
            <a:avLst/>
          </a:prstGeom>
          <a:solidFill>
            <a:srgbClr val="FFFF00"/>
          </a:solidFill>
        </p:spPr>
        <p:txBody>
          <a:bodyPr wrap="square" rtlCol="0">
            <a:spAutoFit/>
          </a:bodyPr>
          <a:lstStyle/>
          <a:p>
            <a:r>
              <a:rPr lang="en-US" altLang="zh-TW" sz="35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35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解決問題</a:t>
            </a:r>
            <a:endParaRPr lang="en-US" altLang="zh-TW" sz="35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en-US" altLang="zh-TW" sz="35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35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批判思考</a:t>
            </a:r>
            <a:endParaRPr lang="en-US" altLang="zh-TW" sz="35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en-US" altLang="zh-TW" sz="35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35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創造力</a:t>
            </a:r>
            <a:endParaRPr lang="zh-TW" altLang="en-US" sz="35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7" name="Picture 2"/>
          <p:cNvPicPr>
            <a:picLocks noChangeAspect="1" noChangeArrowheads="1"/>
          </p:cNvPicPr>
          <p:nvPr/>
        </p:nvPicPr>
        <p:blipFill>
          <a:blip r:embed="rId3"/>
          <a:srcRect/>
          <a:stretch>
            <a:fillRect/>
          </a:stretch>
        </p:blipFill>
        <p:spPr bwMode="auto">
          <a:xfrm>
            <a:off x="755576" y="3789040"/>
            <a:ext cx="3286125" cy="428625"/>
          </a:xfrm>
          <a:prstGeom prst="rect">
            <a:avLst/>
          </a:prstGeom>
          <a:noFill/>
          <a:ln w="9525">
            <a:noFill/>
            <a:miter lim="800000"/>
            <a:headEnd/>
            <a:tailEnd/>
          </a:ln>
        </p:spPr>
      </p:pic>
    </p:spTree>
    <p:extLst>
      <p:ext uri="{BB962C8B-B14F-4D97-AF65-F5344CB8AC3E}">
        <p14:creationId xmlns:p14="http://schemas.microsoft.com/office/powerpoint/2010/main" val="3184784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標題 1"/>
          <p:cNvSpPr>
            <a:spLocks noGrp="1"/>
          </p:cNvSpPr>
          <p:nvPr>
            <p:ph type="title"/>
          </p:nvPr>
        </p:nvSpPr>
        <p:spPr bwMode="auto">
          <a:xfrm>
            <a:off x="250825" y="188640"/>
            <a:ext cx="8642350" cy="1311548"/>
          </a:xfrm>
        </p:spPr>
        <p:txBody>
          <a:bodyPr wrap="square" lIns="91440" tIns="45720" rIns="91440" bIns="45720" numCol="1" anchorCtr="0" compatLnSpc="1">
            <a:prstTxWarp prst="textNoShape">
              <a:avLst/>
            </a:prstTxWarp>
          </a:bodyPr>
          <a:lstStyle/>
          <a:p>
            <a:pPr eaLnBrk="1" hangingPunct="1"/>
            <a:r>
              <a:rPr lang="zh-TW" altLang="en-US" sz="3600" b="1" cap="none" dirty="0" smtClean="0">
                <a:effectLst>
                  <a:outerShdw blurRad="38100" dist="38100" dir="2700000" algn="tl">
                    <a:srgbClr val="000000">
                      <a:alpha val="43137"/>
                    </a:srgbClr>
                  </a:outerShdw>
                </a:effectLst>
                <a:latin typeface="標楷體" pitchFamily="65" charset="-120"/>
                <a:ea typeface="標楷體" pitchFamily="65" charset="-120"/>
              </a:rPr>
              <a:t>十二年國教政策理念</a:t>
            </a:r>
            <a:r>
              <a:rPr lang="en-US" altLang="zh-TW" sz="3600" b="1" cap="none" dirty="0" smtClean="0">
                <a:effectLst>
                  <a:outerShdw blurRad="38100" dist="38100" dir="2700000" algn="tl">
                    <a:srgbClr val="000000">
                      <a:alpha val="43137"/>
                    </a:srgbClr>
                  </a:outerShdw>
                </a:effectLst>
                <a:latin typeface="標楷體" pitchFamily="65" charset="-120"/>
                <a:ea typeface="標楷體" pitchFamily="65" charset="-120"/>
              </a:rPr>
              <a:t/>
            </a:r>
            <a:br>
              <a:rPr lang="en-US" altLang="zh-TW" sz="3600" b="1" cap="none" dirty="0" smtClean="0">
                <a:effectLst>
                  <a:outerShdw blurRad="38100" dist="38100" dir="2700000" algn="tl">
                    <a:srgbClr val="000000">
                      <a:alpha val="43137"/>
                    </a:srgbClr>
                  </a:outerShdw>
                </a:effectLst>
                <a:latin typeface="標楷體" pitchFamily="65" charset="-120"/>
                <a:ea typeface="標楷體" pitchFamily="65" charset="-120"/>
              </a:rPr>
            </a:br>
            <a:r>
              <a:rPr lang="zh-TW" altLang="en-US" sz="3600" b="1" cap="none" dirty="0" smtClean="0">
                <a:effectLst>
                  <a:outerShdw blurRad="38100" dist="38100" dir="2700000" algn="tl">
                    <a:srgbClr val="000000">
                      <a:alpha val="43137"/>
                    </a:srgbClr>
                  </a:outerShdw>
                </a:effectLst>
                <a:latin typeface="標楷體" pitchFamily="65" charset="-120"/>
                <a:ea typeface="標楷體" pitchFamily="65" charset="-120"/>
              </a:rPr>
              <a:t>需要透過課綱研修加以落實</a:t>
            </a:r>
          </a:p>
        </p:txBody>
      </p:sp>
      <p:pic>
        <p:nvPicPr>
          <p:cNvPr id="223234" name="Picture 3"/>
          <p:cNvPicPr>
            <a:picLocks noGrp="1" noChangeAspect="1" noChangeArrowheads="1"/>
          </p:cNvPicPr>
          <p:nvPr>
            <p:ph sz="quarter" idx="1"/>
          </p:nvPr>
        </p:nvPicPr>
        <p:blipFill>
          <a:blip r:embed="rId3"/>
          <a:srcRect/>
          <a:stretch>
            <a:fillRect/>
          </a:stretch>
        </p:blipFill>
        <p:spPr>
          <a:xfrm>
            <a:off x="1692275" y="1484313"/>
            <a:ext cx="6192838" cy="4943475"/>
          </a:xfrm>
        </p:spPr>
      </p:pic>
      <p:sp>
        <p:nvSpPr>
          <p:cNvPr id="223235" name="投影片編號版面配置區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36E6C950-2778-4162-8882-F250E53DFF61}" type="slidenum">
              <a:rPr lang="zh-TW" altLang="en-US" smtClean="0">
                <a:latin typeface="Arial" charset="0"/>
                <a:ea typeface="新細明體" charset="-120"/>
              </a:rPr>
              <a:pPr/>
              <a:t>15</a:t>
            </a:fld>
            <a:endParaRPr lang="en-US" altLang="zh-TW" smtClean="0">
              <a:latin typeface="Arial" charset="0"/>
              <a:ea typeface="新細明體" charset="-120"/>
            </a:endParaRPr>
          </a:p>
        </p:txBody>
      </p:sp>
      <p:sp>
        <p:nvSpPr>
          <p:cNvPr id="223236" name="文字方塊 6"/>
          <p:cNvSpPr txBox="1">
            <a:spLocks noChangeArrowheads="1"/>
          </p:cNvSpPr>
          <p:nvPr/>
        </p:nvSpPr>
        <p:spPr bwMode="auto">
          <a:xfrm>
            <a:off x="1403648" y="6237288"/>
            <a:ext cx="6842125" cy="323165"/>
          </a:xfrm>
          <a:prstGeom prst="rect">
            <a:avLst/>
          </a:prstGeom>
          <a:solidFill>
            <a:srgbClr val="FFFF00"/>
          </a:solidFill>
          <a:ln w="9525">
            <a:noFill/>
            <a:miter lim="800000"/>
            <a:headEnd/>
            <a:tailEnd/>
          </a:ln>
        </p:spPr>
        <p:txBody>
          <a:bodyPr>
            <a:spAutoFit/>
          </a:bodyPr>
          <a:lstStyle/>
          <a:p>
            <a:pPr algn="ctr"/>
            <a:r>
              <a:rPr lang="zh-TW" altLang="en-US" sz="15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圖片來源：十二年國民基本教育</a:t>
            </a:r>
            <a:r>
              <a:rPr lang="en-US" altLang="zh-TW" sz="15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http://12basic.edu.tw/temp/brochure2.pdf</a:t>
            </a:r>
            <a:endParaRPr lang="zh-TW" altLang="en-US" sz="1500" b="1"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向左箭號 2"/>
          <p:cNvSpPr>
            <a:spLocks noChangeArrowheads="1"/>
          </p:cNvSpPr>
          <p:nvPr/>
        </p:nvSpPr>
        <p:spPr bwMode="auto">
          <a:xfrm rot="1914860">
            <a:off x="7030243" y="5211607"/>
            <a:ext cx="1227137" cy="933450"/>
          </a:xfrm>
          <a:prstGeom prst="leftArrow">
            <a:avLst>
              <a:gd name="adj1" fmla="val 50000"/>
              <a:gd name="adj2" fmla="val 39159"/>
            </a:avLst>
          </a:prstGeom>
          <a:solidFill>
            <a:srgbClr val="990099"/>
          </a:solidFill>
          <a:ln w="25400" algn="ctr">
            <a:noFill/>
            <a:miter lim="800000"/>
            <a:headEnd/>
            <a:tailEnd/>
          </a:ln>
        </p:spPr>
        <p:txBody>
          <a:bodyPr anchor="ctr"/>
          <a:lstStyle/>
          <a:p>
            <a:pPr algn="ctr">
              <a:defRPr/>
            </a:pPr>
            <a:endParaRPr lang="zh-TW" altLang="en-US">
              <a:solidFill>
                <a:schemeClr val="lt1"/>
              </a:solidFill>
              <a:latin typeface="+mn-lt"/>
              <a:ea typeface="+mn-ea"/>
            </a:endParaRPr>
          </a:p>
        </p:txBody>
      </p:sp>
      <p:sp>
        <p:nvSpPr>
          <p:cNvPr id="6" name="向左箭號 5"/>
          <p:cNvSpPr>
            <a:spLocks noChangeArrowheads="1"/>
          </p:cNvSpPr>
          <p:nvPr/>
        </p:nvSpPr>
        <p:spPr bwMode="auto">
          <a:xfrm rot="-1467590">
            <a:off x="6040612" y="1725587"/>
            <a:ext cx="971550" cy="720725"/>
          </a:xfrm>
          <a:prstGeom prst="leftArrow">
            <a:avLst>
              <a:gd name="adj1" fmla="val 50565"/>
              <a:gd name="adj2" fmla="val 40091"/>
            </a:avLst>
          </a:prstGeom>
          <a:solidFill>
            <a:srgbClr val="ACC1E8"/>
          </a:solidFill>
          <a:ln w="25400" algn="ctr">
            <a:noFill/>
            <a:miter lim="800000"/>
            <a:headEnd/>
            <a:tailEnd/>
          </a:ln>
        </p:spPr>
        <p:txBody>
          <a:bodyPr anchor="ctr"/>
          <a:lstStyle/>
          <a:p>
            <a:pPr algn="ctr">
              <a:defRPr/>
            </a:pPr>
            <a:endParaRPr lang="zh-TW" altLang="en-US">
              <a:solidFill>
                <a:schemeClr val="lt1"/>
              </a:solidFill>
              <a:latin typeface="+mn-lt"/>
              <a:ea typeface="+mn-ea"/>
            </a:endParaRPr>
          </a:p>
        </p:txBody>
      </p:sp>
      <p:sp>
        <p:nvSpPr>
          <p:cNvPr id="8" name="向左箭號 7"/>
          <p:cNvSpPr>
            <a:spLocks noChangeArrowheads="1"/>
          </p:cNvSpPr>
          <p:nvPr/>
        </p:nvSpPr>
        <p:spPr bwMode="auto">
          <a:xfrm rot="8809792">
            <a:off x="1292225" y="4448175"/>
            <a:ext cx="971550" cy="722313"/>
          </a:xfrm>
          <a:prstGeom prst="leftArrow">
            <a:avLst>
              <a:gd name="adj1" fmla="val 50565"/>
              <a:gd name="adj2" fmla="val 40003"/>
            </a:avLst>
          </a:prstGeom>
          <a:solidFill>
            <a:srgbClr val="ACC1E8"/>
          </a:solidFill>
          <a:ln w="25400" algn="ctr">
            <a:noFill/>
            <a:miter lim="800000"/>
            <a:headEnd/>
            <a:tailEnd/>
          </a:ln>
        </p:spPr>
        <p:txBody>
          <a:bodyPr rot="10800000" anchor="ctr"/>
          <a:lstStyle/>
          <a:p>
            <a:pPr algn="ctr">
              <a:defRPr/>
            </a:pPr>
            <a:endParaRPr lang="zh-TW" altLang="en-US">
              <a:solidFill>
                <a:schemeClr val="lt1"/>
              </a:solidFill>
              <a:latin typeface="+mn-lt"/>
              <a:ea typeface="+mn-ea"/>
            </a:endParaRPr>
          </a:p>
        </p:txBody>
      </p:sp>
    </p:spTree>
    <p:extLst>
      <p:ext uri="{BB962C8B-B14F-4D97-AF65-F5344CB8AC3E}">
        <p14:creationId xmlns:p14="http://schemas.microsoft.com/office/powerpoint/2010/main" val="3104853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標題 1"/>
          <p:cNvSpPr>
            <a:spLocks noGrp="1"/>
          </p:cNvSpPr>
          <p:nvPr>
            <p:ph type="title" idx="4294967295"/>
          </p:nvPr>
        </p:nvSpPr>
        <p:spPr bwMode="auto">
          <a:xfrm>
            <a:off x="428625" y="142875"/>
            <a:ext cx="8572500" cy="1214438"/>
          </a:xfrm>
          <a:prstGeom prst="rect">
            <a:avLst/>
          </a:prstGeom>
          <a:noFill/>
        </p:spPr>
        <p:txBody>
          <a:bodyPr wrap="square" lIns="91440" tIns="45720" rIns="91440" bIns="45720" numCol="1" anchor="ctr" anchorCtr="0" compatLnSpc="1">
            <a:prstTxWarp prst="textNoShape">
              <a:avLst/>
            </a:prstTxWarp>
          </a:bodyPr>
          <a:lstStyle/>
          <a:p>
            <a:r>
              <a:rPr lang="zh-TW" altLang="en-US" sz="3200" b="1" cap="none" dirty="0" smtClean="0">
                <a:effectLst>
                  <a:outerShdw blurRad="38100" dist="38100" dir="2700000" algn="tl">
                    <a:srgbClr val="000000">
                      <a:alpha val="43137"/>
                    </a:srgbClr>
                  </a:outerShdw>
                </a:effectLst>
                <a:latin typeface="標楷體" pitchFamily="65" charset="-120"/>
                <a:ea typeface="標楷體" pitchFamily="65" charset="-120"/>
              </a:rPr>
              <a:t>總綱規範、引導學校課程教學的發展與實施；</a:t>
            </a:r>
            <a:r>
              <a:rPr lang="en-US" altLang="zh-TW" sz="3200" b="1" cap="none" dirty="0" smtClean="0">
                <a:effectLst>
                  <a:outerShdw blurRad="38100" dist="38100" dir="2700000" algn="tl">
                    <a:srgbClr val="000000">
                      <a:alpha val="43137"/>
                    </a:srgbClr>
                  </a:outerShdw>
                </a:effectLst>
                <a:latin typeface="標楷體" pitchFamily="65" charset="-120"/>
                <a:ea typeface="標楷體" pitchFamily="65" charset="-120"/>
              </a:rPr>
              <a:t/>
            </a:r>
            <a:br>
              <a:rPr lang="en-US" altLang="zh-TW" sz="3200" b="1" cap="none" dirty="0" smtClean="0">
                <a:effectLst>
                  <a:outerShdw blurRad="38100" dist="38100" dir="2700000" algn="tl">
                    <a:srgbClr val="000000">
                      <a:alpha val="43137"/>
                    </a:srgbClr>
                  </a:outerShdw>
                </a:effectLst>
                <a:latin typeface="標楷體" pitchFamily="65" charset="-120"/>
                <a:ea typeface="標楷體" pitchFamily="65" charset="-120"/>
              </a:rPr>
            </a:br>
            <a:r>
              <a:rPr lang="zh-TW" altLang="en-US" sz="3200" b="1" cap="none" dirty="0" smtClean="0">
                <a:effectLst>
                  <a:outerShdw blurRad="38100" dist="38100" dir="2700000" algn="tl">
                    <a:srgbClr val="000000">
                      <a:alpha val="43137"/>
                    </a:srgbClr>
                  </a:outerShdw>
                </a:effectLst>
                <a:latin typeface="標楷體" pitchFamily="65" charset="-120"/>
                <a:ea typeface="標楷體" pitchFamily="65" charset="-120"/>
              </a:rPr>
              <a:t>重要的是，要能照顧每一個孩子的學習。</a:t>
            </a:r>
            <a:endParaRPr lang="zh-TW" altLang="en-US" sz="3200" b="1" cap="none" dirty="0" smtClean="0">
              <a:effectLst>
                <a:outerShdw blurRad="38100" dist="38100" dir="2700000" algn="tl">
                  <a:srgbClr val="000000">
                    <a:alpha val="43137"/>
                  </a:srgbClr>
                </a:outerShdw>
              </a:effectLst>
            </a:endParaRPr>
          </a:p>
        </p:txBody>
      </p:sp>
      <p:sp>
        <p:nvSpPr>
          <p:cNvPr id="4" name="投影片編號版面配置區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6324413-962D-4B99-953E-5C95CE449539}" type="slidenum">
              <a:rPr kumimoji="0" lang="zh-TW" altLang="en-US" sz="1200">
                <a:solidFill>
                  <a:schemeClr val="tx1">
                    <a:tint val="75000"/>
                  </a:schemeClr>
                </a:solidFill>
                <a:latin typeface="+mn-lt"/>
                <a:ea typeface="+mn-ea"/>
              </a:rPr>
              <a:pPr algn="r" fontAlgn="auto">
                <a:spcBef>
                  <a:spcPts val="0"/>
                </a:spcBef>
                <a:spcAft>
                  <a:spcPts val="0"/>
                </a:spcAft>
                <a:defRPr/>
              </a:pPr>
              <a:t>16</a:t>
            </a:fld>
            <a:endParaRPr kumimoji="0" lang="zh-TW" altLang="en-US" sz="1200">
              <a:solidFill>
                <a:schemeClr val="tx1">
                  <a:tint val="75000"/>
                </a:schemeClr>
              </a:solidFill>
              <a:latin typeface="+mn-lt"/>
              <a:ea typeface="+mn-ea"/>
            </a:endParaRPr>
          </a:p>
        </p:txBody>
      </p:sp>
      <p:pic>
        <p:nvPicPr>
          <p:cNvPr id="11" name="Picture 5"/>
          <p:cNvPicPr>
            <a:picLocks noChangeAspect="1" noChangeArrowheads="1"/>
          </p:cNvPicPr>
          <p:nvPr/>
        </p:nvPicPr>
        <p:blipFill rotWithShape="1">
          <a:blip r:embed="rId2" cstate="email">
            <a:extLst/>
          </a:blip>
          <a:srcRect/>
          <a:stretch/>
        </p:blipFill>
        <p:spPr bwMode="auto">
          <a:xfrm>
            <a:off x="2857488" y="4071942"/>
            <a:ext cx="4234792" cy="2294219"/>
          </a:xfrm>
          <a:prstGeom prst="rect">
            <a:avLst/>
          </a:prstGeom>
          <a:ln>
            <a:noFill/>
          </a:ln>
          <a:effectLst>
            <a:glow rad="139700">
              <a:schemeClr val="accent2">
                <a:satMod val="175000"/>
                <a:alpha val="40000"/>
              </a:schemeClr>
            </a:glow>
            <a:softEdge rad="112500"/>
          </a:effectLst>
          <a:extLst/>
        </p:spPr>
      </p:pic>
      <p:pic>
        <p:nvPicPr>
          <p:cNvPr id="147457" name="Picture 1"/>
          <p:cNvPicPr>
            <a:picLocks noGrp="1" noChangeAspect="1" noChangeArrowheads="1"/>
          </p:cNvPicPr>
          <p:nvPr>
            <p:ph idx="4294967295"/>
          </p:nvPr>
        </p:nvPicPr>
        <p:blipFill>
          <a:blip r:embed="rId3"/>
          <a:srcRect/>
          <a:stretch>
            <a:fillRect/>
          </a:stretch>
        </p:blipFill>
        <p:spPr>
          <a:xfrm>
            <a:off x="142875" y="1357313"/>
            <a:ext cx="2500313" cy="3946525"/>
          </a:xfrm>
          <a:prstGeom prst="rect">
            <a:avLst/>
          </a:prstGeom>
          <a:effectLst>
            <a:outerShdw blurRad="292100" dist="139700" dir="2700000" algn="tl" rotWithShape="0">
              <a:srgbClr val="333333">
                <a:alpha val="65000"/>
              </a:srgbClr>
            </a:outerShdw>
          </a:effectLst>
        </p:spPr>
      </p:pic>
      <p:pic>
        <p:nvPicPr>
          <p:cNvPr id="147459" name="Picture 3" descr="https://upload.wikimedia.org/wikipedia/commons/e/e6/Japanese_textbooks.jpg"/>
          <p:cNvPicPr>
            <a:picLocks noChangeAspect="1" noChangeArrowheads="1"/>
          </p:cNvPicPr>
          <p:nvPr/>
        </p:nvPicPr>
        <p:blipFill>
          <a:blip r:embed="rId4"/>
          <a:srcRect/>
          <a:stretch>
            <a:fillRect/>
          </a:stretch>
        </p:blipFill>
        <p:spPr bwMode="auto">
          <a:xfrm>
            <a:off x="2786063" y="1357313"/>
            <a:ext cx="3357562" cy="2517775"/>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941388" y="1498600"/>
            <a:ext cx="488950" cy="127000"/>
          </a:xfrm>
          <a:prstGeom prst="rect">
            <a:avLst/>
          </a:prstGeom>
          <a:solidFill>
            <a:srgbClr val="FAED9E"/>
          </a:solidFill>
          <a:ln>
            <a:solidFill>
              <a:srgbClr val="FAED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9192" name="文字方塊 8"/>
          <p:cNvSpPr txBox="1">
            <a:spLocks noChangeArrowheads="1"/>
          </p:cNvSpPr>
          <p:nvPr/>
        </p:nvSpPr>
        <p:spPr bwMode="auto">
          <a:xfrm>
            <a:off x="285750" y="6072188"/>
            <a:ext cx="2214563" cy="461962"/>
          </a:xfrm>
          <a:prstGeom prst="rect">
            <a:avLst/>
          </a:prstGeom>
          <a:noFill/>
          <a:ln w="9525">
            <a:noFill/>
            <a:miter lim="800000"/>
            <a:headEnd/>
            <a:tailEnd/>
          </a:ln>
        </p:spPr>
        <p:txBody>
          <a:bodyPr>
            <a:spAutoFit/>
          </a:bodyPr>
          <a:lstStyle/>
          <a:p>
            <a:r>
              <a:rPr lang="zh-TW" altLang="en-US" sz="1200"/>
              <a:t>圖片來源：介壽國中、維基百科、華南國小</a:t>
            </a:r>
          </a:p>
        </p:txBody>
      </p:sp>
      <p:pic>
        <p:nvPicPr>
          <p:cNvPr id="147462" name="Picture 6"/>
          <p:cNvPicPr>
            <a:picLocks noChangeAspect="1" noChangeArrowheads="1"/>
          </p:cNvPicPr>
          <p:nvPr/>
        </p:nvPicPr>
        <p:blipFill>
          <a:blip r:embed="rId5"/>
          <a:srcRect/>
          <a:stretch>
            <a:fillRect/>
          </a:stretch>
        </p:blipFill>
        <p:spPr bwMode="auto">
          <a:xfrm>
            <a:off x="6286500" y="2000250"/>
            <a:ext cx="2530475" cy="1857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596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29" name="群組 4"/>
          <p:cNvGrpSpPr>
            <a:grpSpLocks/>
          </p:cNvGrpSpPr>
          <p:nvPr/>
        </p:nvGrpSpPr>
        <p:grpSpPr bwMode="auto">
          <a:xfrm>
            <a:off x="1547813" y="2663825"/>
            <a:ext cx="6570662" cy="1530350"/>
            <a:chOff x="911908" y="3415078"/>
            <a:chExt cx="2321682" cy="2866858"/>
          </a:xfrm>
        </p:grpSpPr>
        <p:sp>
          <p:nvSpPr>
            <p:cNvPr id="6" name="圓角矩形 5"/>
            <p:cNvSpPr/>
            <p:nvPr/>
          </p:nvSpPr>
          <p:spPr>
            <a:xfrm>
              <a:off x="2340031" y="5303518"/>
              <a:ext cx="712379" cy="978418"/>
            </a:xfrm>
            <a:prstGeom prst="roundRect">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圓角矩形 4"/>
            <p:cNvSpPr/>
            <p:nvPr/>
          </p:nvSpPr>
          <p:spPr>
            <a:xfrm>
              <a:off x="911908" y="3415078"/>
              <a:ext cx="2321682" cy="883255"/>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3200" b="1" dirty="0">
                  <a:latin typeface="標楷體" panose="03000509000000000000" pitchFamily="65" charset="-120"/>
                  <a:ea typeface="標楷體" panose="03000509000000000000" pitchFamily="65" charset="-120"/>
                </a:rPr>
                <a:t>檢視現行課程實施成效</a:t>
              </a:r>
            </a:p>
          </p:txBody>
        </p:sp>
      </p:grpSp>
      <p:sp>
        <p:nvSpPr>
          <p:cNvPr id="9" name="向上箭號 8"/>
          <p:cNvSpPr/>
          <p:nvPr/>
        </p:nvSpPr>
        <p:spPr>
          <a:xfrm>
            <a:off x="4329113" y="4652963"/>
            <a:ext cx="485775" cy="619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grpSp>
        <p:nvGrpSpPr>
          <p:cNvPr id="227331" name="群組 16"/>
          <p:cNvGrpSpPr>
            <a:grpSpLocks/>
          </p:cNvGrpSpPr>
          <p:nvPr/>
        </p:nvGrpSpPr>
        <p:grpSpPr bwMode="auto">
          <a:xfrm>
            <a:off x="900113" y="4005263"/>
            <a:ext cx="2636837" cy="625475"/>
            <a:chOff x="99363" y="1615017"/>
            <a:chExt cx="2277706" cy="809544"/>
          </a:xfrm>
        </p:grpSpPr>
        <p:sp>
          <p:nvSpPr>
            <p:cNvPr id="18" name="圓角矩形 17"/>
            <p:cNvSpPr/>
            <p:nvPr/>
          </p:nvSpPr>
          <p:spPr>
            <a:xfrm>
              <a:off x="99363" y="1615017"/>
              <a:ext cx="2277706" cy="745848"/>
            </a:xfrm>
            <a:prstGeom prst="roundRect">
              <a:avLst/>
            </a:prstGeom>
            <a:solidFill>
              <a:srgbClr val="005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99363" y="1615017"/>
              <a:ext cx="2168003"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標楷體" panose="03000509000000000000" pitchFamily="65" charset="-120"/>
                  <a:ea typeface="標楷體" panose="03000509000000000000" pitchFamily="65" charset="-120"/>
                </a:rPr>
                <a:t>盱衡社會變遷</a:t>
              </a:r>
              <a:endParaRPr lang="en-US" altLang="zh-TW" sz="2800" b="1" dirty="0">
                <a:latin typeface="標楷體" panose="03000509000000000000" pitchFamily="65" charset="-120"/>
                <a:ea typeface="標楷體" panose="03000509000000000000" pitchFamily="65" charset="-120"/>
              </a:endParaRPr>
            </a:p>
          </p:txBody>
        </p:sp>
      </p:grpSp>
      <p:sp>
        <p:nvSpPr>
          <p:cNvPr id="20" name="圓角矩形 19"/>
          <p:cNvSpPr/>
          <p:nvPr/>
        </p:nvSpPr>
        <p:spPr>
          <a:xfrm>
            <a:off x="3671888" y="4005263"/>
            <a:ext cx="2052637" cy="576262"/>
          </a:xfrm>
          <a:prstGeom prst="roundRect">
            <a:avLst/>
          </a:prstGeom>
          <a:solidFill>
            <a:srgbClr val="005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r>
              <a:rPr lang="zh-TW" altLang="en-US" sz="2800" b="1" dirty="0">
                <a:solidFill>
                  <a:schemeClr val="bg1"/>
                </a:solidFill>
                <a:latin typeface="標楷體" panose="03000509000000000000" pitchFamily="65" charset="-120"/>
                <a:ea typeface="標楷體" panose="03000509000000000000" pitchFamily="65" charset="-120"/>
              </a:rPr>
              <a:t>全球化趨勢</a:t>
            </a:r>
          </a:p>
        </p:txBody>
      </p:sp>
      <p:grpSp>
        <p:nvGrpSpPr>
          <p:cNvPr id="227333" name="群組 20"/>
          <p:cNvGrpSpPr>
            <a:grpSpLocks/>
          </p:cNvGrpSpPr>
          <p:nvPr/>
        </p:nvGrpSpPr>
        <p:grpSpPr bwMode="auto">
          <a:xfrm>
            <a:off x="5867400" y="4005263"/>
            <a:ext cx="2592388" cy="625475"/>
            <a:chOff x="171371" y="1987531"/>
            <a:chExt cx="2287218" cy="809543"/>
          </a:xfrm>
        </p:grpSpPr>
        <p:sp>
          <p:nvSpPr>
            <p:cNvPr id="22" name="圓角矩形 21"/>
            <p:cNvSpPr/>
            <p:nvPr/>
          </p:nvSpPr>
          <p:spPr>
            <a:xfrm>
              <a:off x="171371" y="1987531"/>
              <a:ext cx="2277413" cy="745847"/>
            </a:xfrm>
            <a:prstGeom prst="roundRect">
              <a:avLst/>
            </a:prstGeom>
            <a:solidFill>
              <a:srgbClr val="005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7005" y="1987531"/>
              <a:ext cx="2211584" cy="809543"/>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標楷體" panose="03000509000000000000" pitchFamily="65" charset="-120"/>
                  <a:ea typeface="標楷體" panose="03000509000000000000" pitchFamily="65" charset="-120"/>
                </a:rPr>
                <a:t>未來人才培育</a:t>
              </a:r>
            </a:p>
          </p:txBody>
        </p:sp>
      </p:grpSp>
      <p:cxnSp>
        <p:nvCxnSpPr>
          <p:cNvPr id="25" name="直線接點 24"/>
          <p:cNvCxnSpPr/>
          <p:nvPr/>
        </p:nvCxnSpPr>
        <p:spPr>
          <a:xfrm>
            <a:off x="3492500" y="4365625"/>
            <a:ext cx="287338"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5651500" y="4365625"/>
            <a:ext cx="288925"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nvGrpSpPr>
          <p:cNvPr id="28" name="群組 27"/>
          <p:cNvGrpSpPr/>
          <p:nvPr/>
        </p:nvGrpSpPr>
        <p:grpSpPr>
          <a:xfrm>
            <a:off x="1259632" y="5301208"/>
            <a:ext cx="6624736" cy="979325"/>
            <a:chOff x="-936099" y="3151247"/>
            <a:chExt cx="6624736" cy="979325"/>
          </a:xfrm>
          <a:solidFill>
            <a:srgbClr val="920000"/>
          </a:solidFill>
        </p:grpSpPr>
        <p:sp>
          <p:nvSpPr>
            <p:cNvPr id="29" name="圓角矩形 28"/>
            <p:cNvSpPr/>
            <p:nvPr/>
          </p:nvSpPr>
          <p:spPr>
            <a:xfrm>
              <a:off x="-936099" y="3151247"/>
              <a:ext cx="6624736" cy="97932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216019" y="3223255"/>
              <a:ext cx="5760640" cy="792088"/>
            </a:xfrm>
            <a:prstGeom prst="rect">
              <a:avLst/>
            </a:prstGeom>
            <a:grp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標楷體" panose="03000509000000000000" pitchFamily="65" charset="-120"/>
                  <a:ea typeface="標楷體" panose="03000509000000000000" pitchFamily="65" charset="-120"/>
                </a:rPr>
                <a:t>檢視現行課程實施成效</a:t>
              </a:r>
            </a:p>
          </p:txBody>
        </p:sp>
      </p:grpSp>
      <p:sp>
        <p:nvSpPr>
          <p:cNvPr id="31" name="向上箭號 30"/>
          <p:cNvSpPr/>
          <p:nvPr/>
        </p:nvSpPr>
        <p:spPr>
          <a:xfrm>
            <a:off x="4329113" y="3429000"/>
            <a:ext cx="485775" cy="619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grpSp>
        <p:nvGrpSpPr>
          <p:cNvPr id="32" name="群組 31"/>
          <p:cNvGrpSpPr/>
          <p:nvPr/>
        </p:nvGrpSpPr>
        <p:grpSpPr>
          <a:xfrm>
            <a:off x="2232865" y="2348880"/>
            <a:ext cx="4678269" cy="979325"/>
            <a:chOff x="-996923" y="-97497"/>
            <a:chExt cx="6624735" cy="979325"/>
          </a:xfrm>
          <a:solidFill>
            <a:srgbClr val="C00000"/>
          </a:solidFill>
        </p:grpSpPr>
        <p:sp>
          <p:nvSpPr>
            <p:cNvPr id="33" name="圓角矩形 32"/>
            <p:cNvSpPr/>
            <p:nvPr/>
          </p:nvSpPr>
          <p:spPr>
            <a:xfrm>
              <a:off x="-996923" y="-97497"/>
              <a:ext cx="6624735" cy="97932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624735" cy="883711"/>
            </a:xfrm>
            <a:prstGeom prst="rect">
              <a:avLst/>
            </a:prstGeom>
            <a:grp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標楷體" panose="03000509000000000000" pitchFamily="65" charset="-120"/>
                  <a:ea typeface="標楷體" panose="03000509000000000000" pitchFamily="65" charset="-120"/>
                </a:rPr>
                <a:t>強化連貫統整實踐素養導向</a:t>
              </a:r>
            </a:p>
          </p:txBody>
        </p:sp>
      </p:grpSp>
      <p:sp>
        <p:nvSpPr>
          <p:cNvPr id="35" name="向上箭號 34"/>
          <p:cNvSpPr/>
          <p:nvPr/>
        </p:nvSpPr>
        <p:spPr>
          <a:xfrm>
            <a:off x="4329113" y="1628775"/>
            <a:ext cx="485775" cy="619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grpSp>
        <p:nvGrpSpPr>
          <p:cNvPr id="227340" name="群組 35"/>
          <p:cNvGrpSpPr>
            <a:grpSpLocks/>
          </p:cNvGrpSpPr>
          <p:nvPr/>
        </p:nvGrpSpPr>
        <p:grpSpPr bwMode="auto">
          <a:xfrm>
            <a:off x="2303463" y="549275"/>
            <a:ext cx="4537075" cy="979488"/>
            <a:chOff x="-1272052" y="-2050097"/>
            <a:chExt cx="6624734" cy="979325"/>
          </a:xfrm>
        </p:grpSpPr>
        <p:sp>
          <p:nvSpPr>
            <p:cNvPr id="37" name="圓角矩形 36"/>
            <p:cNvSpPr/>
            <p:nvPr/>
          </p:nvSpPr>
          <p:spPr>
            <a:xfrm>
              <a:off x="-1272052" y="-2050097"/>
              <a:ext cx="6624734" cy="979325"/>
            </a:xfrm>
            <a:prstGeom prst="roundRect">
              <a:avLst/>
            </a:prstGeom>
            <a:solidFill>
              <a:srgbClr val="FF2F2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23702" y="-1978671"/>
              <a:ext cx="6328035" cy="88409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3200" b="1" dirty="0">
                  <a:latin typeface="標楷體" panose="03000509000000000000" pitchFamily="65" charset="-120"/>
                  <a:ea typeface="標楷體" panose="03000509000000000000" pitchFamily="65" charset="-120"/>
                </a:rPr>
                <a:t>落實適性揚才終身學習</a:t>
              </a:r>
            </a:p>
          </p:txBody>
        </p:sp>
      </p:grpSp>
      <p:sp>
        <p:nvSpPr>
          <p:cNvPr id="227341" name="文字方塊 38"/>
          <p:cNvSpPr txBox="1">
            <a:spLocks noChangeArrowheads="1"/>
          </p:cNvSpPr>
          <p:nvPr/>
        </p:nvSpPr>
        <p:spPr bwMode="auto">
          <a:xfrm>
            <a:off x="179388" y="115888"/>
            <a:ext cx="2089150" cy="769937"/>
          </a:xfrm>
          <a:prstGeom prst="rect">
            <a:avLst/>
          </a:prstGeom>
          <a:noFill/>
          <a:ln w="9525">
            <a:noFill/>
            <a:miter lim="800000"/>
            <a:headEnd/>
            <a:tailEnd/>
          </a:ln>
        </p:spPr>
        <p:txBody>
          <a:bodyPr>
            <a:spAutoFit/>
          </a:bodyPr>
          <a:lstStyle/>
          <a:p>
            <a:r>
              <a:rPr lang="zh-TW" altLang="en-US" sz="4400" b="1" dirty="0">
                <a:effectLst>
                  <a:outerShdw blurRad="38100" dist="38100" dir="2700000" algn="tl">
                    <a:srgbClr val="000000">
                      <a:alpha val="43137"/>
                    </a:srgbClr>
                  </a:outerShdw>
                </a:effectLst>
                <a:latin typeface="標楷體" pitchFamily="65" charset="-120"/>
                <a:ea typeface="標楷體" pitchFamily="65" charset="-120"/>
              </a:rPr>
              <a:t>願</a:t>
            </a:r>
            <a:r>
              <a:rPr lang="zh-TW" altLang="en-US" sz="4400" b="1" dirty="0" smtClean="0">
                <a:effectLst>
                  <a:outerShdw blurRad="38100" dist="38100" dir="2700000" algn="tl">
                    <a:srgbClr val="000000">
                      <a:alpha val="43137"/>
                    </a:srgbClr>
                  </a:outerShdw>
                </a:effectLst>
                <a:latin typeface="標楷體" pitchFamily="65" charset="-120"/>
                <a:ea typeface="標楷體" pitchFamily="65" charset="-120"/>
              </a:rPr>
              <a:t>景</a:t>
            </a:r>
            <a:endParaRPr lang="zh-TW" altLang="en-US" sz="4400"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227342" name="投影片編號版面配置區 39"/>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D4C8305-B203-4E3C-A28C-23920EBE0CB4}" type="slidenum">
              <a:rPr lang="zh-TW" altLang="en-US" smtClean="0">
                <a:latin typeface="標楷體" pitchFamily="65" charset="-120"/>
                <a:ea typeface="標楷體" pitchFamily="65" charset="-120"/>
              </a:rPr>
              <a:pPr/>
              <a:t>17</a:t>
            </a:fld>
            <a:endParaRPr lang="en-US" altLang="zh-TW" smtClean="0">
              <a:latin typeface="標楷體" pitchFamily="65" charset="-120"/>
              <a:ea typeface="標楷體" pitchFamily="65" charset="-120"/>
            </a:endParaRPr>
          </a:p>
        </p:txBody>
      </p:sp>
      <p:sp>
        <p:nvSpPr>
          <p:cNvPr id="2" name="文字方塊 1"/>
          <p:cNvSpPr txBox="1"/>
          <p:nvPr/>
        </p:nvSpPr>
        <p:spPr>
          <a:xfrm>
            <a:off x="6846442" y="1227951"/>
            <a:ext cx="2297558" cy="1477328"/>
          </a:xfrm>
          <a:prstGeom prst="rect">
            <a:avLst/>
          </a:prstGeom>
          <a:solidFill>
            <a:srgbClr val="FFFF00"/>
          </a:solidFill>
        </p:spPr>
        <p:txBody>
          <a:bodyPr wrap="square" rtlCol="0">
            <a:spAutoFit/>
          </a:bodyPr>
          <a:lstStyle/>
          <a:p>
            <a:r>
              <a:rPr lang="zh-TW" altLang="en-US"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終身學習力</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社會關懷心</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全球化</a:t>
            </a:r>
            <a:r>
              <a:rPr lang="zh-TW" altLang="en-US"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視野</a:t>
            </a:r>
            <a:endParaRPr lang="zh-TW" altLang="en-US" sz="3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43480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貳、新課綱的研修歷程</a:t>
            </a:r>
            <a:endPar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7" name="資料庫圖表 6"/>
          <p:cNvGraphicFramePr/>
          <p:nvPr>
            <p:extLst>
              <p:ext uri="{D42A27DB-BD31-4B8C-83A1-F6EECF244321}">
                <p14:modId xmlns:p14="http://schemas.microsoft.com/office/powerpoint/2010/main" val="3393112741"/>
              </p:ext>
            </p:extLst>
          </p:nvPr>
        </p:nvGraphicFramePr>
        <p:xfrm>
          <a:off x="611560" y="1196752"/>
          <a:ext cx="6900383" cy="4643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2320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11560" y="285750"/>
            <a:ext cx="7992888" cy="714375"/>
          </a:xfrm>
        </p:spPr>
        <p:txBody>
          <a:bodyPr>
            <a:noAutofit/>
          </a:bodyPr>
          <a:lstStyle/>
          <a:p>
            <a:pPr marL="185738" algn="ctr" defTabSz="457200" eaLnBrk="1" fontAlgn="auto" hangingPunct="1">
              <a:spcAft>
                <a:spcPts val="0"/>
              </a:spcAft>
              <a:defRPr/>
            </a:pPr>
            <a:r>
              <a:rPr lang="zh-TW" altLang="en-US" sz="4200" b="1"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一、建立</a:t>
            </a:r>
            <a:r>
              <a:rPr lang="zh-TW" altLang="en-US" sz="4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課綱研修週期及階段</a:t>
            </a:r>
            <a:r>
              <a:rPr lang="en-US" altLang="zh-TW" sz="4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4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1426" name="投影片編號版面配置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B9E8926-4EF8-4481-8C49-02A4B0FD5B07}" type="slidenum">
              <a:rPr lang="zh-TW" altLang="en-US" smtClean="0">
                <a:latin typeface="Arial" charset="0"/>
                <a:ea typeface="新細明體" charset="-120"/>
              </a:rPr>
              <a:pPr/>
              <a:t>19</a:t>
            </a:fld>
            <a:endParaRPr lang="en-US" altLang="zh-TW" smtClean="0">
              <a:latin typeface="Arial" charset="0"/>
              <a:ea typeface="新細明體" charset="-120"/>
            </a:endParaRPr>
          </a:p>
        </p:txBody>
      </p:sp>
      <p:pic>
        <p:nvPicPr>
          <p:cNvPr id="231427" name="內容版面配置區 3" descr="研修週期圖1040401.png"/>
          <p:cNvPicPr>
            <a:picLocks noGrp="1" noChangeAspect="1"/>
          </p:cNvPicPr>
          <p:nvPr>
            <p:ph sz="quarter" idx="1"/>
          </p:nvPr>
        </p:nvPicPr>
        <p:blipFill>
          <a:blip r:embed="rId3"/>
          <a:srcRect/>
          <a:stretch>
            <a:fillRect/>
          </a:stretch>
        </p:blipFill>
        <p:spPr>
          <a:xfrm>
            <a:off x="457200" y="1125538"/>
            <a:ext cx="5051425" cy="5327650"/>
          </a:xfrm>
        </p:spPr>
      </p:pic>
      <p:sp>
        <p:nvSpPr>
          <p:cNvPr id="231428" name="文字方塊 9"/>
          <p:cNvSpPr txBox="1">
            <a:spLocks noChangeArrowheads="1"/>
          </p:cNvSpPr>
          <p:nvPr/>
        </p:nvSpPr>
        <p:spPr bwMode="auto">
          <a:xfrm>
            <a:off x="5500687" y="1052736"/>
            <a:ext cx="3286125" cy="5262563"/>
          </a:xfrm>
          <a:prstGeom prst="rect">
            <a:avLst/>
          </a:prstGeom>
          <a:noFill/>
          <a:ln w="9525">
            <a:noFill/>
            <a:miter lim="800000"/>
            <a:headEnd/>
            <a:tailEnd/>
          </a:ln>
        </p:spPr>
        <p:txBody>
          <a:bodyPr>
            <a:spAutoFit/>
          </a:bodyPr>
          <a:lstStyle/>
          <a:p>
            <a:pPr>
              <a:lnSpc>
                <a:spcPct val="150000"/>
              </a:lnSpc>
            </a:pPr>
            <a:r>
              <a:rPr lang="zh-TW" altLang="en-US" sz="2800" b="1" dirty="0">
                <a:latin typeface="Times New Roman" pitchFamily="18" charset="0"/>
                <a:ea typeface="標楷體" pitchFamily="65" charset="-120"/>
                <a:cs typeface="Times New Roman" pitchFamily="18" charset="0"/>
              </a:rPr>
              <a:t>新課綱研修從</a:t>
            </a:r>
            <a:r>
              <a:rPr lang="en-US" altLang="zh-TW" sz="2800" b="1" dirty="0">
                <a:solidFill>
                  <a:srgbClr val="FF0000"/>
                </a:solidFill>
                <a:latin typeface="Times New Roman" pitchFamily="18" charset="0"/>
                <a:ea typeface="標楷體" pitchFamily="65" charset="-120"/>
                <a:cs typeface="Times New Roman" pitchFamily="18" charset="0"/>
              </a:rPr>
              <a:t>2008</a:t>
            </a:r>
            <a:r>
              <a:rPr lang="zh-TW" altLang="en-US" sz="2800" b="1" dirty="0">
                <a:solidFill>
                  <a:srgbClr val="FF0000"/>
                </a:solidFill>
                <a:latin typeface="Times New Roman" pitchFamily="18" charset="0"/>
                <a:ea typeface="標楷體" pitchFamily="65" charset="-120"/>
                <a:cs typeface="Times New Roman" pitchFamily="18" charset="0"/>
              </a:rPr>
              <a:t>年</a:t>
            </a:r>
            <a:r>
              <a:rPr lang="zh-TW" altLang="en-US" sz="2800" b="1" dirty="0">
                <a:latin typeface="Times New Roman" pitchFamily="18" charset="0"/>
                <a:ea typeface="標楷體" pitchFamily="65" charset="-120"/>
                <a:cs typeface="Times New Roman" pitchFamily="18" charset="0"/>
              </a:rPr>
              <a:t>啟動</a:t>
            </a:r>
            <a:r>
              <a:rPr lang="zh-TW" altLang="en-US" sz="2800" b="1" dirty="0" smtClean="0">
                <a:latin typeface="Times New Roman" pitchFamily="18" charset="0"/>
                <a:ea typeface="標楷體" pitchFamily="65" charset="-120"/>
                <a:cs typeface="Times New Roman" pitchFamily="18" charset="0"/>
              </a:rPr>
              <a:t>，以</a:t>
            </a:r>
            <a:r>
              <a:rPr lang="en-US" altLang="zh-TW" sz="2800" b="1" dirty="0">
                <a:solidFill>
                  <a:srgbClr val="FF0000"/>
                </a:solidFill>
                <a:latin typeface="Times New Roman" pitchFamily="18" charset="0"/>
                <a:ea typeface="標楷體" pitchFamily="65" charset="-120"/>
                <a:cs typeface="Times New Roman" pitchFamily="18" charset="0"/>
              </a:rPr>
              <a:t>8</a:t>
            </a:r>
            <a:r>
              <a:rPr lang="zh-TW" altLang="en-US" sz="2800" b="1" dirty="0">
                <a:solidFill>
                  <a:srgbClr val="FF0000"/>
                </a:solidFill>
                <a:latin typeface="Times New Roman" pitchFamily="18" charset="0"/>
                <a:ea typeface="標楷體" pitchFamily="65" charset="-120"/>
                <a:cs typeface="Times New Roman" pitchFamily="18" charset="0"/>
              </a:rPr>
              <a:t>至</a:t>
            </a:r>
            <a:r>
              <a:rPr lang="en-US" altLang="zh-TW" sz="2800" b="1" dirty="0">
                <a:solidFill>
                  <a:srgbClr val="FF0000"/>
                </a:solidFill>
                <a:latin typeface="Times New Roman" pitchFamily="18" charset="0"/>
                <a:ea typeface="標楷體" pitchFamily="65" charset="-120"/>
                <a:cs typeface="Times New Roman" pitchFamily="18" charset="0"/>
              </a:rPr>
              <a:t>10</a:t>
            </a:r>
            <a:r>
              <a:rPr lang="zh-TW" altLang="en-US" sz="2800" b="1" dirty="0">
                <a:solidFill>
                  <a:srgbClr val="FF0000"/>
                </a:solidFill>
                <a:latin typeface="Times New Roman" pitchFamily="18" charset="0"/>
                <a:ea typeface="標楷體" pitchFamily="65" charset="-120"/>
                <a:cs typeface="Times New Roman" pitchFamily="18" charset="0"/>
              </a:rPr>
              <a:t>年</a:t>
            </a:r>
            <a:r>
              <a:rPr lang="zh-TW" altLang="en-US" sz="2800" b="1" dirty="0">
                <a:latin typeface="Times New Roman" pitchFamily="18" charset="0"/>
                <a:ea typeface="標楷體" pitchFamily="65" charset="-120"/>
                <a:cs typeface="Times New Roman" pitchFamily="18" charset="0"/>
              </a:rPr>
              <a:t>為週期，包括基礎研究、研修制訂、配套建置、實施及評鑑等階段，</a:t>
            </a:r>
            <a:r>
              <a:rPr lang="zh-TW" altLang="en-US" sz="2800" b="1" dirty="0">
                <a:solidFill>
                  <a:srgbClr val="FF0000"/>
                </a:solidFill>
                <a:latin typeface="Times New Roman" pitchFamily="18" charset="0"/>
                <a:ea typeface="標楷體" pitchFamily="65" charset="-120"/>
                <a:cs typeface="Times New Roman" pitchFamily="18" charset="0"/>
              </a:rPr>
              <a:t>以能</a:t>
            </a:r>
            <a:r>
              <a:rPr lang="zh-TW" altLang="en-US" sz="2800" b="1" dirty="0">
                <a:latin typeface="Times New Roman" pitchFamily="18" charset="0"/>
                <a:ea typeface="標楷體" pitchFamily="65" charset="-120"/>
                <a:cs typeface="Times New Roman" pitchFamily="18" charset="0"/>
              </a:rPr>
              <a:t>永續創新國家課綱研發。</a:t>
            </a:r>
            <a:endParaRPr lang="en-US" altLang="zh-TW" sz="2800" b="1"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688991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直線接點 3"/>
          <p:cNvSpPr/>
          <p:nvPr/>
        </p:nvSpPr>
        <p:spPr>
          <a:xfrm rot="2322127" flipV="1">
            <a:off x="1646329" y="3753843"/>
            <a:ext cx="1397556" cy="587073"/>
          </a:xfrm>
          <a:custGeom>
            <a:avLst/>
            <a:gdLst/>
            <a:ahLst/>
            <a:cxnLst/>
            <a:rect l="0" t="0" r="0" b="0"/>
            <a:pathLst>
              <a:path>
                <a:moveTo>
                  <a:pt x="0" y="15468"/>
                </a:moveTo>
                <a:lnTo>
                  <a:pt x="1514169" y="15468"/>
                </a:lnTo>
              </a:path>
            </a:pathLst>
          </a:custGeom>
          <a:noFill/>
          <a:ln>
            <a:solidFill>
              <a:srgbClr val="FF9900"/>
            </a:solidFill>
          </a:ln>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42" name="直線接點 5"/>
          <p:cNvSpPr/>
          <p:nvPr/>
        </p:nvSpPr>
        <p:spPr>
          <a:xfrm rot="4421">
            <a:off x="1735138" y="3400425"/>
            <a:ext cx="1846262" cy="31750"/>
          </a:xfrm>
          <a:custGeom>
            <a:avLst/>
            <a:gdLst/>
            <a:ahLst/>
            <a:cxnLst/>
            <a:rect l="0" t="0" r="0" b="0"/>
            <a:pathLst>
              <a:path>
                <a:moveTo>
                  <a:pt x="0" y="15468"/>
                </a:moveTo>
                <a:lnTo>
                  <a:pt x="1846066" y="15468"/>
                </a:lnTo>
              </a:path>
            </a:pathLst>
          </a:custGeom>
          <a:noFill/>
          <a:ln>
            <a:solidFill>
              <a:srgbClr val="FF9900"/>
            </a:solidFill>
          </a:ln>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43" name="直線接點 6"/>
          <p:cNvSpPr/>
          <p:nvPr/>
        </p:nvSpPr>
        <p:spPr>
          <a:xfrm rot="19818268">
            <a:off x="1662113" y="2805113"/>
            <a:ext cx="1131887" cy="30162"/>
          </a:xfrm>
          <a:custGeom>
            <a:avLst/>
            <a:gdLst/>
            <a:ahLst/>
            <a:cxnLst/>
            <a:rect l="0" t="0" r="0" b="0"/>
            <a:pathLst>
              <a:path>
                <a:moveTo>
                  <a:pt x="0" y="15468"/>
                </a:moveTo>
                <a:lnTo>
                  <a:pt x="1133320" y="15468"/>
                </a:lnTo>
              </a:path>
            </a:pathLst>
          </a:custGeom>
          <a:noFill/>
          <a:ln>
            <a:solidFill>
              <a:srgbClr val="FF9900"/>
            </a:solidFill>
          </a:ln>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44" name="直線接點 7"/>
          <p:cNvSpPr/>
          <p:nvPr/>
        </p:nvSpPr>
        <p:spPr>
          <a:xfrm rot="18110326">
            <a:off x="1169194" y="2205831"/>
            <a:ext cx="1514475" cy="30163"/>
          </a:xfrm>
          <a:custGeom>
            <a:avLst/>
            <a:gdLst/>
            <a:ahLst/>
            <a:cxnLst/>
            <a:rect l="0" t="0" r="0" b="0"/>
            <a:pathLst>
              <a:path>
                <a:moveTo>
                  <a:pt x="0" y="15468"/>
                </a:moveTo>
                <a:lnTo>
                  <a:pt x="1514223" y="15468"/>
                </a:lnTo>
              </a:path>
            </a:pathLst>
          </a:custGeom>
          <a:noFill/>
          <a:ln>
            <a:solidFill>
              <a:srgbClr val="FF9900"/>
            </a:solidFill>
          </a:ln>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45" name="橢圓 44"/>
          <p:cNvSpPr/>
          <p:nvPr/>
        </p:nvSpPr>
        <p:spPr>
          <a:xfrm>
            <a:off x="400050" y="2628900"/>
            <a:ext cx="1571625" cy="1571625"/>
          </a:xfrm>
          <a:prstGeom prst="ellipse">
            <a:avLst/>
          </a:prstGeom>
          <a:solidFill>
            <a:srgbClr val="FFC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46" name="群組 45"/>
          <p:cNvGrpSpPr/>
          <p:nvPr/>
        </p:nvGrpSpPr>
        <p:grpSpPr>
          <a:xfrm>
            <a:off x="1685577" y="442718"/>
            <a:ext cx="1838895" cy="1129492"/>
            <a:chOff x="2993121" y="1411"/>
            <a:chExt cx="1838895" cy="942975"/>
          </a:xfrm>
          <a:solidFill>
            <a:schemeClr val="bg2"/>
          </a:solidFill>
        </p:grpSpPr>
        <p:sp>
          <p:nvSpPr>
            <p:cNvPr id="47" name="橢圓 46"/>
            <p:cNvSpPr/>
            <p:nvPr/>
          </p:nvSpPr>
          <p:spPr>
            <a:xfrm>
              <a:off x="2993121" y="1411"/>
              <a:ext cx="1838895" cy="942975"/>
            </a:xfrm>
            <a:prstGeom prst="ellipse">
              <a:avLst/>
            </a:prstGeom>
            <a:grp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48" name="橢圓 10"/>
            <p:cNvSpPr/>
            <p:nvPr/>
          </p:nvSpPr>
          <p:spPr>
            <a:xfrm>
              <a:off x="3262421" y="139506"/>
              <a:ext cx="1300295" cy="666785"/>
            </a:xfrm>
            <a:prstGeom prst="rect">
              <a:avLst/>
            </a:prstGeom>
            <a:grpFill/>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b="1" dirty="0">
                  <a:solidFill>
                    <a:schemeClr val="tx1"/>
                  </a:solidFill>
                  <a:latin typeface="標楷體" panose="03000509000000000000" pitchFamily="65" charset="-120"/>
                  <a:ea typeface="標楷體" panose="03000509000000000000" pitchFamily="65" charset="-120"/>
                </a:rPr>
                <a:t>新課綱的</a:t>
              </a:r>
              <a:endParaRPr lang="en-US" altLang="zh-TW" b="1" dirty="0">
                <a:solidFill>
                  <a:schemeClr val="tx1"/>
                </a:solidFill>
                <a:latin typeface="標楷體" panose="03000509000000000000" pitchFamily="65" charset="-120"/>
                <a:ea typeface="標楷體" panose="03000509000000000000" pitchFamily="65" charset="-120"/>
              </a:endParaRPr>
            </a:p>
            <a:p>
              <a:pPr algn="ctr" defTabSz="889000">
                <a:lnSpc>
                  <a:spcPct val="90000"/>
                </a:lnSpc>
                <a:spcAft>
                  <a:spcPct val="35000"/>
                </a:spcAft>
                <a:defRPr/>
              </a:pPr>
              <a:r>
                <a:rPr lang="zh-TW" altLang="en-US" b="1" dirty="0">
                  <a:solidFill>
                    <a:schemeClr val="tx1"/>
                  </a:solidFill>
                  <a:latin typeface="標楷體" panose="03000509000000000000" pitchFamily="65" charset="-120"/>
                  <a:ea typeface="標楷體" panose="03000509000000000000" pitchFamily="65" charset="-120"/>
                </a:rPr>
                <a:t>研修背景</a:t>
              </a:r>
            </a:p>
          </p:txBody>
        </p:sp>
      </p:grpSp>
      <p:grpSp>
        <p:nvGrpSpPr>
          <p:cNvPr id="49" name="群組 48"/>
          <p:cNvGrpSpPr/>
          <p:nvPr/>
        </p:nvGrpSpPr>
        <p:grpSpPr>
          <a:xfrm>
            <a:off x="2467284" y="1603130"/>
            <a:ext cx="1686633" cy="1129492"/>
            <a:chOff x="3774828" y="1075313"/>
            <a:chExt cx="1686633" cy="942975"/>
          </a:xfrm>
          <a:solidFill>
            <a:schemeClr val="accent2">
              <a:lumMod val="20000"/>
              <a:lumOff val="80000"/>
            </a:schemeClr>
          </a:solidFill>
        </p:grpSpPr>
        <p:sp>
          <p:nvSpPr>
            <p:cNvPr id="50" name="橢圓 49"/>
            <p:cNvSpPr/>
            <p:nvPr/>
          </p:nvSpPr>
          <p:spPr>
            <a:xfrm>
              <a:off x="3774828" y="1075313"/>
              <a:ext cx="1686633" cy="942975"/>
            </a:xfrm>
            <a:prstGeom prst="ellipse">
              <a:avLst/>
            </a:prstGeom>
            <a:grpFill/>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51" name="橢圓 12"/>
            <p:cNvSpPr/>
            <p:nvPr/>
          </p:nvSpPr>
          <p:spPr>
            <a:xfrm>
              <a:off x="4021830" y="1213408"/>
              <a:ext cx="1192629" cy="666785"/>
            </a:xfrm>
            <a:prstGeom prst="rect">
              <a:avLst/>
            </a:prstGeom>
            <a:grpFill/>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800100">
                <a:lnSpc>
                  <a:spcPct val="90000"/>
                </a:lnSpc>
                <a:spcAft>
                  <a:spcPct val="35000"/>
                </a:spcAft>
                <a:defRPr/>
              </a:pPr>
              <a:r>
                <a:rPr lang="zh-TW" altLang="en-US" b="1" dirty="0">
                  <a:solidFill>
                    <a:schemeClr val="tx1"/>
                  </a:solidFill>
                  <a:latin typeface="標楷體" panose="03000509000000000000" pitchFamily="65" charset="-120"/>
                  <a:ea typeface="標楷體" panose="03000509000000000000" pitchFamily="65" charset="-120"/>
                </a:rPr>
                <a:t>新課綱的</a:t>
              </a:r>
              <a:endParaRPr lang="en-US" altLang="zh-TW" b="1" dirty="0">
                <a:solidFill>
                  <a:schemeClr val="tx1"/>
                </a:solidFill>
                <a:latin typeface="標楷體" panose="03000509000000000000" pitchFamily="65" charset="-120"/>
                <a:ea typeface="標楷體" panose="03000509000000000000" pitchFamily="65" charset="-120"/>
              </a:endParaRPr>
            </a:p>
            <a:p>
              <a:pPr algn="ctr" defTabSz="800100">
                <a:lnSpc>
                  <a:spcPct val="90000"/>
                </a:lnSpc>
                <a:spcAft>
                  <a:spcPct val="35000"/>
                </a:spcAft>
                <a:defRPr/>
              </a:pPr>
              <a:r>
                <a:rPr lang="zh-TW" altLang="en-US" b="1" dirty="0">
                  <a:solidFill>
                    <a:schemeClr val="tx1"/>
                  </a:solidFill>
                  <a:latin typeface="標楷體" panose="03000509000000000000" pitchFamily="65" charset="-120"/>
                  <a:ea typeface="標楷體" panose="03000509000000000000" pitchFamily="65" charset="-120"/>
                </a:rPr>
                <a:t>研修歷程</a:t>
              </a:r>
            </a:p>
          </p:txBody>
        </p:sp>
      </p:grpSp>
      <p:grpSp>
        <p:nvGrpSpPr>
          <p:cNvPr id="52" name="群組 51"/>
          <p:cNvGrpSpPr/>
          <p:nvPr/>
        </p:nvGrpSpPr>
        <p:grpSpPr>
          <a:xfrm>
            <a:off x="3581810" y="2732622"/>
            <a:ext cx="1718986" cy="1129492"/>
            <a:chOff x="4889354" y="2291315"/>
            <a:chExt cx="1718986" cy="942975"/>
          </a:xfrm>
          <a:solidFill>
            <a:srgbClr val="92D050"/>
          </a:solidFill>
        </p:grpSpPr>
        <p:sp>
          <p:nvSpPr>
            <p:cNvPr id="53" name="橢圓 52"/>
            <p:cNvSpPr/>
            <p:nvPr/>
          </p:nvSpPr>
          <p:spPr>
            <a:xfrm>
              <a:off x="4889354" y="2291315"/>
              <a:ext cx="1718986" cy="942975"/>
            </a:xfrm>
            <a:prstGeom prst="ellipse">
              <a:avLst/>
            </a:prstGeom>
            <a:grpFill/>
          </p:spPr>
          <p:style>
            <a:lnRef idx="2">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sp>
        <p:sp>
          <p:nvSpPr>
            <p:cNvPr id="54" name="橢圓 14"/>
            <p:cNvSpPr/>
            <p:nvPr/>
          </p:nvSpPr>
          <p:spPr>
            <a:xfrm>
              <a:off x="5141094" y="2429410"/>
              <a:ext cx="1215506" cy="666785"/>
            </a:xfrm>
            <a:prstGeom prst="rect">
              <a:avLst/>
            </a:prstGeom>
            <a:grpFill/>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b="1" dirty="0">
                  <a:solidFill>
                    <a:schemeClr val="tx1"/>
                  </a:solidFill>
                  <a:latin typeface="標楷體" panose="03000509000000000000" pitchFamily="65" charset="-120"/>
                  <a:ea typeface="標楷體" panose="03000509000000000000" pitchFamily="65" charset="-120"/>
                </a:rPr>
                <a:t>新課綱的重要內涵</a:t>
              </a:r>
            </a:p>
          </p:txBody>
        </p:sp>
      </p:grpSp>
      <p:grpSp>
        <p:nvGrpSpPr>
          <p:cNvPr id="58" name="群組 14"/>
          <p:cNvGrpSpPr>
            <a:grpSpLocks/>
          </p:cNvGrpSpPr>
          <p:nvPr/>
        </p:nvGrpSpPr>
        <p:grpSpPr bwMode="auto">
          <a:xfrm>
            <a:off x="2067003" y="4149028"/>
            <a:ext cx="1839912" cy="1128712"/>
            <a:chOff x="2992626" y="4572845"/>
            <a:chExt cx="1839687" cy="942975"/>
          </a:xfrm>
          <a:solidFill>
            <a:srgbClr val="FF6699"/>
          </a:solidFill>
        </p:grpSpPr>
        <p:sp>
          <p:nvSpPr>
            <p:cNvPr id="59" name="橢圓 58"/>
            <p:cNvSpPr/>
            <p:nvPr/>
          </p:nvSpPr>
          <p:spPr>
            <a:xfrm>
              <a:off x="2992626" y="4572845"/>
              <a:ext cx="1839687" cy="942975"/>
            </a:xfrm>
            <a:prstGeom prst="ellipse">
              <a:avLst/>
            </a:prstGeom>
            <a:grp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60" name="橢圓 18"/>
            <p:cNvSpPr/>
            <p:nvPr/>
          </p:nvSpPr>
          <p:spPr>
            <a:xfrm>
              <a:off x="3262468" y="4710777"/>
              <a:ext cx="1300003" cy="667112"/>
            </a:xfrm>
            <a:prstGeom prst="rect">
              <a:avLst/>
            </a:prstGeom>
            <a:grpFill/>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800100">
                <a:lnSpc>
                  <a:spcPct val="90000"/>
                </a:lnSpc>
                <a:spcAft>
                  <a:spcPct val="35000"/>
                </a:spcAft>
                <a:defRPr/>
              </a:pPr>
              <a:r>
                <a:rPr lang="zh-TW" altLang="en-US" b="1" dirty="0">
                  <a:solidFill>
                    <a:schemeClr val="tx1"/>
                  </a:solidFill>
                  <a:latin typeface="標楷體" panose="03000509000000000000" pitchFamily="65" charset="-120"/>
                  <a:ea typeface="標楷體" panose="03000509000000000000" pitchFamily="65" charset="-120"/>
                </a:rPr>
                <a:t>學校邁向</a:t>
              </a:r>
              <a:r>
                <a:rPr lang="en-US" altLang="zh-TW" b="1" dirty="0">
                  <a:solidFill>
                    <a:schemeClr val="tx1"/>
                  </a:solidFill>
                  <a:latin typeface="標楷體" panose="03000509000000000000" pitchFamily="65" charset="-120"/>
                  <a:ea typeface="標楷體" panose="03000509000000000000" pitchFamily="65" charset="-120"/>
                </a:rPr>
                <a:t>107</a:t>
              </a:r>
              <a:r>
                <a:rPr lang="zh-TW" altLang="en-US" b="1" dirty="0">
                  <a:solidFill>
                    <a:schemeClr val="tx1"/>
                  </a:solidFill>
                  <a:latin typeface="標楷體" panose="03000509000000000000" pitchFamily="65" charset="-120"/>
                  <a:ea typeface="標楷體" panose="03000509000000000000" pitchFamily="65" charset="-120"/>
                </a:rPr>
                <a:t>課綱的準備</a:t>
              </a:r>
            </a:p>
          </p:txBody>
        </p:sp>
      </p:grpSp>
      <p:sp>
        <p:nvSpPr>
          <p:cNvPr id="61" name="文字方塊 26"/>
          <p:cNvSpPr txBox="1">
            <a:spLocks noChangeArrowheads="1"/>
          </p:cNvSpPr>
          <p:nvPr/>
        </p:nvSpPr>
        <p:spPr bwMode="auto">
          <a:xfrm>
            <a:off x="3581400" y="642938"/>
            <a:ext cx="4159250" cy="825500"/>
          </a:xfrm>
          <a:prstGeom prst="rect">
            <a:avLst/>
          </a:prstGeom>
          <a:solidFill>
            <a:schemeClr val="bg2"/>
          </a:solidFill>
          <a:ln w="9525">
            <a:noFill/>
            <a:miter lim="800000"/>
            <a:headEnd/>
            <a:tailEnd/>
          </a:ln>
        </p:spPr>
        <p:txBody>
          <a:bodyPr>
            <a:spAutoFit/>
          </a:bodyPr>
          <a:lstStyle/>
          <a:p>
            <a:pPr marL="342900" indent="-342900">
              <a:buFont typeface="Century Schoolbook"/>
              <a:buAutoNum type="arabicPeriod"/>
            </a:pPr>
            <a:r>
              <a:rPr lang="zh-TW" altLang="en-US" sz="1600" b="1">
                <a:latin typeface="標楷體" pitchFamily="65" charset="-120"/>
                <a:ea typeface="標楷體" pitchFamily="65" charset="-120"/>
                <a:cs typeface="Arial" charset="0"/>
              </a:rPr>
              <a:t>九年一貫與十二年國教之關聯</a:t>
            </a:r>
            <a:endParaRPr lang="en-US" altLang="zh-TW" sz="1600" b="1">
              <a:latin typeface="標楷體" pitchFamily="65" charset="-120"/>
              <a:ea typeface="標楷體" pitchFamily="65" charset="-120"/>
              <a:cs typeface="Arial" charset="0"/>
            </a:endParaRPr>
          </a:p>
          <a:p>
            <a:pPr marL="342900" indent="-342900">
              <a:buFont typeface="Century Schoolbook"/>
              <a:buAutoNum type="arabicPeriod"/>
            </a:pPr>
            <a:r>
              <a:rPr lang="zh-TW" altLang="en-US" sz="1600" b="1">
                <a:latin typeface="標楷體" pitchFamily="65" charset="-120"/>
                <a:ea typeface="標楷體" pitchFamily="65" charset="-120"/>
                <a:cs typeface="Arial" charset="0"/>
              </a:rPr>
              <a:t>為何要研修新課綱</a:t>
            </a:r>
            <a:r>
              <a:rPr lang="en-US" altLang="zh-TW" sz="1600" b="1">
                <a:latin typeface="標楷體" pitchFamily="65" charset="-120"/>
                <a:ea typeface="標楷體" pitchFamily="65" charset="-120"/>
                <a:cs typeface="Arial" charset="0"/>
              </a:rPr>
              <a:t>-</a:t>
            </a:r>
            <a:r>
              <a:rPr lang="zh-TW" altLang="en-US" sz="1600" b="1">
                <a:latin typeface="標楷體" pitchFamily="65" charset="-120"/>
                <a:ea typeface="標楷體" pitchFamily="65" charset="-120"/>
                <a:cs typeface="Arial" charset="0"/>
              </a:rPr>
              <a:t>社會變遷、少子化等</a:t>
            </a:r>
            <a:endParaRPr lang="en-US" altLang="zh-TW" sz="1600" b="1">
              <a:latin typeface="標楷體" pitchFamily="65" charset="-120"/>
              <a:ea typeface="標楷體" pitchFamily="65" charset="-120"/>
              <a:cs typeface="Arial" charset="0"/>
            </a:endParaRPr>
          </a:p>
          <a:p>
            <a:pPr marL="342900" indent="-342900">
              <a:buFont typeface="Century Schoolbook"/>
              <a:buAutoNum type="arabicPeriod"/>
            </a:pPr>
            <a:r>
              <a:rPr lang="zh-TW" altLang="en-US" sz="1600" b="1">
                <a:latin typeface="標楷體" pitchFamily="65" charset="-120"/>
                <a:ea typeface="標楷體" pitchFamily="65" charset="-120"/>
                <a:cs typeface="Arial" charset="0"/>
              </a:rPr>
              <a:t>十二年國教之願景</a:t>
            </a:r>
          </a:p>
        </p:txBody>
      </p:sp>
      <p:sp>
        <p:nvSpPr>
          <p:cNvPr id="62" name="文字方塊 61"/>
          <p:cNvSpPr txBox="1"/>
          <p:nvPr/>
        </p:nvSpPr>
        <p:spPr>
          <a:xfrm>
            <a:off x="4171940" y="1875776"/>
            <a:ext cx="3319462" cy="584200"/>
          </a:xfrm>
          <a:prstGeom prst="rect">
            <a:avLst/>
          </a:prstGeom>
          <a:solidFill>
            <a:schemeClr val="accent2">
              <a:lumMod val="20000"/>
              <a:lumOff val="80000"/>
            </a:schemeClr>
          </a:solidFill>
        </p:spPr>
        <p:txBody>
          <a:bodyPr>
            <a:spAutoFit/>
          </a:bodyPr>
          <a:lstStyle/>
          <a:p>
            <a:pPr marL="342900" indent="-342900">
              <a:buFont typeface="+mj-lt"/>
              <a:buAutoNum type="arabicPeriod"/>
              <a:defRPr/>
            </a:pPr>
            <a:r>
              <a:rPr lang="zh-TW" altLang="en-US" sz="1600" b="1" dirty="0">
                <a:latin typeface="標楷體" panose="03000509000000000000" pitchFamily="65" charset="-120"/>
                <a:ea typeface="標楷體" panose="03000509000000000000" pitchFamily="65" charset="-120"/>
                <a:cs typeface="Arial" pitchFamily="34" charset="0"/>
              </a:rPr>
              <a:t>國家教育研究院課綱研修程序</a:t>
            </a:r>
            <a:endParaRPr lang="en-US" altLang="zh-TW" sz="1600" b="1" dirty="0">
              <a:latin typeface="標楷體" panose="03000509000000000000" pitchFamily="65" charset="-120"/>
              <a:ea typeface="標楷體" panose="03000509000000000000" pitchFamily="65" charset="-120"/>
              <a:cs typeface="Arial" pitchFamily="34" charset="0"/>
            </a:endParaRPr>
          </a:p>
          <a:p>
            <a:pPr marL="342900" indent="-342900">
              <a:buFont typeface="+mj-lt"/>
              <a:buAutoNum type="arabicPeriod"/>
              <a:defRPr/>
            </a:pPr>
            <a:r>
              <a:rPr lang="zh-TW" altLang="en-US" sz="1600" b="1" dirty="0" smtClean="0">
                <a:latin typeface="標楷體" panose="03000509000000000000" pitchFamily="65" charset="-120"/>
                <a:ea typeface="標楷體" panose="03000509000000000000" pitchFamily="65" charset="-120"/>
                <a:cs typeface="Arial" pitchFamily="34" charset="0"/>
              </a:rPr>
              <a:t>總綱及領綱研</a:t>
            </a:r>
            <a:r>
              <a:rPr lang="zh-TW" altLang="en-US" sz="1600" b="1" dirty="0">
                <a:latin typeface="標楷體" panose="03000509000000000000" pitchFamily="65" charset="-120"/>
                <a:ea typeface="標楷體" panose="03000509000000000000" pitchFamily="65" charset="-120"/>
                <a:cs typeface="Arial" pitchFamily="34" charset="0"/>
              </a:rPr>
              <a:t>修歷程</a:t>
            </a:r>
          </a:p>
        </p:txBody>
      </p:sp>
      <p:sp>
        <p:nvSpPr>
          <p:cNvPr id="63" name="文字方塊 28"/>
          <p:cNvSpPr txBox="1">
            <a:spLocks noChangeArrowheads="1"/>
          </p:cNvSpPr>
          <p:nvPr/>
        </p:nvSpPr>
        <p:spPr bwMode="auto">
          <a:xfrm>
            <a:off x="5300663" y="2843213"/>
            <a:ext cx="3343275" cy="1076325"/>
          </a:xfrm>
          <a:prstGeom prst="rect">
            <a:avLst/>
          </a:prstGeom>
          <a:solidFill>
            <a:srgbClr val="92D050"/>
          </a:solidFill>
          <a:ln w="9525">
            <a:noFill/>
            <a:miter lim="800000"/>
            <a:headEnd/>
            <a:tailEnd/>
          </a:ln>
        </p:spPr>
        <p:txBody>
          <a:bodyPr>
            <a:spAutoFit/>
          </a:bodyPr>
          <a:lstStyle/>
          <a:p>
            <a:pPr marL="342900" indent="-342900">
              <a:buFont typeface="Century Schoolbook"/>
              <a:buAutoNum type="arabicPeriod"/>
            </a:pPr>
            <a:r>
              <a:rPr lang="zh-TW" altLang="en-US" sz="1600" b="1">
                <a:latin typeface="標楷體" pitchFamily="65" charset="-120"/>
                <a:ea typeface="標楷體" pitchFamily="65" charset="-120"/>
                <a:cs typeface="Arial" charset="0"/>
              </a:rPr>
              <a:t>總綱的理念與目標</a:t>
            </a:r>
            <a:endParaRPr lang="en-US" altLang="zh-TW" sz="1600" b="1">
              <a:latin typeface="標楷體" pitchFamily="65" charset="-120"/>
              <a:ea typeface="標楷體" pitchFamily="65" charset="-120"/>
              <a:cs typeface="Arial" charset="0"/>
            </a:endParaRPr>
          </a:p>
          <a:p>
            <a:pPr marL="342900" indent="-342900">
              <a:buFont typeface="Century Schoolbook"/>
              <a:buAutoNum type="arabicPeriod"/>
            </a:pPr>
            <a:r>
              <a:rPr lang="zh-TW" altLang="en-US" sz="1600" b="1">
                <a:latin typeface="標楷體" pitchFamily="65" charset="-120"/>
                <a:ea typeface="標楷體" pitchFamily="65" charset="-120"/>
                <a:cs typeface="Arial" charset="0"/>
              </a:rPr>
              <a:t>核心素養</a:t>
            </a:r>
            <a:endParaRPr lang="en-US" altLang="zh-TW" sz="1600" b="1">
              <a:latin typeface="標楷體" pitchFamily="65" charset="-120"/>
              <a:ea typeface="標楷體" pitchFamily="65" charset="-120"/>
              <a:cs typeface="Arial" charset="0"/>
            </a:endParaRPr>
          </a:p>
          <a:p>
            <a:pPr marL="342900" indent="-342900">
              <a:buFont typeface="Century Schoolbook"/>
              <a:buAutoNum type="arabicPeriod"/>
            </a:pPr>
            <a:r>
              <a:rPr lang="zh-TW" altLang="en-US" sz="1600" b="1">
                <a:latin typeface="標楷體" pitchFamily="65" charset="-120"/>
                <a:ea typeface="標楷體" pitchFamily="65" charset="-120"/>
                <a:cs typeface="Arial" charset="0"/>
              </a:rPr>
              <a:t>總綱願景</a:t>
            </a:r>
            <a:endParaRPr lang="en-US" altLang="zh-TW" sz="1600" b="1">
              <a:latin typeface="標楷體" pitchFamily="65" charset="-120"/>
              <a:ea typeface="標楷體" pitchFamily="65" charset="-120"/>
              <a:cs typeface="Arial" charset="0"/>
            </a:endParaRPr>
          </a:p>
          <a:p>
            <a:pPr marL="342900" indent="-342900">
              <a:buFont typeface="Century Schoolbook"/>
              <a:buAutoNum type="arabicPeriod"/>
            </a:pPr>
            <a:r>
              <a:rPr lang="zh-TW" altLang="en-US" sz="1600" b="1">
                <a:latin typeface="標楷體" pitchFamily="65" charset="-120"/>
                <a:ea typeface="標楷體" pitchFamily="65" charset="-120"/>
                <a:cs typeface="Arial" charset="0"/>
              </a:rPr>
              <a:t>總綱課程架構及改變</a:t>
            </a:r>
          </a:p>
        </p:txBody>
      </p:sp>
      <p:sp>
        <p:nvSpPr>
          <p:cNvPr id="65" name="文字方塊 30"/>
          <p:cNvSpPr txBox="1">
            <a:spLocks noChangeArrowheads="1"/>
          </p:cNvSpPr>
          <p:nvPr/>
        </p:nvSpPr>
        <p:spPr bwMode="auto">
          <a:xfrm>
            <a:off x="3906915" y="4200525"/>
            <a:ext cx="4360863" cy="1076325"/>
          </a:xfrm>
          <a:prstGeom prst="rect">
            <a:avLst/>
          </a:prstGeom>
          <a:solidFill>
            <a:srgbClr val="FF6699"/>
          </a:solidFill>
          <a:ln w="9525">
            <a:noFill/>
            <a:miter lim="800000"/>
            <a:headEnd/>
            <a:tailEnd/>
          </a:ln>
        </p:spPr>
        <p:txBody>
          <a:bodyPr>
            <a:spAutoFit/>
          </a:bodyPr>
          <a:lstStyle/>
          <a:p>
            <a:pPr marL="342900" indent="-342900">
              <a:buFont typeface="Century Schoolbook"/>
              <a:buAutoNum type="arabicPeriod"/>
            </a:pPr>
            <a:r>
              <a:rPr lang="zh-TW" altLang="en-US" sz="1600" b="1">
                <a:latin typeface="標楷體" pitchFamily="65" charset="-120"/>
                <a:ea typeface="標楷體" pitchFamily="65" charset="-120"/>
                <a:cs typeface="Arial" charset="0"/>
              </a:rPr>
              <a:t>學校課程發展</a:t>
            </a:r>
            <a:endParaRPr lang="en-US" altLang="zh-TW" sz="1600" b="1">
              <a:latin typeface="標楷體" pitchFamily="65" charset="-120"/>
              <a:ea typeface="標楷體" pitchFamily="65" charset="-120"/>
              <a:cs typeface="Arial" charset="0"/>
            </a:endParaRPr>
          </a:p>
          <a:p>
            <a:pPr marL="342900" indent="-342900">
              <a:buFont typeface="Century Schoolbook"/>
              <a:buAutoNum type="arabicPeriod"/>
            </a:pPr>
            <a:r>
              <a:rPr lang="zh-TW" altLang="en-US" sz="1600" b="1">
                <a:latin typeface="標楷體" pitchFamily="65" charset="-120"/>
                <a:ea typeface="標楷體" pitchFamily="65" charset="-120"/>
                <a:cs typeface="Arial" charset="0"/>
              </a:rPr>
              <a:t>核心素養之課程</a:t>
            </a:r>
            <a:endParaRPr lang="en-US" altLang="zh-TW" sz="1600" b="1">
              <a:latin typeface="標楷體" pitchFamily="65" charset="-120"/>
              <a:ea typeface="標楷體" pitchFamily="65" charset="-120"/>
              <a:cs typeface="Arial" charset="0"/>
            </a:endParaRPr>
          </a:p>
          <a:p>
            <a:pPr marL="342900" indent="-342900">
              <a:buFont typeface="Century Schoolbook"/>
              <a:buAutoNum type="arabicPeriod"/>
            </a:pPr>
            <a:r>
              <a:rPr lang="zh-TW" altLang="en-US" sz="1600" b="1">
                <a:latin typeface="標楷體" pitchFamily="65" charset="-120"/>
                <a:ea typeface="標楷體" pitchFamily="65" charset="-120"/>
                <a:cs typeface="Arial" charset="0"/>
              </a:rPr>
              <a:t>實務案例－南華國小、桃子腳中小學</a:t>
            </a:r>
            <a:endParaRPr lang="en-US" altLang="zh-TW" sz="1600" b="1">
              <a:latin typeface="標楷體" pitchFamily="65" charset="-120"/>
              <a:ea typeface="標楷體" pitchFamily="65" charset="-120"/>
              <a:cs typeface="Arial" charset="0"/>
            </a:endParaRPr>
          </a:p>
          <a:p>
            <a:pPr marL="342900" indent="-342900">
              <a:buFont typeface="Century Schoolbook"/>
              <a:buAutoNum type="arabicPeriod"/>
            </a:pPr>
            <a:r>
              <a:rPr lang="zh-TW" altLang="en-US" sz="1600" b="1">
                <a:latin typeface="標楷體" pitchFamily="65" charset="-120"/>
                <a:ea typeface="標楷體" pitchFamily="65" charset="-120"/>
                <a:cs typeface="Arial" charset="0"/>
              </a:rPr>
              <a:t>問題與討論</a:t>
            </a:r>
          </a:p>
        </p:txBody>
      </p:sp>
      <p:sp>
        <p:nvSpPr>
          <p:cNvPr id="66" name="文字方塊 32"/>
          <p:cNvSpPr txBox="1">
            <a:spLocks noChangeArrowheads="1"/>
          </p:cNvSpPr>
          <p:nvPr/>
        </p:nvSpPr>
        <p:spPr bwMode="auto">
          <a:xfrm>
            <a:off x="515938" y="2962275"/>
            <a:ext cx="1339850" cy="708025"/>
          </a:xfrm>
          <a:prstGeom prst="rect">
            <a:avLst/>
          </a:prstGeom>
          <a:noFill/>
          <a:ln w="9525">
            <a:noFill/>
            <a:miter lim="800000"/>
            <a:headEnd/>
            <a:tailEnd/>
          </a:ln>
        </p:spPr>
        <p:txBody>
          <a:bodyPr>
            <a:spAutoFit/>
          </a:bodyPr>
          <a:lstStyle/>
          <a:p>
            <a:pPr algn="ctr"/>
            <a:r>
              <a:rPr lang="zh-TW" altLang="en-US" sz="4000" b="1">
                <a:latin typeface="標楷體" pitchFamily="65" charset="-120"/>
                <a:ea typeface="標楷體" pitchFamily="65" charset="-120"/>
              </a:rPr>
              <a:t>目錄</a:t>
            </a:r>
            <a:endParaRPr lang="en-US" altLang="zh-TW" sz="4000" b="1">
              <a:latin typeface="標楷體" pitchFamily="65" charset="-120"/>
              <a:ea typeface="標楷體" pitchFamily="65" charset="-120"/>
            </a:endParaRPr>
          </a:p>
        </p:txBody>
      </p:sp>
      <p:sp>
        <p:nvSpPr>
          <p:cNvPr id="67" name="投影片編號版面配置區 33"/>
          <p:cNvSpPr txBox="1">
            <a:spLocks/>
          </p:cNvSpPr>
          <p:nvPr/>
        </p:nvSpPr>
        <p:spPr bwMode="auto">
          <a:xfrm>
            <a:off x="8129588" y="5734050"/>
            <a:ext cx="609600" cy="520700"/>
          </a:xfrm>
          <a:prstGeom prst="rect">
            <a:avLst/>
          </a:prstGeom>
          <a:noFill/>
          <a:ln w="12700">
            <a:solidFill>
              <a:schemeClr val="accent3">
                <a:lumMod val="50000"/>
              </a:schemeClr>
            </a:solidFill>
            <a:miter lim="800000"/>
            <a:headEnd/>
            <a:tailEnd/>
          </a:ln>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0917ADAB-A180-4E24-8F87-BAD04B533373}" type="slidenum">
              <a:rPr lang="zh-TW" altLang="en-US" smtClean="0">
                <a:latin typeface="標楷體" pitchFamily="65" charset="-120"/>
                <a:ea typeface="標楷體" pitchFamily="65" charset="-120"/>
              </a:rPr>
              <a:pPr/>
              <a:t>2</a:t>
            </a:fld>
            <a:endParaRPr lang="en-US" altLang="zh-TW"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65238" y="1082675"/>
            <a:ext cx="8401050" cy="961289"/>
          </a:xfrm>
          <a:prstGeom prst="rect">
            <a:avLst/>
          </a:prstGeom>
        </p:spPr>
        <p:txBody>
          <a:bodyPr>
            <a:spAutoFit/>
          </a:bodyPr>
          <a:lstStyle/>
          <a:p>
            <a:pPr marL="450850" indent="-450850" fontAlgn="auto">
              <a:lnSpc>
                <a:spcPct val="150000"/>
              </a:lnSpc>
              <a:spcBef>
                <a:spcPts val="0"/>
              </a:spcBef>
              <a:spcAft>
                <a:spcPts val="0"/>
              </a:spcAft>
              <a:buClr>
                <a:srgbClr val="FF9933"/>
              </a:buClr>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一、從</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月</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至今已累積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項整合型基礎性研究報告</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fontAlgn="auto">
              <a:lnSpc>
                <a:spcPct val="150000"/>
              </a:lnSpc>
              <a:spcBef>
                <a:spcPts val="0"/>
              </a:spcBef>
              <a:spcAft>
                <a:spcPts val="0"/>
              </a:spcAft>
              <a:buClr>
                <a:srgbClr val="FF9933"/>
              </a:buClr>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二、</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從民國</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102</a:t>
            </a:r>
            <a:r>
              <a:rPr lang="zh-TW"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至今，共召開</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5522" name="矩形 3"/>
          <p:cNvSpPr>
            <a:spLocks noChangeArrowheads="1"/>
          </p:cNvSpPr>
          <p:nvPr/>
        </p:nvSpPr>
        <p:spPr bwMode="auto">
          <a:xfrm>
            <a:off x="107504" y="5445125"/>
            <a:ext cx="5086796" cy="1338828"/>
          </a:xfrm>
          <a:prstGeom prst="rect">
            <a:avLst/>
          </a:prstGeom>
          <a:noFill/>
          <a:ln w="9525">
            <a:noFill/>
            <a:miter lim="800000"/>
            <a:headEnd/>
            <a:tailEnd/>
          </a:ln>
        </p:spPr>
        <p:txBody>
          <a:bodyPr wrap="square">
            <a:spAutoFit/>
          </a:bodyPr>
          <a:lstStyle/>
          <a:p>
            <a:pPr algn="ctr">
              <a:lnSpc>
                <a:spcPct val="150000"/>
              </a:lnSpc>
              <a:buFont typeface="Arial" charset="0"/>
              <a:buNone/>
            </a:pPr>
            <a:r>
              <a:rPr lang="zh-TW" altLang="zh-TW" dirty="0">
                <a:latin typeface="Times New Roman" panose="02020603050405020304" pitchFamily="18" charset="0"/>
                <a:ea typeface="標楷體" pitchFamily="65" charset="-120"/>
                <a:cs typeface="Times New Roman" panose="02020603050405020304" pitchFamily="18" charset="0"/>
              </a:rPr>
              <a:t>總共投入</a:t>
            </a:r>
            <a:r>
              <a:rPr lang="zh-TW" altLang="zh-TW" dirty="0" smtClean="0">
                <a:latin typeface="Times New Roman" panose="02020603050405020304" pitchFamily="18" charset="0"/>
                <a:ea typeface="標楷體" pitchFamily="65" charset="-120"/>
                <a:cs typeface="Times New Roman" panose="02020603050405020304" pitchFamily="18" charset="0"/>
              </a:rPr>
              <a:t>約</a:t>
            </a:r>
            <a:r>
              <a:rPr lang="en-US" altLang="zh-TW" b="1" dirty="0">
                <a:solidFill>
                  <a:srgbClr val="C00000"/>
                </a:solidFill>
                <a:latin typeface="Times New Roman" panose="02020603050405020304" pitchFamily="18" charset="0"/>
                <a:ea typeface="標楷體" pitchFamily="65" charset="-120"/>
                <a:cs typeface="Times New Roman" panose="02020603050405020304" pitchFamily="18" charset="0"/>
              </a:rPr>
              <a:t>1</a:t>
            </a:r>
            <a:r>
              <a:rPr lang="en-US" altLang="zh-TW" b="1" dirty="0" smtClean="0">
                <a:solidFill>
                  <a:srgbClr val="C00000"/>
                </a:solidFill>
                <a:latin typeface="Times New Roman" panose="02020603050405020304" pitchFamily="18" charset="0"/>
                <a:ea typeface="標楷體" pitchFamily="65" charset="-120"/>
                <a:cs typeface="Times New Roman" panose="02020603050405020304" pitchFamily="18" charset="0"/>
              </a:rPr>
              <a:t>200</a:t>
            </a:r>
            <a:r>
              <a:rPr lang="zh-TW" altLang="zh-TW" smtClean="0">
                <a:latin typeface="Times New Roman" panose="02020603050405020304" pitchFamily="18" charset="0"/>
                <a:ea typeface="標楷體" pitchFamily="65" charset="-120"/>
                <a:cs typeface="Times New Roman" panose="02020603050405020304" pitchFamily="18" charset="0"/>
              </a:rPr>
              <a:t>人</a:t>
            </a:r>
            <a:r>
              <a:rPr lang="zh-TW" altLang="en-US" smtClean="0">
                <a:latin typeface="Times New Roman" panose="02020603050405020304" pitchFamily="18" charset="0"/>
                <a:ea typeface="標楷體" pitchFamily="65" charset="-120"/>
                <a:cs typeface="Times New Roman" panose="02020603050405020304" pitchFamily="18" charset="0"/>
              </a:rPr>
              <a:t>次、</a:t>
            </a:r>
            <a:r>
              <a:rPr lang="en-US" altLang="zh-TW" smtClean="0">
                <a:latin typeface="Times New Roman" panose="02020603050405020304" pitchFamily="18" charset="0"/>
                <a:ea typeface="標楷體" pitchFamily="65" charset="-120"/>
                <a:cs typeface="Times New Roman" panose="02020603050405020304" pitchFamily="18" charset="0"/>
              </a:rPr>
              <a:t>2-3</a:t>
            </a:r>
            <a:r>
              <a:rPr lang="zh-TW" altLang="en-US" dirty="0" smtClean="0">
                <a:latin typeface="Times New Roman" panose="02020603050405020304" pitchFamily="18" charset="0"/>
                <a:ea typeface="標楷體" pitchFamily="65" charset="-120"/>
                <a:cs typeface="Times New Roman" panose="02020603050405020304" pitchFamily="18" charset="0"/>
              </a:rPr>
              <a:t>小時</a:t>
            </a:r>
            <a:r>
              <a:rPr lang="zh-TW" altLang="zh-TW" dirty="0">
                <a:latin typeface="Times New Roman" panose="02020603050405020304" pitchFamily="18" charset="0"/>
                <a:ea typeface="標楷體" pitchFamily="65" charset="-120"/>
                <a:cs typeface="Times New Roman" panose="02020603050405020304" pitchFamily="18" charset="0"/>
              </a:rPr>
              <a:t>的討論</a:t>
            </a:r>
            <a:r>
              <a:rPr lang="zh-TW" altLang="zh-TW" dirty="0" smtClean="0">
                <a:latin typeface="Times New Roman" panose="02020603050405020304" pitchFamily="18" charset="0"/>
                <a:ea typeface="標楷體" pitchFamily="65" charset="-120"/>
                <a:cs typeface="Times New Roman" panose="02020603050405020304" pitchFamily="18" charset="0"/>
              </a:rPr>
              <a:t>人力</a:t>
            </a:r>
            <a:endParaRPr lang="en-US" altLang="zh-TW" dirty="0" smtClean="0">
              <a:latin typeface="Times New Roman" panose="02020603050405020304" pitchFamily="18" charset="0"/>
              <a:ea typeface="標楷體" pitchFamily="65" charset="-120"/>
              <a:cs typeface="Times New Roman" panose="02020603050405020304" pitchFamily="18" charset="0"/>
            </a:endParaRPr>
          </a:p>
          <a:p>
            <a:pPr algn="ctr">
              <a:lnSpc>
                <a:spcPct val="150000"/>
              </a:lnSpc>
              <a:buFont typeface="Arial" charset="0"/>
              <a:buNone/>
            </a:pPr>
            <a:endParaRPr lang="en-US" altLang="zh-TW" dirty="0">
              <a:latin typeface="Times New Roman" panose="02020603050405020304" pitchFamily="18" charset="0"/>
              <a:ea typeface="標楷體" pitchFamily="65" charset="-120"/>
              <a:cs typeface="Times New Roman" panose="02020603050405020304" pitchFamily="18" charset="0"/>
            </a:endParaRPr>
          </a:p>
          <a:p>
            <a:pPr algn="ctr">
              <a:lnSpc>
                <a:spcPct val="150000"/>
              </a:lnSpc>
              <a:buFont typeface="Arial" charset="0"/>
              <a:buNone/>
            </a:pPr>
            <a:r>
              <a:rPr lang="zh-TW" altLang="zh-TW" dirty="0">
                <a:solidFill>
                  <a:schemeClr val="bg1"/>
                </a:solidFill>
                <a:latin typeface="Times New Roman" panose="02020603050405020304" pitchFamily="18" charset="0"/>
                <a:ea typeface="標楷體" pitchFamily="65" charset="-120"/>
                <a:cs typeface="Times New Roman" panose="02020603050405020304" pitchFamily="18" charset="0"/>
              </a:rPr>
              <a:t>（尚未包括各分組會議人次</a:t>
            </a:r>
            <a:r>
              <a:rPr lang="zh-TW" altLang="en-US" dirty="0">
                <a:solidFill>
                  <a:schemeClr val="bg1"/>
                </a:solidFill>
                <a:latin typeface="Times New Roman" panose="02020603050405020304" pitchFamily="18" charset="0"/>
                <a:ea typeface="標楷體" pitchFamily="65" charset="-120"/>
                <a:cs typeface="Times New Roman" panose="02020603050405020304" pitchFamily="18" charset="0"/>
              </a:rPr>
              <a:t>及行政人力</a:t>
            </a:r>
            <a:r>
              <a:rPr lang="zh-TW" altLang="zh-TW" dirty="0">
                <a:solidFill>
                  <a:schemeClr val="bg1"/>
                </a:solidFill>
                <a:latin typeface="Times New Roman" panose="02020603050405020304" pitchFamily="18" charset="0"/>
                <a:ea typeface="標楷體" pitchFamily="65" charset="-120"/>
                <a:cs typeface="Times New Roman" panose="02020603050405020304" pitchFamily="18" charset="0"/>
              </a:rPr>
              <a:t>）</a:t>
            </a:r>
            <a:endParaRPr lang="en-US" altLang="zh-TW" dirty="0">
              <a:solidFill>
                <a:schemeClr val="bg1"/>
              </a:solidFill>
              <a:latin typeface="Times New Roman" panose="02020603050405020304" pitchFamily="18" charset="0"/>
              <a:ea typeface="標楷體" pitchFamily="65" charset="-120"/>
              <a:cs typeface="Times New Roman" panose="02020603050405020304" pitchFamily="18" charset="0"/>
            </a:endParaRPr>
          </a:p>
        </p:txBody>
      </p:sp>
      <p:sp>
        <p:nvSpPr>
          <p:cNvPr id="15" name="AutoShape 3"/>
          <p:cNvSpPr>
            <a:spLocks noChangeArrowheads="1"/>
          </p:cNvSpPr>
          <p:nvPr/>
        </p:nvSpPr>
        <p:spPr bwMode="auto">
          <a:xfrm>
            <a:off x="4695699" y="1845308"/>
            <a:ext cx="3855217" cy="3855217"/>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2B66E">
                  <a:gamma/>
                  <a:shade val="66667"/>
                  <a:invGamma/>
                  <a:alpha val="12000"/>
                </a:srgbClr>
              </a:gs>
              <a:gs pos="50000">
                <a:srgbClr val="32B66E"/>
              </a:gs>
              <a:gs pos="100000">
                <a:srgbClr val="32B66E">
                  <a:gamma/>
                  <a:shade val="66667"/>
                  <a:invGamma/>
                  <a:alpha val="12000"/>
                </a:srgbClr>
              </a:gs>
            </a:gsLst>
            <a:lin ang="0" scaled="1"/>
          </a:gradFill>
          <a:ln>
            <a:noFill/>
          </a:ln>
          <a:effectLst/>
          <a:extLst/>
        </p:spPr>
        <p:txBody>
          <a:bodyPr wrap="none" anchor="ctr"/>
          <a:lstStyle/>
          <a:p>
            <a:pPr>
              <a:defRPr/>
            </a:pPr>
            <a:endParaRPr lang="zh-TW" altLang="en-US" ker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Oval 4"/>
          <p:cNvSpPr>
            <a:spLocks noChangeArrowheads="1"/>
          </p:cNvSpPr>
          <p:nvPr/>
        </p:nvSpPr>
        <p:spPr bwMode="auto">
          <a:xfrm>
            <a:off x="5045075" y="2151063"/>
            <a:ext cx="3217863" cy="3217862"/>
          </a:xfrm>
          <a:prstGeom prst="ellipse">
            <a:avLst/>
          </a:prstGeom>
          <a:gradFill rotWithShape="1">
            <a:gsLst>
              <a:gs pos="0">
                <a:srgbClr val="36623F"/>
              </a:gs>
              <a:gs pos="100000">
                <a:srgbClr val="36623F">
                  <a:gamma/>
                  <a:shade val="63529"/>
                  <a:invGamma/>
                </a:srgbClr>
              </a:gs>
            </a:gsLst>
            <a:path path="shape">
              <a:fillToRect l="50000" t="50000" r="50000" b="50000"/>
            </a:path>
          </a:gradFill>
          <a:ln w="28575" cmpd="sng">
            <a:solidFill>
              <a:srgbClr val="FFFFFF"/>
            </a:solidFill>
            <a:round/>
            <a:headEnd/>
            <a:tailEnd/>
          </a:ln>
          <a:effectLst/>
          <a:extLst/>
        </p:spPr>
        <p:txBody>
          <a:bodyPr wrap="none" anchor="ctr"/>
          <a:lstStyle/>
          <a:p>
            <a:pPr>
              <a:defRPr/>
            </a:pPr>
            <a:endParaRPr lang="zh-TW" altLang="en-US" kern="0">
              <a:solidFill>
                <a:srgbClr val="000066"/>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AutoShape 5"/>
          <p:cNvSpPr>
            <a:spLocks noChangeArrowheads="1"/>
          </p:cNvSpPr>
          <p:nvPr/>
        </p:nvSpPr>
        <p:spPr bwMode="auto">
          <a:xfrm>
            <a:off x="1054100" y="2286000"/>
            <a:ext cx="4252913" cy="503238"/>
          </a:xfrm>
          <a:prstGeom prst="roundRect">
            <a:avLst>
              <a:gd name="adj" fmla="val 50000"/>
            </a:avLst>
          </a:prstGeom>
          <a:gradFill rotWithShape="1">
            <a:gsLst>
              <a:gs pos="0">
                <a:srgbClr val="32B66E"/>
              </a:gs>
              <a:gs pos="100000">
                <a:srgbClr val="32B66E">
                  <a:gamma/>
                  <a:tint val="5882"/>
                  <a:invGamma/>
                </a:srgbClr>
              </a:gs>
            </a:gsLst>
            <a:lin ang="0" scaled="1"/>
          </a:gradFill>
          <a:ln w="38100" cmpd="sng">
            <a:solidFill>
              <a:srgbClr val="808080"/>
            </a:solidFill>
            <a:round/>
            <a:headEnd/>
            <a:tailEnd/>
          </a:ln>
          <a:effectLst/>
          <a:extLst/>
        </p:spPr>
        <p:txBody>
          <a:bodyPr wrap="none" anchor="ctr"/>
          <a:lstStyle/>
          <a:p>
            <a:pPr algn="ctr">
              <a:defRPr/>
            </a:pPr>
            <a:r>
              <a:rPr lang="en-US" altLang="zh-TW"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zh-TW"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場次總綱研修工作計畫</a:t>
            </a:r>
            <a:r>
              <a:rPr lang="zh-TW" altLang="zh-TW" kern="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團隊會議</a:t>
            </a:r>
            <a:endParaRPr lang="en-US" altLang="zh-TW" b="1"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5528" name="AutoShape 6"/>
          <p:cNvSpPr>
            <a:spLocks noChangeArrowheads="1"/>
          </p:cNvSpPr>
          <p:nvPr/>
        </p:nvSpPr>
        <p:spPr bwMode="auto">
          <a:xfrm>
            <a:off x="1384300" y="2947988"/>
            <a:ext cx="4252913" cy="501650"/>
          </a:xfrm>
          <a:prstGeom prst="roundRect">
            <a:avLst>
              <a:gd name="adj" fmla="val 50000"/>
            </a:avLst>
          </a:prstGeom>
          <a:gradFill rotWithShape="1">
            <a:gsLst>
              <a:gs pos="0">
                <a:srgbClr val="CBFEAE"/>
              </a:gs>
              <a:gs pos="100000">
                <a:srgbClr val="FCFFFA"/>
              </a:gs>
            </a:gsLst>
            <a:lin ang="0" scaled="1"/>
          </a:gradFill>
          <a:ln w="38100">
            <a:solidFill>
              <a:srgbClr val="808080"/>
            </a:solidFill>
            <a:round/>
            <a:headEnd/>
            <a:tailEnd/>
          </a:ln>
        </p:spPr>
        <p:txBody>
          <a:bodyPr wrap="none" anchor="ctr"/>
          <a:lstStyle/>
          <a:p>
            <a:pPr algn="ctr"/>
            <a:r>
              <a:rPr lang="en-US" altLang="zh-TW">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場次總綱研修小組</a:t>
            </a:r>
            <a:r>
              <a:rPr lang="zh-TW" altLang="zh-TW">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核心會議</a:t>
            </a:r>
            <a:endParaRPr lang="en-US" altLang="zh-TW" b="1">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AutoShape 7"/>
          <p:cNvSpPr>
            <a:spLocks noChangeArrowheads="1"/>
          </p:cNvSpPr>
          <p:nvPr/>
        </p:nvSpPr>
        <p:spPr bwMode="auto">
          <a:xfrm>
            <a:off x="1651000" y="3608388"/>
            <a:ext cx="4251325" cy="503237"/>
          </a:xfrm>
          <a:prstGeom prst="roundRect">
            <a:avLst>
              <a:gd name="adj" fmla="val 50000"/>
            </a:avLst>
          </a:prstGeom>
          <a:gradFill rotWithShape="1">
            <a:gsLst>
              <a:gs pos="0">
                <a:srgbClr val="32B66E"/>
              </a:gs>
              <a:gs pos="100000">
                <a:srgbClr val="32B66E">
                  <a:gamma/>
                  <a:tint val="5882"/>
                  <a:invGamma/>
                </a:srgbClr>
              </a:gs>
            </a:gsLst>
            <a:lin ang="0" scaled="1"/>
          </a:gradFill>
          <a:ln w="38100" cmpd="sng">
            <a:solidFill>
              <a:srgbClr val="808080"/>
            </a:solidFill>
            <a:round/>
            <a:headEnd/>
            <a:tailEnd/>
          </a:ln>
          <a:effectLst/>
          <a:extLst/>
        </p:spPr>
        <p:txBody>
          <a:bodyPr wrap="none" anchor="ctr"/>
          <a:lstStyle/>
          <a:p>
            <a:pPr algn="ctr">
              <a:defRPr/>
            </a:pPr>
            <a:r>
              <a:rPr lang="zh-TW" altLang="en-US"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場次總綱研修小組</a:t>
            </a:r>
            <a:r>
              <a:rPr lang="zh-TW" altLang="zh-TW" kern="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全</a:t>
            </a:r>
            <a:r>
              <a:rPr lang="zh-TW" altLang="zh-TW"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體</a:t>
            </a:r>
            <a:r>
              <a:rPr lang="zh-TW" altLang="zh-TW" kern="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代</a:t>
            </a:r>
            <a:r>
              <a:rPr lang="zh-TW" altLang="zh-TW"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表委員</a:t>
            </a:r>
            <a:r>
              <a:rPr lang="zh-TW" altLang="zh-TW" kern="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會</a:t>
            </a:r>
            <a:r>
              <a:rPr lang="zh-TW" altLang="zh-TW"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議</a:t>
            </a:r>
            <a:endParaRPr lang="en-US" altLang="zh-TW" b="1"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5530" name="AutoShape 8"/>
          <p:cNvSpPr>
            <a:spLocks noChangeArrowheads="1"/>
          </p:cNvSpPr>
          <p:nvPr/>
        </p:nvSpPr>
        <p:spPr bwMode="auto">
          <a:xfrm>
            <a:off x="1384300" y="4268788"/>
            <a:ext cx="4252913" cy="503237"/>
          </a:xfrm>
          <a:prstGeom prst="roundRect">
            <a:avLst>
              <a:gd name="adj" fmla="val 50000"/>
            </a:avLst>
          </a:prstGeom>
          <a:gradFill rotWithShape="1">
            <a:gsLst>
              <a:gs pos="0">
                <a:srgbClr val="CBFEAE"/>
              </a:gs>
              <a:gs pos="100000">
                <a:srgbClr val="FCFFFA"/>
              </a:gs>
            </a:gsLst>
            <a:lin ang="0" scaled="1"/>
          </a:gradFill>
          <a:ln w="38100">
            <a:solidFill>
              <a:srgbClr val="808080"/>
            </a:solidFill>
            <a:round/>
            <a:headEnd/>
            <a:tailEnd/>
          </a:ln>
        </p:spPr>
        <p:txBody>
          <a:bodyPr wrap="none" anchor="ctr"/>
          <a:lstStyle/>
          <a:p>
            <a:pPr algn="ctr"/>
            <a:r>
              <a:rPr lang="en-US" altLang="zh-TW">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場次全國各區</a:t>
            </a:r>
            <a:r>
              <a:rPr lang="zh-TW" altLang="en-US">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公聽</a:t>
            </a:r>
            <a:r>
              <a:rPr lang="zh-TW" altLang="en-US">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會</a:t>
            </a:r>
            <a:endParaRPr lang="en-US" altLang="zh-TW" b="1">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AutoShape 9"/>
          <p:cNvSpPr>
            <a:spLocks noChangeArrowheads="1"/>
          </p:cNvSpPr>
          <p:nvPr/>
        </p:nvSpPr>
        <p:spPr bwMode="auto">
          <a:xfrm>
            <a:off x="1054100" y="4930775"/>
            <a:ext cx="4252913" cy="503238"/>
          </a:xfrm>
          <a:prstGeom prst="roundRect">
            <a:avLst>
              <a:gd name="adj" fmla="val 50000"/>
            </a:avLst>
          </a:prstGeom>
          <a:gradFill rotWithShape="1">
            <a:gsLst>
              <a:gs pos="0">
                <a:srgbClr val="32B66E"/>
              </a:gs>
              <a:gs pos="100000">
                <a:srgbClr val="32B66E">
                  <a:gamma/>
                  <a:tint val="5882"/>
                  <a:invGamma/>
                </a:srgbClr>
              </a:gs>
            </a:gsLst>
            <a:lin ang="0" scaled="1"/>
          </a:gradFill>
          <a:ln w="38100" cmpd="sng">
            <a:solidFill>
              <a:srgbClr val="808080"/>
            </a:solidFill>
            <a:round/>
            <a:headEnd/>
            <a:tailEnd/>
          </a:ln>
          <a:effectLst/>
          <a:extLst/>
        </p:spPr>
        <p:txBody>
          <a:bodyPr wrap="none" anchor="ctr"/>
          <a:lstStyle/>
          <a:p>
            <a:pPr algn="ctr">
              <a:defRPr/>
            </a:pPr>
            <a:r>
              <a:rPr lang="en-US" altLang="zh-TW" b="1"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b="1"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場次</a:t>
            </a:r>
            <a:r>
              <a:rPr lang="zh-TW" altLang="zh-TW" b="1" kern="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課</a:t>
            </a:r>
            <a:r>
              <a:rPr lang="zh-TW" altLang="zh-TW" b="1"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程研究</a:t>
            </a:r>
            <a:r>
              <a:rPr lang="zh-TW" altLang="zh-TW" b="1" kern="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發</a:t>
            </a:r>
            <a:r>
              <a:rPr lang="zh-TW" altLang="zh-TW" b="1"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展</a:t>
            </a:r>
            <a:r>
              <a:rPr lang="zh-TW" altLang="zh-TW" b="1" kern="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會</a:t>
            </a:r>
            <a:r>
              <a:rPr lang="zh-TW" altLang="zh-TW" b="1" kern="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rPr>
              <a:t>議</a:t>
            </a:r>
            <a:endParaRPr lang="en-US" altLang="zh-TW" b="1"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Text Box 10"/>
          <p:cNvSpPr txBox="1">
            <a:spLocks noChangeArrowheads="1"/>
          </p:cNvSpPr>
          <p:nvPr/>
        </p:nvSpPr>
        <p:spPr bwMode="auto">
          <a:xfrm>
            <a:off x="5748338" y="2579688"/>
            <a:ext cx="1811337" cy="2308225"/>
          </a:xfrm>
          <a:prstGeom prst="rect">
            <a:avLst/>
          </a:prstGeom>
          <a:noFill/>
          <a:ln>
            <a:noFill/>
          </a:ln>
          <a:effectLst/>
          <a:extLst/>
        </p:spPr>
        <p:txBody>
          <a:bodyPr>
            <a:spAutoFit/>
          </a:bodyPr>
          <a:lstStyle/>
          <a:p>
            <a:pPr algn="ctr">
              <a:lnSpc>
                <a:spcPct val="150000"/>
              </a:lnSpc>
              <a:defRPr/>
            </a:pPr>
            <a:r>
              <a:rPr lang="en-US" altLang="zh-TW" sz="3200" b="1" dirty="0">
                <a:solidFill>
                  <a:srgbClr val="FFFFFF"/>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102/06</a:t>
            </a:r>
          </a:p>
          <a:p>
            <a:pPr algn="ctr">
              <a:lnSpc>
                <a:spcPct val="150000"/>
              </a:lnSpc>
              <a:defRPr/>
            </a:pPr>
            <a:r>
              <a:rPr lang="zh-TW" altLang="en-US" sz="3200" b="1" dirty="0">
                <a:solidFill>
                  <a:srgbClr val="FFFFFF"/>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至今</a:t>
            </a:r>
            <a:endParaRPr lang="en-US" altLang="zh-TW" sz="3200" b="1" dirty="0">
              <a:solidFill>
                <a:srgbClr val="FFFFFF"/>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50000"/>
              </a:lnSpc>
              <a:defRPr/>
            </a:pPr>
            <a:r>
              <a:rPr lang="zh-TW" altLang="en-US" sz="3200" b="1" dirty="0">
                <a:solidFill>
                  <a:srgbClr val="FFFFFF"/>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各項會議</a:t>
            </a:r>
            <a:endParaRPr lang="en-US" altLang="zh-TW" sz="3200" b="1" dirty="0">
              <a:solidFill>
                <a:srgbClr val="FFFFFF"/>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5533" name="標題 1"/>
          <p:cNvSpPr txBox="1">
            <a:spLocks/>
          </p:cNvSpPr>
          <p:nvPr/>
        </p:nvSpPr>
        <p:spPr bwMode="auto">
          <a:xfrm>
            <a:off x="395536" y="209550"/>
            <a:ext cx="8424936" cy="615950"/>
          </a:xfrm>
          <a:prstGeom prst="rect">
            <a:avLst/>
          </a:prstGeom>
          <a:noFill/>
          <a:ln w="9525">
            <a:noFill/>
            <a:miter lim="800000"/>
            <a:headEnd/>
            <a:tailEnd/>
          </a:ln>
        </p:spPr>
        <p:txBody>
          <a:bodyPr anchor="ctr"/>
          <a:lstStyle/>
          <a:p>
            <a:pPr>
              <a:lnSpc>
                <a:spcPct val="90000"/>
              </a:lnSpc>
            </a:pPr>
            <a:r>
              <a:rPr lang="zh-TW" altLang="en-US" sz="3600" b="1"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二、總綱</a:t>
            </a:r>
            <a:r>
              <a:rPr lang="zh-TW" altLang="en-US" sz="36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草案歷經紮實、審慎的研發過程</a:t>
            </a:r>
          </a:p>
        </p:txBody>
      </p:sp>
      <p:sp>
        <p:nvSpPr>
          <p:cNvPr id="235534" name="矩形 5"/>
          <p:cNvSpPr>
            <a:spLocks noChangeArrowheads="1"/>
          </p:cNvSpPr>
          <p:nvPr/>
        </p:nvSpPr>
        <p:spPr bwMode="auto">
          <a:xfrm>
            <a:off x="5451475" y="5867400"/>
            <a:ext cx="3581400" cy="523875"/>
          </a:xfrm>
          <a:prstGeom prst="rect">
            <a:avLst/>
          </a:prstGeom>
          <a:noFill/>
          <a:ln w="9525">
            <a:noFill/>
            <a:miter lim="800000"/>
            <a:headEnd/>
            <a:tailEnd/>
          </a:ln>
        </p:spPr>
        <p:txBody>
          <a:bodyPr>
            <a:spAutoFit/>
          </a:bodyPr>
          <a:lstStyle/>
          <a:p>
            <a:r>
              <a:rPr lang="zh-TW" altLang="en-US" sz="1400" dirty="0">
                <a:latin typeface="Times New Roman" panose="02020603050405020304" pitchFamily="18" charset="0"/>
                <a:ea typeface="標楷體" pitchFamily="65" charset="-120"/>
                <a:cs typeface="Times New Roman" panose="02020603050405020304" pitchFamily="18" charset="0"/>
              </a:rPr>
              <a:t>相關會議規則、記錄等，請見國教院網頁。</a:t>
            </a:r>
            <a:r>
              <a:rPr lang="en-US" altLang="zh-TW" sz="1400" dirty="0">
                <a:latin typeface="Times New Roman" panose="02020603050405020304" pitchFamily="18" charset="0"/>
                <a:ea typeface="標楷體" pitchFamily="65" charset="-120"/>
                <a:cs typeface="Times New Roman" panose="02020603050405020304" pitchFamily="18" charset="0"/>
              </a:rPr>
              <a:t> </a:t>
            </a:r>
            <a:r>
              <a:rPr lang="en-US" altLang="zh-TW" sz="1400" dirty="0">
                <a:latin typeface="Times New Roman" panose="02020603050405020304" pitchFamily="18" charset="0"/>
                <a:ea typeface="標楷體" pitchFamily="65" charset="-120"/>
                <a:cs typeface="Times New Roman" panose="02020603050405020304" pitchFamily="18" charset="0"/>
                <a:hlinkClick r:id="rId3"/>
              </a:rPr>
              <a:t>http://www.naer.edu.tw/bin/home.php</a:t>
            </a:r>
            <a:endParaRPr lang="zh-TW" altLang="en-US" sz="1400" dirty="0">
              <a:latin typeface="Times New Roman" panose="02020603050405020304" pitchFamily="18" charset="0"/>
              <a:ea typeface="標楷體" pitchFamily="65" charset="-120"/>
              <a:cs typeface="Times New Roman" panose="02020603050405020304" pitchFamily="18" charset="0"/>
            </a:endParaRPr>
          </a:p>
        </p:txBody>
      </p:sp>
      <p:sp>
        <p:nvSpPr>
          <p:cNvPr id="235535" name="投影片編號版面配置區 1"/>
          <p:cNvSpPr>
            <a:spLocks noGrp="1"/>
          </p:cNvSpPr>
          <p:nvPr>
            <p:ph type="sldNum" sz="quarter" idx="11"/>
          </p:nvPr>
        </p:nvSpPr>
        <p:spPr bwMode="auto">
          <a:xfrm rot="5400000">
            <a:off x="6989763" y="3736975"/>
            <a:ext cx="3200400" cy="365125"/>
          </a:xfrm>
          <a:noFill/>
          <a:ln>
            <a:miter lim="800000"/>
            <a:headEnd/>
            <a:tailEnd/>
          </a:ln>
        </p:spPr>
        <p:txBody>
          <a:bodyPr wrap="square" lIns="91440" tIns="45720" rIns="91440" bIns="45720" numCol="1" anchorCtr="0" compatLnSpc="1">
            <a:prstTxWarp prst="textNoShape">
              <a:avLst/>
            </a:prstTxWarp>
          </a:bodyPr>
          <a:lstStyle/>
          <a:p>
            <a:pPr algn="l"/>
            <a:fld id="{A98395ED-187B-4A94-B10C-067B2A46E30D}" type="slidenum">
              <a:rPr lang="zh-TW" altLang="en-US" sz="1200" b="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pPr algn="l"/>
              <a:t>20</a:t>
            </a:fld>
            <a:endParaRPr lang="en-US" altLang="zh-TW" sz="1200" b="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98601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txBox="1">
            <a:spLocks noGrp="1"/>
          </p:cNvSpPr>
          <p:nvPr/>
        </p:nvSpPr>
        <p:spPr>
          <a:xfrm>
            <a:off x="6613525" y="6350000"/>
            <a:ext cx="2133600" cy="365125"/>
          </a:xfrm>
          <a:prstGeom prst="rect">
            <a:avLst/>
          </a:prstGeom>
          <a:noFill/>
        </p:spPr>
        <p:txBody>
          <a:bodyPr anchor="ctr"/>
          <a:lstStyle/>
          <a:p>
            <a:pPr algn="r" fontAlgn="auto">
              <a:spcBef>
                <a:spcPts val="0"/>
              </a:spcBef>
              <a:spcAft>
                <a:spcPts val="0"/>
              </a:spcAft>
              <a:defRPr/>
            </a:pPr>
            <a:fld id="{F16412BE-8804-4C3E-A8EB-0AE03CF142F9}" type="slidenum">
              <a:rPr kumimoji="0" lang="zh-TW" altLang="en-US" sz="1200">
                <a:solidFill>
                  <a:prstClr val="black">
                    <a:tint val="75000"/>
                  </a:prstClr>
                </a:solidFill>
                <a:latin typeface="Times New Roman" panose="02020603050405020304" pitchFamily="18" charset="0"/>
                <a:ea typeface="標楷體" panose="03000509000000000000" pitchFamily="65" charset="-120"/>
                <a:cs typeface="Times New Roman" panose="02020603050405020304" pitchFamily="18" charset="0"/>
              </a:rPr>
              <a:pPr algn="r" fontAlgn="auto">
                <a:spcBef>
                  <a:spcPts val="0"/>
                </a:spcBef>
                <a:spcAft>
                  <a:spcPts val="0"/>
                </a:spcAft>
                <a:defRPr/>
              </a:pPr>
              <a:t>21</a:t>
            </a:fld>
            <a:endParaRPr kumimoji="0" lang="zh-TW" altLang="en-US" sz="1200">
              <a:solidFill>
                <a:prstClr val="black">
                  <a:tint val="75000"/>
                </a:prst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AutoShape 2"/>
          <p:cNvSpPr>
            <a:spLocks noChangeArrowheads="1"/>
          </p:cNvSpPr>
          <p:nvPr/>
        </p:nvSpPr>
        <p:spPr bwMode="gray">
          <a:xfrm>
            <a:off x="131763" y="3311525"/>
            <a:ext cx="2417762" cy="3051175"/>
          </a:xfrm>
          <a:prstGeom prst="roundRect">
            <a:avLst>
              <a:gd name="adj" fmla="val 2259"/>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zh-CN" altLang="en-US">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Rectangle 16"/>
          <p:cNvSpPr>
            <a:spLocks noChangeArrowheads="1"/>
          </p:cNvSpPr>
          <p:nvPr/>
        </p:nvSpPr>
        <p:spPr bwMode="gray">
          <a:xfrm>
            <a:off x="693738" y="3444875"/>
            <a:ext cx="960437" cy="369888"/>
          </a:xfrm>
          <a:prstGeom prst="rect">
            <a:avLst/>
          </a:prstGeom>
          <a:noFill/>
          <a:ln w="9525" algn="ctr">
            <a:noFill/>
            <a:miter lim="800000"/>
            <a:headEnd/>
            <a:tailEnd/>
          </a:ln>
        </p:spPr>
        <p:txBody>
          <a:bodyPr>
            <a:spAutoFit/>
          </a:bodyPr>
          <a:lstStyle/>
          <a:p>
            <a:pPr algn="ctr">
              <a:defRPr/>
            </a:pPr>
            <a:endParaRPr lang="en-US" altLang="zh-CN" kern="0" dirty="0">
              <a:solidFill>
                <a:srgbClr val="FDF58D"/>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Rectangle 20"/>
          <p:cNvSpPr>
            <a:spLocks noChangeArrowheads="1"/>
          </p:cNvSpPr>
          <p:nvPr/>
        </p:nvSpPr>
        <p:spPr bwMode="gray">
          <a:xfrm>
            <a:off x="152400" y="3378200"/>
            <a:ext cx="2397125" cy="2874963"/>
          </a:xfrm>
          <a:prstGeom prst="rect">
            <a:avLst/>
          </a:prstGeom>
          <a:noFill/>
          <a:ln w="9525" algn="ctr">
            <a:noFill/>
            <a:miter lim="800000"/>
            <a:headEnd/>
            <a:tailEnd/>
          </a:ln>
        </p:spPr>
        <p:txBody>
          <a:bodyPr>
            <a:spAutoFit/>
          </a:bodyPr>
          <a:lstStyle/>
          <a:p>
            <a:pPr>
              <a:lnSpc>
                <a:spcPct val="120000"/>
              </a:lnSpc>
              <a:defRPr/>
            </a:pPr>
            <a:r>
              <a:rPr lang="zh-TW" altLang="en-US" sz="2400" b="1" kern="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爭議預防與處理</a:t>
            </a:r>
            <a:endParaRPr lang="en-US" altLang="zh-TW" sz="2400" b="1" kern="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2000" b="1" kern="0"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三大原則</a:t>
            </a:r>
            <a:endParaRPr lang="en-US" altLang="zh-TW" sz="2000" b="1" kern="0" dirty="0">
              <a:solidFill>
                <a:srgbClr val="C0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u"/>
              <a:defRPr/>
            </a:pPr>
            <a:r>
              <a:rPr lang="zh-TW" altLang="en-US" sz="1600" b="1"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納入多元觀點</a:t>
            </a:r>
            <a:endParaRPr lang="en-US" altLang="zh-TW" sz="1600" b="1"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u"/>
              <a:defRPr/>
            </a:pPr>
            <a:r>
              <a:rPr lang="zh-TW" altLang="en-US" sz="1600" b="1"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過程公開透明</a:t>
            </a:r>
            <a:endParaRPr lang="en-US" altLang="zh-TW" sz="1600" b="1"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u"/>
              <a:defRPr/>
            </a:pPr>
            <a:r>
              <a:rPr lang="zh-TW" altLang="en-US" sz="1600" b="1"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處理依循機制</a:t>
            </a:r>
            <a:endParaRPr lang="en-US" altLang="zh-TW" sz="1600" b="1"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2000" b="1" kern="0" dirty="0">
                <a:solidFill>
                  <a:srgbClr val="D30B0B"/>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爭議處理小組</a:t>
            </a:r>
            <a:endParaRPr lang="en-US" altLang="zh-TW" sz="2000" b="1" kern="0" dirty="0">
              <a:solidFill>
                <a:srgbClr val="D30B0B"/>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u"/>
              <a:defRPr/>
            </a:pPr>
            <a:r>
              <a:rPr lang="zh-TW" altLang="en-US" sz="1600" b="1"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經課發會決議得組爭議處理小組，研析與提出處理建議。</a:t>
            </a:r>
            <a:endParaRPr lang="en-US" altLang="zh-TW" sz="1600" b="1"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u"/>
              <a:defRPr/>
            </a:pPr>
            <a:r>
              <a:rPr lang="zh-TW" altLang="en-US" sz="1600" b="1"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持續領域綱要之研議。</a:t>
            </a:r>
          </a:p>
        </p:txBody>
      </p:sp>
      <p:grpSp>
        <p:nvGrpSpPr>
          <p:cNvPr id="368647" name="Group 22"/>
          <p:cNvGrpSpPr>
            <a:grpSpLocks/>
          </p:cNvGrpSpPr>
          <p:nvPr/>
        </p:nvGrpSpPr>
        <p:grpSpPr bwMode="auto">
          <a:xfrm>
            <a:off x="2851150" y="5900738"/>
            <a:ext cx="3614738" cy="454025"/>
            <a:chOff x="1259" y="2302"/>
            <a:chExt cx="1368" cy="240"/>
          </a:xfrm>
        </p:grpSpPr>
        <p:sp>
          <p:nvSpPr>
            <p:cNvPr id="49" name="AutoShape 23"/>
            <p:cNvSpPr>
              <a:spLocks noChangeArrowheads="1"/>
            </p:cNvSpPr>
            <p:nvPr/>
          </p:nvSpPr>
          <p:spPr bwMode="gray">
            <a:xfrm>
              <a:off x="1259" y="2302"/>
              <a:ext cx="1368" cy="240"/>
            </a:xfrm>
            <a:prstGeom prst="roundRect">
              <a:avLst>
                <a:gd name="adj" fmla="val 14583"/>
              </a:avLst>
            </a:prstGeom>
            <a:gradFill rotWithShape="1">
              <a:gsLst>
                <a:gs pos="0">
                  <a:srgbClr val="FF6161"/>
                </a:gs>
                <a:gs pos="100000">
                  <a:srgbClr val="FF6161">
                    <a:gamma/>
                    <a:shade val="65882"/>
                    <a:invGamma/>
                  </a:srgbClr>
                </a:gs>
              </a:gsLst>
              <a:lin ang="5400000" scaled="1"/>
            </a:gradFill>
            <a:ln w="19050" algn="ctr">
              <a:solidFill>
                <a:srgbClr val="FF6161"/>
              </a:solidFill>
              <a:round/>
              <a:headEnd/>
              <a:tailEnd/>
            </a:ln>
            <a:effectLst>
              <a:outerShdw dist="17961" dir="2700000" algn="ctr" rotWithShape="0">
                <a:srgbClr val="808080"/>
              </a:outerShdw>
            </a:effectLst>
          </p:spPr>
          <p:txBody>
            <a:bodyPr wrap="none" anchor="ctr"/>
            <a:lstStyle/>
            <a:p>
              <a:pPr>
                <a:defRPr/>
              </a:pPr>
              <a:endParaRPr lang="zh-CN" altLang="en-US" ker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0" name="Freeform 24"/>
            <p:cNvSpPr>
              <a:spLocks/>
            </p:cNvSpPr>
            <p:nvPr/>
          </p:nvSpPr>
          <p:spPr bwMode="gray">
            <a:xfrm>
              <a:off x="1262" y="2352"/>
              <a:ext cx="1361" cy="183"/>
            </a:xfrm>
            <a:custGeom>
              <a:avLst/>
              <a:gdLst/>
              <a:ahLst/>
              <a:cxnLst>
                <a:cxn ang="0">
                  <a:pos x="3" y="44"/>
                </a:cxn>
                <a:cxn ang="0">
                  <a:pos x="3" y="143"/>
                </a:cxn>
                <a:cxn ang="0">
                  <a:pos x="52" y="183"/>
                </a:cxn>
                <a:cxn ang="0">
                  <a:pos x="1315" y="183"/>
                </a:cxn>
                <a:cxn ang="0">
                  <a:pos x="1360" y="140"/>
                </a:cxn>
                <a:cxn ang="0">
                  <a:pos x="1360" y="0"/>
                </a:cxn>
                <a:cxn ang="0">
                  <a:pos x="985" y="96"/>
                </a:cxn>
                <a:cxn ang="0">
                  <a:pos x="316" y="15"/>
                </a:cxn>
                <a:cxn ang="0">
                  <a:pos x="3" y="44"/>
                </a:cxn>
              </a:cxnLst>
              <a:rect l="0" t="0" r="r" b="b"/>
              <a:pathLst>
                <a:path w="1360" h="183">
                  <a:moveTo>
                    <a:pt x="3" y="44"/>
                  </a:moveTo>
                  <a:lnTo>
                    <a:pt x="3" y="143"/>
                  </a:lnTo>
                  <a:cubicBezTo>
                    <a:pt x="4" y="162"/>
                    <a:pt x="0" y="181"/>
                    <a:pt x="52" y="183"/>
                  </a:cubicBezTo>
                  <a:lnTo>
                    <a:pt x="1315" y="183"/>
                  </a:lnTo>
                  <a:cubicBezTo>
                    <a:pt x="1351" y="183"/>
                    <a:pt x="1360" y="168"/>
                    <a:pt x="1360" y="140"/>
                  </a:cubicBezTo>
                  <a:lnTo>
                    <a:pt x="1360" y="0"/>
                  </a:lnTo>
                  <a:cubicBezTo>
                    <a:pt x="1281" y="26"/>
                    <a:pt x="1213" y="95"/>
                    <a:pt x="985" y="96"/>
                  </a:cubicBezTo>
                  <a:cubicBezTo>
                    <a:pt x="802" y="101"/>
                    <a:pt x="481" y="26"/>
                    <a:pt x="316" y="15"/>
                  </a:cubicBezTo>
                  <a:cubicBezTo>
                    <a:pt x="152" y="6"/>
                    <a:pt x="70" y="40"/>
                    <a:pt x="3" y="44"/>
                  </a:cubicBezTo>
                  <a:close/>
                </a:path>
              </a:pathLst>
            </a:custGeom>
            <a:gradFill rotWithShape="1">
              <a:gsLst>
                <a:gs pos="0">
                  <a:srgbClr val="FF6161">
                    <a:gamma/>
                    <a:tint val="63922"/>
                    <a:invGamma/>
                  </a:srgbClr>
                </a:gs>
                <a:gs pos="100000">
                  <a:srgbClr val="FF6161"/>
                </a:gs>
              </a:gsLst>
              <a:lin ang="5400000" scaled="1"/>
            </a:gradFill>
            <a:ln w="9525" cap="flat" cmpd="sng">
              <a:solidFill>
                <a:srgbClr val="FF6161"/>
              </a:solidFill>
              <a:prstDash val="solid"/>
              <a:round/>
              <a:headEnd/>
              <a:tailEnd/>
            </a:ln>
            <a:effectLst>
              <a:outerShdw dist="17961" dir="2700000" algn="ctr" rotWithShape="0">
                <a:srgbClr val="808080"/>
              </a:outerShdw>
            </a:effectLst>
          </p:spPr>
          <p:txBody>
            <a:bodyPr wrap="none" anchor="ctr"/>
            <a:lstStyle/>
            <a:p>
              <a:pPr>
                <a:defRPr/>
              </a:pPr>
              <a:endParaRPr lang="zh-CN" altLang="en-US" kern="0"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51" name="Text Box 25"/>
          <p:cNvSpPr txBox="1">
            <a:spLocks noChangeArrowheads="1"/>
          </p:cNvSpPr>
          <p:nvPr/>
        </p:nvSpPr>
        <p:spPr bwMode="gray">
          <a:xfrm>
            <a:off x="3133725" y="5970588"/>
            <a:ext cx="2443163" cy="460375"/>
          </a:xfrm>
          <a:prstGeom prst="rect">
            <a:avLst/>
          </a:prstGeom>
          <a:noFill/>
          <a:ln w="9525">
            <a:noFill/>
            <a:miter lim="800000"/>
            <a:headEnd/>
            <a:tailEnd/>
          </a:ln>
        </p:spPr>
        <p:txBody>
          <a:bodyPr>
            <a:spAutoFit/>
          </a:bodyPr>
          <a:lstStyle/>
          <a:p>
            <a:pPr algn="ctr">
              <a:spcBef>
                <a:spcPct val="50000"/>
              </a:spcBef>
              <a:defRPr/>
            </a:pPr>
            <a:endParaRPr lang="en-US" altLang="zh-CN" sz="2400"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8" name="矩形 57"/>
          <p:cNvSpPr/>
          <p:nvPr/>
        </p:nvSpPr>
        <p:spPr>
          <a:xfrm>
            <a:off x="2570163" y="5913438"/>
            <a:ext cx="3694112" cy="461962"/>
          </a:xfrm>
          <a:prstGeom prst="rect">
            <a:avLst/>
          </a:prstGeom>
        </p:spPr>
        <p:txBody>
          <a:bodyPr>
            <a:spAutoFit/>
          </a:bodyPr>
          <a:lstStyle/>
          <a:p>
            <a:pPr algn="ctr">
              <a:defRPr/>
            </a:pPr>
            <a:r>
              <a:rPr lang="zh-TW" altLang="en-US" sz="2400" b="1" dirty="0">
                <a:solidFill>
                  <a:prstClr val="white"/>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陳報教育部審議</a:t>
            </a:r>
            <a:endParaRPr lang="en-US" altLang="zh-CN" sz="2400" dirty="0">
              <a:solidFill>
                <a:prstClr val="white"/>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p:cNvSpPr txBox="1"/>
          <p:nvPr/>
        </p:nvSpPr>
        <p:spPr>
          <a:xfrm>
            <a:off x="3000375" y="2033588"/>
            <a:ext cx="2447925" cy="203041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defRPr/>
            </a:pPr>
            <a:r>
              <a:rPr lang="zh-TW" altLang="en-US"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召開</a:t>
            </a:r>
            <a:r>
              <a:rPr lang="en-US" altLang="zh-TW"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場次第二屆課程研究發展會研議草案</a:t>
            </a:r>
            <a:endParaRPr lang="en-US" altLang="zh-TW"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8653" name="文字方塊 63"/>
          <p:cNvSpPr txBox="1">
            <a:spLocks noChangeArrowheads="1"/>
          </p:cNvSpPr>
          <p:nvPr/>
        </p:nvSpPr>
        <p:spPr bwMode="auto">
          <a:xfrm>
            <a:off x="5884863" y="2041525"/>
            <a:ext cx="2935287" cy="1939925"/>
          </a:xfrm>
          <a:prstGeom prst="rect">
            <a:avLst/>
          </a:prstGeom>
          <a:solidFill>
            <a:srgbClr val="92D050"/>
          </a:solidFill>
          <a:ln w="9525">
            <a:noFill/>
            <a:miter lim="800000"/>
            <a:headEnd/>
            <a:tailEnd/>
          </a:ln>
        </p:spPr>
        <p:txBody>
          <a:bodyPr>
            <a:spAutoFit/>
          </a:bodyPr>
          <a:lstStyle/>
          <a:p>
            <a:pPr algn="ctr"/>
            <a:endParaRPr lang="en-US" altLang="zh-TW" sz="2400" b="1">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b="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書面審查</a:t>
            </a:r>
            <a:endParaRPr lang="en-US" altLang="zh-TW" sz="2400" b="1">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b="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網路論壇</a:t>
            </a:r>
            <a:endParaRPr lang="en-US" altLang="zh-TW" sz="2400" b="1">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b="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分區公聽會</a:t>
            </a:r>
            <a:endParaRPr lang="en-US" altLang="zh-TW" sz="2400" b="1">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zh-TW" altLang="en-US" sz="2400" b="1">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8654" name="文字方塊 64"/>
          <p:cNvSpPr txBox="1">
            <a:spLocks noChangeArrowheads="1"/>
          </p:cNvSpPr>
          <p:nvPr/>
        </p:nvSpPr>
        <p:spPr bwMode="auto">
          <a:xfrm>
            <a:off x="173038" y="2041525"/>
            <a:ext cx="2376487" cy="646113"/>
          </a:xfrm>
          <a:prstGeom prst="rect">
            <a:avLst/>
          </a:prstGeom>
          <a:solidFill>
            <a:srgbClr val="92D050"/>
          </a:solidFill>
          <a:ln w="9525">
            <a:noFill/>
            <a:miter lim="800000"/>
            <a:headEnd/>
            <a:tailEnd/>
          </a:ln>
        </p:spPr>
        <p:txBody>
          <a:bodyPr>
            <a:spAutoFit/>
          </a:bodyPr>
          <a:lstStyle/>
          <a:p>
            <a:pPr algn="ctr"/>
            <a:r>
              <a:rPr lang="zh-TW" altLang="en-US" b="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籌組領綱研修小組</a:t>
            </a:r>
            <a:endParaRPr lang="en-US" altLang="zh-TW" b="1">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b="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研修領域課綱草案</a:t>
            </a:r>
          </a:p>
        </p:txBody>
      </p:sp>
      <p:sp>
        <p:nvSpPr>
          <p:cNvPr id="66" name="圓角矩形 65"/>
          <p:cNvSpPr/>
          <p:nvPr/>
        </p:nvSpPr>
        <p:spPr>
          <a:xfrm>
            <a:off x="641350" y="884238"/>
            <a:ext cx="1571625" cy="642937"/>
          </a:xfrm>
          <a:prstGeom prst="roundRect">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7" name="圓角矩形 66"/>
          <p:cNvSpPr/>
          <p:nvPr/>
        </p:nvSpPr>
        <p:spPr>
          <a:xfrm>
            <a:off x="3371850" y="871538"/>
            <a:ext cx="1714500" cy="642937"/>
          </a:xfrm>
          <a:prstGeom prst="roundRect">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圓角矩形 67"/>
          <p:cNvSpPr/>
          <p:nvPr/>
        </p:nvSpPr>
        <p:spPr>
          <a:xfrm>
            <a:off x="6391275" y="846138"/>
            <a:ext cx="1571625" cy="642937"/>
          </a:xfrm>
          <a:prstGeom prst="roundRect">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8658" name="文字方塊 68"/>
          <p:cNvSpPr txBox="1">
            <a:spLocks noChangeArrowheads="1"/>
          </p:cNvSpPr>
          <p:nvPr/>
        </p:nvSpPr>
        <p:spPr bwMode="auto">
          <a:xfrm>
            <a:off x="688975" y="763588"/>
            <a:ext cx="1377950" cy="708025"/>
          </a:xfrm>
          <a:prstGeom prst="rect">
            <a:avLst/>
          </a:prstGeom>
          <a:noFill/>
          <a:ln w="9525">
            <a:noFill/>
            <a:miter lim="800000"/>
            <a:headEnd/>
            <a:tailEnd/>
          </a:ln>
        </p:spPr>
        <p:txBody>
          <a:bodyPr>
            <a:spAutoFit/>
          </a:bodyPr>
          <a:lstStyle/>
          <a:p>
            <a:pPr algn="ctr"/>
            <a:endParaRPr lang="en-US" altLang="zh-TW"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200" b="1" dirty="0">
                <a:latin typeface="Times New Roman" panose="02020603050405020304" pitchFamily="18" charset="0"/>
                <a:ea typeface="標楷體" panose="03000509000000000000" pitchFamily="65" charset="-120"/>
                <a:cs typeface="Times New Roman" panose="02020603050405020304" pitchFamily="18" charset="0"/>
              </a:rPr>
              <a:t>研修階段</a:t>
            </a:r>
          </a:p>
        </p:txBody>
      </p:sp>
      <p:sp>
        <p:nvSpPr>
          <p:cNvPr id="368659" name="文字方塊 69"/>
          <p:cNvSpPr txBox="1">
            <a:spLocks noChangeArrowheads="1"/>
          </p:cNvSpPr>
          <p:nvPr/>
        </p:nvSpPr>
        <p:spPr bwMode="auto">
          <a:xfrm>
            <a:off x="3243263" y="982663"/>
            <a:ext cx="2019300" cy="430212"/>
          </a:xfrm>
          <a:prstGeom prst="rect">
            <a:avLst/>
          </a:prstGeom>
          <a:noFill/>
          <a:ln w="9525">
            <a:noFill/>
            <a:miter lim="800000"/>
            <a:headEnd/>
            <a:tailEnd/>
          </a:ln>
        </p:spPr>
        <p:txBody>
          <a:bodyPr>
            <a:spAutoFit/>
          </a:bodyPr>
          <a:lstStyle/>
          <a:p>
            <a:pPr algn="ctr"/>
            <a:r>
              <a:rPr lang="zh-TW" altLang="en-US" sz="2200" b="1" dirty="0">
                <a:latin typeface="Times New Roman" panose="02020603050405020304" pitchFamily="18" charset="0"/>
                <a:ea typeface="標楷體" panose="03000509000000000000" pitchFamily="65" charset="-120"/>
                <a:cs typeface="Times New Roman" panose="02020603050405020304" pitchFamily="18" charset="0"/>
              </a:rPr>
              <a:t>研議階段</a:t>
            </a:r>
          </a:p>
        </p:txBody>
      </p:sp>
      <p:sp>
        <p:nvSpPr>
          <p:cNvPr id="368660" name="文字方塊 70"/>
          <p:cNvSpPr txBox="1">
            <a:spLocks noChangeArrowheads="1"/>
          </p:cNvSpPr>
          <p:nvPr/>
        </p:nvSpPr>
        <p:spPr bwMode="auto">
          <a:xfrm>
            <a:off x="6538913" y="977900"/>
            <a:ext cx="1423987" cy="430213"/>
          </a:xfrm>
          <a:prstGeom prst="rect">
            <a:avLst/>
          </a:prstGeom>
          <a:noFill/>
          <a:ln w="9525">
            <a:noFill/>
            <a:miter lim="800000"/>
            <a:headEnd/>
            <a:tailEnd/>
          </a:ln>
        </p:spPr>
        <p:txBody>
          <a:bodyPr>
            <a:spAutoFit/>
          </a:bodyPr>
          <a:lstStyle/>
          <a:p>
            <a:r>
              <a:rPr lang="zh-TW" altLang="en-US" sz="2200" b="1" dirty="0">
                <a:latin typeface="Times New Roman" panose="02020603050405020304" pitchFamily="18" charset="0"/>
                <a:ea typeface="標楷體" panose="03000509000000000000" pitchFamily="65" charset="-120"/>
                <a:cs typeface="Times New Roman" panose="02020603050405020304" pitchFamily="18" charset="0"/>
              </a:rPr>
              <a:t>公聽階段</a:t>
            </a:r>
          </a:p>
        </p:txBody>
      </p:sp>
      <p:sp>
        <p:nvSpPr>
          <p:cNvPr id="47" name="文字方塊 46"/>
          <p:cNvSpPr txBox="1"/>
          <p:nvPr/>
        </p:nvSpPr>
        <p:spPr>
          <a:xfrm>
            <a:off x="5908675" y="3998913"/>
            <a:ext cx="2911475" cy="178593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altLang="zh-TW"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持續研修領域課綱草案</a:t>
            </a:r>
            <a:endParaRPr lang="en-US" altLang="zh-TW"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en-US" altLang="zh-TW"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回應各界意見，陳報課審會並公開於課發會網站。</a:t>
            </a:r>
            <a:endParaRPr lang="en-US" altLang="zh-TW" sz="22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左-右雙向箭號 5"/>
          <p:cNvSpPr/>
          <p:nvPr/>
        </p:nvSpPr>
        <p:spPr>
          <a:xfrm>
            <a:off x="5448300" y="2227263"/>
            <a:ext cx="436563" cy="265112"/>
          </a:xfrm>
          <a:prstGeom prst="leftRight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2" name="左-右雙向箭號 51"/>
          <p:cNvSpPr/>
          <p:nvPr/>
        </p:nvSpPr>
        <p:spPr>
          <a:xfrm>
            <a:off x="2549525" y="2224088"/>
            <a:ext cx="436563" cy="265112"/>
          </a:xfrm>
          <a:prstGeom prst="leftRight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向下箭號 6"/>
          <p:cNvSpPr/>
          <p:nvPr/>
        </p:nvSpPr>
        <p:spPr>
          <a:xfrm>
            <a:off x="7121525" y="3587750"/>
            <a:ext cx="287338" cy="452438"/>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左-右雙向箭號 52"/>
          <p:cNvSpPr/>
          <p:nvPr/>
        </p:nvSpPr>
        <p:spPr>
          <a:xfrm>
            <a:off x="5457825" y="4462463"/>
            <a:ext cx="436563" cy="266700"/>
          </a:xfrm>
          <a:prstGeom prst="leftRight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向下箭號 7"/>
          <p:cNvSpPr/>
          <p:nvPr/>
        </p:nvSpPr>
        <p:spPr>
          <a:xfrm>
            <a:off x="4067175" y="4837113"/>
            <a:ext cx="392113" cy="1025525"/>
          </a:xfrm>
          <a:prstGeom prst="down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左-右雙向箭號 53"/>
          <p:cNvSpPr/>
          <p:nvPr/>
        </p:nvSpPr>
        <p:spPr>
          <a:xfrm>
            <a:off x="2536825" y="3497263"/>
            <a:ext cx="436563" cy="265112"/>
          </a:xfrm>
          <a:prstGeom prst="leftRight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8668" name="文字方塊 2"/>
          <p:cNvSpPr txBox="1">
            <a:spLocks noChangeArrowheads="1"/>
          </p:cNvSpPr>
          <p:nvPr/>
        </p:nvSpPr>
        <p:spPr bwMode="auto">
          <a:xfrm>
            <a:off x="962025" y="1608138"/>
            <a:ext cx="1104900" cy="369887"/>
          </a:xfrm>
          <a:prstGeom prst="rect">
            <a:avLst/>
          </a:prstGeom>
          <a:noFill/>
          <a:ln w="9525">
            <a:noFill/>
            <a:miter lim="800000"/>
            <a:headEnd/>
            <a:tailEnd/>
          </a:ln>
        </p:spPr>
        <p:txBody>
          <a:bodyPr>
            <a:spAutoFit/>
          </a:bodyPr>
          <a:lstStyle/>
          <a:p>
            <a:r>
              <a:rPr lang="en-US" altLang="zh-TW">
                <a:latin typeface="Times New Roman" panose="02020603050405020304" pitchFamily="18" charset="0"/>
                <a:ea typeface="標楷體" panose="03000509000000000000" pitchFamily="65" charset="-120"/>
                <a:cs typeface="Times New Roman" panose="02020603050405020304" pitchFamily="18" charset="0"/>
              </a:rPr>
              <a:t>103.06~</a:t>
            </a: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8669" name="文字方塊 29"/>
          <p:cNvSpPr txBox="1">
            <a:spLocks noChangeArrowheads="1"/>
          </p:cNvSpPr>
          <p:nvPr/>
        </p:nvSpPr>
        <p:spPr bwMode="auto">
          <a:xfrm>
            <a:off x="3598863" y="1604963"/>
            <a:ext cx="1379537" cy="369887"/>
          </a:xfrm>
          <a:prstGeom prst="rect">
            <a:avLst/>
          </a:prstGeom>
          <a:noFill/>
          <a:ln w="9525">
            <a:noFill/>
            <a:miter lim="800000"/>
            <a:headEnd/>
            <a:tailEnd/>
          </a:ln>
        </p:spPr>
        <p:txBody>
          <a:bodyPr>
            <a:spAutoFit/>
          </a:bodyPr>
          <a:lstStyle/>
          <a:p>
            <a:r>
              <a:rPr lang="en-US" altLang="zh-TW">
                <a:latin typeface="Times New Roman" panose="02020603050405020304" pitchFamily="18" charset="0"/>
                <a:ea typeface="標楷體" panose="03000509000000000000" pitchFamily="65" charset="-120"/>
                <a:cs typeface="Times New Roman" panose="02020603050405020304" pitchFamily="18" charset="0"/>
              </a:rPr>
              <a:t>104.04.01~</a:t>
            </a: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8670" name="文字方塊 30"/>
          <p:cNvSpPr txBox="1">
            <a:spLocks noChangeArrowheads="1"/>
          </p:cNvSpPr>
          <p:nvPr/>
        </p:nvSpPr>
        <p:spPr bwMode="auto">
          <a:xfrm>
            <a:off x="6153150" y="1484313"/>
            <a:ext cx="2740025" cy="646112"/>
          </a:xfrm>
          <a:prstGeom prst="rect">
            <a:avLst/>
          </a:prstGeom>
          <a:noFill/>
          <a:ln w="9525">
            <a:noFill/>
            <a:miter lim="800000"/>
            <a:headEnd/>
            <a:tailEnd/>
          </a:ln>
        </p:spPr>
        <p:txBody>
          <a:bodyPr>
            <a:spAutoFit/>
          </a:bodyPr>
          <a:lstStyle/>
          <a:p>
            <a:r>
              <a:rPr lang="en-US" altLang="zh-TW">
                <a:latin typeface="Times New Roman" panose="02020603050405020304" pitchFamily="18" charset="0"/>
                <a:ea typeface="標楷體" panose="03000509000000000000" pitchFamily="65" charset="-120"/>
                <a:cs typeface="Times New Roman" panose="02020603050405020304" pitchFamily="18" charset="0"/>
              </a:rPr>
              <a:t>(</a:t>
            </a:r>
            <a:r>
              <a:rPr lang="zh-TW" altLang="en-US">
                <a:latin typeface="Times New Roman" panose="02020603050405020304" pitchFamily="18" charset="0"/>
                <a:ea typeface="標楷體" panose="03000509000000000000" pitchFamily="65" charset="-120"/>
                <a:cs typeface="Times New Roman" panose="02020603050405020304" pitchFamily="18" charset="0"/>
              </a:rPr>
              <a:t>一</a:t>
            </a:r>
            <a:r>
              <a:rPr lang="en-US" altLang="zh-TW">
                <a:latin typeface="Times New Roman" panose="02020603050405020304" pitchFamily="18" charset="0"/>
                <a:ea typeface="標楷體" panose="03000509000000000000" pitchFamily="65" charset="-120"/>
                <a:cs typeface="Times New Roman" panose="02020603050405020304" pitchFamily="18" charset="0"/>
              </a:rPr>
              <a:t>)104.08.18~10.07</a:t>
            </a:r>
          </a:p>
          <a:p>
            <a:r>
              <a:rPr lang="en-US" altLang="zh-TW">
                <a:latin typeface="Times New Roman" panose="02020603050405020304" pitchFamily="18" charset="0"/>
                <a:ea typeface="標楷體" panose="03000509000000000000" pitchFamily="65" charset="-120"/>
                <a:cs typeface="Times New Roman" panose="02020603050405020304" pitchFamily="18" charset="0"/>
              </a:rPr>
              <a:t>(</a:t>
            </a:r>
            <a:r>
              <a:rPr lang="zh-TW" altLang="en-US">
                <a:latin typeface="Times New Roman" panose="02020603050405020304" pitchFamily="18" charset="0"/>
                <a:ea typeface="標楷體" panose="03000509000000000000" pitchFamily="65" charset="-120"/>
                <a:cs typeface="Times New Roman" panose="02020603050405020304" pitchFamily="18" charset="0"/>
              </a:rPr>
              <a:t>二</a:t>
            </a:r>
            <a:r>
              <a:rPr lang="en-US" altLang="zh-TW">
                <a:latin typeface="Times New Roman" panose="02020603050405020304" pitchFamily="18" charset="0"/>
                <a:ea typeface="標楷體" panose="03000509000000000000" pitchFamily="65" charset="-120"/>
                <a:cs typeface="Times New Roman" panose="02020603050405020304" pitchFamily="18" charset="0"/>
              </a:rPr>
              <a:t>)104.11.09~12.15</a:t>
            </a: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2986088" y="3629025"/>
            <a:ext cx="2471737" cy="16732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累計召開</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場次第二屆課發會四個群組會議</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16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第一群組：語文群組</a:t>
            </a:r>
            <a:endParaRPr lang="en-US" altLang="zh-TW" sz="16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16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第二群組：數理科技</a:t>
            </a:r>
            <a:endParaRPr lang="en-US" altLang="zh-TW" sz="16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16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第三群組：綜藝健社生</a:t>
            </a:r>
            <a:endParaRPr lang="en-US" altLang="zh-TW" sz="16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16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第四群組：十五群科</a:t>
            </a:r>
          </a:p>
        </p:txBody>
      </p:sp>
      <p:sp>
        <p:nvSpPr>
          <p:cNvPr id="368672" name="文字方塊 31"/>
          <p:cNvSpPr txBox="1">
            <a:spLocks noChangeArrowheads="1"/>
          </p:cNvSpPr>
          <p:nvPr/>
        </p:nvSpPr>
        <p:spPr bwMode="auto">
          <a:xfrm>
            <a:off x="161925" y="2706688"/>
            <a:ext cx="2376488" cy="646112"/>
          </a:xfrm>
          <a:prstGeom prst="rect">
            <a:avLst/>
          </a:prstGeom>
          <a:solidFill>
            <a:srgbClr val="92D050"/>
          </a:solidFill>
          <a:ln w="9525">
            <a:noFill/>
            <a:miter lim="800000"/>
            <a:headEnd/>
            <a:tailEnd/>
          </a:ln>
        </p:spPr>
        <p:txBody>
          <a:bodyPr>
            <a:spAutoFit/>
          </a:bodyPr>
          <a:lstStyle/>
          <a:p>
            <a:pPr algn="ctr"/>
            <a:r>
              <a:rPr lang="zh-TW" altLang="en-US" b="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課發會意見回應       持續研修</a:t>
            </a:r>
          </a:p>
        </p:txBody>
      </p:sp>
      <p:sp>
        <p:nvSpPr>
          <p:cNvPr id="33" name="左-右雙向箭號 32"/>
          <p:cNvSpPr/>
          <p:nvPr/>
        </p:nvSpPr>
        <p:spPr>
          <a:xfrm rot="5400000">
            <a:off x="3983037" y="3405188"/>
            <a:ext cx="434975" cy="266700"/>
          </a:xfrm>
          <a:prstGeom prst="leftRightArrow">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319497" y="141069"/>
            <a:ext cx="8573677" cy="615553"/>
          </a:xfrm>
          <a:prstGeom prst="rect">
            <a:avLst/>
          </a:prstGeom>
        </p:spPr>
        <p:txBody>
          <a:bodyPr wrap="square">
            <a:spAutoFit/>
          </a:bodyPr>
          <a:lstStyle/>
          <a:p>
            <a:pPr>
              <a:spcBef>
                <a:spcPct val="30000"/>
              </a:spcBef>
              <a:defRPr/>
            </a:pPr>
            <a:r>
              <a:rPr lang="zh-TW" altLang="en-US" sz="3400" b="1"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三、十二年</a:t>
            </a:r>
            <a:r>
              <a:rPr lang="zh-TW" altLang="en-US" sz="3400" b="1" dirty="0">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國教領域課程綱要草案研修</a:t>
            </a:r>
            <a:r>
              <a:rPr lang="zh-TW" altLang="en-US" sz="3400" b="1" dirty="0" smtClean="0">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程序</a:t>
            </a:r>
            <a:endParaRPr lang="zh-TW" altLang="en-US" sz="3400" b="1" dirty="0">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49598562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372465"/>
            <a:ext cx="8424936" cy="2232248"/>
          </a:xfrm>
        </p:spPr>
        <p:txBody>
          <a:bodyPr/>
          <a:lstStyle/>
          <a:p>
            <a:r>
              <a:rPr lang="en-US" altLang="zh-TW" sz="6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6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新課綱的重要內涵</a:t>
            </a:r>
            <a:r>
              <a:rPr lang="en-US" altLang="zh-TW" sz="6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6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br>
            <a:r>
              <a:rPr lang="zh-TW" altLang="en-US" sz="6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迎接新課綱的準備</a:t>
            </a:r>
            <a:endParaRPr lang="zh-TW" altLang="en-US" sz="66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標題 1"/>
          <p:cNvSpPr txBox="1">
            <a:spLocks/>
          </p:cNvSpPr>
          <p:nvPr/>
        </p:nvSpPr>
        <p:spPr>
          <a:xfrm>
            <a:off x="395536" y="332656"/>
            <a:ext cx="8208912" cy="20162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5000" b="1" dirty="0" smtClean="0">
                <a:solidFill>
                  <a:srgbClr val="0070C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掌握了新課綱的研修背景與研修歷程，緊接著還有</a:t>
            </a:r>
            <a:r>
              <a:rPr lang="en-US" altLang="zh-TW" sz="5000" b="1" dirty="0" smtClean="0">
                <a:solidFill>
                  <a:srgbClr val="0070C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335014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5143512"/>
            <a:ext cx="8031836" cy="1131910"/>
          </a:xfrm>
        </p:spPr>
        <p:txBody>
          <a:bodyPr/>
          <a:lstStyle/>
          <a:p>
            <a:r>
              <a:rPr lang="en-US" altLang="zh-CN" sz="6000" b="1" dirty="0" smtClean="0">
                <a:solidFill>
                  <a:schemeClr val="bg1"/>
                </a:solidFill>
                <a:effectLst>
                  <a:outerShdw blurRad="50800" dist="38100" dir="2700000" algn="tl" rotWithShape="0">
                    <a:prstClr val="black">
                      <a:alpha val="40000"/>
                    </a:prstClr>
                  </a:outerShdw>
                </a:effectLst>
                <a:latin typeface="Brush Script MT" panose="03060802040406070304" pitchFamily="66" charset="0"/>
                <a:cs typeface="Arial" pitchFamily="34" charset="0"/>
              </a:rPr>
              <a:t>Thank</a:t>
            </a:r>
            <a:r>
              <a:rPr lang="zh-TW" altLang="en-US" sz="6000" b="1" dirty="0" smtClean="0">
                <a:solidFill>
                  <a:schemeClr val="bg1"/>
                </a:solidFill>
                <a:effectLst>
                  <a:outerShdw blurRad="50800" dist="38100" dir="2700000" algn="tl" rotWithShape="0">
                    <a:prstClr val="black">
                      <a:alpha val="40000"/>
                    </a:prstClr>
                  </a:outerShdw>
                </a:effectLst>
                <a:latin typeface="Brush Script MT" panose="03060802040406070304" pitchFamily="66" charset="0"/>
                <a:cs typeface="Arial" pitchFamily="34" charset="0"/>
              </a:rPr>
              <a:t> </a:t>
            </a:r>
            <a:r>
              <a:rPr lang="en-US" altLang="zh-TW" sz="6000" b="1" dirty="0" smtClean="0">
                <a:solidFill>
                  <a:schemeClr val="bg1"/>
                </a:solidFill>
                <a:effectLst>
                  <a:outerShdw blurRad="50800" dist="38100" dir="2700000" algn="tl" rotWithShape="0">
                    <a:prstClr val="black">
                      <a:alpha val="40000"/>
                    </a:prstClr>
                  </a:outerShdw>
                </a:effectLst>
                <a:latin typeface="Brush Script MT" panose="03060802040406070304" pitchFamily="66" charset="0"/>
                <a:cs typeface="Arial" pitchFamily="34" charset="0"/>
              </a:rPr>
              <a:t>you for your listening </a:t>
            </a:r>
            <a:r>
              <a:rPr lang="en-US" altLang="zh-CN" sz="6000" b="1" dirty="0" smtClean="0">
                <a:solidFill>
                  <a:schemeClr val="bg1"/>
                </a:solidFill>
                <a:effectLst>
                  <a:outerShdw blurRad="50800" dist="38100" dir="2700000" algn="tl" rotWithShape="0">
                    <a:prstClr val="black">
                      <a:alpha val="40000"/>
                    </a:prstClr>
                  </a:outerShdw>
                </a:effectLst>
                <a:latin typeface="Brush Script MT" panose="03060802040406070304" pitchFamily="66" charset="0"/>
                <a:cs typeface="Arial" pitchFamily="34" charset="0"/>
              </a:rPr>
              <a:t>!</a:t>
            </a:r>
            <a:endParaRPr lang="zh-CN" altLang="en-US" sz="6000" dirty="0">
              <a:solidFill>
                <a:schemeClr val="bg1"/>
              </a:solidFill>
              <a:latin typeface="Brush Script MT" panose="03060802040406070304"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395536" y="260649"/>
            <a:ext cx="6172200" cy="864096"/>
          </a:xfrm>
          <a:prstGeom prst="rect">
            <a:avLst/>
          </a:prstGeom>
        </p:spPr>
        <p:txBody>
          <a:bodyPr wrap="square" numCol="1"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0488">
              <a:defRPr/>
            </a:pPr>
            <a:r>
              <a:rPr lang="zh-TW" altLang="en-US" b="1"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壹、新課綱的研修背景</a:t>
            </a:r>
          </a:p>
        </p:txBody>
      </p:sp>
      <p:graphicFrame>
        <p:nvGraphicFramePr>
          <p:cNvPr id="4" name="資料庫圖表 3"/>
          <p:cNvGraphicFramePr/>
          <p:nvPr/>
        </p:nvGraphicFramePr>
        <p:xfrm>
          <a:off x="255557" y="6327"/>
          <a:ext cx="8429684"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10"/>
          <p:cNvSpPr txBox="1">
            <a:spLocks noChangeArrowheads="1"/>
          </p:cNvSpPr>
          <p:nvPr/>
        </p:nvSpPr>
        <p:spPr bwMode="auto">
          <a:xfrm>
            <a:off x="2786063" y="1571625"/>
            <a:ext cx="571500" cy="307975"/>
          </a:xfrm>
          <a:prstGeom prst="rect">
            <a:avLst/>
          </a:prstGeom>
          <a:noFill/>
          <a:ln w="9525">
            <a:noFill/>
            <a:miter lim="800000"/>
            <a:headEnd/>
            <a:tailEnd/>
          </a:ln>
        </p:spPr>
        <p:txBody>
          <a:bodyPr>
            <a:spAutoFit/>
          </a:bodyPr>
          <a:lstStyle/>
          <a:p>
            <a:endParaRPr lang="zh-TW" altLang="en-US" sz="1400">
              <a:latin typeface="Calibri" pitchFamily="34" charset="0"/>
              <a:ea typeface="微軟正黑體"/>
              <a:cs typeface="微軟正黑體"/>
            </a:endParaRPr>
          </a:p>
        </p:txBody>
      </p:sp>
      <p:sp>
        <p:nvSpPr>
          <p:cNvPr id="7" name="文字方塊 15"/>
          <p:cNvSpPr txBox="1">
            <a:spLocks noChangeArrowheads="1"/>
          </p:cNvSpPr>
          <p:nvPr/>
        </p:nvSpPr>
        <p:spPr bwMode="auto">
          <a:xfrm>
            <a:off x="2627313" y="4221163"/>
            <a:ext cx="1136650" cy="830262"/>
          </a:xfrm>
          <a:prstGeom prst="rect">
            <a:avLst/>
          </a:prstGeom>
          <a:noFill/>
          <a:ln w="9525">
            <a:noFill/>
            <a:prstDash val="sysDot"/>
            <a:miter lim="800000"/>
            <a:headEnd/>
            <a:tailEnd/>
          </a:ln>
        </p:spPr>
        <p:txBody>
          <a:bodyPr>
            <a:spAutoFit/>
          </a:bodyPr>
          <a:lstStyle/>
          <a:p>
            <a:r>
              <a:rPr lang="zh-TW" altLang="en-US" sz="2400" b="1">
                <a:latin typeface="標楷體" pitchFamily="65" charset="-120"/>
                <a:ea typeface="標楷體" pitchFamily="65" charset="-120"/>
              </a:rPr>
              <a:t>調整</a:t>
            </a:r>
            <a:endParaRPr lang="en-US" altLang="zh-TW" sz="2400" b="1">
              <a:latin typeface="標楷體" pitchFamily="65" charset="-120"/>
              <a:ea typeface="標楷體" pitchFamily="65" charset="-120"/>
            </a:endParaRPr>
          </a:p>
          <a:p>
            <a:r>
              <a:rPr lang="zh-TW" altLang="en-US" sz="2400" b="1">
                <a:latin typeface="標楷體" pitchFamily="65" charset="-120"/>
                <a:ea typeface="標楷體" pitchFamily="65" charset="-120"/>
              </a:rPr>
              <a:t>心情</a:t>
            </a:r>
            <a:endParaRPr lang="en-US" altLang="zh-TW" sz="2400" b="1">
              <a:latin typeface="標楷體" pitchFamily="65" charset="-120"/>
              <a:ea typeface="標楷體" pitchFamily="65" charset="-120"/>
            </a:endParaRPr>
          </a:p>
        </p:txBody>
      </p:sp>
      <p:sp>
        <p:nvSpPr>
          <p:cNvPr id="8" name="文字方塊 16"/>
          <p:cNvSpPr txBox="1">
            <a:spLocks noChangeArrowheads="1"/>
          </p:cNvSpPr>
          <p:nvPr/>
        </p:nvSpPr>
        <p:spPr bwMode="auto">
          <a:xfrm>
            <a:off x="4572000" y="3429000"/>
            <a:ext cx="1081088" cy="830263"/>
          </a:xfrm>
          <a:prstGeom prst="rect">
            <a:avLst/>
          </a:prstGeom>
          <a:noFill/>
          <a:ln w="9525">
            <a:noFill/>
            <a:prstDash val="sysDot"/>
            <a:miter lim="800000"/>
            <a:headEnd/>
            <a:tailEnd/>
          </a:ln>
        </p:spPr>
        <p:txBody>
          <a:bodyPr>
            <a:spAutoFit/>
          </a:bodyPr>
          <a:lstStyle/>
          <a:p>
            <a:r>
              <a:rPr lang="zh-TW" altLang="en-US" sz="2400" b="1">
                <a:latin typeface="標楷體" pitchFamily="65" charset="-120"/>
                <a:ea typeface="標楷體" pitchFamily="65" charset="-120"/>
              </a:rPr>
              <a:t>增能</a:t>
            </a:r>
            <a:endParaRPr lang="en-US" altLang="zh-TW" sz="2400" b="1">
              <a:latin typeface="標楷體" pitchFamily="65" charset="-120"/>
              <a:ea typeface="標楷體" pitchFamily="65" charset="-120"/>
            </a:endParaRPr>
          </a:p>
          <a:p>
            <a:r>
              <a:rPr lang="zh-TW" altLang="en-US" sz="2400" b="1">
                <a:latin typeface="標楷體" pitchFamily="65" charset="-120"/>
                <a:ea typeface="標楷體" pitchFamily="65" charset="-120"/>
              </a:rPr>
              <a:t>研習</a:t>
            </a:r>
          </a:p>
        </p:txBody>
      </p:sp>
      <p:sp>
        <p:nvSpPr>
          <p:cNvPr id="9" name="文字方塊 17"/>
          <p:cNvSpPr txBox="1">
            <a:spLocks noChangeArrowheads="1"/>
          </p:cNvSpPr>
          <p:nvPr/>
        </p:nvSpPr>
        <p:spPr bwMode="auto">
          <a:xfrm>
            <a:off x="6300788" y="3013075"/>
            <a:ext cx="1025525" cy="831850"/>
          </a:xfrm>
          <a:prstGeom prst="rect">
            <a:avLst/>
          </a:prstGeom>
          <a:noFill/>
          <a:ln w="9525">
            <a:noFill/>
            <a:prstDash val="sysDot"/>
            <a:miter lim="800000"/>
            <a:headEnd/>
            <a:tailEnd/>
          </a:ln>
        </p:spPr>
        <p:txBody>
          <a:bodyPr>
            <a:spAutoFit/>
          </a:bodyPr>
          <a:lstStyle/>
          <a:p>
            <a:r>
              <a:rPr lang="zh-TW" altLang="en-US" sz="2400" b="1">
                <a:latin typeface="標楷體" pitchFamily="65" charset="-120"/>
                <a:ea typeface="標楷體" pitchFamily="65" charset="-120"/>
              </a:rPr>
              <a:t>改變</a:t>
            </a:r>
            <a:endParaRPr lang="en-US" altLang="zh-TW" sz="2400" b="1">
              <a:latin typeface="標楷體" pitchFamily="65" charset="-120"/>
              <a:ea typeface="標楷體" pitchFamily="65" charset="-120"/>
            </a:endParaRPr>
          </a:p>
          <a:p>
            <a:r>
              <a:rPr lang="zh-TW" altLang="en-US" sz="2400" b="1">
                <a:latin typeface="標楷體" pitchFamily="65" charset="-120"/>
                <a:ea typeface="標楷體" pitchFamily="65" charset="-120"/>
              </a:rPr>
              <a:t>教學</a:t>
            </a:r>
            <a:endParaRPr lang="en-US" altLang="zh-TW" sz="2400" b="1">
              <a:latin typeface="標楷體" pitchFamily="65" charset="-120"/>
              <a:ea typeface="標楷體" pitchFamily="65" charset="-120"/>
            </a:endParaRPr>
          </a:p>
        </p:txBody>
      </p:sp>
      <p:sp>
        <p:nvSpPr>
          <p:cNvPr id="10" name="文字方塊 7"/>
          <p:cNvSpPr txBox="1">
            <a:spLocks noChangeArrowheads="1"/>
          </p:cNvSpPr>
          <p:nvPr/>
        </p:nvSpPr>
        <p:spPr bwMode="auto">
          <a:xfrm>
            <a:off x="688975" y="1352550"/>
            <a:ext cx="3878263" cy="584200"/>
          </a:xfrm>
          <a:prstGeom prst="rect">
            <a:avLst/>
          </a:prstGeom>
          <a:noFill/>
          <a:ln w="9525">
            <a:noFill/>
            <a:miter lim="800000"/>
            <a:headEnd/>
            <a:tailEnd/>
          </a:ln>
        </p:spPr>
        <p:txBody>
          <a:bodyPr wrap="none">
            <a:spAutoFit/>
          </a:bodyPr>
          <a:lstStyle/>
          <a:p>
            <a:r>
              <a:rPr lang="zh-TW" altLang="en-US" sz="3200" b="1">
                <a:latin typeface="標楷體" pitchFamily="65" charset="-120"/>
                <a:ea typeface="標楷體" pitchFamily="65" charset="-120"/>
              </a:rPr>
              <a:t>九年一貫課程的省思</a:t>
            </a:r>
          </a:p>
        </p:txBody>
      </p:sp>
      <p:sp>
        <p:nvSpPr>
          <p:cNvPr id="11" name="向右箭號 10"/>
          <p:cNvSpPr/>
          <p:nvPr/>
        </p:nvSpPr>
        <p:spPr>
          <a:xfrm>
            <a:off x="755650" y="2133600"/>
            <a:ext cx="720725" cy="2873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文字方塊 11"/>
          <p:cNvSpPr txBox="1">
            <a:spLocks noChangeArrowheads="1"/>
          </p:cNvSpPr>
          <p:nvPr/>
        </p:nvSpPr>
        <p:spPr bwMode="auto">
          <a:xfrm>
            <a:off x="1476375" y="1989138"/>
            <a:ext cx="2673350" cy="519112"/>
          </a:xfrm>
          <a:prstGeom prst="rect">
            <a:avLst/>
          </a:prstGeom>
          <a:noFill/>
          <a:ln w="9525">
            <a:noFill/>
            <a:miter lim="800000"/>
            <a:headEnd/>
            <a:tailEnd/>
          </a:ln>
        </p:spPr>
        <p:txBody>
          <a:bodyPr wrap="none">
            <a:spAutoFit/>
          </a:bodyPr>
          <a:lstStyle/>
          <a:p>
            <a:r>
              <a:rPr lang="zh-TW" altLang="en-US" sz="2800" b="1">
                <a:latin typeface="標楷體" pitchFamily="65" charset="-120"/>
                <a:ea typeface="標楷體" pitchFamily="65" charset="-120"/>
              </a:rPr>
              <a:t>基層教師的心聲</a:t>
            </a:r>
          </a:p>
        </p:txBody>
      </p:sp>
      <p:sp>
        <p:nvSpPr>
          <p:cNvPr id="13" name="文字方塊 12"/>
          <p:cNvSpPr txBox="1">
            <a:spLocks noChangeArrowheads="1"/>
          </p:cNvSpPr>
          <p:nvPr/>
        </p:nvSpPr>
        <p:spPr bwMode="auto">
          <a:xfrm>
            <a:off x="1116013" y="5229225"/>
            <a:ext cx="800100" cy="830263"/>
          </a:xfrm>
          <a:prstGeom prst="rect">
            <a:avLst/>
          </a:prstGeom>
          <a:noFill/>
          <a:ln w="9525">
            <a:noFill/>
            <a:miter lim="800000"/>
            <a:headEnd/>
            <a:tailEnd/>
          </a:ln>
        </p:spPr>
        <p:txBody>
          <a:bodyPr wrap="none">
            <a:spAutoFit/>
          </a:bodyPr>
          <a:lstStyle/>
          <a:p>
            <a:r>
              <a:rPr lang="zh-TW" altLang="en-US" sz="2400" b="1">
                <a:latin typeface="標楷體" pitchFamily="65" charset="-120"/>
                <a:ea typeface="標楷體" pitchFamily="65" charset="-120"/>
              </a:rPr>
              <a:t>焦慮</a:t>
            </a:r>
            <a:endParaRPr lang="en-US" altLang="zh-TW" sz="2400" b="1">
              <a:latin typeface="標楷體" pitchFamily="65" charset="-120"/>
              <a:ea typeface="標楷體" pitchFamily="65" charset="-120"/>
            </a:endParaRPr>
          </a:p>
          <a:p>
            <a:r>
              <a:rPr lang="zh-TW" altLang="en-US" sz="2400" b="1">
                <a:latin typeface="標楷體" pitchFamily="65" charset="-120"/>
                <a:ea typeface="標楷體" pitchFamily="65" charset="-120"/>
              </a:rPr>
              <a:t>不安</a:t>
            </a:r>
          </a:p>
        </p:txBody>
      </p:sp>
      <p:sp>
        <p:nvSpPr>
          <p:cNvPr id="14" name="雲朵形圖說文字 13"/>
          <p:cNvSpPr/>
          <p:nvPr/>
        </p:nvSpPr>
        <p:spPr>
          <a:xfrm>
            <a:off x="3995738" y="4652963"/>
            <a:ext cx="4176712" cy="1800225"/>
          </a:xfrm>
          <a:prstGeom prst="cloudCallout">
            <a:avLst>
              <a:gd name="adj1" fmla="val 64844"/>
              <a:gd name="adj2" fmla="val -16539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文字方塊 14"/>
          <p:cNvSpPr txBox="1">
            <a:spLocks noChangeArrowheads="1"/>
          </p:cNvSpPr>
          <p:nvPr/>
        </p:nvSpPr>
        <p:spPr bwMode="auto">
          <a:xfrm>
            <a:off x="4643438" y="4797425"/>
            <a:ext cx="3705225" cy="1384995"/>
          </a:xfrm>
          <a:prstGeom prst="rect">
            <a:avLst/>
          </a:prstGeom>
          <a:noFill/>
          <a:ln w="9525">
            <a:noFill/>
            <a:miter lim="800000"/>
            <a:headEnd/>
            <a:tailEnd/>
          </a:ln>
        </p:spPr>
        <p:txBody>
          <a:bodyPr>
            <a:spAutoFit/>
          </a:bodyPr>
          <a:lstStyle/>
          <a:p>
            <a:r>
              <a:rPr lang="zh-TW" altLang="en-US" sz="2800" b="1" dirty="0">
                <a:solidFill>
                  <a:srgbClr val="002060"/>
                </a:solidFill>
                <a:latin typeface="標楷體" pitchFamily="65" charset="-120"/>
                <a:ea typeface="標楷體" pitchFamily="65" charset="-120"/>
              </a:rPr>
              <a:t>終於看到</a:t>
            </a:r>
            <a:r>
              <a:rPr lang="zh-TW" altLang="en-US" sz="2800" b="1" dirty="0" smtClean="0">
                <a:solidFill>
                  <a:srgbClr val="002060"/>
                </a:solidFill>
                <a:latin typeface="標楷體" pitchFamily="65" charset="-120"/>
                <a:ea typeface="標楷體" pitchFamily="65" charset="-120"/>
              </a:rPr>
              <a:t>一線曙光</a:t>
            </a:r>
            <a:r>
              <a:rPr lang="zh-TW" altLang="en-US" sz="2800" b="1" dirty="0">
                <a:solidFill>
                  <a:srgbClr val="002060"/>
                </a:solidFill>
                <a:latin typeface="標楷體" pitchFamily="65" charset="-120"/>
                <a:ea typeface="標楷體" pitchFamily="65" charset="-120"/>
              </a:rPr>
              <a:t>，</a:t>
            </a:r>
            <a:endParaRPr lang="en-US" altLang="zh-TW" sz="2800" b="1" dirty="0">
              <a:solidFill>
                <a:srgbClr val="002060"/>
              </a:solidFill>
              <a:latin typeface="標楷體" pitchFamily="65" charset="-120"/>
              <a:ea typeface="標楷體" pitchFamily="65" charset="-120"/>
            </a:endParaRPr>
          </a:p>
          <a:p>
            <a:r>
              <a:rPr lang="zh-TW" altLang="en-US" sz="2800" b="1" dirty="0" smtClean="0">
                <a:solidFill>
                  <a:srgbClr val="C00000"/>
                </a:solidFill>
                <a:latin typeface="標楷體" pitchFamily="65" charset="-120"/>
                <a:ea typeface="標楷體" pitchFamily="65" charset="-120"/>
              </a:rPr>
              <a:t>但是</a:t>
            </a:r>
            <a:endParaRPr lang="en-US" altLang="zh-TW" sz="2800" b="1" dirty="0">
              <a:solidFill>
                <a:srgbClr val="C00000"/>
              </a:solidFill>
              <a:latin typeface="標楷體" pitchFamily="65" charset="-120"/>
              <a:ea typeface="標楷體" pitchFamily="65" charset="-120"/>
            </a:endParaRPr>
          </a:p>
          <a:p>
            <a:r>
              <a:rPr lang="zh-TW" altLang="en-US" sz="2800" b="1" dirty="0">
                <a:solidFill>
                  <a:srgbClr val="002060"/>
                </a:solidFill>
                <a:latin typeface="標楷體" pitchFamily="65" charset="-120"/>
                <a:ea typeface="標楷體" pitchFamily="65" charset="-120"/>
              </a:rPr>
              <a:t>這樣就夠了嗎</a:t>
            </a:r>
            <a:r>
              <a:rPr lang="en-US" altLang="zh-TW" sz="2800" b="1" dirty="0">
                <a:solidFill>
                  <a:srgbClr val="002060"/>
                </a:solidFill>
                <a:latin typeface="標楷體" pitchFamily="65" charset="-120"/>
                <a:ea typeface="標楷體" pitchFamily="65" charset="-120"/>
              </a:rPr>
              <a:t>?</a:t>
            </a:r>
            <a:endParaRPr lang="zh-TW" altLang="en-US" sz="2800" b="1" dirty="0">
              <a:solidFill>
                <a:srgbClr val="002060"/>
              </a:solidFill>
              <a:latin typeface="標楷體" pitchFamily="65" charset="-120"/>
              <a:ea typeface="標楷體" pitchFamily="65" charset="-120"/>
            </a:endParaRPr>
          </a:p>
        </p:txBody>
      </p:sp>
      <p:sp>
        <p:nvSpPr>
          <p:cNvPr id="16" name="投影片編號版面配置區 17"/>
          <p:cNvSpPr txBox="1">
            <a:spLocks/>
          </p:cNvSpPr>
          <p:nvPr/>
        </p:nvSpPr>
        <p:spPr bwMode="auto">
          <a:xfrm>
            <a:off x="6781800" y="6553200"/>
            <a:ext cx="2133600" cy="244475"/>
          </a:xfrm>
          <a:prstGeom prst="rect">
            <a:avLst/>
          </a:prstGeom>
          <a:noFill/>
          <a:ln>
            <a:miter lim="800000"/>
            <a:headEnd/>
            <a:tailEnd/>
          </a:ln>
        </p:spPr>
        <p:txBody>
          <a:bodyPr wrap="square" lIns="91440" tIns="45720" rIns="91440" bIns="45720" numCol="1"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6D065-134D-464D-A1AE-B4D1629E2C90}" type="slidenum">
              <a:rPr lang="zh-TW" altLang="en-US" smtClean="0"/>
              <a:pPr/>
              <a:t>3</a:t>
            </a:fld>
            <a:endParaRPr lang="en-US" altLang="zh-TW"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 calcmode="lin" valueType="num">
                                      <p:cBhvr additive="base">
                                        <p:cTn id="3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 calcmode="lin" valueType="num">
                                      <p:cBhvr additive="base">
                                        <p:cTn id="4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 calcmode="lin" valueType="num">
                                      <p:cBhvr additive="base">
                                        <p:cTn id="46"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8" grpId="0"/>
      <p:bldP spid="9" grpId="0"/>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descr="study040.jpg"/>
          <p:cNvPicPr>
            <a:picLocks noGrp="1" noChangeAspect="1"/>
          </p:cNvPicPr>
          <p:nvPr>
            <p:ph type="pic" sz="quarter" idx="11"/>
          </p:nvPr>
        </p:nvPicPr>
        <p:blipFill>
          <a:blip r:embed="rId3"/>
          <a:srcRect t="2405" b="2405"/>
          <a:stretch>
            <a:fillRect/>
          </a:stretch>
        </p:blipFill>
        <p:spPr>
          <a:xfrm>
            <a:off x="2627784" y="3933056"/>
            <a:ext cx="2428892" cy="2000264"/>
          </a:xfrm>
        </p:spPr>
      </p:pic>
      <p:pic>
        <p:nvPicPr>
          <p:cNvPr id="13" name="图片占位符 12" descr="study010.jpg"/>
          <p:cNvPicPr>
            <a:picLocks noGrp="1" noChangeAspect="1"/>
          </p:cNvPicPr>
          <p:nvPr>
            <p:ph type="pic" sz="quarter" idx="13"/>
          </p:nvPr>
        </p:nvPicPr>
        <p:blipFill>
          <a:blip r:embed="rId4" cstate="print"/>
          <a:srcRect l="9541" r="9541"/>
          <a:stretch>
            <a:fillRect/>
          </a:stretch>
        </p:blipFill>
        <p:spPr>
          <a:xfrm>
            <a:off x="179512" y="3933056"/>
            <a:ext cx="2428892" cy="2000264"/>
          </a:xfrm>
        </p:spPr>
      </p:pic>
      <p:sp>
        <p:nvSpPr>
          <p:cNvPr id="2" name="文字版面配置區 1"/>
          <p:cNvSpPr>
            <a:spLocks noGrp="1"/>
          </p:cNvSpPr>
          <p:nvPr>
            <p:ph type="body" sz="quarter" idx="14"/>
          </p:nvPr>
        </p:nvSpPr>
        <p:spPr>
          <a:xfrm>
            <a:off x="539552" y="428625"/>
            <a:ext cx="6818530" cy="840135"/>
          </a:xfrm>
        </p:spPr>
        <p:txBody>
          <a:bodyPr/>
          <a:lstStyle/>
          <a:p>
            <a:pPr marL="0" indent="0">
              <a:buNone/>
            </a:pPr>
            <a:r>
              <a:rPr lang="zh-TW" altLang="en-US" sz="4400" b="1"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一、為何</a:t>
            </a:r>
            <a:r>
              <a:rPr lang="zh-TW" altLang="en-US" sz="44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實施十二年</a:t>
            </a:r>
            <a:r>
              <a:rPr lang="zh-TW" altLang="en-US" sz="4400" b="1"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國教？</a:t>
            </a:r>
            <a:endParaRPr lang="zh-TW" altLang="en-US" sz="4400" dirty="0">
              <a:effectLst>
                <a:outerShdw blurRad="38100" dist="38100" dir="2700000" algn="tl">
                  <a:srgbClr val="000000">
                    <a:alpha val="43137"/>
                  </a:srgbClr>
                </a:outerShdw>
              </a:effectLst>
            </a:endParaRPr>
          </a:p>
        </p:txBody>
      </p:sp>
      <p:sp>
        <p:nvSpPr>
          <p:cNvPr id="4" name="文字方塊 3"/>
          <p:cNvSpPr txBox="1"/>
          <p:nvPr/>
        </p:nvSpPr>
        <p:spPr>
          <a:xfrm>
            <a:off x="395536" y="1340768"/>
            <a:ext cx="8352928" cy="711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150000"/>
              </a:lnSpc>
            </a:pPr>
            <a:r>
              <a:rPr lang="en-US" altLang="zh-TW" sz="3000" dirty="0" smtClean="0"/>
              <a:t>1.</a:t>
            </a:r>
            <a:r>
              <a:rPr lang="zh-TW" altLang="en-US" sz="3000" b="1" dirty="0">
                <a:latin typeface="Times New Roman" pitchFamily="18" charset="0"/>
                <a:ea typeface="標楷體" pitchFamily="65" charset="-120"/>
                <a:cs typeface="Times New Roman" pitchFamily="18" charset="0"/>
              </a:rPr>
              <a:t>因為在量的實質上</a:t>
            </a:r>
            <a:r>
              <a:rPr lang="zh-TW" altLang="en-US" sz="3000" b="1" dirty="0">
                <a:latin typeface="新細明體" panose="02020500000000000000" pitchFamily="18" charset="-120"/>
                <a:ea typeface="新細明體" panose="02020500000000000000" pitchFamily="18" charset="-120"/>
                <a:cs typeface="Times New Roman" pitchFamily="18" charset="0"/>
              </a:rPr>
              <a:t>，</a:t>
            </a:r>
            <a:r>
              <a:rPr lang="zh-TW" altLang="en-US" sz="3000" b="1" dirty="0">
                <a:latin typeface="Times New Roman" pitchFamily="18" charset="0"/>
                <a:ea typeface="標楷體" pitchFamily="65" charset="-120"/>
                <a:cs typeface="Times New Roman" pitchFamily="18" charset="0"/>
              </a:rPr>
              <a:t>已具備十二年國教的</a:t>
            </a:r>
            <a:r>
              <a:rPr lang="zh-TW" altLang="en-US" sz="3000" b="1" dirty="0" smtClean="0">
                <a:latin typeface="Times New Roman" pitchFamily="18" charset="0"/>
                <a:ea typeface="標楷體" pitchFamily="65" charset="-120"/>
                <a:cs typeface="Times New Roman" pitchFamily="18" charset="0"/>
              </a:rPr>
              <a:t>目標</a:t>
            </a:r>
            <a:endParaRPr lang="zh-TW" altLang="en-US" sz="3000" dirty="0"/>
          </a:p>
        </p:txBody>
      </p:sp>
      <p:sp>
        <p:nvSpPr>
          <p:cNvPr id="11" name="文字方塊 10"/>
          <p:cNvSpPr txBox="1"/>
          <p:nvPr/>
        </p:nvSpPr>
        <p:spPr>
          <a:xfrm>
            <a:off x="395536" y="2198722"/>
            <a:ext cx="8352928" cy="7848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nSpc>
                <a:spcPct val="150000"/>
              </a:lnSpc>
            </a:pPr>
            <a:r>
              <a:rPr lang="en-US" altLang="zh-TW" sz="3000" dirty="0" smtClean="0"/>
              <a:t>2.</a:t>
            </a:r>
            <a:r>
              <a:rPr lang="zh-TW" altLang="en-US" sz="2800" b="1" dirty="0">
                <a:latin typeface="Times New Roman" pitchFamily="18" charset="0"/>
                <a:ea typeface="標楷體" pitchFamily="65" charset="-120"/>
                <a:cs typeface="Times New Roman" pitchFamily="18" charset="0"/>
              </a:rPr>
              <a:t>隨著社會的變遷教育的目標及內容有必要與時俱</a:t>
            </a:r>
            <a:r>
              <a:rPr lang="zh-TW" altLang="en-US" sz="2800" b="1" dirty="0" smtClean="0">
                <a:latin typeface="Times New Roman" pitchFamily="18" charset="0"/>
                <a:ea typeface="標楷體" pitchFamily="65" charset="-120"/>
                <a:cs typeface="Times New Roman" pitchFamily="18" charset="0"/>
              </a:rPr>
              <a:t>進</a:t>
            </a:r>
            <a:endParaRPr lang="en-US" altLang="zh-TW" sz="2800" b="1" dirty="0">
              <a:latin typeface="Times New Roman" pitchFamily="18" charset="0"/>
              <a:ea typeface="標楷體" pitchFamily="65" charset="-120"/>
              <a:cs typeface="Times New Roman" pitchFamily="18" charset="0"/>
            </a:endParaRPr>
          </a:p>
        </p:txBody>
      </p:sp>
      <p:sp>
        <p:nvSpPr>
          <p:cNvPr id="12" name="文字方塊 11"/>
          <p:cNvSpPr txBox="1"/>
          <p:nvPr/>
        </p:nvSpPr>
        <p:spPr>
          <a:xfrm>
            <a:off x="395536" y="3135952"/>
            <a:ext cx="8352928" cy="7848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nSpc>
                <a:spcPct val="150000"/>
              </a:lnSpc>
            </a:pPr>
            <a:r>
              <a:rPr lang="en-US" altLang="zh-TW" sz="3000" dirty="0"/>
              <a:t>3</a:t>
            </a:r>
            <a:r>
              <a:rPr lang="en-US" altLang="zh-TW" sz="3000" dirty="0" smtClean="0"/>
              <a:t>.</a:t>
            </a:r>
            <a:r>
              <a:rPr lang="zh-TW" altLang="en-US" sz="2800" b="1" dirty="0">
                <a:latin typeface="Times New Roman" pitchFamily="18" charset="0"/>
                <a:ea typeface="標楷體" pitchFamily="65" charset="-120"/>
                <a:cs typeface="Times New Roman" pitchFamily="18" charset="0"/>
              </a:rPr>
              <a:t>社會大眾對教育改革的期待，督促政府加快腳步</a:t>
            </a:r>
            <a:endParaRPr lang="en-US" altLang="zh-TW" sz="2800" b="1" dirty="0">
              <a:latin typeface="Times New Roman" pitchFamily="18" charset="0"/>
              <a:ea typeface="標楷體" pitchFamily="65" charset="-120"/>
              <a:cs typeface="Times New Roman" pitchFamily="18" charset="0"/>
            </a:endParaRPr>
          </a:p>
        </p:txBody>
      </p:sp>
      <p:sp>
        <p:nvSpPr>
          <p:cNvPr id="8" name="文字方塊 7"/>
          <p:cNvSpPr txBox="1"/>
          <p:nvPr/>
        </p:nvSpPr>
        <p:spPr>
          <a:xfrm>
            <a:off x="5364088" y="4221088"/>
            <a:ext cx="3528392" cy="1015663"/>
          </a:xfrm>
          <a:prstGeom prst="rect">
            <a:avLst/>
          </a:prstGeom>
          <a:solidFill>
            <a:srgbClr val="FFFF00"/>
          </a:solidFill>
        </p:spPr>
        <p:txBody>
          <a:bodyPr wrap="square" rtlCol="0">
            <a:spAutoFit/>
          </a:bodyPr>
          <a:lstStyle/>
          <a:p>
            <a:r>
              <a:rPr lang="zh-TW" altLang="en-US"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全人教育的精神</a:t>
            </a:r>
            <a:endParaRPr lang="en-US" altLang="zh-TW" sz="3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3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自發、互動、共好</a:t>
            </a:r>
            <a:endParaRPr lang="zh-TW" altLang="en-US" sz="3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p:cNvGraphicFramePr>
          <p:nvPr>
            <p:extLst>
              <p:ext uri="{D42A27DB-BD31-4B8C-83A1-F6EECF244321}">
                <p14:modId xmlns:p14="http://schemas.microsoft.com/office/powerpoint/2010/main" val="375849262"/>
              </p:ext>
            </p:extLst>
          </p:nvPr>
        </p:nvGraphicFramePr>
        <p:xfrm>
          <a:off x="492125" y="1892300"/>
          <a:ext cx="8229600" cy="3074671"/>
        </p:xfrm>
        <a:graphic>
          <a:graphicData uri="http://schemas.openxmlformats.org/drawingml/2006/table">
            <a:tbl>
              <a:tblPr/>
              <a:tblGrid>
                <a:gridCol w="2057400"/>
                <a:gridCol w="2057400"/>
                <a:gridCol w="2057400"/>
                <a:gridCol w="2057400"/>
              </a:tblGrid>
              <a:tr h="89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        </a:t>
                      </a:r>
                      <a:r>
                        <a:rPr kumimoji="0" lang="zh-TW" altLang="en-US" sz="2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階段別</a:t>
                      </a:r>
                      <a:endParaRPr kumimoji="0" lang="en-US" altLang="zh-TW" sz="2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學年度</a:t>
                      </a: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國中生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高中生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高職生</a:t>
                      </a: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6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100</a:t>
                      </a:r>
                      <a:endParaRPr kumimoji="0" lang="zh-TW" altLang="en-US" sz="2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97.67%</a:t>
                      </a:r>
                      <a:endPar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94.67 %</a:t>
                      </a:r>
                      <a:endPar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81.91 %</a:t>
                      </a:r>
                      <a:endPar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101</a:t>
                      </a:r>
                      <a:endPar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102</a:t>
                      </a:r>
                      <a:endPar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103</a:t>
                      </a:r>
                      <a:endParaRPr kumimoji="0" lang="zh-TW" altLang="en-US"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r>
            </a:tbl>
          </a:graphicData>
        </a:graphic>
      </p:graphicFrame>
      <p:sp>
        <p:nvSpPr>
          <p:cNvPr id="6" name="投影片編號版面配置區 6"/>
          <p:cNvSpPr txBox="1">
            <a:spLocks/>
          </p:cNvSpPr>
          <p:nvPr/>
        </p:nvSpPr>
        <p:spPr bwMode="auto">
          <a:xfrm>
            <a:off x="8129588" y="5734050"/>
            <a:ext cx="609600" cy="520700"/>
          </a:xfrm>
          <a:prstGeom prst="rect">
            <a:avLst/>
          </a:prstGeom>
          <a:noFill/>
          <a:ln>
            <a:miter lim="800000"/>
            <a:headEnd/>
            <a:tailEnd/>
          </a:ln>
        </p:spPr>
        <p:txBody>
          <a:bodyPr wrap="square" lIns="91440" tIns="45720" rIns="91440" bIns="45720" numCol="1"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C5B16C-43BB-4475-82B5-F406BE28CBFB}" type="slidenum">
              <a:rPr lang="zh-TW" altLang="en-US" smtClean="0">
                <a:latin typeface="Arial" charset="0"/>
                <a:ea typeface="新細明體" charset="-120"/>
              </a:rPr>
              <a:pPr/>
              <a:t>5</a:t>
            </a:fld>
            <a:endParaRPr lang="en-US" altLang="zh-TW" smtClean="0">
              <a:latin typeface="Arial" charset="0"/>
              <a:ea typeface="新細明體" charset="-120"/>
            </a:endParaRPr>
          </a:p>
        </p:txBody>
      </p:sp>
      <p:sp>
        <p:nvSpPr>
          <p:cNvPr id="7" name="標題 2"/>
          <p:cNvSpPr txBox="1">
            <a:spLocks/>
          </p:cNvSpPr>
          <p:nvPr/>
        </p:nvSpPr>
        <p:spPr bwMode="auto">
          <a:xfrm>
            <a:off x="179511" y="404664"/>
            <a:ext cx="8643955" cy="865188"/>
          </a:xfrm>
          <a:prstGeom prst="rect">
            <a:avLst/>
          </a:prstGeom>
          <a:noFill/>
          <a:ln w="9525">
            <a:noFill/>
            <a:miter lim="800000"/>
            <a:headEnd/>
            <a:tailEnd/>
          </a:ln>
        </p:spPr>
        <p:txBody>
          <a:bodyPr anchor="ctr"/>
          <a:lstStyle/>
          <a:p>
            <a:pPr algn="ctr"/>
            <a:r>
              <a:rPr kumimoji="0" lang="en-US" altLang="zh-TW" sz="37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a:t>
            </a:r>
            <a:r>
              <a:rPr kumimoji="0" lang="zh-TW" altLang="en-US" sz="37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一</a:t>
            </a:r>
            <a:r>
              <a:rPr kumimoji="0" lang="en-US" altLang="zh-TW" sz="37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a:t>
            </a:r>
            <a:r>
              <a:rPr kumimoji="0" lang="zh-TW" altLang="en-US" sz="37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高級</a:t>
            </a:r>
            <a:r>
              <a:rPr kumimoji="0" lang="zh-TW" altLang="en-US" sz="37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中等教育已具備國民教育性質</a:t>
            </a:r>
          </a:p>
        </p:txBody>
      </p:sp>
      <p:sp>
        <p:nvSpPr>
          <p:cNvPr id="8" name="文字方塊 2"/>
          <p:cNvSpPr txBox="1">
            <a:spLocks noChangeArrowheads="1"/>
          </p:cNvSpPr>
          <p:nvPr/>
        </p:nvSpPr>
        <p:spPr bwMode="auto">
          <a:xfrm>
            <a:off x="107504" y="6414662"/>
            <a:ext cx="2808287" cy="369887"/>
          </a:xfrm>
          <a:prstGeom prst="rect">
            <a:avLst/>
          </a:prstGeom>
          <a:noFill/>
          <a:ln w="9525">
            <a:noFill/>
            <a:miter lim="800000"/>
            <a:headEnd/>
            <a:tailEnd/>
          </a:ln>
        </p:spPr>
        <p:txBody>
          <a:bodyPr>
            <a:spAutoFit/>
          </a:bodyPr>
          <a:lstStyle/>
          <a:p>
            <a:r>
              <a:rPr lang="zh-TW" altLang="en-US" b="1" dirty="0">
                <a:solidFill>
                  <a:srgbClr val="FF9900"/>
                </a:solidFill>
                <a:latin typeface="Times New Roman" pitchFamily="18" charset="0"/>
                <a:ea typeface="標楷體" pitchFamily="65" charset="-120"/>
                <a:cs typeface="Times New Roman" pitchFamily="18" charset="0"/>
              </a:rPr>
              <a:t>資料來源：教育部統計處</a:t>
            </a:r>
          </a:p>
        </p:txBody>
      </p:sp>
      <p:sp>
        <p:nvSpPr>
          <p:cNvPr id="4" name="橢圓 3"/>
          <p:cNvSpPr/>
          <p:nvPr/>
        </p:nvSpPr>
        <p:spPr>
          <a:xfrm>
            <a:off x="4492381" y="4293096"/>
            <a:ext cx="2088232" cy="7200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6735235" y="4327114"/>
            <a:ext cx="2088232" cy="7200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2915790" y="5157192"/>
            <a:ext cx="5213797" cy="553998"/>
          </a:xfrm>
          <a:prstGeom prst="rect">
            <a:avLst/>
          </a:prstGeom>
          <a:noFill/>
        </p:spPr>
        <p:txBody>
          <a:bodyPr wrap="square" rtlCol="0">
            <a:spAutoFit/>
          </a:bodyPr>
          <a:lstStyle/>
          <a:p>
            <a:r>
              <a:rPr lang="zh-TW" altLang="en-US" sz="3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繼續升大學的比例達</a:t>
            </a:r>
            <a:r>
              <a:rPr lang="en-US" altLang="zh-TW" sz="3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80%</a:t>
            </a:r>
            <a:r>
              <a:rPr lang="zh-TW" altLang="en-US" sz="30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以上</a:t>
            </a:r>
            <a:endParaRPr lang="zh-TW" altLang="en-US" sz="3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0186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2"/>
          <p:cNvSpPr txBox="1">
            <a:spLocks/>
          </p:cNvSpPr>
          <p:nvPr/>
        </p:nvSpPr>
        <p:spPr bwMode="auto">
          <a:xfrm>
            <a:off x="349250" y="404664"/>
            <a:ext cx="8229600" cy="865188"/>
          </a:xfrm>
          <a:prstGeom prst="rect">
            <a:avLst/>
          </a:prstGeom>
          <a:noFill/>
          <a:ln w="9525">
            <a:noFill/>
            <a:miter lim="800000"/>
            <a:headEnd/>
            <a:tailEnd/>
          </a:ln>
        </p:spPr>
        <p:txBody>
          <a:bodyPr anchor="ctr"/>
          <a:lstStyle/>
          <a:p>
            <a:pPr algn="ctr"/>
            <a:r>
              <a:rPr kumimoji="0" lang="en-US" altLang="zh-TW" sz="37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a:t>
            </a:r>
            <a:r>
              <a:rPr kumimoji="0" lang="zh-TW" altLang="en-US" sz="37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二</a:t>
            </a:r>
            <a:r>
              <a:rPr kumimoji="0" lang="en-US" altLang="zh-TW" sz="37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a:t>
            </a:r>
            <a:r>
              <a:rPr kumimoji="0" lang="zh-TW" altLang="en-US" sz="37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社會變遷帶來的教育挑戰</a:t>
            </a:r>
            <a:endParaRPr kumimoji="0" lang="zh-TW" altLang="en-US" sz="37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endParaRPr>
          </a:p>
        </p:txBody>
      </p:sp>
      <p:sp>
        <p:nvSpPr>
          <p:cNvPr id="12" name="標題 1"/>
          <p:cNvSpPr txBox="1">
            <a:spLocks/>
          </p:cNvSpPr>
          <p:nvPr/>
        </p:nvSpPr>
        <p:spPr>
          <a:xfrm>
            <a:off x="3635375" y="332656"/>
            <a:ext cx="5103813" cy="720725"/>
          </a:xfrm>
          <a:prstGeom prst="rect">
            <a:avLst/>
          </a:prstGeom>
          <a:solidFill>
            <a:srgbClr val="FFFF00"/>
          </a:solidFill>
        </p:spPr>
        <p:txBody>
          <a:bodyPr/>
          <a:lstStyle/>
          <a:p>
            <a:pPr algn="ctr"/>
            <a:r>
              <a:rPr lang="zh-TW" altLang="en-US" sz="3200" b="1" dirty="0">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社會及世界正在急遽改變中</a:t>
            </a:r>
          </a:p>
        </p:txBody>
      </p:sp>
      <p:sp>
        <p:nvSpPr>
          <p:cNvPr id="16" name="矩形 15"/>
          <p:cNvSpPr>
            <a:spLocks noChangeArrowheads="1"/>
          </p:cNvSpPr>
          <p:nvPr/>
        </p:nvSpPr>
        <p:spPr bwMode="auto">
          <a:xfrm rot="20654240">
            <a:off x="220663" y="1340718"/>
            <a:ext cx="2982912" cy="1008063"/>
          </a:xfrm>
          <a:prstGeom prst="rect">
            <a:avLst/>
          </a:prstGeom>
          <a:solidFill>
            <a:schemeClr val="bg1"/>
          </a:solidFill>
          <a:ln w="25400" algn="ctr">
            <a:solidFill>
              <a:schemeClr val="bg1"/>
            </a:solidFill>
            <a:miter lim="800000"/>
            <a:headEnd/>
            <a:tailEnd/>
          </a:ln>
          <a:effectLst>
            <a:outerShdw dist="38100" dir="2700000" algn="tl" rotWithShape="0">
              <a:srgbClr val="000000">
                <a:alpha val="39999"/>
              </a:srgbClr>
            </a:outerShdw>
          </a:effectLst>
        </p:spPr>
        <p:txBody>
          <a:bodyPr anchor="ctr"/>
          <a:lstStyle/>
          <a:p>
            <a:pPr algn="ctr">
              <a:defRPr/>
            </a:pPr>
            <a:r>
              <a:rPr lang="en-US" altLang="zh-TW" sz="2400" dirty="0">
                <a:solidFill>
                  <a:srgbClr val="003300"/>
                </a:solidFill>
                <a:latin typeface="Times New Roman" pitchFamily="18" charset="0"/>
                <a:ea typeface="標楷體" pitchFamily="65" charset="-120"/>
                <a:cs typeface="Times New Roman" pitchFamily="18" charset="0"/>
              </a:rPr>
              <a:t>55</a:t>
            </a:r>
            <a:r>
              <a:rPr lang="zh-TW" altLang="en-US" sz="2400" dirty="0">
                <a:solidFill>
                  <a:srgbClr val="003300"/>
                </a:solidFill>
                <a:latin typeface="Times New Roman" pitchFamily="18" charset="0"/>
                <a:ea typeface="標楷體" pitchFamily="65" charset="-120"/>
                <a:cs typeface="Times New Roman" pitchFamily="18" charset="0"/>
              </a:rPr>
              <a:t>％國中生沒有強烈的</a:t>
            </a:r>
            <a:r>
              <a:rPr lang="zh-TW" altLang="en-US" sz="2800" b="1" dirty="0">
                <a:solidFill>
                  <a:srgbClr val="003300"/>
                </a:solidFill>
                <a:latin typeface="Times New Roman" pitchFamily="18" charset="0"/>
                <a:ea typeface="標楷體" pitchFamily="65" charset="-120"/>
                <a:cs typeface="Times New Roman" pitchFamily="18" charset="0"/>
              </a:rPr>
              <a:t>學習動機</a:t>
            </a:r>
          </a:p>
        </p:txBody>
      </p:sp>
      <p:sp>
        <p:nvSpPr>
          <p:cNvPr id="17" name="矩形 16"/>
          <p:cNvSpPr/>
          <p:nvPr/>
        </p:nvSpPr>
        <p:spPr>
          <a:xfrm rot="807284">
            <a:off x="3146425" y="5344393"/>
            <a:ext cx="3067050" cy="100806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400" dirty="0">
                <a:solidFill>
                  <a:schemeClr val="tx1"/>
                </a:solidFill>
                <a:latin typeface="Times New Roman" pitchFamily="18" charset="0"/>
                <a:ea typeface="標楷體" pitchFamily="65" charset="-120"/>
                <a:cs typeface="Times New Roman" pitchFamily="18" charset="0"/>
              </a:rPr>
              <a:t>未來的工作，有</a:t>
            </a:r>
            <a:r>
              <a:rPr lang="en-US" altLang="zh-TW" sz="3200" b="1" dirty="0">
                <a:solidFill>
                  <a:schemeClr val="tx1"/>
                </a:solidFill>
                <a:latin typeface="Times New Roman" pitchFamily="18" charset="0"/>
                <a:ea typeface="標楷體" pitchFamily="65" charset="-120"/>
                <a:cs typeface="Times New Roman" pitchFamily="18" charset="0"/>
              </a:rPr>
              <a:t>6</a:t>
            </a:r>
            <a:r>
              <a:rPr lang="zh-TW" altLang="en-US" sz="3200" b="1" dirty="0">
                <a:solidFill>
                  <a:schemeClr val="tx1"/>
                </a:solidFill>
                <a:latin typeface="Times New Roman" pitchFamily="18" charset="0"/>
                <a:ea typeface="標楷體" pitchFamily="65" charset="-120"/>
                <a:cs typeface="Times New Roman" pitchFamily="18" charset="0"/>
              </a:rPr>
              <a:t>成</a:t>
            </a:r>
            <a:r>
              <a:rPr lang="zh-TW" altLang="en-US" sz="2400" dirty="0">
                <a:solidFill>
                  <a:schemeClr val="tx1"/>
                </a:solidFill>
                <a:latin typeface="Times New Roman" pitchFamily="18" charset="0"/>
                <a:ea typeface="標楷體" pitchFamily="65" charset="-120"/>
                <a:cs typeface="Times New Roman" pitchFamily="18" charset="0"/>
              </a:rPr>
              <a:t>還未被發明</a:t>
            </a:r>
          </a:p>
        </p:txBody>
      </p:sp>
      <p:sp>
        <p:nvSpPr>
          <p:cNvPr id="18" name="矩形 17"/>
          <p:cNvSpPr/>
          <p:nvPr/>
        </p:nvSpPr>
        <p:spPr>
          <a:xfrm rot="20961073">
            <a:off x="279400" y="3764831"/>
            <a:ext cx="2986088" cy="13652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000" dirty="0">
                <a:solidFill>
                  <a:srgbClr val="C00000"/>
                </a:solidFill>
                <a:latin typeface="Times New Roman" pitchFamily="18" charset="0"/>
                <a:ea typeface="標楷體" pitchFamily="65" charset="-120"/>
                <a:cs typeface="Times New Roman" pitchFamily="18" charset="0"/>
              </a:rPr>
              <a:t>PISA</a:t>
            </a:r>
            <a:r>
              <a:rPr lang="zh-TW" altLang="en-US" sz="2000" dirty="0">
                <a:solidFill>
                  <a:srgbClr val="C00000"/>
                </a:solidFill>
                <a:latin typeface="Times New Roman" pitchFamily="18" charset="0"/>
                <a:ea typeface="標楷體" pitchFamily="65" charset="-120"/>
                <a:cs typeface="Times New Roman" pitchFamily="18" charset="0"/>
              </a:rPr>
              <a:t>、</a:t>
            </a:r>
            <a:r>
              <a:rPr lang="en-US" altLang="zh-TW" sz="2000" dirty="0">
                <a:solidFill>
                  <a:srgbClr val="C00000"/>
                </a:solidFill>
                <a:latin typeface="Times New Roman" pitchFamily="18" charset="0"/>
                <a:ea typeface="標楷體" pitchFamily="65" charset="-120"/>
                <a:cs typeface="Times New Roman" pitchFamily="18" charset="0"/>
              </a:rPr>
              <a:t>TIMSS</a:t>
            </a:r>
            <a:r>
              <a:rPr lang="zh-TW" altLang="en-US" sz="2000" dirty="0">
                <a:solidFill>
                  <a:srgbClr val="C00000"/>
                </a:solidFill>
                <a:latin typeface="Times New Roman" pitchFamily="18" charset="0"/>
                <a:ea typeface="標楷體" pitchFamily="65" charset="-120"/>
                <a:cs typeface="Times New Roman" pitchFamily="18" charset="0"/>
              </a:rPr>
              <a:t>的數學及科學排名不錯，但</a:t>
            </a:r>
            <a:r>
              <a:rPr lang="zh-TW" altLang="en-US" sz="2800" b="1" dirty="0">
                <a:solidFill>
                  <a:srgbClr val="C00000"/>
                </a:solidFill>
                <a:latin typeface="Times New Roman" pitchFamily="18" charset="0"/>
                <a:ea typeface="標楷體" pitchFamily="65" charset="-120"/>
                <a:cs typeface="Times New Roman" pitchFamily="18" charset="0"/>
              </a:rPr>
              <a:t>學習興趣和自信</a:t>
            </a:r>
            <a:r>
              <a:rPr lang="zh-TW" altLang="en-US" sz="2000" dirty="0">
                <a:solidFill>
                  <a:srgbClr val="C00000"/>
                </a:solidFill>
                <a:latin typeface="Times New Roman" pitchFamily="18" charset="0"/>
                <a:ea typeface="標楷體" pitchFamily="65" charset="-120"/>
                <a:cs typeface="Times New Roman" pitchFamily="18" charset="0"/>
              </a:rPr>
              <a:t>卻低落</a:t>
            </a:r>
          </a:p>
        </p:txBody>
      </p:sp>
      <p:sp>
        <p:nvSpPr>
          <p:cNvPr id="19" name="矩形 18"/>
          <p:cNvSpPr>
            <a:spLocks noChangeArrowheads="1"/>
          </p:cNvSpPr>
          <p:nvPr/>
        </p:nvSpPr>
        <p:spPr bwMode="auto">
          <a:xfrm rot="21014687">
            <a:off x="287338" y="5323756"/>
            <a:ext cx="3052762" cy="1120775"/>
          </a:xfrm>
          <a:prstGeom prst="rect">
            <a:avLst/>
          </a:prstGeom>
          <a:solidFill>
            <a:schemeClr val="bg1"/>
          </a:solidFill>
          <a:ln w="25400" algn="ctr">
            <a:solidFill>
              <a:schemeClr val="bg1"/>
            </a:solidFill>
            <a:miter lim="800000"/>
            <a:headEnd/>
            <a:tailEnd/>
          </a:ln>
          <a:effectLst>
            <a:outerShdw dist="38100" dir="2700000" algn="tl" rotWithShape="0">
              <a:srgbClr val="000000">
                <a:alpha val="39999"/>
              </a:srgbClr>
            </a:outerShdw>
          </a:effectLst>
        </p:spPr>
        <p:txBody>
          <a:bodyPr anchor="ctr"/>
          <a:lstStyle/>
          <a:p>
            <a:pPr algn="ctr">
              <a:defRPr/>
            </a:pPr>
            <a:r>
              <a:rPr lang="zh-TW" altLang="en-US" sz="2800" b="1" dirty="0">
                <a:solidFill>
                  <a:srgbClr val="800080"/>
                </a:solidFill>
                <a:latin typeface="Times New Roman" pitchFamily="18" charset="0"/>
                <a:ea typeface="標楷體" pitchFamily="65" charset="-120"/>
                <a:cs typeface="Times New Roman" pitchFamily="18" charset="0"/>
              </a:rPr>
              <a:t>免試入學</a:t>
            </a:r>
            <a:r>
              <a:rPr lang="zh-TW" altLang="en-US" sz="2000" dirty="0">
                <a:solidFill>
                  <a:srgbClr val="800080"/>
                </a:solidFill>
                <a:latin typeface="Times New Roman" pitchFamily="18" charset="0"/>
                <a:ea typeface="標楷體" pitchFamily="65" charset="-120"/>
                <a:cs typeface="Times New Roman" pitchFamily="18" charset="0"/>
              </a:rPr>
              <a:t>或大學申請入學逐漸成為重要趨勢</a:t>
            </a:r>
          </a:p>
        </p:txBody>
      </p:sp>
      <p:sp>
        <p:nvSpPr>
          <p:cNvPr id="20" name="矩形 19"/>
          <p:cNvSpPr/>
          <p:nvPr/>
        </p:nvSpPr>
        <p:spPr>
          <a:xfrm>
            <a:off x="6011863" y="3860081"/>
            <a:ext cx="2016125" cy="6492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800" dirty="0">
                <a:solidFill>
                  <a:srgbClr val="C00000"/>
                </a:solidFill>
                <a:latin typeface="Times New Roman" pitchFamily="18" charset="0"/>
                <a:ea typeface="標楷體" pitchFamily="65" charset="-120"/>
                <a:cs typeface="Times New Roman" pitchFamily="18" charset="0"/>
              </a:rPr>
              <a:t>Web2.0</a:t>
            </a:r>
            <a:r>
              <a:rPr lang="zh-TW" altLang="en-US" sz="2000" dirty="0">
                <a:solidFill>
                  <a:srgbClr val="C00000"/>
                </a:solidFill>
                <a:latin typeface="Times New Roman" pitchFamily="18" charset="0"/>
                <a:ea typeface="標楷體" pitchFamily="65" charset="-120"/>
                <a:cs typeface="Times New Roman" pitchFamily="18" charset="0"/>
              </a:rPr>
              <a:t>時代</a:t>
            </a:r>
          </a:p>
        </p:txBody>
      </p:sp>
      <p:sp>
        <p:nvSpPr>
          <p:cNvPr id="21" name="矩形 20"/>
          <p:cNvSpPr/>
          <p:nvPr/>
        </p:nvSpPr>
        <p:spPr>
          <a:xfrm rot="1087346">
            <a:off x="2579688" y="2056681"/>
            <a:ext cx="2452687" cy="100806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000" dirty="0">
                <a:solidFill>
                  <a:srgbClr val="0000FF"/>
                </a:solidFill>
                <a:latin typeface="Times New Roman" pitchFamily="18" charset="0"/>
                <a:ea typeface="標楷體" pitchFamily="65" charset="-120"/>
                <a:cs typeface="Times New Roman" pitchFamily="18" charset="0"/>
              </a:rPr>
              <a:t>教育的</a:t>
            </a:r>
            <a:r>
              <a:rPr lang="zh-TW" altLang="en-US" sz="2400" b="1" dirty="0">
                <a:solidFill>
                  <a:srgbClr val="0000FF"/>
                </a:solidFill>
                <a:latin typeface="Times New Roman" pitchFamily="18" charset="0"/>
                <a:ea typeface="標楷體" pitchFamily="65" charset="-120"/>
                <a:cs typeface="Times New Roman" pitchFamily="18" charset="0"/>
              </a:rPr>
              <a:t>全球化</a:t>
            </a:r>
            <a:r>
              <a:rPr lang="zh-TW" altLang="en-US" sz="2000" dirty="0">
                <a:solidFill>
                  <a:srgbClr val="0000FF"/>
                </a:solidFill>
                <a:latin typeface="Times New Roman" pitchFamily="18" charset="0"/>
                <a:ea typeface="標楷體" pitchFamily="65" charset="-120"/>
                <a:cs typeface="Times New Roman" pitchFamily="18" charset="0"/>
              </a:rPr>
              <a:t>、</a:t>
            </a:r>
            <a:r>
              <a:rPr lang="zh-TW" altLang="en-US" sz="2800" b="1" dirty="0">
                <a:solidFill>
                  <a:srgbClr val="0000FF"/>
                </a:solidFill>
                <a:latin typeface="Times New Roman" pitchFamily="18" charset="0"/>
                <a:ea typeface="標楷體" pitchFamily="65" charset="-120"/>
                <a:cs typeface="Times New Roman" pitchFamily="18" charset="0"/>
              </a:rPr>
              <a:t>本土化</a:t>
            </a:r>
            <a:r>
              <a:rPr lang="zh-TW" altLang="en-US" sz="2000" dirty="0">
                <a:solidFill>
                  <a:srgbClr val="0000FF"/>
                </a:solidFill>
                <a:latin typeface="Times New Roman" pitchFamily="18" charset="0"/>
                <a:ea typeface="標楷體" pitchFamily="65" charset="-120"/>
                <a:cs typeface="Times New Roman" pitchFamily="18" charset="0"/>
              </a:rPr>
              <a:t>與</a:t>
            </a:r>
            <a:r>
              <a:rPr lang="zh-TW" altLang="en-US" sz="2400" b="1" dirty="0">
                <a:solidFill>
                  <a:srgbClr val="0000FF"/>
                </a:solidFill>
                <a:latin typeface="Times New Roman" pitchFamily="18" charset="0"/>
                <a:ea typeface="標楷體" pitchFamily="65" charset="-120"/>
                <a:cs typeface="Times New Roman" pitchFamily="18" charset="0"/>
              </a:rPr>
              <a:t>個別化</a:t>
            </a:r>
          </a:p>
        </p:txBody>
      </p:sp>
      <p:sp>
        <p:nvSpPr>
          <p:cNvPr id="22" name="矩形 21"/>
          <p:cNvSpPr/>
          <p:nvPr/>
        </p:nvSpPr>
        <p:spPr>
          <a:xfrm rot="368643">
            <a:off x="442913" y="2536106"/>
            <a:ext cx="2203450" cy="9937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400" dirty="0">
                <a:solidFill>
                  <a:srgbClr val="0000FF"/>
                </a:solidFill>
                <a:latin typeface="Times New Roman" pitchFamily="18" charset="0"/>
                <a:ea typeface="標楷體" pitchFamily="65" charset="-120"/>
                <a:cs typeface="Times New Roman" pitchFamily="18" charset="0"/>
              </a:rPr>
              <a:t>從</a:t>
            </a:r>
            <a:r>
              <a:rPr lang="zh-TW" altLang="en-US" sz="2400" b="1" dirty="0">
                <a:solidFill>
                  <a:srgbClr val="0000FF"/>
                </a:solidFill>
                <a:latin typeface="Times New Roman" pitchFamily="18" charset="0"/>
                <a:ea typeface="標楷體" pitchFamily="65" charset="-120"/>
                <a:cs typeface="Times New Roman" pitchFamily="18" charset="0"/>
              </a:rPr>
              <a:t>學習逃走</a:t>
            </a:r>
            <a:r>
              <a:rPr lang="zh-TW" altLang="en-US" sz="2400" dirty="0">
                <a:solidFill>
                  <a:srgbClr val="0000FF"/>
                </a:solidFill>
                <a:latin typeface="Times New Roman" pitchFamily="18" charset="0"/>
                <a:ea typeface="標楷體" pitchFamily="65" charset="-120"/>
                <a:cs typeface="Times New Roman" pitchFamily="18" charset="0"/>
              </a:rPr>
              <a:t>的孩子</a:t>
            </a:r>
          </a:p>
        </p:txBody>
      </p:sp>
      <p:sp>
        <p:nvSpPr>
          <p:cNvPr id="23" name="矩形 22"/>
          <p:cNvSpPr/>
          <p:nvPr/>
        </p:nvSpPr>
        <p:spPr>
          <a:xfrm rot="666893">
            <a:off x="3236913" y="3518768"/>
            <a:ext cx="2487612" cy="5794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000" dirty="0">
                <a:solidFill>
                  <a:srgbClr val="C00000"/>
                </a:solidFill>
                <a:latin typeface="Times New Roman" pitchFamily="18" charset="0"/>
                <a:ea typeface="標楷體" pitchFamily="65" charset="-120"/>
                <a:cs typeface="Times New Roman" pitchFamily="18" charset="0"/>
              </a:rPr>
              <a:t>失去</a:t>
            </a:r>
            <a:r>
              <a:rPr lang="zh-TW" altLang="en-US" sz="2800" b="1" dirty="0">
                <a:solidFill>
                  <a:srgbClr val="C00000"/>
                </a:solidFill>
                <a:latin typeface="Times New Roman" pitchFamily="18" charset="0"/>
                <a:ea typeface="標楷體" pitchFamily="65" charset="-120"/>
                <a:cs typeface="Times New Roman" pitchFamily="18" charset="0"/>
              </a:rPr>
              <a:t>山林</a:t>
            </a:r>
            <a:r>
              <a:rPr lang="zh-TW" altLang="en-US" sz="2000" dirty="0">
                <a:solidFill>
                  <a:srgbClr val="C00000"/>
                </a:solidFill>
                <a:latin typeface="Times New Roman" pitchFamily="18" charset="0"/>
                <a:ea typeface="標楷體" pitchFamily="65" charset="-120"/>
                <a:cs typeface="Times New Roman" pitchFamily="18" charset="0"/>
              </a:rPr>
              <a:t>的孩子</a:t>
            </a:r>
          </a:p>
        </p:txBody>
      </p:sp>
      <p:sp>
        <p:nvSpPr>
          <p:cNvPr id="24" name="矩形 23"/>
          <p:cNvSpPr>
            <a:spLocks noChangeArrowheads="1"/>
          </p:cNvSpPr>
          <p:nvPr/>
        </p:nvSpPr>
        <p:spPr bwMode="auto">
          <a:xfrm rot="21254895">
            <a:off x="4921250" y="2636118"/>
            <a:ext cx="3195638" cy="930275"/>
          </a:xfrm>
          <a:prstGeom prst="rect">
            <a:avLst/>
          </a:prstGeom>
          <a:solidFill>
            <a:schemeClr val="bg1"/>
          </a:solidFill>
          <a:ln w="25400" algn="ctr">
            <a:solidFill>
              <a:schemeClr val="bg1"/>
            </a:solidFill>
            <a:miter lim="800000"/>
            <a:headEnd/>
            <a:tailEnd/>
          </a:ln>
          <a:effectLst>
            <a:outerShdw dist="38100" dir="2700000" algn="tl" rotWithShape="0">
              <a:srgbClr val="000000">
                <a:alpha val="39999"/>
              </a:srgbClr>
            </a:outerShdw>
          </a:effectLst>
        </p:spPr>
        <p:txBody>
          <a:bodyPr anchor="ctr"/>
          <a:lstStyle/>
          <a:p>
            <a:pPr algn="ctr">
              <a:defRPr/>
            </a:pPr>
            <a:r>
              <a:rPr lang="zh-TW" altLang="zh-TW" sz="2800" b="1" dirty="0">
                <a:latin typeface="Times New Roman" pitchFamily="18" charset="0"/>
                <a:ea typeface="標楷體" pitchFamily="65" charset="-120"/>
                <a:cs typeface="Times New Roman" pitchFamily="18" charset="0"/>
              </a:rPr>
              <a:t>新住民</a:t>
            </a:r>
            <a:r>
              <a:rPr lang="zh-TW" altLang="zh-TW" sz="2200" dirty="0">
                <a:latin typeface="Times New Roman" pitchFamily="18" charset="0"/>
                <a:ea typeface="標楷體" pitchFamily="65" charset="-120"/>
                <a:cs typeface="Times New Roman" pitchFamily="18" charset="0"/>
              </a:rPr>
              <a:t>學生目前佔</a:t>
            </a:r>
            <a:endParaRPr lang="en-US" altLang="zh-TW" sz="2200" dirty="0">
              <a:latin typeface="Times New Roman" pitchFamily="18" charset="0"/>
              <a:ea typeface="標楷體" pitchFamily="65" charset="-120"/>
              <a:cs typeface="Times New Roman" pitchFamily="18" charset="0"/>
            </a:endParaRPr>
          </a:p>
          <a:p>
            <a:pPr algn="ctr">
              <a:defRPr/>
            </a:pPr>
            <a:r>
              <a:rPr lang="zh-TW" altLang="zh-TW" sz="2200" dirty="0">
                <a:latin typeface="Times New Roman" pitchFamily="18" charset="0"/>
                <a:ea typeface="標楷體" pitchFamily="65" charset="-120"/>
                <a:cs typeface="Times New Roman" pitchFamily="18" charset="0"/>
              </a:rPr>
              <a:t>國中小就學人數約</a:t>
            </a:r>
            <a:r>
              <a:rPr lang="en-US" altLang="zh-TW" sz="2200" dirty="0">
                <a:latin typeface="Times New Roman" pitchFamily="18" charset="0"/>
                <a:ea typeface="標楷體" pitchFamily="65" charset="-120"/>
                <a:cs typeface="Times New Roman" pitchFamily="18" charset="0"/>
              </a:rPr>
              <a:t>10.3%</a:t>
            </a:r>
            <a:endParaRPr lang="zh-TW" altLang="en-US" sz="2200" dirty="0">
              <a:latin typeface="Times New Roman" pitchFamily="18" charset="0"/>
              <a:ea typeface="標楷體" pitchFamily="65" charset="-120"/>
              <a:cs typeface="Times New Roman" pitchFamily="18" charset="0"/>
            </a:endParaRPr>
          </a:p>
        </p:txBody>
      </p:sp>
      <p:sp>
        <p:nvSpPr>
          <p:cNvPr id="25" name="矩形 15"/>
          <p:cNvSpPr>
            <a:spLocks noChangeArrowheads="1"/>
          </p:cNvSpPr>
          <p:nvPr/>
        </p:nvSpPr>
        <p:spPr bwMode="auto">
          <a:xfrm rot="298058">
            <a:off x="3103563" y="4347443"/>
            <a:ext cx="3078162" cy="852488"/>
          </a:xfrm>
          <a:prstGeom prst="rect">
            <a:avLst/>
          </a:prstGeom>
          <a:solidFill>
            <a:schemeClr val="bg1"/>
          </a:solidFill>
          <a:ln w="25400" algn="ctr">
            <a:solidFill>
              <a:schemeClr val="bg1"/>
            </a:solidFill>
            <a:miter lim="800000"/>
            <a:headEnd/>
            <a:tailEnd/>
          </a:ln>
          <a:effectLst>
            <a:outerShdw dist="38100" dir="2700000" algn="tl" rotWithShape="0">
              <a:srgbClr val="000000">
                <a:alpha val="39999"/>
              </a:srgbClr>
            </a:outerShdw>
          </a:effectLst>
        </p:spPr>
        <p:txBody>
          <a:bodyPr anchor="ctr"/>
          <a:lstStyle/>
          <a:p>
            <a:pPr algn="ctr">
              <a:defRPr/>
            </a:pPr>
            <a:r>
              <a:rPr lang="zh-TW" altLang="en-US" sz="3200" dirty="0">
                <a:solidFill>
                  <a:srgbClr val="CC6600"/>
                </a:solidFill>
                <a:latin typeface="Times New Roman" pitchFamily="18" charset="0"/>
                <a:ea typeface="標楷體" pitchFamily="65" charset="-120"/>
                <a:cs typeface="Times New Roman" pitchFamily="18" charset="0"/>
              </a:rPr>
              <a:t>學習共同體</a:t>
            </a:r>
            <a:r>
              <a:rPr lang="zh-TW" altLang="en-US" sz="2000" dirty="0">
                <a:solidFill>
                  <a:srgbClr val="CC6600"/>
                </a:solidFill>
                <a:latin typeface="Times New Roman" pitchFamily="18" charset="0"/>
                <a:ea typeface="標楷體" pitchFamily="65" charset="-120"/>
                <a:cs typeface="Times New Roman" pitchFamily="18" charset="0"/>
              </a:rPr>
              <a:t>的革命</a:t>
            </a:r>
          </a:p>
        </p:txBody>
      </p:sp>
      <p:sp>
        <p:nvSpPr>
          <p:cNvPr id="26" name="矩形 15"/>
          <p:cNvSpPr/>
          <p:nvPr/>
        </p:nvSpPr>
        <p:spPr>
          <a:xfrm rot="21287229">
            <a:off x="3670300" y="1115293"/>
            <a:ext cx="3025775" cy="9080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zh-TW" altLang="en-US" sz="2400">
                <a:solidFill>
                  <a:srgbClr val="CC6600"/>
                </a:solidFill>
                <a:latin typeface="Times New Roman" pitchFamily="18" charset="0"/>
                <a:ea typeface="標楷體" pitchFamily="65" charset="-120"/>
                <a:cs typeface="Times New Roman" pitchFamily="18" charset="0"/>
              </a:rPr>
              <a:t>真正的教育是所有人</a:t>
            </a:r>
            <a:r>
              <a:rPr lang="zh-TW" altLang="en-US" sz="2800" b="1">
                <a:solidFill>
                  <a:srgbClr val="CC6600"/>
                </a:solidFill>
                <a:latin typeface="Times New Roman" pitchFamily="18" charset="0"/>
                <a:ea typeface="標楷體" pitchFamily="65" charset="-120"/>
                <a:cs typeface="Times New Roman" pitchFamily="18" charset="0"/>
              </a:rPr>
              <a:t>一起學習</a:t>
            </a:r>
          </a:p>
        </p:txBody>
      </p:sp>
      <p:sp>
        <p:nvSpPr>
          <p:cNvPr id="27" name="矩形 10"/>
          <p:cNvSpPr/>
          <p:nvPr/>
        </p:nvSpPr>
        <p:spPr>
          <a:xfrm rot="431884">
            <a:off x="5756275" y="1609006"/>
            <a:ext cx="3136900" cy="9032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400" dirty="0">
                <a:solidFill>
                  <a:srgbClr val="800080"/>
                </a:solidFill>
                <a:latin typeface="Times New Roman" pitchFamily="18" charset="0"/>
                <a:ea typeface="標楷體" pitchFamily="65" charset="-120"/>
                <a:cs typeface="Times New Roman" pitchFamily="18" charset="0"/>
              </a:rPr>
              <a:t>2008</a:t>
            </a:r>
            <a:r>
              <a:rPr lang="zh-TW" altLang="en-US" sz="2400" dirty="0">
                <a:solidFill>
                  <a:srgbClr val="800080"/>
                </a:solidFill>
                <a:latin typeface="Times New Roman" pitchFamily="18" charset="0"/>
                <a:ea typeface="標楷體" pitchFamily="65" charset="-120"/>
                <a:cs typeface="Times New Roman" pitchFamily="18" charset="0"/>
              </a:rPr>
              <a:t>年，台灣</a:t>
            </a:r>
            <a:r>
              <a:rPr lang="zh-TW" altLang="en-US" sz="2800" b="1" dirty="0">
                <a:solidFill>
                  <a:srgbClr val="800080"/>
                </a:solidFill>
                <a:latin typeface="Times New Roman" pitchFamily="18" charset="0"/>
                <a:ea typeface="標楷體" pitchFamily="65" charset="-120"/>
                <a:cs typeface="Times New Roman" pitchFamily="18" charset="0"/>
              </a:rPr>
              <a:t>生育率</a:t>
            </a:r>
            <a:r>
              <a:rPr lang="en-US" altLang="zh-TW" sz="2800" b="1" dirty="0">
                <a:solidFill>
                  <a:srgbClr val="800080"/>
                </a:solidFill>
                <a:latin typeface="Times New Roman" pitchFamily="18" charset="0"/>
                <a:ea typeface="標楷體" pitchFamily="65" charset="-120"/>
                <a:cs typeface="Times New Roman" pitchFamily="18" charset="0"/>
              </a:rPr>
              <a:t>1.05</a:t>
            </a:r>
            <a:r>
              <a:rPr lang="zh-TW" altLang="en-US" sz="2400" dirty="0">
                <a:solidFill>
                  <a:srgbClr val="800080"/>
                </a:solidFill>
                <a:latin typeface="Times New Roman" pitchFamily="18" charset="0"/>
                <a:ea typeface="標楷體" pitchFamily="65" charset="-120"/>
                <a:cs typeface="Times New Roman" pitchFamily="18" charset="0"/>
              </a:rPr>
              <a:t>，全球倒數第</a:t>
            </a:r>
            <a:r>
              <a:rPr lang="en-US" altLang="zh-TW" sz="2400" dirty="0">
                <a:solidFill>
                  <a:srgbClr val="800080"/>
                </a:solidFill>
                <a:latin typeface="Times New Roman" pitchFamily="18" charset="0"/>
                <a:ea typeface="標楷體" pitchFamily="65" charset="-120"/>
                <a:cs typeface="Times New Roman" pitchFamily="18" charset="0"/>
              </a:rPr>
              <a:t>1 </a:t>
            </a:r>
            <a:endParaRPr lang="zh-TW" altLang="en-US" sz="2400" dirty="0">
              <a:solidFill>
                <a:srgbClr val="800080"/>
              </a:solidFill>
              <a:latin typeface="Times New Roman" pitchFamily="18" charset="0"/>
              <a:ea typeface="標楷體" pitchFamily="65" charset="-120"/>
              <a:cs typeface="Times New Roman" pitchFamily="18" charset="0"/>
            </a:endParaRPr>
          </a:p>
        </p:txBody>
      </p:sp>
      <p:sp>
        <p:nvSpPr>
          <p:cNvPr id="28" name="矩形 27"/>
          <p:cNvSpPr/>
          <p:nvPr/>
        </p:nvSpPr>
        <p:spPr>
          <a:xfrm rot="21265676">
            <a:off x="6115050" y="4715743"/>
            <a:ext cx="2981325" cy="11255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zh-TW" altLang="en-US" sz="2800" b="1" dirty="0">
                <a:solidFill>
                  <a:srgbClr val="003300"/>
                </a:solidFill>
                <a:latin typeface="Times New Roman" pitchFamily="18" charset="0"/>
                <a:ea typeface="標楷體" pitchFamily="65" charset="-120"/>
                <a:cs typeface="Times New Roman" pitchFamily="18" charset="0"/>
              </a:rPr>
              <a:t>世界是平的</a:t>
            </a:r>
            <a:r>
              <a:rPr lang="en-US" altLang="zh-TW" sz="2000" dirty="0">
                <a:solidFill>
                  <a:srgbClr val="003300"/>
                </a:solidFill>
                <a:latin typeface="Times New Roman" pitchFamily="18" charset="0"/>
                <a:ea typeface="標楷體" pitchFamily="65" charset="-120"/>
                <a:cs typeface="Times New Roman" pitchFamily="18" charset="0"/>
              </a:rPr>
              <a:t>--</a:t>
            </a:r>
            <a:r>
              <a:rPr lang="zh-TW" altLang="zh-TW" sz="2000" dirty="0">
                <a:solidFill>
                  <a:srgbClr val="003300"/>
                </a:solidFill>
                <a:latin typeface="Times New Roman" pitchFamily="18" charset="0"/>
                <a:ea typeface="標楷體" pitchFamily="65" charset="-120"/>
                <a:cs typeface="Times New Roman" pitchFamily="18" charset="0"/>
              </a:rPr>
              <a:t>今天你懂的，可能明天就沒用。重要的是學習力</a:t>
            </a:r>
            <a:r>
              <a:rPr lang="zh-TW" altLang="en-US" sz="2000" dirty="0">
                <a:solidFill>
                  <a:srgbClr val="003300"/>
                </a:solidFill>
                <a:latin typeface="Times New Roman" pitchFamily="18" charset="0"/>
                <a:ea typeface="標楷體" pitchFamily="65" charset="-120"/>
                <a:cs typeface="Times New Roman" pitchFamily="18" charset="0"/>
              </a:rPr>
              <a:t>。</a:t>
            </a:r>
          </a:p>
        </p:txBody>
      </p:sp>
      <p:sp>
        <p:nvSpPr>
          <p:cNvPr id="29" name="投影片編號版面配置區 17"/>
          <p:cNvSpPr txBox="1">
            <a:spLocks/>
          </p:cNvSpPr>
          <p:nvPr/>
        </p:nvSpPr>
        <p:spPr bwMode="auto">
          <a:xfrm>
            <a:off x="8129588" y="5877793"/>
            <a:ext cx="609600" cy="520700"/>
          </a:xfrm>
          <a:prstGeom prst="rect">
            <a:avLst/>
          </a:prstGeom>
          <a:noFill/>
          <a:ln>
            <a:miter lim="800000"/>
            <a:headEnd/>
            <a:tailEnd/>
          </a:ln>
        </p:spPr>
        <p:txBody>
          <a:bodyPr wrap="square" lIns="91440" tIns="45720" rIns="91440" bIns="45720" numCol="1"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D4A6EC-09F3-4ED6-913A-1D8492ADA7EB}" type="slidenum">
              <a:rPr lang="zh-TW" altLang="en-US" smtClean="0">
                <a:latin typeface="Arial" charset="0"/>
                <a:ea typeface="新細明體" charset="-120"/>
              </a:rPr>
              <a:pPr/>
              <a:t>6</a:t>
            </a:fld>
            <a:endParaRPr lang="en-US" altLang="zh-TW" smtClean="0">
              <a:latin typeface="Arial" charset="0"/>
              <a:ea typeface="新細明體" charset="-120"/>
            </a:endParaRPr>
          </a:p>
        </p:txBody>
      </p:sp>
      <p:sp>
        <p:nvSpPr>
          <p:cNvPr id="2" name="矩形 1"/>
          <p:cNvSpPr/>
          <p:nvPr/>
        </p:nvSpPr>
        <p:spPr>
          <a:xfrm rot="20935008">
            <a:off x="284280" y="3765662"/>
            <a:ext cx="3025353" cy="1389158"/>
          </a:xfrm>
          <a:prstGeom prst="rect">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ln w="57150">
                <a:solidFill>
                  <a:schemeClr val="tx1"/>
                </a:solidFill>
              </a:ln>
            </a:endParaRPr>
          </a:p>
        </p:txBody>
      </p:sp>
      <p:sp>
        <p:nvSpPr>
          <p:cNvPr id="3" name="矩形 2"/>
          <p:cNvSpPr/>
          <p:nvPr/>
        </p:nvSpPr>
        <p:spPr>
          <a:xfrm rot="680363">
            <a:off x="3229605" y="3480980"/>
            <a:ext cx="2502227" cy="648631"/>
          </a:xfrm>
          <a:prstGeom prst="rect">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043105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rotWithShape="1">
          <a:blip r:embed="rId2">
            <a:extLst>
              <a:ext uri="{28A0092B-C50C-407E-A947-70E740481C1C}">
                <a14:useLocalDpi xmlns:a14="http://schemas.microsoft.com/office/drawing/2010/main" val="0"/>
              </a:ext>
            </a:extLst>
          </a:blip>
          <a:srcRect l="3455" t="8843" r="29015" b="11847"/>
          <a:stretch/>
        </p:blipFill>
        <p:spPr bwMode="auto">
          <a:xfrm>
            <a:off x="251520" y="260648"/>
            <a:ext cx="8712968"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4354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wimg.edgesuite.net/images/ReNews/20160814/640_d4689156f1a2fe2b58a5098200d731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48" y="3284984"/>
            <a:ext cx="4209178"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ettoday.net/images/1916/d19168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548" y="190741"/>
            <a:ext cx="4209178" cy="2953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cg.ad2iction.com/wp-content/uploads/2014/12/156_104301_51b08_l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07532"/>
            <a:ext cx="4416425" cy="436245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rot="666893">
            <a:off x="382753" y="5029936"/>
            <a:ext cx="3953692" cy="90679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4000" b="1" dirty="0" smtClean="0">
                <a:solidFill>
                  <a:srgbClr val="C0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大自然缺失症</a:t>
            </a:r>
            <a:endParaRPr lang="zh-TW" altLang="en-US" sz="4000" b="1" dirty="0">
              <a:solidFill>
                <a:srgbClr val="C0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22305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511546303"/>
              </p:ext>
            </p:extLst>
          </p:nvPr>
        </p:nvGraphicFramePr>
        <p:xfrm>
          <a:off x="928918" y="1143597"/>
          <a:ext cx="7522702" cy="4800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414532699"/>
              </p:ext>
            </p:extLst>
          </p:nvPr>
        </p:nvGraphicFramePr>
        <p:xfrm>
          <a:off x="395536" y="404813"/>
          <a:ext cx="8208912" cy="500063"/>
        </p:xfrm>
        <a:graphic>
          <a:graphicData uri="http://schemas.openxmlformats.org/drawingml/2006/table">
            <a:tbl>
              <a:tblPr/>
              <a:tblGrid>
                <a:gridCol w="8208912"/>
              </a:tblGrid>
              <a:tr h="5000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標楷體" pitchFamily="65" charset="-120"/>
                          <a:ea typeface="標楷體" pitchFamily="65" charset="-120"/>
                        </a:rPr>
                        <a:t>  </a:t>
                      </a:r>
                      <a:r>
                        <a:rPr kumimoji="0" lang="zh-TW" altLang="en-US" sz="3200" b="1" i="0" u="none" strike="noStrike" cap="none" normalizeH="0" baseline="0" dirty="0" smtClean="0">
                          <a:ln>
                            <a:noFill/>
                          </a:ln>
                          <a:solidFill>
                            <a:schemeClr val="tx1"/>
                          </a:solidFill>
                          <a:effectLst>
                            <a:outerShdw blurRad="38100" dist="38100" dir="2700000" algn="tl">
                              <a:srgbClr val="000000">
                                <a:alpha val="43137"/>
                              </a:srgbClr>
                            </a:outerShdw>
                          </a:effectLst>
                          <a:latin typeface="標楷體" pitchFamily="65" charset="-120"/>
                          <a:ea typeface="標楷體" pitchFamily="65" charset="-120"/>
                        </a:rPr>
                        <a:t>少子化，每個孩子更應受到更好的學習照顧</a:t>
                      </a:r>
                    </a:p>
                  </a:txBody>
                  <a:tcPr marL="0" marR="0" marT="0" marB="0" anchor="b" horzOverflow="overflow">
                    <a:lnL>
                      <a:noFill/>
                    </a:lnL>
                    <a:lnR>
                      <a:noFill/>
                    </a:lnR>
                    <a:lnT>
                      <a:noFill/>
                    </a:lnT>
                    <a:lnB>
                      <a:noFill/>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214313" y="6215063"/>
          <a:ext cx="2484430" cy="255270"/>
        </p:xfrm>
        <a:graphic>
          <a:graphicData uri="http://schemas.openxmlformats.org/drawingml/2006/table">
            <a:tbl>
              <a:tblPr/>
              <a:tblGrid>
                <a:gridCol w="2484430">
                  <a:extLst>
                    <a:ext uri="{9D8B030D-6E8A-4147-A177-3AD203B41FA5}"/>
                  </a:extLst>
                </a:gridCol>
              </a:tblGrid>
              <a:tr h="255270">
                <a:tc>
                  <a:txBody>
                    <a:bodyPr/>
                    <a:lstStyle/>
                    <a:p>
                      <a:pPr algn="l" fontAlgn="t"/>
                      <a:r>
                        <a:rPr lang="zh-TW" altLang="en-US" sz="1400" b="1" i="0" u="none" strike="noStrike" dirty="0">
                          <a:solidFill>
                            <a:srgbClr val="FF9900"/>
                          </a:solidFill>
                          <a:latin typeface="標楷體" panose="03000509000000000000" pitchFamily="65" charset="-120"/>
                          <a:ea typeface="標楷體" panose="03000509000000000000" pitchFamily="65" charset="-120"/>
                        </a:rPr>
                        <a:t>資料來源：內政部戶政司。 </a:t>
                      </a:r>
                    </a:p>
                  </a:txBody>
                  <a:tcPr marL="0" marR="0" marT="0" marB="0">
                    <a:lnL>
                      <a:noFill/>
                    </a:lnL>
                    <a:lnR>
                      <a:noFill/>
                    </a:lnR>
                    <a:lnT>
                      <a:noFill/>
                    </a:lnT>
                    <a:lnB>
                      <a:noFill/>
                    </a:lnB>
                    <a:noFill/>
                  </a:tcPr>
                </a:tc>
                <a:extLst>
                  <a:ext uri="{0D108BD9-81ED-4DB2-BD59-A6C34878D82A}"/>
                </a:extLst>
              </a:tr>
            </a:tbl>
          </a:graphicData>
        </a:graphic>
      </p:graphicFrame>
      <p:sp>
        <p:nvSpPr>
          <p:cNvPr id="9" name="投影片編號版面配置區 6"/>
          <p:cNvSpPr txBox="1">
            <a:spLocks/>
          </p:cNvSpPr>
          <p:nvPr/>
        </p:nvSpPr>
        <p:spPr bwMode="auto">
          <a:xfrm>
            <a:off x="8129588" y="5734050"/>
            <a:ext cx="609600" cy="520700"/>
          </a:xfrm>
          <a:prstGeom prst="rect">
            <a:avLst/>
          </a:prstGeom>
          <a:noFill/>
          <a:ln>
            <a:miter lim="800000"/>
            <a:headEnd/>
            <a:tailEnd/>
          </a:ln>
        </p:spPr>
        <p:txBody>
          <a:bodyPr wrap="square" lIns="91440" tIns="45720" rIns="91440" bIns="45720" numCol="1"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C2FD58-875E-4FB0-ACB6-D864D2CF69E8}" type="slidenum">
              <a:rPr lang="zh-TW" altLang="en-US" smtClean="0">
                <a:latin typeface="Times New Roman" pitchFamily="18" charset="0"/>
                <a:ea typeface="標楷體" pitchFamily="65" charset="-120"/>
                <a:cs typeface="Times New Roman" pitchFamily="18" charset="0"/>
              </a:rPr>
              <a:pPr/>
              <a:t>9</a:t>
            </a:fld>
            <a:endParaRPr lang="en-US" altLang="zh-TW" smtClean="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616155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raduation2">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graduation2</Template>
  <TotalTime>401</TotalTime>
  <Words>2132</Words>
  <Application>Microsoft Office PowerPoint</Application>
  <PresentationFormat>如螢幕大小 (4:3)</PresentationFormat>
  <Paragraphs>271</Paragraphs>
  <Slides>23</Slides>
  <Notes>15</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graduation2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臺灣的學校內變異、學校間變異世界第一</vt:lpstr>
      <vt:lpstr>PowerPoint 簡報</vt:lpstr>
      <vt:lpstr>年級越高，學習動力越弱？</vt:lpstr>
      <vt:lpstr>世界經濟論壇預測 面對第四次工業革命所需的主要能力</vt:lpstr>
      <vt:lpstr>十二年國教政策理念 需要透過課綱研修加以落實</vt:lpstr>
      <vt:lpstr>總綱規範、引導學校課程教學的發展與實施； 重要的是，要能照顧每一個孩子的學習。</vt:lpstr>
      <vt:lpstr>PowerPoint 簡報</vt:lpstr>
      <vt:lpstr>貳、新課綱的研修歷程</vt:lpstr>
      <vt:lpstr>一、建立課綱研修週期及階段 </vt:lpstr>
      <vt:lpstr>PowerPoint 簡報</vt:lpstr>
      <vt:lpstr>PowerPoint 簡報</vt:lpstr>
      <vt:lpstr>107新課綱的重要內涵 迎接新課綱的準備</vt:lpstr>
      <vt:lpstr>Thank you for your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張懿婷</dc:creator>
  <cp:lastModifiedBy>張懿婷</cp:lastModifiedBy>
  <cp:revision>82</cp:revision>
  <dcterms:created xsi:type="dcterms:W3CDTF">2015-06-02T09:31:48Z</dcterms:created>
  <dcterms:modified xsi:type="dcterms:W3CDTF">2016-08-17T08:11:28Z</dcterms:modified>
</cp:coreProperties>
</file>