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7" r:id="rId2"/>
    <p:sldId id="296" r:id="rId3"/>
    <p:sldId id="259" r:id="rId4"/>
    <p:sldId id="299" r:id="rId5"/>
    <p:sldId id="260" r:id="rId6"/>
    <p:sldId id="300" r:id="rId7"/>
    <p:sldId id="301" r:id="rId8"/>
    <p:sldId id="262" r:id="rId9"/>
    <p:sldId id="263" r:id="rId10"/>
    <p:sldId id="264" r:id="rId11"/>
    <p:sldId id="265" r:id="rId12"/>
    <p:sldId id="298" r:id="rId13"/>
    <p:sldId id="266" r:id="rId14"/>
    <p:sldId id="267" r:id="rId15"/>
    <p:sldId id="270" r:id="rId16"/>
    <p:sldId id="268" r:id="rId17"/>
    <p:sldId id="269" r:id="rId18"/>
    <p:sldId id="271" r:id="rId19"/>
    <p:sldId id="272" r:id="rId20"/>
    <p:sldId id="273" r:id="rId21"/>
    <p:sldId id="275" r:id="rId22"/>
    <p:sldId id="277" r:id="rId23"/>
    <p:sldId id="278" r:id="rId24"/>
    <p:sldId id="261" r:id="rId25"/>
    <p:sldId id="276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303" r:id="rId36"/>
    <p:sldId id="304" r:id="rId37"/>
    <p:sldId id="288" r:id="rId38"/>
    <p:sldId id="289" r:id="rId39"/>
    <p:sldId id="291" r:id="rId40"/>
    <p:sldId id="294" r:id="rId41"/>
    <p:sldId id="295" r:id="rId4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D2D97F-3CC8-452B-8704-924097049C68}" type="doc">
      <dgm:prSet loTypeId="urn:microsoft.com/office/officeart/2005/8/layout/venn1" loCatId="relationship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78B31117-8751-4D85-8BE6-2CE8870F049D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構築世界</a:t>
          </a:r>
          <a:endParaRPr lang="en-US" altLang="zh-TW" b="1" dirty="0" smtClean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與客體對話</a:t>
          </a:r>
          <a:endParaRPr lang="zh-TW" altLang="en-US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50ECC62-CDE6-4D02-A79D-063CF147488C}" type="parTrans" cxnId="{2A08ABEF-68F5-44A4-9F43-98A9CD365F39}">
      <dgm:prSet/>
      <dgm:spPr/>
      <dgm:t>
        <a:bodyPr/>
        <a:lstStyle/>
        <a:p>
          <a:endParaRPr lang="zh-TW" altLang="en-US"/>
        </a:p>
      </dgm:t>
    </dgm:pt>
    <dgm:pt modelId="{8C3CD279-7E65-40D1-8C22-60768AD62568}" type="sibTrans" cxnId="{2A08ABEF-68F5-44A4-9F43-98A9CD365F39}">
      <dgm:prSet/>
      <dgm:spPr/>
      <dgm:t>
        <a:bodyPr/>
        <a:lstStyle/>
        <a:p>
          <a:endParaRPr lang="zh-TW" altLang="en-US"/>
        </a:p>
      </dgm:t>
    </dgm:pt>
    <dgm:pt modelId="{6820B985-A1EC-4619-857F-AE9759EF208A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構築社群與他人對話</a:t>
          </a:r>
          <a:endParaRPr lang="zh-TW" altLang="en-US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021963A-FBB7-477F-9C67-704363EB60F5}" type="parTrans" cxnId="{349245EF-5F5C-4841-803F-B389C1BE85B1}">
      <dgm:prSet/>
      <dgm:spPr/>
      <dgm:t>
        <a:bodyPr/>
        <a:lstStyle/>
        <a:p>
          <a:endParaRPr lang="zh-TW" altLang="en-US"/>
        </a:p>
      </dgm:t>
    </dgm:pt>
    <dgm:pt modelId="{55A3BCDA-4D8E-4584-8D2F-56B441BC7617}" type="sibTrans" cxnId="{349245EF-5F5C-4841-803F-B389C1BE85B1}">
      <dgm:prSet/>
      <dgm:spPr/>
      <dgm:t>
        <a:bodyPr/>
        <a:lstStyle/>
        <a:p>
          <a:endParaRPr lang="zh-TW" altLang="en-US"/>
        </a:p>
      </dgm:t>
    </dgm:pt>
    <dgm:pt modelId="{9C984916-5328-4015-9DF9-A616B84A7F35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構築自我</a:t>
          </a:r>
          <a:endParaRPr lang="en-US" altLang="zh-TW" b="1" dirty="0" smtClean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與自己對話</a:t>
          </a:r>
          <a:endParaRPr lang="zh-TW" altLang="en-US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677916A-CC63-40D8-956F-DA4273592755}" type="parTrans" cxnId="{E2EB05A3-1F70-4930-B497-BD857D2115B2}">
      <dgm:prSet/>
      <dgm:spPr/>
      <dgm:t>
        <a:bodyPr/>
        <a:lstStyle/>
        <a:p>
          <a:endParaRPr lang="zh-TW" altLang="en-US"/>
        </a:p>
      </dgm:t>
    </dgm:pt>
    <dgm:pt modelId="{9060F0E7-1EFB-4F29-9A74-78319C422F46}" type="sibTrans" cxnId="{E2EB05A3-1F70-4930-B497-BD857D2115B2}">
      <dgm:prSet/>
      <dgm:spPr/>
      <dgm:t>
        <a:bodyPr/>
        <a:lstStyle/>
        <a:p>
          <a:endParaRPr lang="zh-TW" altLang="en-US"/>
        </a:p>
      </dgm:t>
    </dgm:pt>
    <dgm:pt modelId="{C767C90F-870D-4FBA-B636-AF1A32612DBF}" type="pres">
      <dgm:prSet presAssocID="{32D2D97F-3CC8-452B-8704-924097049C6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0AF5BB4-8CAF-407C-B516-F5666A386183}" type="pres">
      <dgm:prSet presAssocID="{78B31117-8751-4D85-8BE6-2CE8870F049D}" presName="circ1" presStyleLbl="vennNode1" presStyleIdx="0" presStyleCnt="3" custLinFactNeighborY="866"/>
      <dgm:spPr/>
      <dgm:t>
        <a:bodyPr/>
        <a:lstStyle/>
        <a:p>
          <a:endParaRPr lang="zh-TW" altLang="en-US"/>
        </a:p>
      </dgm:t>
    </dgm:pt>
    <dgm:pt modelId="{1D9D417F-2D51-4445-8CA2-977CF9728B40}" type="pres">
      <dgm:prSet presAssocID="{78B31117-8751-4D85-8BE6-2CE8870F049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04B9AF-6ADD-403A-B93C-0DBE97D4EC1F}" type="pres">
      <dgm:prSet presAssocID="{6820B985-A1EC-4619-857F-AE9759EF208A}" presName="circ2" presStyleLbl="vennNode1" presStyleIdx="1" presStyleCnt="3"/>
      <dgm:spPr/>
      <dgm:t>
        <a:bodyPr/>
        <a:lstStyle/>
        <a:p>
          <a:endParaRPr lang="zh-TW" altLang="en-US"/>
        </a:p>
      </dgm:t>
    </dgm:pt>
    <dgm:pt modelId="{6F643B9F-BCFF-460D-AF43-A7EC37A7556B}" type="pres">
      <dgm:prSet presAssocID="{6820B985-A1EC-4619-857F-AE9759EF208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4564C1-7CD5-4F9C-9EDC-2327039C1934}" type="pres">
      <dgm:prSet presAssocID="{9C984916-5328-4015-9DF9-A616B84A7F35}" presName="circ3" presStyleLbl="vennNode1" presStyleIdx="2" presStyleCnt="3" custLinFactNeighborY="866"/>
      <dgm:spPr/>
      <dgm:t>
        <a:bodyPr/>
        <a:lstStyle/>
        <a:p>
          <a:endParaRPr lang="zh-TW" altLang="en-US"/>
        </a:p>
      </dgm:t>
    </dgm:pt>
    <dgm:pt modelId="{5DB229E2-CB0F-4F10-A684-B6A150E97200}" type="pres">
      <dgm:prSet presAssocID="{9C984916-5328-4015-9DF9-A616B84A7F3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DD95457-1316-45CC-8253-8DB282334251}" type="presOf" srcId="{9C984916-5328-4015-9DF9-A616B84A7F35}" destId="{704564C1-7CD5-4F9C-9EDC-2327039C1934}" srcOrd="0" destOrd="0" presId="urn:microsoft.com/office/officeart/2005/8/layout/venn1"/>
    <dgm:cxn modelId="{0E688334-5E6A-4C1E-A982-B22CF92DB6B8}" type="presOf" srcId="{6820B985-A1EC-4619-857F-AE9759EF208A}" destId="{9D04B9AF-6ADD-403A-B93C-0DBE97D4EC1F}" srcOrd="0" destOrd="0" presId="urn:microsoft.com/office/officeart/2005/8/layout/venn1"/>
    <dgm:cxn modelId="{349245EF-5F5C-4841-803F-B389C1BE85B1}" srcId="{32D2D97F-3CC8-452B-8704-924097049C68}" destId="{6820B985-A1EC-4619-857F-AE9759EF208A}" srcOrd="1" destOrd="0" parTransId="{B021963A-FBB7-477F-9C67-704363EB60F5}" sibTransId="{55A3BCDA-4D8E-4584-8D2F-56B441BC7617}"/>
    <dgm:cxn modelId="{91C38BC6-7526-4010-BBEA-C149C4254D45}" type="presOf" srcId="{9C984916-5328-4015-9DF9-A616B84A7F35}" destId="{5DB229E2-CB0F-4F10-A684-B6A150E97200}" srcOrd="1" destOrd="0" presId="urn:microsoft.com/office/officeart/2005/8/layout/venn1"/>
    <dgm:cxn modelId="{B2769FD2-13EA-42FE-8820-06FF7AD72559}" type="presOf" srcId="{78B31117-8751-4D85-8BE6-2CE8870F049D}" destId="{1D9D417F-2D51-4445-8CA2-977CF9728B40}" srcOrd="1" destOrd="0" presId="urn:microsoft.com/office/officeart/2005/8/layout/venn1"/>
    <dgm:cxn modelId="{1241057C-611A-4991-8E8B-1DA14C3B6ED0}" type="presOf" srcId="{78B31117-8751-4D85-8BE6-2CE8870F049D}" destId="{70AF5BB4-8CAF-407C-B516-F5666A386183}" srcOrd="0" destOrd="0" presId="urn:microsoft.com/office/officeart/2005/8/layout/venn1"/>
    <dgm:cxn modelId="{E2EB05A3-1F70-4930-B497-BD857D2115B2}" srcId="{32D2D97F-3CC8-452B-8704-924097049C68}" destId="{9C984916-5328-4015-9DF9-A616B84A7F35}" srcOrd="2" destOrd="0" parTransId="{A677916A-CC63-40D8-956F-DA4273592755}" sibTransId="{9060F0E7-1EFB-4F29-9A74-78319C422F46}"/>
    <dgm:cxn modelId="{2A08ABEF-68F5-44A4-9F43-98A9CD365F39}" srcId="{32D2D97F-3CC8-452B-8704-924097049C68}" destId="{78B31117-8751-4D85-8BE6-2CE8870F049D}" srcOrd="0" destOrd="0" parTransId="{950ECC62-CDE6-4D02-A79D-063CF147488C}" sibTransId="{8C3CD279-7E65-40D1-8C22-60768AD62568}"/>
    <dgm:cxn modelId="{28C6DACA-264E-4B2E-B75C-6735DF132E81}" type="presOf" srcId="{32D2D97F-3CC8-452B-8704-924097049C68}" destId="{C767C90F-870D-4FBA-B636-AF1A32612DBF}" srcOrd="0" destOrd="0" presId="urn:microsoft.com/office/officeart/2005/8/layout/venn1"/>
    <dgm:cxn modelId="{8AE0FBEA-F866-4E05-8507-775B3A2873D6}" type="presOf" srcId="{6820B985-A1EC-4619-857F-AE9759EF208A}" destId="{6F643B9F-BCFF-460D-AF43-A7EC37A7556B}" srcOrd="1" destOrd="0" presId="urn:microsoft.com/office/officeart/2005/8/layout/venn1"/>
    <dgm:cxn modelId="{44AE5A5D-CB08-478D-9487-D371D1A93172}" type="presParOf" srcId="{C767C90F-870D-4FBA-B636-AF1A32612DBF}" destId="{70AF5BB4-8CAF-407C-B516-F5666A386183}" srcOrd="0" destOrd="0" presId="urn:microsoft.com/office/officeart/2005/8/layout/venn1"/>
    <dgm:cxn modelId="{454AC271-D52B-4C98-8949-E9BA6CA8FDFA}" type="presParOf" srcId="{C767C90F-870D-4FBA-B636-AF1A32612DBF}" destId="{1D9D417F-2D51-4445-8CA2-977CF9728B40}" srcOrd="1" destOrd="0" presId="urn:microsoft.com/office/officeart/2005/8/layout/venn1"/>
    <dgm:cxn modelId="{9326ED21-AE38-4A54-94B2-33643C2C5262}" type="presParOf" srcId="{C767C90F-870D-4FBA-B636-AF1A32612DBF}" destId="{9D04B9AF-6ADD-403A-B93C-0DBE97D4EC1F}" srcOrd="2" destOrd="0" presId="urn:microsoft.com/office/officeart/2005/8/layout/venn1"/>
    <dgm:cxn modelId="{BB3DD7BC-6487-4D1E-A02E-B44B6EEFFF37}" type="presParOf" srcId="{C767C90F-870D-4FBA-B636-AF1A32612DBF}" destId="{6F643B9F-BCFF-460D-AF43-A7EC37A7556B}" srcOrd="3" destOrd="0" presId="urn:microsoft.com/office/officeart/2005/8/layout/venn1"/>
    <dgm:cxn modelId="{B666E1CB-08E3-478A-9102-A4ECCCCBEDDD}" type="presParOf" srcId="{C767C90F-870D-4FBA-B636-AF1A32612DBF}" destId="{704564C1-7CD5-4F9C-9EDC-2327039C1934}" srcOrd="4" destOrd="0" presId="urn:microsoft.com/office/officeart/2005/8/layout/venn1"/>
    <dgm:cxn modelId="{73CFD6CA-F73B-4390-8B86-A21B825778FE}" type="presParOf" srcId="{C767C90F-870D-4FBA-B636-AF1A32612DBF}" destId="{5DB229E2-CB0F-4F10-A684-B6A150E9720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F1FC07-3578-4F01-A07F-6918BAEC99A8}" type="doc">
      <dgm:prSet loTypeId="urn:microsoft.com/office/officeart/2005/8/layout/hList2#1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72A00F2A-E684-4F7A-837C-CBCD7564B324}">
      <dgm:prSet phldrT="[文字]" custT="1"/>
      <dgm:spPr/>
      <dgm:t>
        <a:bodyPr/>
        <a:lstStyle/>
        <a:p>
          <a:pPr algn="l"/>
          <a:endParaRPr lang="zh-TW" altLang="en-US" sz="1000" dirty="0"/>
        </a:p>
      </dgm:t>
    </dgm:pt>
    <dgm:pt modelId="{F131740D-024D-4963-85A4-AEA9CFED7F3A}" type="parTrans" cxnId="{EA6517DE-36E9-49AF-8BFE-D01A07424C04}">
      <dgm:prSet/>
      <dgm:spPr/>
      <dgm:t>
        <a:bodyPr/>
        <a:lstStyle/>
        <a:p>
          <a:endParaRPr lang="zh-TW" altLang="en-US"/>
        </a:p>
      </dgm:t>
    </dgm:pt>
    <dgm:pt modelId="{5D24F296-B209-49C6-A166-A3F737F99408}" type="sibTrans" cxnId="{EA6517DE-36E9-49AF-8BFE-D01A07424C04}">
      <dgm:prSet/>
      <dgm:spPr/>
      <dgm:t>
        <a:bodyPr/>
        <a:lstStyle/>
        <a:p>
          <a:endParaRPr lang="zh-TW" altLang="en-US"/>
        </a:p>
      </dgm:t>
    </dgm:pt>
    <dgm:pt modelId="{230EB005-CC4A-4BFF-8418-FC5DAFF77659}">
      <dgm:prSet phldrT="[文字]" custT="1"/>
      <dgm:spPr/>
      <dgm:t>
        <a:bodyPr/>
        <a:lstStyle/>
        <a:p>
          <a:r>
            <a:rPr lang="zh-TW" altLang="en-US" sz="32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成員</a:t>
          </a:r>
          <a:endParaRPr lang="zh-TW" altLang="en-US" sz="32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FB43DC1-9887-4AA3-932B-AB9C648C7286}" type="parTrans" cxnId="{3B3DF560-7640-4F03-8B1C-124D5A62CF98}">
      <dgm:prSet/>
      <dgm:spPr/>
      <dgm:t>
        <a:bodyPr/>
        <a:lstStyle/>
        <a:p>
          <a:endParaRPr lang="zh-TW" altLang="en-US"/>
        </a:p>
      </dgm:t>
    </dgm:pt>
    <dgm:pt modelId="{AD01560D-1ADD-4C40-B56B-56AABCF38C8A}" type="sibTrans" cxnId="{3B3DF560-7640-4F03-8B1C-124D5A62CF98}">
      <dgm:prSet/>
      <dgm:spPr/>
      <dgm:t>
        <a:bodyPr/>
        <a:lstStyle/>
        <a:p>
          <a:endParaRPr lang="zh-TW" altLang="en-US"/>
        </a:p>
      </dgm:t>
    </dgm:pt>
    <dgm:pt modelId="{5E1856AF-D3D5-4C48-86DE-CD3CED13EB4B}">
      <dgm:prSet phldrT="[文字]" custT="1"/>
      <dgm:spPr/>
      <dgm:t>
        <a:bodyPr/>
        <a:lstStyle/>
        <a:p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時間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D722476-8722-4B89-B3C9-E02AF9701F44}" type="parTrans" cxnId="{0C390691-8F8A-43A5-9E7F-CD0AFDD39125}">
      <dgm:prSet/>
      <dgm:spPr/>
      <dgm:t>
        <a:bodyPr/>
        <a:lstStyle/>
        <a:p>
          <a:endParaRPr lang="zh-TW" altLang="en-US"/>
        </a:p>
      </dgm:t>
    </dgm:pt>
    <dgm:pt modelId="{52029C42-E6B2-4031-9E01-4584B9C6CE80}" type="sibTrans" cxnId="{0C390691-8F8A-43A5-9E7F-CD0AFDD39125}">
      <dgm:prSet/>
      <dgm:spPr/>
      <dgm:t>
        <a:bodyPr/>
        <a:lstStyle/>
        <a:p>
          <a:endParaRPr lang="zh-TW" altLang="en-US"/>
        </a:p>
      </dgm:t>
    </dgm:pt>
    <dgm:pt modelId="{A66D4735-DBAD-4849-94C6-34B06A5610C1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教材組織分析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6F36409-8E1D-44AB-B929-EF14B856EC59}" type="parTrans" cxnId="{FF3C50CA-94F8-47BD-A86A-561F8D4D6BFB}">
      <dgm:prSet/>
      <dgm:spPr/>
      <dgm:t>
        <a:bodyPr/>
        <a:lstStyle/>
        <a:p>
          <a:endParaRPr lang="zh-TW" altLang="en-US"/>
        </a:p>
      </dgm:t>
    </dgm:pt>
    <dgm:pt modelId="{68305968-E710-4AF0-BC22-D0E179CD2675}" type="sibTrans" cxnId="{FF3C50CA-94F8-47BD-A86A-561F8D4D6BFB}">
      <dgm:prSet/>
      <dgm:spPr/>
      <dgm:t>
        <a:bodyPr/>
        <a:lstStyle/>
        <a:p>
          <a:endParaRPr lang="zh-TW" altLang="en-US"/>
        </a:p>
      </dgm:t>
    </dgm:pt>
    <dgm:pt modelId="{08B703E7-B0A6-48D4-9873-1393D9CECB14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備課重點（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依照教師需求而定）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948863F-0A92-4F91-A309-B8225633794C}" type="parTrans" cxnId="{5BC388AF-AFC0-49C2-B5FD-BE1871132E10}">
      <dgm:prSet/>
      <dgm:spPr/>
      <dgm:t>
        <a:bodyPr/>
        <a:lstStyle/>
        <a:p>
          <a:endParaRPr lang="zh-TW" altLang="en-US"/>
        </a:p>
      </dgm:t>
    </dgm:pt>
    <dgm:pt modelId="{1C9CA512-9047-4071-9E97-8A0D7613AF0E}" type="sibTrans" cxnId="{5BC388AF-AFC0-49C2-B5FD-BE1871132E10}">
      <dgm:prSet/>
      <dgm:spPr/>
      <dgm:t>
        <a:bodyPr/>
        <a:lstStyle/>
        <a:p>
          <a:endParaRPr lang="zh-TW" altLang="en-US"/>
        </a:p>
      </dgm:t>
    </dgm:pt>
    <dgm:pt modelId="{E150FA91-0DD9-4905-ABC9-359689E5C230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輪流公開授課</a:t>
          </a:r>
        </a:p>
      </dgm:t>
    </dgm:pt>
    <dgm:pt modelId="{D1F9E870-5F53-4F7B-86BF-0D9B620779FB}" type="parTrans" cxnId="{0D1A7E49-1FA4-44E9-A290-2D64EEF20E52}">
      <dgm:prSet/>
      <dgm:spPr/>
      <dgm:t>
        <a:bodyPr/>
        <a:lstStyle/>
        <a:p>
          <a:endParaRPr lang="zh-TW" altLang="en-US"/>
        </a:p>
      </dgm:t>
    </dgm:pt>
    <dgm:pt modelId="{2C2A1C56-E62E-462C-9644-B38644BE2C3F}" type="sibTrans" cxnId="{0D1A7E49-1FA4-44E9-A290-2D64EEF20E52}">
      <dgm:prSet/>
      <dgm:spPr/>
      <dgm:t>
        <a:bodyPr/>
        <a:lstStyle/>
        <a:p>
          <a:endParaRPr lang="zh-TW" altLang="en-US"/>
        </a:p>
      </dgm:t>
    </dgm:pt>
    <dgm:pt modelId="{B43636EE-FC0F-4125-94E8-BF2105FC0BF5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彼此觀課</a:t>
          </a:r>
          <a:r>
            <a: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議課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563DDF2-4A4A-4B71-911F-D78A521E01E4}" type="parTrans" cxnId="{4494E643-5178-4F0B-AE80-487499E5F108}">
      <dgm:prSet/>
      <dgm:spPr/>
      <dgm:t>
        <a:bodyPr/>
        <a:lstStyle/>
        <a:p>
          <a:endParaRPr lang="zh-TW" altLang="en-US"/>
        </a:p>
      </dgm:t>
    </dgm:pt>
    <dgm:pt modelId="{D44F4B9A-0D62-4FAF-8944-F304D040D35C}" type="sibTrans" cxnId="{4494E643-5178-4F0B-AE80-487499E5F108}">
      <dgm:prSet/>
      <dgm:spPr/>
      <dgm:t>
        <a:bodyPr/>
        <a:lstStyle/>
        <a:p>
          <a:endParaRPr lang="zh-TW" altLang="en-US"/>
        </a:p>
      </dgm:t>
    </dgm:pt>
    <dgm:pt modelId="{3B84A276-7C77-466A-8A66-2F1CAD7CB743}">
      <dgm:prSet phldrT="[文字]" custT="1"/>
      <dgm:spPr/>
      <dgm:t>
        <a:bodyPr/>
        <a:lstStyle/>
        <a:p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地點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55F9539-DA67-42A7-BB5D-FCA6EAEC64AA}" type="parTrans" cxnId="{658D40D0-19C6-4E91-B3FD-EC0CF520B94E}">
      <dgm:prSet/>
      <dgm:spPr/>
      <dgm:t>
        <a:bodyPr/>
        <a:lstStyle/>
        <a:p>
          <a:endParaRPr lang="zh-TW" altLang="en-US"/>
        </a:p>
      </dgm:t>
    </dgm:pt>
    <dgm:pt modelId="{36B873FD-71A5-40AA-A97C-6F8470B30E09}" type="sibTrans" cxnId="{658D40D0-19C6-4E91-B3FD-EC0CF520B94E}">
      <dgm:prSet/>
      <dgm:spPr/>
      <dgm:t>
        <a:bodyPr/>
        <a:lstStyle/>
        <a:p>
          <a:endParaRPr lang="zh-TW" altLang="en-US"/>
        </a:p>
      </dgm:t>
    </dgm:pt>
    <dgm:pt modelId="{E49C6183-B6A5-439A-B5D2-2221F71899DA}">
      <dgm:prSet phldrT="[文字]" custT="1"/>
      <dgm:spPr/>
      <dgm:t>
        <a:bodyPr/>
        <a:lstStyle/>
        <a:p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備課單元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5D07F40-A381-43F5-9149-CFEED34523E6}" type="parTrans" cxnId="{FDE02F08-0CA1-48B4-B28B-E1840165A081}">
      <dgm:prSet/>
      <dgm:spPr/>
      <dgm:t>
        <a:bodyPr/>
        <a:lstStyle/>
        <a:p>
          <a:endParaRPr lang="zh-TW" altLang="en-US"/>
        </a:p>
      </dgm:t>
    </dgm:pt>
    <dgm:pt modelId="{150F02AE-7FD3-4655-9F4C-160D8B3C4A5D}" type="sibTrans" cxnId="{FDE02F08-0CA1-48B4-B28B-E1840165A081}">
      <dgm:prSet/>
      <dgm:spPr/>
      <dgm:t>
        <a:bodyPr/>
        <a:lstStyle/>
        <a:p>
          <a:endParaRPr lang="zh-TW" altLang="en-US"/>
        </a:p>
      </dgm:t>
    </dgm:pt>
    <dgm:pt modelId="{92F9C390-9F9E-425C-95E1-78377F91A9BC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單元學習目標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2E8F639-546D-4E82-A8B4-A37418B46ED1}" type="parTrans" cxnId="{92267B01-7748-4015-A0A5-C5FC245638B0}">
      <dgm:prSet/>
      <dgm:spPr/>
      <dgm:t>
        <a:bodyPr/>
        <a:lstStyle/>
        <a:p>
          <a:endParaRPr lang="zh-TW" altLang="en-US"/>
        </a:p>
      </dgm:t>
    </dgm:pt>
    <dgm:pt modelId="{2335EE8D-5477-4393-B3A0-C6E7AE3A553B}" type="sibTrans" cxnId="{92267B01-7748-4015-A0A5-C5FC245638B0}">
      <dgm:prSet/>
      <dgm:spPr/>
      <dgm:t>
        <a:bodyPr/>
        <a:lstStyle/>
        <a:p>
          <a:endParaRPr lang="zh-TW" altLang="en-US"/>
        </a:p>
      </dgm:t>
    </dgm:pt>
    <dgm:pt modelId="{EF37CEDC-46C5-4ED7-A07F-65FFB865AC11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第二次議課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0765B88-5DFE-4159-94C7-60147DF1DB9B}" type="parTrans" cxnId="{BD7DDA9B-3244-4724-B9C2-2C51E78507C9}">
      <dgm:prSet/>
      <dgm:spPr/>
      <dgm:t>
        <a:bodyPr/>
        <a:lstStyle/>
        <a:p>
          <a:endParaRPr lang="zh-TW" altLang="en-US"/>
        </a:p>
      </dgm:t>
    </dgm:pt>
    <dgm:pt modelId="{9B89A561-54B7-4F9B-A35E-E8F3E10D01EB}" type="sibTrans" cxnId="{BD7DDA9B-3244-4724-B9C2-2C51E78507C9}">
      <dgm:prSet/>
      <dgm:spPr/>
      <dgm:t>
        <a:bodyPr/>
        <a:lstStyle/>
        <a:p>
          <a:endParaRPr lang="zh-TW" altLang="en-US"/>
        </a:p>
      </dgm:t>
    </dgm:pt>
    <dgm:pt modelId="{270BA943-273B-465A-B0EB-35384463C9C6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再教學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3480CA0-D4A7-48EE-8D7F-60A7E1A6E7DA}" type="parTrans" cxnId="{C83098FD-60CC-4749-B7A4-B6A81800D3EA}">
      <dgm:prSet/>
      <dgm:spPr/>
      <dgm:t>
        <a:bodyPr/>
        <a:lstStyle/>
        <a:p>
          <a:endParaRPr lang="zh-TW" altLang="en-US"/>
        </a:p>
      </dgm:t>
    </dgm:pt>
    <dgm:pt modelId="{72A38AD3-A732-40ED-96FD-16F47F34BA5F}" type="sibTrans" cxnId="{C83098FD-60CC-4749-B7A4-B6A81800D3EA}">
      <dgm:prSet/>
      <dgm:spPr/>
      <dgm:t>
        <a:bodyPr/>
        <a:lstStyle/>
        <a:p>
          <a:endParaRPr lang="zh-TW" altLang="en-US"/>
        </a:p>
      </dgm:t>
    </dgm:pt>
    <dgm:pt modelId="{8F61E60E-933B-469B-BF21-A9F0CFCBA462}">
      <dgm:prSet phldrT="[文字]" custT="1"/>
      <dgm:spPr/>
      <dgm:t>
        <a:bodyPr vert="eaVert"/>
        <a:lstStyle/>
        <a:p>
          <a:endParaRPr lang="zh-TW" altLang="en-US" sz="2800" b="1" dirty="0"/>
        </a:p>
      </dgm:t>
    </dgm:pt>
    <dgm:pt modelId="{16FFB656-1229-44CE-8609-0F1ED0C24F32}" type="sibTrans" cxnId="{4E0E724E-BC86-4DF3-A89C-462F1AE72274}">
      <dgm:prSet/>
      <dgm:spPr/>
      <dgm:t>
        <a:bodyPr/>
        <a:lstStyle/>
        <a:p>
          <a:endParaRPr lang="zh-TW" altLang="en-US"/>
        </a:p>
      </dgm:t>
    </dgm:pt>
    <dgm:pt modelId="{41086FB0-E2C1-47AF-BEE5-CD556A66B2FC}" type="parTrans" cxnId="{4E0E724E-BC86-4DF3-A89C-462F1AE72274}">
      <dgm:prSet/>
      <dgm:spPr/>
      <dgm:t>
        <a:bodyPr/>
        <a:lstStyle/>
        <a:p>
          <a:endParaRPr lang="zh-TW" altLang="en-US"/>
        </a:p>
      </dgm:t>
    </dgm:pt>
    <dgm:pt modelId="{85CDE94C-D850-4372-A782-8C6D13D80F5D}">
      <dgm:prSet phldrT="[文字]" custT="1"/>
      <dgm:spPr/>
      <dgm:t>
        <a:bodyPr/>
        <a:lstStyle/>
        <a:p>
          <a:endParaRPr lang="zh-TW" altLang="en-US" sz="2800" b="1" dirty="0"/>
        </a:p>
      </dgm:t>
    </dgm:pt>
    <dgm:pt modelId="{A5308BF8-8AF7-40A4-A1C4-B3D5066FE7A6}" type="sibTrans" cxnId="{25C36574-45A5-455F-885D-7CA6D84DC188}">
      <dgm:prSet/>
      <dgm:spPr/>
      <dgm:t>
        <a:bodyPr/>
        <a:lstStyle/>
        <a:p>
          <a:endParaRPr lang="zh-TW" altLang="en-US"/>
        </a:p>
      </dgm:t>
    </dgm:pt>
    <dgm:pt modelId="{69FE563B-BCA4-4D88-895C-99037C56A8F3}" type="parTrans" cxnId="{25C36574-45A5-455F-885D-7CA6D84DC188}">
      <dgm:prSet/>
      <dgm:spPr/>
      <dgm:t>
        <a:bodyPr/>
        <a:lstStyle/>
        <a:p>
          <a:endParaRPr lang="zh-TW" altLang="en-US"/>
        </a:p>
      </dgm:t>
    </dgm:pt>
    <dgm:pt modelId="{33332509-9866-4F98-B70B-C848EA84BCBE}" type="pres">
      <dgm:prSet presAssocID="{75F1FC07-3578-4F01-A07F-6918BAEC99A8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50C70AC3-566E-435E-97C7-8A7151702E9C}" type="pres">
      <dgm:prSet presAssocID="{72A00F2A-E684-4F7A-837C-CBCD7564B324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09629F-2234-4230-9DC9-68FDC2957156}" type="pres">
      <dgm:prSet presAssocID="{72A00F2A-E684-4F7A-837C-CBCD7564B324}" presName="image" presStyleLbl="fgImgPlace1" presStyleIdx="0" presStyleCnt="3" custLinFactX="38959" custLinFactNeighborX="100000" custLinFactNeighborY="122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731DC875-945D-40DF-B8C3-C62F31BCF03F}" type="pres">
      <dgm:prSet presAssocID="{72A00F2A-E684-4F7A-837C-CBCD7564B324}" presName="childNode" presStyleLbl="node1" presStyleIdx="0" presStyleCnt="3" custScaleX="89516" custScaleY="102080" custLinFactNeighborX="4140" custLinFactNeighborY="216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113FA8-9B88-4661-956E-1A0A2ADAD06A}" type="pres">
      <dgm:prSet presAssocID="{72A00F2A-E684-4F7A-837C-CBCD7564B324}" presName="parentNode" presStyleLbl="revTx" presStyleIdx="0" presStyleCnt="3" custScaleY="128205" custLinFactNeighborX="7662" custLinFactNeighborY="644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685EB9-0E9C-48F1-AC6A-0C31C3CFDF9F}" type="pres">
      <dgm:prSet presAssocID="{5D24F296-B209-49C6-A166-A3F737F99408}" presName="sibTrans" presStyleCnt="0"/>
      <dgm:spPr/>
      <dgm:t>
        <a:bodyPr/>
        <a:lstStyle/>
        <a:p>
          <a:endParaRPr lang="zh-TW" altLang="en-US"/>
        </a:p>
      </dgm:t>
    </dgm:pt>
    <dgm:pt modelId="{8A753ACB-887B-402A-B615-B06EBE7DC0B6}" type="pres">
      <dgm:prSet presAssocID="{8F61E60E-933B-469B-BF21-A9F0CFCBA462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B6109D-B43A-4B36-8249-19CA467ED541}" type="pres">
      <dgm:prSet presAssocID="{8F61E60E-933B-469B-BF21-A9F0CFCBA462}" presName="image" presStyleLbl="fgImgPlace1" presStyleIdx="1" presStyleCnt="3" custLinFactX="18043" custLinFactNeighborX="100000" custLinFactNeighborY="767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4C0C5340-BD6A-4615-8A88-55CE965AEFE0}" type="pres">
      <dgm:prSet presAssocID="{8F61E60E-933B-469B-BF21-A9F0CFCBA462}" presName="childNode" presStyleLbl="node1" presStyleIdx="1" presStyleCnt="3" custScaleX="978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1336F4-D77C-4E44-A727-89943DAE40CA}" type="pres">
      <dgm:prSet presAssocID="{8F61E60E-933B-469B-BF21-A9F0CFCBA462}" presName="parentNode" presStyleLbl="revTx" presStyleIdx="1" presStyleCnt="3" custScaleX="105110" custLinFactX="-21722" custLinFactNeighborX="-100000" custLinFactNeighborY="4918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E66DEA-B138-4937-A22E-903768904FB4}" type="pres">
      <dgm:prSet presAssocID="{16FFB656-1229-44CE-8609-0F1ED0C24F32}" presName="sibTrans" presStyleCnt="0"/>
      <dgm:spPr/>
      <dgm:t>
        <a:bodyPr/>
        <a:lstStyle/>
        <a:p>
          <a:endParaRPr lang="zh-TW" altLang="en-US"/>
        </a:p>
      </dgm:t>
    </dgm:pt>
    <dgm:pt modelId="{543B0CE4-6B94-4B58-B68E-CC5924D172B3}" type="pres">
      <dgm:prSet presAssocID="{85CDE94C-D850-4372-A782-8C6D13D80F5D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876E36-1835-4506-9658-611BF1EB2D3E}" type="pres">
      <dgm:prSet presAssocID="{85CDE94C-D850-4372-A782-8C6D13D80F5D}" presName="image" presStyleLbl="fgImgPlace1" presStyleIdx="2" presStyleCnt="3" custLinFactX="20160" custLinFactNeighborX="100000" custLinFactNeighborY="18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476611F6-73F6-4D94-B431-9EBB4679BD8D}" type="pres">
      <dgm:prSet presAssocID="{85CDE94C-D850-4372-A782-8C6D13D80F5D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74667D-69E2-4B0F-9121-15B94E750EEA}" type="pres">
      <dgm:prSet presAssocID="{85CDE94C-D850-4372-A782-8C6D13D80F5D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83098FD-60CC-4749-B7A4-B6A81800D3EA}" srcId="{85CDE94C-D850-4372-A782-8C6D13D80F5D}" destId="{270BA943-273B-465A-B0EB-35384463C9C6}" srcOrd="3" destOrd="0" parTransId="{D3480CA0-D4A7-48EE-8D7F-60A7E1A6E7DA}" sibTransId="{72A38AD3-A732-40ED-96FD-16F47F34BA5F}"/>
    <dgm:cxn modelId="{4494E643-5178-4F0B-AE80-487499E5F108}" srcId="{85CDE94C-D850-4372-A782-8C6D13D80F5D}" destId="{B43636EE-FC0F-4125-94E8-BF2105FC0BF5}" srcOrd="1" destOrd="0" parTransId="{3563DDF2-4A4A-4B71-911F-D78A521E01E4}" sibTransId="{D44F4B9A-0D62-4FAF-8944-F304D040D35C}"/>
    <dgm:cxn modelId="{0D1A7E49-1FA4-44E9-A290-2D64EEF20E52}" srcId="{85CDE94C-D850-4372-A782-8C6D13D80F5D}" destId="{E150FA91-0DD9-4905-ABC9-359689E5C230}" srcOrd="0" destOrd="0" parTransId="{D1F9E870-5F53-4F7B-86BF-0D9B620779FB}" sibTransId="{2C2A1C56-E62E-462C-9644-B38644BE2C3F}"/>
    <dgm:cxn modelId="{71D4708E-C1C5-4B04-83B8-7A45572074B5}" type="presOf" srcId="{3B84A276-7C77-466A-8A66-2F1CAD7CB743}" destId="{731DC875-945D-40DF-B8C3-C62F31BCF03F}" srcOrd="0" destOrd="2" presId="urn:microsoft.com/office/officeart/2005/8/layout/hList2#1"/>
    <dgm:cxn modelId="{FF3C50CA-94F8-47BD-A86A-561F8D4D6BFB}" srcId="{8F61E60E-933B-469B-BF21-A9F0CFCBA462}" destId="{A66D4735-DBAD-4849-94C6-34B06A5610C1}" srcOrd="0" destOrd="0" parTransId="{86F36409-8E1D-44AB-B929-EF14B856EC59}" sibTransId="{68305968-E710-4AF0-BC22-D0E179CD2675}"/>
    <dgm:cxn modelId="{D18FBCF9-22E1-480A-B2BF-5557F4360172}" type="presOf" srcId="{72A00F2A-E684-4F7A-837C-CBCD7564B324}" destId="{18113FA8-9B88-4661-956E-1A0A2ADAD06A}" srcOrd="0" destOrd="0" presId="urn:microsoft.com/office/officeart/2005/8/layout/hList2#1"/>
    <dgm:cxn modelId="{658D40D0-19C6-4E91-B3FD-EC0CF520B94E}" srcId="{72A00F2A-E684-4F7A-837C-CBCD7564B324}" destId="{3B84A276-7C77-466A-8A66-2F1CAD7CB743}" srcOrd="2" destOrd="0" parTransId="{255F9539-DA67-42A7-BB5D-FCA6EAEC64AA}" sibTransId="{36B873FD-71A5-40AA-A97C-6F8470B30E09}"/>
    <dgm:cxn modelId="{BFCD08BA-8447-49B4-AEEB-8BFAE0D74FFF}" type="presOf" srcId="{85CDE94C-D850-4372-A782-8C6D13D80F5D}" destId="{2874667D-69E2-4B0F-9121-15B94E750EEA}" srcOrd="0" destOrd="0" presId="urn:microsoft.com/office/officeart/2005/8/layout/hList2#1"/>
    <dgm:cxn modelId="{45632C8C-8713-4D06-A8CB-786AF83D277E}" type="presOf" srcId="{5E1856AF-D3D5-4C48-86DE-CD3CED13EB4B}" destId="{731DC875-945D-40DF-B8C3-C62F31BCF03F}" srcOrd="0" destOrd="1" presId="urn:microsoft.com/office/officeart/2005/8/layout/hList2#1"/>
    <dgm:cxn modelId="{AF8BF239-A7D7-4C2F-BC1C-437B14448E16}" type="presOf" srcId="{B43636EE-FC0F-4125-94E8-BF2105FC0BF5}" destId="{476611F6-73F6-4D94-B431-9EBB4679BD8D}" srcOrd="0" destOrd="1" presId="urn:microsoft.com/office/officeart/2005/8/layout/hList2#1"/>
    <dgm:cxn modelId="{BC90BD4E-0904-4271-B599-F258F84DDAF4}" type="presOf" srcId="{EF37CEDC-46C5-4ED7-A07F-65FFB865AC11}" destId="{476611F6-73F6-4D94-B431-9EBB4679BD8D}" srcOrd="0" destOrd="2" presId="urn:microsoft.com/office/officeart/2005/8/layout/hList2#1"/>
    <dgm:cxn modelId="{25C36574-45A5-455F-885D-7CA6D84DC188}" srcId="{75F1FC07-3578-4F01-A07F-6918BAEC99A8}" destId="{85CDE94C-D850-4372-A782-8C6D13D80F5D}" srcOrd="2" destOrd="0" parTransId="{69FE563B-BCA4-4D88-895C-99037C56A8F3}" sibTransId="{A5308BF8-8AF7-40A4-A1C4-B3D5066FE7A6}"/>
    <dgm:cxn modelId="{B70FA8AA-1865-4F38-A114-84184DB342C9}" type="presOf" srcId="{08B703E7-B0A6-48D4-9873-1393D9CECB14}" destId="{4C0C5340-BD6A-4615-8A88-55CE965AEFE0}" srcOrd="0" destOrd="2" presId="urn:microsoft.com/office/officeart/2005/8/layout/hList2#1"/>
    <dgm:cxn modelId="{82A0D0F0-B8D7-4BE4-BB85-6636B8B4A18A}" type="presOf" srcId="{230EB005-CC4A-4BFF-8418-FC5DAFF77659}" destId="{731DC875-945D-40DF-B8C3-C62F31BCF03F}" srcOrd="0" destOrd="0" presId="urn:microsoft.com/office/officeart/2005/8/layout/hList2#1"/>
    <dgm:cxn modelId="{41EC9B65-B846-4F80-B451-A89AA7D5FF78}" type="presOf" srcId="{E49C6183-B6A5-439A-B5D2-2221F71899DA}" destId="{731DC875-945D-40DF-B8C3-C62F31BCF03F}" srcOrd="0" destOrd="3" presId="urn:microsoft.com/office/officeart/2005/8/layout/hList2#1"/>
    <dgm:cxn modelId="{37754150-25A2-401A-8BDD-FF4407E3AAF4}" type="presOf" srcId="{92F9C390-9F9E-425C-95E1-78377F91A9BC}" destId="{4C0C5340-BD6A-4615-8A88-55CE965AEFE0}" srcOrd="0" destOrd="1" presId="urn:microsoft.com/office/officeart/2005/8/layout/hList2#1"/>
    <dgm:cxn modelId="{92267B01-7748-4015-A0A5-C5FC245638B0}" srcId="{8F61E60E-933B-469B-BF21-A9F0CFCBA462}" destId="{92F9C390-9F9E-425C-95E1-78377F91A9BC}" srcOrd="1" destOrd="0" parTransId="{12E8F639-546D-4E82-A8B4-A37418B46ED1}" sibTransId="{2335EE8D-5477-4393-B3A0-C6E7AE3A553B}"/>
    <dgm:cxn modelId="{5BC388AF-AFC0-49C2-B5FD-BE1871132E10}" srcId="{8F61E60E-933B-469B-BF21-A9F0CFCBA462}" destId="{08B703E7-B0A6-48D4-9873-1393D9CECB14}" srcOrd="2" destOrd="0" parTransId="{2948863F-0A92-4F91-A309-B8225633794C}" sibTransId="{1C9CA512-9047-4071-9E97-8A0D7613AF0E}"/>
    <dgm:cxn modelId="{4E0E724E-BC86-4DF3-A89C-462F1AE72274}" srcId="{75F1FC07-3578-4F01-A07F-6918BAEC99A8}" destId="{8F61E60E-933B-469B-BF21-A9F0CFCBA462}" srcOrd="1" destOrd="0" parTransId="{41086FB0-E2C1-47AF-BEE5-CD556A66B2FC}" sibTransId="{16FFB656-1229-44CE-8609-0F1ED0C24F32}"/>
    <dgm:cxn modelId="{EA6517DE-36E9-49AF-8BFE-D01A07424C04}" srcId="{75F1FC07-3578-4F01-A07F-6918BAEC99A8}" destId="{72A00F2A-E684-4F7A-837C-CBCD7564B324}" srcOrd="0" destOrd="0" parTransId="{F131740D-024D-4963-85A4-AEA9CFED7F3A}" sibTransId="{5D24F296-B209-49C6-A166-A3F737F99408}"/>
    <dgm:cxn modelId="{3B3DF560-7640-4F03-8B1C-124D5A62CF98}" srcId="{72A00F2A-E684-4F7A-837C-CBCD7564B324}" destId="{230EB005-CC4A-4BFF-8418-FC5DAFF77659}" srcOrd="0" destOrd="0" parTransId="{9FB43DC1-9887-4AA3-932B-AB9C648C7286}" sibTransId="{AD01560D-1ADD-4C40-B56B-56AABCF38C8A}"/>
    <dgm:cxn modelId="{75F0EA50-6602-427C-B923-3BEFED89A2BF}" type="presOf" srcId="{75F1FC07-3578-4F01-A07F-6918BAEC99A8}" destId="{33332509-9866-4F98-B70B-C848EA84BCBE}" srcOrd="0" destOrd="0" presId="urn:microsoft.com/office/officeart/2005/8/layout/hList2#1"/>
    <dgm:cxn modelId="{ACE9F4F7-15B6-4DDE-BF15-D795DD96E5FF}" type="presOf" srcId="{A66D4735-DBAD-4849-94C6-34B06A5610C1}" destId="{4C0C5340-BD6A-4615-8A88-55CE965AEFE0}" srcOrd="0" destOrd="0" presId="urn:microsoft.com/office/officeart/2005/8/layout/hList2#1"/>
    <dgm:cxn modelId="{5577911A-ABCC-4AA0-87C9-B862E9941E7E}" type="presOf" srcId="{8F61E60E-933B-469B-BF21-A9F0CFCBA462}" destId="{9D1336F4-D77C-4E44-A727-89943DAE40CA}" srcOrd="0" destOrd="0" presId="urn:microsoft.com/office/officeart/2005/8/layout/hList2#1"/>
    <dgm:cxn modelId="{FDE02F08-0CA1-48B4-B28B-E1840165A081}" srcId="{72A00F2A-E684-4F7A-837C-CBCD7564B324}" destId="{E49C6183-B6A5-439A-B5D2-2221F71899DA}" srcOrd="3" destOrd="0" parTransId="{05D07F40-A381-43F5-9149-CFEED34523E6}" sibTransId="{150F02AE-7FD3-4655-9F4C-160D8B3C4A5D}"/>
    <dgm:cxn modelId="{80AF4CC4-DACA-45BC-82DB-62868FDFDBBB}" type="presOf" srcId="{270BA943-273B-465A-B0EB-35384463C9C6}" destId="{476611F6-73F6-4D94-B431-9EBB4679BD8D}" srcOrd="0" destOrd="3" presId="urn:microsoft.com/office/officeart/2005/8/layout/hList2#1"/>
    <dgm:cxn modelId="{8756FE06-1047-41FD-AD92-2250ABF4D3E9}" type="presOf" srcId="{E150FA91-0DD9-4905-ABC9-359689E5C230}" destId="{476611F6-73F6-4D94-B431-9EBB4679BD8D}" srcOrd="0" destOrd="0" presId="urn:microsoft.com/office/officeart/2005/8/layout/hList2#1"/>
    <dgm:cxn modelId="{0C390691-8F8A-43A5-9E7F-CD0AFDD39125}" srcId="{72A00F2A-E684-4F7A-837C-CBCD7564B324}" destId="{5E1856AF-D3D5-4C48-86DE-CD3CED13EB4B}" srcOrd="1" destOrd="0" parTransId="{5D722476-8722-4B89-B3C9-E02AF9701F44}" sibTransId="{52029C42-E6B2-4031-9E01-4584B9C6CE80}"/>
    <dgm:cxn modelId="{BD7DDA9B-3244-4724-B9C2-2C51E78507C9}" srcId="{85CDE94C-D850-4372-A782-8C6D13D80F5D}" destId="{EF37CEDC-46C5-4ED7-A07F-65FFB865AC11}" srcOrd="2" destOrd="0" parTransId="{00765B88-5DFE-4159-94C7-60147DF1DB9B}" sibTransId="{9B89A561-54B7-4F9B-A35E-E8F3E10D01EB}"/>
    <dgm:cxn modelId="{573FF996-AAFA-47A5-81E1-7F577F8658E4}" type="presParOf" srcId="{33332509-9866-4F98-B70B-C848EA84BCBE}" destId="{50C70AC3-566E-435E-97C7-8A7151702E9C}" srcOrd="0" destOrd="0" presId="urn:microsoft.com/office/officeart/2005/8/layout/hList2#1"/>
    <dgm:cxn modelId="{2DE98A92-A54B-4D27-B23B-B9A4E0ABEC48}" type="presParOf" srcId="{50C70AC3-566E-435E-97C7-8A7151702E9C}" destId="{E909629F-2234-4230-9DC9-68FDC2957156}" srcOrd="0" destOrd="0" presId="urn:microsoft.com/office/officeart/2005/8/layout/hList2#1"/>
    <dgm:cxn modelId="{D05A3BBF-35D0-4CF7-9AFD-58AB3DFE83F3}" type="presParOf" srcId="{50C70AC3-566E-435E-97C7-8A7151702E9C}" destId="{731DC875-945D-40DF-B8C3-C62F31BCF03F}" srcOrd="1" destOrd="0" presId="urn:microsoft.com/office/officeart/2005/8/layout/hList2#1"/>
    <dgm:cxn modelId="{EF504417-021E-4B02-8893-C2C6E10853B9}" type="presParOf" srcId="{50C70AC3-566E-435E-97C7-8A7151702E9C}" destId="{18113FA8-9B88-4661-956E-1A0A2ADAD06A}" srcOrd="2" destOrd="0" presId="urn:microsoft.com/office/officeart/2005/8/layout/hList2#1"/>
    <dgm:cxn modelId="{05D7CD38-D4F9-4346-838C-04FBD55AA516}" type="presParOf" srcId="{33332509-9866-4F98-B70B-C848EA84BCBE}" destId="{26685EB9-0E9C-48F1-AC6A-0C31C3CFDF9F}" srcOrd="1" destOrd="0" presId="urn:microsoft.com/office/officeart/2005/8/layout/hList2#1"/>
    <dgm:cxn modelId="{4489F513-76D9-4E3D-9D85-19000DEBB9F5}" type="presParOf" srcId="{33332509-9866-4F98-B70B-C848EA84BCBE}" destId="{8A753ACB-887B-402A-B615-B06EBE7DC0B6}" srcOrd="2" destOrd="0" presId="urn:microsoft.com/office/officeart/2005/8/layout/hList2#1"/>
    <dgm:cxn modelId="{B39B759E-AC15-46E5-B370-714CCA986F10}" type="presParOf" srcId="{8A753ACB-887B-402A-B615-B06EBE7DC0B6}" destId="{37B6109D-B43A-4B36-8249-19CA467ED541}" srcOrd="0" destOrd="0" presId="urn:microsoft.com/office/officeart/2005/8/layout/hList2#1"/>
    <dgm:cxn modelId="{BC0DBC83-0610-48B4-8FA1-83EF142C56DE}" type="presParOf" srcId="{8A753ACB-887B-402A-B615-B06EBE7DC0B6}" destId="{4C0C5340-BD6A-4615-8A88-55CE965AEFE0}" srcOrd="1" destOrd="0" presId="urn:microsoft.com/office/officeart/2005/8/layout/hList2#1"/>
    <dgm:cxn modelId="{1931C4C0-BC03-421C-A21B-69B543574B8B}" type="presParOf" srcId="{8A753ACB-887B-402A-B615-B06EBE7DC0B6}" destId="{9D1336F4-D77C-4E44-A727-89943DAE40CA}" srcOrd="2" destOrd="0" presId="urn:microsoft.com/office/officeart/2005/8/layout/hList2#1"/>
    <dgm:cxn modelId="{A5D4109A-63E2-45E0-A857-2A8CA2C7A28F}" type="presParOf" srcId="{33332509-9866-4F98-B70B-C848EA84BCBE}" destId="{3DE66DEA-B138-4937-A22E-903768904FB4}" srcOrd="3" destOrd="0" presId="urn:microsoft.com/office/officeart/2005/8/layout/hList2#1"/>
    <dgm:cxn modelId="{808021DC-DBD7-4015-9247-C507849993EC}" type="presParOf" srcId="{33332509-9866-4F98-B70B-C848EA84BCBE}" destId="{543B0CE4-6B94-4B58-B68E-CC5924D172B3}" srcOrd="4" destOrd="0" presId="urn:microsoft.com/office/officeart/2005/8/layout/hList2#1"/>
    <dgm:cxn modelId="{0D87FEC3-18EC-4916-9CFC-E72482EBF708}" type="presParOf" srcId="{543B0CE4-6B94-4B58-B68E-CC5924D172B3}" destId="{62876E36-1835-4506-9658-611BF1EB2D3E}" srcOrd="0" destOrd="0" presId="urn:microsoft.com/office/officeart/2005/8/layout/hList2#1"/>
    <dgm:cxn modelId="{01375254-FB1E-4DA4-A79A-55B738EACF2D}" type="presParOf" srcId="{543B0CE4-6B94-4B58-B68E-CC5924D172B3}" destId="{476611F6-73F6-4D94-B431-9EBB4679BD8D}" srcOrd="1" destOrd="0" presId="urn:microsoft.com/office/officeart/2005/8/layout/hList2#1"/>
    <dgm:cxn modelId="{65736BFB-BFA3-4499-B124-F6FAE5DDC4CA}" type="presParOf" srcId="{543B0CE4-6B94-4B58-B68E-CC5924D172B3}" destId="{2874667D-69E2-4B0F-9121-15B94E750EEA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2F2EB-6694-4FB1-8045-A4DD00BE394F}" type="datetimeFigureOut">
              <a:rPr lang="zh-TW" altLang="en-US" smtClean="0"/>
              <a:t>2016/8/19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E429C-0943-4AB0-988D-A17697B2C1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2872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预览及使用此模板前先下载英文</a:t>
            </a:r>
            <a:r>
              <a:rPr lang="en-US" altLang="zh-CN" dirty="0" smtClean="0"/>
              <a:t>Segoe Script</a:t>
            </a:r>
            <a:r>
              <a:rPr lang="zh-CN" altLang="en-US" smtClean="0"/>
              <a:t>、中文新蒂小丸子小学版字体，预览效果会更加美观！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EE59C-3B2D-4513-AC46-7C0CA58BB25C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78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681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>
                <a:solidFill>
                  <a:prstClr val="black"/>
                </a:solidFill>
              </a:rPr>
              <a:pPr/>
              <a:t>2016/8/19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12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>
                <a:solidFill>
                  <a:prstClr val="black"/>
                </a:solidFill>
              </a:rPr>
              <a:pPr/>
              <a:t>2016/8/19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243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196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26" y="179755"/>
            <a:ext cx="10910551" cy="100036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89" y="1469293"/>
            <a:ext cx="11493825" cy="5119077"/>
          </a:xfrm>
          <a:prstGeom prst="rect">
            <a:avLst/>
          </a:prstGeom>
        </p:spPr>
        <p:txBody>
          <a:bodyPr/>
          <a:lstStyle>
            <a:lvl1pPr algn="l">
              <a:spcBef>
                <a:spcPts val="1800"/>
              </a:spcBef>
              <a:defRPr sz="3600" b="1"/>
            </a:lvl1pPr>
            <a:lvl2pPr>
              <a:spcBef>
                <a:spcPts val="0"/>
              </a:spcBef>
              <a:defRPr sz="2800">
                <a:latin typeface="+mj-ea"/>
                <a:ea typeface="+mj-ea"/>
              </a:defRPr>
            </a:lvl2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4944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92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29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93619" y="95911"/>
            <a:ext cx="11927745" cy="6673598"/>
            <a:chOff x="93619" y="95911"/>
            <a:chExt cx="11927745" cy="667359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4691988" y="-4117215"/>
              <a:ext cx="2790000" cy="1146375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4632995" y="-577603"/>
              <a:ext cx="2790000" cy="1146375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4630114" y="-4381590"/>
              <a:ext cx="2913750" cy="1186875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4571120" y="-621742"/>
              <a:ext cx="2913750" cy="118687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5924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>
                <a:solidFill>
                  <a:prstClr val="black"/>
                </a:solidFill>
              </a:rPr>
              <a:pPr/>
              <a:t>2016/8/19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14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>
                <a:solidFill>
                  <a:prstClr val="black"/>
                </a:solidFill>
              </a:rPr>
              <a:pPr/>
              <a:t>2016/8/19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75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>
                <a:solidFill>
                  <a:prstClr val="black"/>
                </a:solidFill>
              </a:rPr>
              <a:pPr/>
              <a:t>2016/8/19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37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>
                <a:solidFill>
                  <a:prstClr val="black"/>
                </a:solidFill>
              </a:rPr>
              <a:pPr/>
              <a:t>2016/8/19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379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>
                <a:solidFill>
                  <a:prstClr val="black"/>
                </a:solidFill>
              </a:rPr>
              <a:pPr/>
              <a:t>2016/8/19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82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>
                <a:solidFill>
                  <a:prstClr val="black"/>
                </a:solidFill>
              </a:rPr>
              <a:pPr/>
              <a:t>2016/8/19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06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63636"/>
            </a:gs>
            <a:gs pos="37000">
              <a:srgbClr val="2B2B2B"/>
            </a:gs>
            <a:gs pos="86000">
              <a:srgbClr val="101010"/>
            </a:gs>
            <a:gs pos="100000">
              <a:srgbClr val="02000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5" y="94763"/>
            <a:ext cx="12076670" cy="665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5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4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package" Target="../embeddings/Microsoft_PowerPoint___1.pptx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oc.tp.edu.tw/logon.htm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694358" y="2403363"/>
            <a:ext cx="106846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72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 同 備 課 與 課 堂 實 踐</a:t>
            </a:r>
            <a:endParaRPr kumimoji="1" lang="en-US" altLang="zh-TW" sz="72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kumimoji="1" lang="en-US" altLang="zh-CN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</a:t>
            </a:r>
            <a:r>
              <a:rPr kumimoji="1" lang="zh-TW" alt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學年度共備模式宣導</a:t>
            </a:r>
            <a:endParaRPr kumimoji="1" lang="zh-CN" altLang="en-US" sz="4000" b="1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58" y="600903"/>
            <a:ext cx="1462500" cy="10912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88315" y="600903"/>
            <a:ext cx="1462500" cy="10912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36900">
            <a:off x="5412284" y="1202778"/>
            <a:ext cx="1248750" cy="97875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3216829" y="5249107"/>
            <a:ext cx="5993949" cy="1007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8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臺北市社會領域輔導團    吳正宇老師</a:t>
            </a:r>
            <a:endParaRPr lang="en-US" altLang="zh-TW" sz="2800" kern="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105.08.18</a:t>
            </a:r>
            <a:endParaRPr lang="en-US" altLang="zh-CN" sz="28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內容版面配置區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5105">
            <a:off x="9177670" y="3612393"/>
            <a:ext cx="2682212" cy="268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5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241" y="729942"/>
            <a:ext cx="4250713" cy="9274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89" y="904644"/>
            <a:ext cx="866752" cy="150541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703993" y="832728"/>
            <a:ext cx="3554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共同備課理念</a:t>
            </a:r>
            <a:endParaRPr lang="zh-CN" altLang="en-US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3962597" y="1760135"/>
            <a:ext cx="6982068" cy="81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展現教師專業自主能力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2862980" y="3151505"/>
            <a:ext cx="9329020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教師透過討論訂定共同備課主題，以</a:t>
            </a:r>
            <a:r>
              <a:rPr lang="zh-TW" altLang="en-US" sz="32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促進學生</a:t>
            </a:r>
          </a:p>
          <a:p>
            <a:pPr lvl="0" defTabSz="457200">
              <a:lnSpc>
                <a:spcPct val="130000"/>
              </a:lnSpc>
            </a:pPr>
            <a:r>
              <a:rPr lang="zh-TW" altLang="en-US" sz="32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為目標，並能適切</a:t>
            </a:r>
            <a:r>
              <a:rPr lang="zh-TW" altLang="en-US" sz="32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解決教學實務</a:t>
            </a:r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問題，充</a:t>
            </a:r>
          </a:p>
          <a:p>
            <a:pPr lvl="0" defTabSz="457200">
              <a:lnSpc>
                <a:spcPct val="130000"/>
              </a:lnSpc>
            </a:pPr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分展現教師專業自主能力。</a:t>
            </a:r>
            <a:endParaRPr lang="zh-CN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本框 6"/>
          <p:cNvSpPr txBox="1"/>
          <p:nvPr/>
        </p:nvSpPr>
        <p:spPr>
          <a:xfrm>
            <a:off x="2593211" y="1581845"/>
            <a:ext cx="1199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3</a:t>
            </a:r>
            <a:endParaRPr lang="zh-CN" altLang="en-US" sz="96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38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241" y="729942"/>
            <a:ext cx="4250713" cy="9274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89" y="904644"/>
            <a:ext cx="866752" cy="150541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703993" y="832728"/>
            <a:ext cx="3554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共同備課理念</a:t>
            </a:r>
            <a:endParaRPr lang="zh-CN" altLang="en-US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3962597" y="1760135"/>
            <a:ext cx="6982068" cy="81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充分準備教學，提升教學成效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2347165" y="3151505"/>
            <a:ext cx="9329020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透過教師互動，思考教學，規劃教學，期許</a:t>
            </a:r>
            <a:r>
              <a:rPr lang="zh-TW" altLang="en-US" sz="32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有效教</a:t>
            </a:r>
          </a:p>
          <a:p>
            <a:pPr lvl="0" defTabSz="457200">
              <a:lnSpc>
                <a:spcPct val="130000"/>
              </a:lnSpc>
            </a:pPr>
            <a:r>
              <a:rPr lang="zh-TW" altLang="en-US" sz="32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成效。亦可試行</a:t>
            </a:r>
            <a:r>
              <a:rPr lang="zh-TW" altLang="en-US" sz="32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新的課程</a:t>
            </a:r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教學策略</a:t>
            </a:r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評量模式</a:t>
            </a:r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等，協助老師精進教學。</a:t>
            </a:r>
            <a:endParaRPr lang="zh-CN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本框 6"/>
          <p:cNvSpPr txBox="1"/>
          <p:nvPr/>
        </p:nvSpPr>
        <p:spPr>
          <a:xfrm>
            <a:off x="2593211" y="1581845"/>
            <a:ext cx="1199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4</a:t>
            </a:r>
            <a:endParaRPr lang="zh-CN" altLang="en-US" sz="96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64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 txBox="1">
            <a:spLocks/>
          </p:cNvSpPr>
          <p:nvPr/>
        </p:nvSpPr>
        <p:spPr>
          <a:xfrm>
            <a:off x="951480" y="1983474"/>
            <a:ext cx="9652830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建構教師教學與課程發展平</a:t>
            </a:r>
            <a:r>
              <a:rPr lang="zh-TW" altLang="en-US" sz="4000" dirty="0">
                <a:solidFill>
                  <a:schemeClr val="bg1"/>
                </a:solidFill>
                <a:latin typeface="Century Gothic"/>
                <a:ea typeface="微軟正黑體" panose="020B0604030504040204" pitchFamily="34" charset="-120"/>
              </a:rPr>
              <a:t>臺</a:t>
            </a:r>
            <a:r>
              <a:rPr kumimoji="0" lang="zh-TW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。</a:t>
            </a:r>
            <a:endParaRPr kumimoji="0" lang="en-US" altLang="zh-TW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透過集思廣益方式，教師互惠互助學習。</a:t>
            </a:r>
            <a:endParaRPr kumimoji="0" lang="en-US" altLang="zh-TW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提高學生學習效能，促進</a:t>
            </a: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學習遷移</a:t>
            </a:r>
            <a:r>
              <a:rPr kumimoji="0" lang="zh-TW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。</a:t>
            </a:r>
            <a:endParaRPr kumimoji="0" lang="en-US" altLang="zh-TW" sz="4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發展</a:t>
            </a: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學習型組織學校文化</a:t>
            </a:r>
            <a:r>
              <a:rPr kumimoji="0" lang="zh-TW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。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951480" y="702584"/>
            <a:ext cx="8656544" cy="128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共</a:t>
            </a:r>
            <a:r>
              <a:rPr lang="zh-TW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同</a:t>
            </a:r>
            <a:r>
              <a:rPr lang="zh-TW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備課可得到之功效</a:t>
            </a:r>
            <a:endParaRPr lang="zh-TW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798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254326"/>
              </a:clrFrom>
              <a:clrTo>
                <a:srgbClr val="254326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 contrast="-40000"/>
          </a:blip>
          <a:stretch>
            <a:fillRect/>
          </a:stretch>
        </p:blipFill>
        <p:spPr>
          <a:xfrm>
            <a:off x="1259632" y="922237"/>
            <a:ext cx="9615465" cy="383884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56471" y="4753218"/>
            <a:ext cx="9418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 何 引 導 共 同 備 課 ？</a:t>
            </a:r>
            <a:endParaRPr lang="zh-CN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191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241" y="729942"/>
            <a:ext cx="6651666" cy="9274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89" y="904644"/>
            <a:ext cx="866752" cy="150541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132436" y="845649"/>
            <a:ext cx="4945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校內領域會議運作建議</a:t>
            </a:r>
            <a:endParaRPr lang="zh-CN" altLang="en-US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3639040" y="1884686"/>
            <a:ext cx="786833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撰寫期初工作坊計畫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本框 6"/>
          <p:cNvSpPr txBox="1"/>
          <p:nvPr/>
        </p:nvSpPr>
        <p:spPr>
          <a:xfrm>
            <a:off x="2593211" y="1581845"/>
            <a:ext cx="1199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1</a:t>
            </a:r>
            <a:endParaRPr lang="zh-CN" altLang="en-US" sz="96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639040" y="3372400"/>
            <a:ext cx="7868332" cy="81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訂定會議時間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本框 6"/>
          <p:cNvSpPr txBox="1"/>
          <p:nvPr/>
        </p:nvSpPr>
        <p:spPr>
          <a:xfrm>
            <a:off x="2593211" y="3069559"/>
            <a:ext cx="1199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2</a:t>
            </a:r>
            <a:endParaRPr lang="zh-CN" altLang="en-US" sz="96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75908" y="2701333"/>
            <a:ext cx="777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選定主題、運作模式、期程規劃、工作分配、成果規畫</a:t>
            </a:r>
            <a:r>
              <a:rPr lang="en-US" altLang="zh-TW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solidFill>
                <a:schemeClr val="accent6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08762" y="3593885"/>
            <a:ext cx="2537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共同不排課時間</a:t>
            </a:r>
            <a:r>
              <a:rPr lang="en-US" altLang="zh-TW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solidFill>
                <a:schemeClr val="accent6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639040" y="4739504"/>
            <a:ext cx="786833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專家教師到校協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作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本框 6"/>
          <p:cNvSpPr txBox="1"/>
          <p:nvPr/>
        </p:nvSpPr>
        <p:spPr>
          <a:xfrm>
            <a:off x="2593211" y="4436663"/>
            <a:ext cx="1199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  <a:latin typeface="Segoe Script" panose="020B0504020000000003" pitchFamily="34" charset="0"/>
              </a:rPr>
              <a:t>3</a:t>
            </a:r>
            <a:endParaRPr lang="zh-CN" altLang="en-US" sz="96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75908" y="5565565"/>
            <a:ext cx="4304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專家教師</a:t>
            </a:r>
            <a:r>
              <a:rPr lang="en-US" altLang="zh-TW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現場教師經驗分享</a:t>
            </a:r>
            <a:r>
              <a:rPr lang="en-US" altLang="zh-TW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solidFill>
                <a:schemeClr val="accent6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圓角矩形圖說文字 4"/>
          <p:cNvSpPr/>
          <p:nvPr/>
        </p:nvSpPr>
        <p:spPr>
          <a:xfrm>
            <a:off x="8207153" y="4240959"/>
            <a:ext cx="2278966" cy="796519"/>
          </a:xfrm>
          <a:prstGeom prst="wedgeRoundRectCallout">
            <a:avLst>
              <a:gd name="adj1" fmla="val -65277"/>
              <a:gd name="adj2" fmla="val 44838"/>
              <a:gd name="adj3" fmla="val 16667"/>
            </a:avLst>
          </a:prstGeom>
          <a:solidFill>
            <a:schemeClr val="lt1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如有必要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093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5" grpId="0"/>
      <p:bldP spid="8" grpId="0"/>
      <p:bldP spid="9" grpId="0"/>
      <p:bldP spid="2" grpId="0"/>
      <p:bldP spid="3" grpId="0"/>
      <p:bldP spid="12" grpId="0"/>
      <p:bldP spid="13" grpId="0"/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241" y="729942"/>
            <a:ext cx="6082870" cy="927407"/>
          </a:xfrm>
          <a:prstGeom prst="rect">
            <a:avLst/>
          </a:prstGeom>
        </p:spPr>
      </p:pic>
      <p:pic>
        <p:nvPicPr>
          <p:cNvPr id="4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89" y="904644"/>
            <a:ext cx="866752" cy="1505411"/>
          </a:xfrm>
          <a:prstGeom prst="rect">
            <a:avLst/>
          </a:prstGeom>
        </p:spPr>
      </p:pic>
      <p:sp>
        <p:nvSpPr>
          <p:cNvPr id="5" name="文本框 16"/>
          <p:cNvSpPr txBox="1"/>
          <p:nvPr/>
        </p:nvSpPr>
        <p:spPr>
          <a:xfrm>
            <a:off x="3041617" y="870479"/>
            <a:ext cx="438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可關注的主題及面向</a:t>
            </a:r>
            <a:endParaRPr lang="zh-CN" altLang="en-US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73497" y="3063818"/>
            <a:ext cx="6340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規劃校本特色課程或領域特色課程</a:t>
            </a:r>
            <a:endParaRPr lang="zh-TW" altLang="en-US" sz="3200" b="1" dirty="0"/>
          </a:p>
        </p:txBody>
      </p:sp>
      <p:sp>
        <p:nvSpPr>
          <p:cNvPr id="8" name="文本框 6"/>
          <p:cNvSpPr txBox="1"/>
          <p:nvPr/>
        </p:nvSpPr>
        <p:spPr>
          <a:xfrm>
            <a:off x="2593211" y="1581845"/>
            <a:ext cx="1199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1</a:t>
            </a:r>
            <a:endParaRPr lang="zh-CN" altLang="en-US" sz="96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73496" y="4969389"/>
            <a:ext cx="7571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定期評量、複習考和教育會考之診斷分析</a:t>
            </a:r>
          </a:p>
        </p:txBody>
      </p:sp>
      <p:sp>
        <p:nvSpPr>
          <p:cNvPr id="10" name="文本框 6"/>
          <p:cNvSpPr txBox="1"/>
          <p:nvPr/>
        </p:nvSpPr>
        <p:spPr>
          <a:xfrm>
            <a:off x="2593210" y="2637052"/>
            <a:ext cx="1199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2</a:t>
            </a:r>
            <a:endParaRPr lang="zh-CN" altLang="en-US" sz="96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73497" y="2084115"/>
            <a:ext cx="4698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研討領綱和能力指標內容</a:t>
            </a:r>
            <a:endParaRPr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773497" y="3984504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學習的困難點和迷</a:t>
            </a: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思概念</a:t>
            </a:r>
          </a:p>
        </p:txBody>
      </p:sp>
      <p:sp>
        <p:nvSpPr>
          <p:cNvPr id="13" name="文本框 6"/>
          <p:cNvSpPr txBox="1"/>
          <p:nvPr/>
        </p:nvSpPr>
        <p:spPr>
          <a:xfrm>
            <a:off x="2574453" y="3704442"/>
            <a:ext cx="1199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3</a:t>
            </a:r>
            <a:endParaRPr lang="zh-CN" altLang="en-US" sz="96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14" name="文本框 6"/>
          <p:cNvSpPr txBox="1"/>
          <p:nvPr/>
        </p:nvSpPr>
        <p:spPr>
          <a:xfrm>
            <a:off x="2555696" y="4736458"/>
            <a:ext cx="1199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4</a:t>
            </a:r>
            <a:endParaRPr lang="zh-CN" altLang="en-US" sz="96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6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96989" y="6017889"/>
            <a:ext cx="76264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www.1ppt.com/jiaoan/ 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圖片 4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0" b="10463"/>
          <a:stretch>
            <a:fillRect/>
          </a:stretch>
        </p:blipFill>
        <p:spPr bwMode="auto">
          <a:xfrm>
            <a:off x="496988" y="478218"/>
            <a:ext cx="11207331" cy="59366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7522366" y="5830092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2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共同備課的步驟與流程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605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254326"/>
              </a:clrFrom>
              <a:clrTo>
                <a:srgbClr val="254326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 contrast="-40000"/>
          </a:blip>
          <a:stretch>
            <a:fillRect/>
          </a:stretch>
        </p:blipFill>
        <p:spPr>
          <a:xfrm>
            <a:off x="1259632" y="922237"/>
            <a:ext cx="9615465" cy="3838846"/>
          </a:xfrm>
          <a:prstGeom prst="rect">
            <a:avLst/>
          </a:prstGeom>
        </p:spPr>
      </p:pic>
      <p:sp>
        <p:nvSpPr>
          <p:cNvPr id="4" name="文本框 7"/>
          <p:cNvSpPr txBox="1"/>
          <p:nvPr/>
        </p:nvSpPr>
        <p:spPr>
          <a:xfrm>
            <a:off x="1358051" y="4761083"/>
            <a:ext cx="9418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 校 怎 麼 共 同 備 課 ？</a:t>
            </a:r>
            <a:endParaRPr lang="zh-CN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007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577" y="308999"/>
            <a:ext cx="4381435" cy="32698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scontent.xx.fbcdn.net/v/t1.0-9/11921668_1129840823696201_3430189124020831190_n.jpg?oh=66d5ce4f9a61c27b837dd45097be5ef3&amp;oe=5832A70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7557">
            <a:off x="451537" y="3096042"/>
            <a:ext cx="4138900" cy="30869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content.xx.fbcdn.net/v/t1.0-9/12118842_616456568496939_5651781185441724685_n.jpg?oh=719affcf6f31b0634ca831bda46c79f1&amp;oe=581C4AC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9043">
            <a:off x="3808771" y="3188024"/>
            <a:ext cx="4562800" cy="34221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content.xx.fbcdn.net/v/t1.0-9/12923280_1256149364398679_435543795851069228_n.jpg?oh=d60bc5db3bf4609c6722a61387f69f8a&amp;oe=5825470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7720">
            <a:off x="7424074" y="3150375"/>
            <a:ext cx="4326113" cy="32265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7241" y="729942"/>
            <a:ext cx="6082870" cy="927407"/>
          </a:xfrm>
          <a:prstGeom prst="rect">
            <a:avLst/>
          </a:prstGeom>
        </p:spPr>
      </p:pic>
      <p:pic>
        <p:nvPicPr>
          <p:cNvPr id="5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489" y="904644"/>
            <a:ext cx="866752" cy="1505411"/>
          </a:xfrm>
          <a:prstGeom prst="rect">
            <a:avLst/>
          </a:prstGeom>
        </p:spPr>
      </p:pic>
      <p:sp>
        <p:nvSpPr>
          <p:cNvPr id="7" name="文本框 16"/>
          <p:cNvSpPr txBox="1"/>
          <p:nvPr/>
        </p:nvSpPr>
        <p:spPr>
          <a:xfrm>
            <a:off x="3041617" y="870479"/>
            <a:ext cx="438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共同備課不侷限校內</a:t>
            </a:r>
            <a:endParaRPr lang="zh-CN" altLang="en-US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33793" y="1882135"/>
            <a:ext cx="63570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採跨校同科：</a:t>
            </a:r>
            <a:r>
              <a:rPr lang="zh-TW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可適時運用網路，定期辦</a:t>
            </a:r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理</a:t>
            </a:r>
            <a:r>
              <a:rPr lang="zh-TW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實體聚會</a:t>
            </a:r>
            <a:endParaRPr lang="zh-TW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915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77579">
            <a:off x="4758158" y="2945713"/>
            <a:ext cx="4991324" cy="31567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240" y="729942"/>
            <a:ext cx="6842525" cy="927407"/>
          </a:xfrm>
          <a:prstGeom prst="rect">
            <a:avLst/>
          </a:prstGeom>
        </p:spPr>
      </p:pic>
      <p:pic>
        <p:nvPicPr>
          <p:cNvPr id="8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489" y="904644"/>
            <a:ext cx="866752" cy="1505411"/>
          </a:xfrm>
          <a:prstGeom prst="rect">
            <a:avLst/>
          </a:prstGeom>
        </p:spPr>
      </p:pic>
      <p:sp>
        <p:nvSpPr>
          <p:cNvPr id="11" name="文本框 16"/>
          <p:cNvSpPr txBox="1"/>
          <p:nvPr/>
        </p:nvSpPr>
        <p:spPr>
          <a:xfrm>
            <a:off x="3041617" y="870479"/>
            <a:ext cx="4836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共同備課不侷限同領域</a:t>
            </a:r>
            <a:endParaRPr lang="zh-CN" altLang="en-US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24681">
            <a:off x="332394" y="3319783"/>
            <a:ext cx="5224936" cy="29471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矩形 12"/>
          <p:cNvSpPr/>
          <p:nvPr/>
        </p:nvSpPr>
        <p:spPr>
          <a:xfrm>
            <a:off x="8558177" y="5856730"/>
            <a:ext cx="3069776" cy="391991"/>
          </a:xfrm>
          <a:prstGeom prst="rect">
            <a:avLst/>
          </a:prstGeom>
          <a:gradFill>
            <a:gsLst>
              <a:gs pos="0">
                <a:srgbClr val="363636"/>
              </a:gs>
              <a:gs pos="37000">
                <a:srgbClr val="2B2B2B"/>
              </a:gs>
              <a:gs pos="86000">
                <a:srgbClr val="101010"/>
              </a:gs>
              <a:gs pos="100000">
                <a:srgbClr val="020007"/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資料來源：國家教育研究院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88537" y="1797886"/>
            <a:ext cx="85029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採同校跨領域：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可先與他校同科朋友一起備課設計出初步的課程再進行同校共備。</a:t>
            </a:r>
            <a:endParaRPr lang="zh-TW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43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787029"/>
              </p:ext>
            </p:extLst>
          </p:nvPr>
        </p:nvGraphicFramePr>
        <p:xfrm>
          <a:off x="0" y="794"/>
          <a:ext cx="12192000" cy="6857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簡報" r:id="rId4" imgW="2135249" imgH="1600029" progId="PowerPoint.Show.12">
                  <p:embed/>
                </p:oleObj>
              </mc:Choice>
              <mc:Fallback>
                <p:oleObj name="簡報" r:id="rId4" imgW="2135249" imgH="1600029" progId="PowerPoint.Show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94"/>
                        <a:ext cx="12192000" cy="68572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3" descr="D:\Desktop\葉丙成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075" y="5903773"/>
            <a:ext cx="978196" cy="94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5120815" y="5930241"/>
            <a:ext cx="4154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葉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丙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96564" y="5944042"/>
            <a:ext cx="12192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</a:t>
            </a:r>
            <a:endParaRPr lang="en-US" altLang="zh-TW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輝</a:t>
            </a:r>
            <a:endParaRPr lang="en-US" altLang="zh-TW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誠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62697" y="5917474"/>
            <a:ext cx="12192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王</a:t>
            </a:r>
            <a:endParaRPr lang="en-US" altLang="zh-TW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</a:t>
            </a:r>
            <a:endParaRPr lang="en-US" altLang="zh-TW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忠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AutoShape 4" descr="「王政忠」的圖片搜尋結果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53" name="Picture 5" descr="D:\Desktop\image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160" y="5873521"/>
            <a:ext cx="983351" cy="96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Desktop\下載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037" y="5912056"/>
            <a:ext cx="975360" cy="9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2327565" y="251655"/>
            <a:ext cx="73552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掃描</a:t>
            </a:r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臺</a:t>
            </a:r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灣</a:t>
            </a:r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的教學現場</a:t>
            </a:r>
          </a:p>
        </p:txBody>
      </p:sp>
      <p:pic>
        <p:nvPicPr>
          <p:cNvPr id="7174" name="Picture 6" descr="D:\Desktop\無名氏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718" y="4308778"/>
            <a:ext cx="1475757" cy="12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11508510" y="5680364"/>
            <a:ext cx="184731" cy="52322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zh-TW" altLang="en-US" sz="2800" b="1" dirty="0" smtClean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9238465" y="5555669"/>
            <a:ext cx="2509152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大多數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endPara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頁尾版面配置區 9"/>
          <p:cNvSpPr txBox="1">
            <a:spLocks/>
          </p:cNvSpPr>
          <p:nvPr/>
        </p:nvSpPr>
        <p:spPr>
          <a:xfrm>
            <a:off x="7064353" y="6214675"/>
            <a:ext cx="5688184" cy="657161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余霖校長  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學年臺北市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共備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手冊產出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型工作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坊簡報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441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7" grpId="0"/>
      <p:bldP spid="10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241" y="729942"/>
            <a:ext cx="3367806" cy="927407"/>
          </a:xfrm>
          <a:prstGeom prst="rect">
            <a:avLst/>
          </a:prstGeom>
        </p:spPr>
      </p:pic>
      <p:pic>
        <p:nvPicPr>
          <p:cNvPr id="8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89" y="917392"/>
            <a:ext cx="866752" cy="1505411"/>
          </a:xfrm>
          <a:prstGeom prst="rect">
            <a:avLst/>
          </a:prstGeom>
        </p:spPr>
      </p:pic>
      <p:sp>
        <p:nvSpPr>
          <p:cNvPr id="11" name="文本框 16"/>
          <p:cNvSpPr txBox="1"/>
          <p:nvPr/>
        </p:nvSpPr>
        <p:spPr>
          <a:xfrm>
            <a:off x="3041617" y="870479"/>
            <a:ext cx="2163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影片欣賞</a:t>
            </a:r>
            <a:endParaRPr lang="zh-CN" altLang="en-US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89350" y="5542671"/>
            <a:ext cx="8077874" cy="745588"/>
          </a:xfrm>
          <a:prstGeom prst="rect">
            <a:avLst/>
          </a:prstGeom>
          <a:gradFill>
            <a:gsLst>
              <a:gs pos="0">
                <a:srgbClr val="363636"/>
              </a:gs>
              <a:gs pos="37000">
                <a:srgbClr val="2B2B2B"/>
              </a:gs>
              <a:gs pos="86000">
                <a:srgbClr val="101010"/>
              </a:gs>
              <a:gs pos="100000">
                <a:srgbClr val="020007"/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資料來源：國家教育研究院</a:t>
            </a:r>
            <a:endParaRPr lang="en-US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 smtClean="0">
                <a:solidFill>
                  <a:schemeClr val="bg1"/>
                </a:solidFill>
              </a:rPr>
              <a:t>http://</a:t>
            </a:r>
            <a:r>
              <a:rPr lang="en-US" altLang="zh-TW" sz="2400" dirty="0" err="1" smtClean="0">
                <a:solidFill>
                  <a:schemeClr val="bg1"/>
                </a:solidFill>
              </a:rPr>
              <a:t>stv.moe.edu.tw</a:t>
            </a:r>
            <a:r>
              <a:rPr lang="en-US" altLang="zh-TW" sz="2400" dirty="0" smtClean="0">
                <a:solidFill>
                  <a:schemeClr val="bg1"/>
                </a:solidFill>
              </a:rPr>
              <a:t>/</a:t>
            </a:r>
            <a:r>
              <a:rPr lang="en-US" altLang="zh-TW" sz="2400" dirty="0" err="1" smtClean="0">
                <a:solidFill>
                  <a:schemeClr val="bg1"/>
                </a:solidFill>
              </a:rPr>
              <a:t>co_video_content.php?p</a:t>
            </a:r>
            <a:r>
              <a:rPr lang="en-US" altLang="zh-TW" sz="2400" dirty="0" smtClean="0">
                <a:solidFill>
                  <a:schemeClr val="bg1"/>
                </a:solidFill>
              </a:rPr>
              <a:t>=309694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231" y="498682"/>
            <a:ext cx="5904764" cy="504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2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002" y="729942"/>
            <a:ext cx="6082870" cy="927407"/>
          </a:xfrm>
          <a:prstGeom prst="rect">
            <a:avLst/>
          </a:prstGeom>
        </p:spPr>
      </p:pic>
      <p:pic>
        <p:nvPicPr>
          <p:cNvPr id="10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250" y="904644"/>
            <a:ext cx="866752" cy="1505411"/>
          </a:xfrm>
          <a:prstGeom prst="rect">
            <a:avLst/>
          </a:prstGeom>
        </p:spPr>
      </p:pic>
      <p:sp>
        <p:nvSpPr>
          <p:cNvPr id="12" name="文本框 16"/>
          <p:cNvSpPr txBox="1"/>
          <p:nvPr/>
        </p:nvSpPr>
        <p:spPr>
          <a:xfrm>
            <a:off x="2973378" y="870479"/>
            <a:ext cx="4836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共同備課成功的要素</a:t>
            </a:r>
            <a:endParaRPr lang="zh-CN" altLang="en-US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本框 6"/>
          <p:cNvSpPr txBox="1"/>
          <p:nvPr/>
        </p:nvSpPr>
        <p:spPr>
          <a:xfrm>
            <a:off x="2593211" y="1581845"/>
            <a:ext cx="1199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1</a:t>
            </a:r>
            <a:endParaRPr lang="zh-CN" altLang="en-US" sz="96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773497" y="2084115"/>
            <a:ext cx="58272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建立成員平權互信的關係</a:t>
            </a:r>
            <a:endParaRPr lang="zh-TW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本框 6"/>
          <p:cNvSpPr txBox="1"/>
          <p:nvPr/>
        </p:nvSpPr>
        <p:spPr>
          <a:xfrm>
            <a:off x="2593210" y="2793441"/>
            <a:ext cx="1199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2</a:t>
            </a:r>
            <a:endParaRPr lang="zh-CN" altLang="en-US" sz="96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773497" y="3068984"/>
            <a:ext cx="58272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營造安心開放友善的氛圍</a:t>
            </a:r>
            <a:endParaRPr lang="zh-TW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本框 6"/>
          <p:cNvSpPr txBox="1"/>
          <p:nvPr/>
        </p:nvSpPr>
        <p:spPr>
          <a:xfrm>
            <a:off x="2574454" y="3978365"/>
            <a:ext cx="1199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3</a:t>
            </a:r>
            <a:endParaRPr lang="zh-CN" altLang="en-US" sz="96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811009" y="4070713"/>
            <a:ext cx="58272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進行協同學習並共同設計</a:t>
            </a:r>
            <a:endParaRPr lang="zh-TW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本框 6"/>
          <p:cNvSpPr txBox="1"/>
          <p:nvPr/>
        </p:nvSpPr>
        <p:spPr>
          <a:xfrm>
            <a:off x="2536942" y="5087801"/>
            <a:ext cx="1199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4</a:t>
            </a:r>
            <a:endParaRPr lang="zh-CN" altLang="en-US" sz="96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792253" y="5206805"/>
            <a:ext cx="58272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以認知同理心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來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設計課程</a:t>
            </a:r>
            <a:endParaRPr lang="zh-TW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21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241" y="729942"/>
            <a:ext cx="6082870" cy="927407"/>
          </a:xfrm>
          <a:prstGeom prst="rect">
            <a:avLst/>
          </a:prstGeom>
        </p:spPr>
      </p:pic>
      <p:pic>
        <p:nvPicPr>
          <p:cNvPr id="10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89" y="904644"/>
            <a:ext cx="866752" cy="1505411"/>
          </a:xfrm>
          <a:prstGeom prst="rect">
            <a:avLst/>
          </a:prstGeom>
        </p:spPr>
      </p:pic>
      <p:sp>
        <p:nvSpPr>
          <p:cNvPr id="12" name="文本框 16"/>
          <p:cNvSpPr txBox="1"/>
          <p:nvPr/>
        </p:nvSpPr>
        <p:spPr>
          <a:xfrm>
            <a:off x="3041617" y="870479"/>
            <a:ext cx="4836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共同備課成功的要素</a:t>
            </a:r>
            <a:endParaRPr lang="zh-CN" altLang="en-US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本框 6"/>
          <p:cNvSpPr txBox="1"/>
          <p:nvPr/>
        </p:nvSpPr>
        <p:spPr>
          <a:xfrm>
            <a:off x="2593211" y="1581845"/>
            <a:ext cx="1199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5</a:t>
            </a:r>
            <a:endParaRPr lang="zh-CN" altLang="en-US" sz="96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773497" y="2084115"/>
            <a:ext cx="58272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鼓勵邀請專家和學者參與</a:t>
            </a:r>
            <a:endParaRPr lang="zh-TW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本框 6"/>
          <p:cNvSpPr txBox="1"/>
          <p:nvPr/>
        </p:nvSpPr>
        <p:spPr>
          <a:xfrm>
            <a:off x="2593210" y="2793441"/>
            <a:ext cx="1199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6</a:t>
            </a:r>
            <a:endParaRPr lang="zh-CN" altLang="en-US" sz="96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773497" y="3068984"/>
            <a:ext cx="58272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備課結果的運用可有彈性</a:t>
            </a:r>
            <a:endParaRPr lang="zh-TW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本框 6"/>
          <p:cNvSpPr txBox="1"/>
          <p:nvPr/>
        </p:nvSpPr>
        <p:spPr>
          <a:xfrm>
            <a:off x="2574454" y="3978365"/>
            <a:ext cx="1199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7</a:t>
            </a:r>
            <a:endParaRPr lang="zh-CN" altLang="en-US" sz="96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811009" y="4070713"/>
            <a:ext cx="58272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完整落實課堂研究三部曲</a:t>
            </a:r>
            <a:endParaRPr lang="zh-TW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155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254326"/>
              </a:clrFrom>
              <a:clrTo>
                <a:srgbClr val="254326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 contrast="-40000"/>
          </a:blip>
          <a:stretch>
            <a:fillRect/>
          </a:stretch>
        </p:blipFill>
        <p:spPr>
          <a:xfrm>
            <a:off x="1259632" y="922237"/>
            <a:ext cx="9615465" cy="3838846"/>
          </a:xfrm>
          <a:prstGeom prst="rect">
            <a:avLst/>
          </a:prstGeom>
        </p:spPr>
      </p:pic>
      <p:sp>
        <p:nvSpPr>
          <p:cNvPr id="4" name="文本框 7"/>
          <p:cNvSpPr txBox="1"/>
          <p:nvPr/>
        </p:nvSpPr>
        <p:spPr>
          <a:xfrm>
            <a:off x="3711862" y="4964654"/>
            <a:ext cx="4902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 堂 實 踐</a:t>
            </a:r>
            <a:endParaRPr lang="zh-CN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099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04110" y="179755"/>
            <a:ext cx="9085810" cy="1000369"/>
          </a:xfrm>
        </p:spPr>
        <p:txBody>
          <a:bodyPr/>
          <a:lstStyle/>
          <a:p>
            <a:r>
              <a:rPr lang="zh-TW" altLang="en-US" sz="4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臺式</a:t>
            </a:r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學習共同體的要點</a:t>
            </a:r>
            <a:r>
              <a:rPr lang="en-US" altLang="zh-TW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潘慧玲教授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8240" y="1455225"/>
            <a:ext cx="11493825" cy="5119077"/>
          </a:xfrm>
        </p:spPr>
        <p:txBody>
          <a:bodyPr/>
          <a:lstStyle/>
          <a:p>
            <a:r>
              <a:rPr lang="zh-TW" altLang="en-US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學生的課堂</a:t>
            </a:r>
            <a:r>
              <a:rPr lang="zh-TW" altLang="en-US" dirty="0" smtClean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endParaRPr lang="en-US" altLang="zh-TW" dirty="0" smtClean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探究</a:t>
            </a: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提問</a:t>
            </a: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思考</a:t>
            </a: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建構</a:t>
            </a: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合作</a:t>
            </a: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共學</a:t>
            </a: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對話</a:t>
            </a: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鷹架</a:t>
            </a: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endParaRPr lang="en-US" altLang="zh-TW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表達</a:t>
            </a: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聆聽</a:t>
            </a: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分享</a:t>
            </a: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論證</a:t>
            </a: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</a:p>
          <a:p>
            <a:r>
              <a:rPr lang="zh-TW" altLang="en-US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</a:t>
            </a:r>
            <a:r>
              <a:rPr lang="zh-TW" altLang="en-US" dirty="0" smtClean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師</a:t>
            </a:r>
            <a:r>
              <a:rPr lang="zh-TW" altLang="en-US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的教學</a:t>
            </a:r>
            <a:r>
              <a:rPr lang="zh-TW" altLang="en-US" dirty="0" smtClean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歷程</a:t>
            </a:r>
            <a:endParaRPr lang="en-US" altLang="zh-TW" dirty="0" smtClean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導入</a:t>
            </a:r>
            <a:r>
              <a:rPr lang="zh-TW" altLang="en-US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、開展、</a:t>
            </a:r>
            <a:r>
              <a:rPr lang="zh-TW" altLang="en-US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挑戰</a:t>
            </a:r>
            <a:r>
              <a:rPr lang="en-US" altLang="zh-TW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伸展跳躍</a:t>
            </a:r>
            <a:r>
              <a:rPr lang="en-US" altLang="zh-TW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dirty="0" smtClean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r>
              <a:rPr lang="zh-TW" altLang="en-US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的教學</a:t>
            </a:r>
            <a:r>
              <a:rPr lang="zh-TW" altLang="en-US" dirty="0" smtClean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引導</a:t>
            </a:r>
            <a:endParaRPr lang="en-US" altLang="zh-TW" dirty="0" smtClean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聆聽</a:t>
            </a:r>
            <a:r>
              <a:rPr lang="zh-TW" altLang="en-US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、串聯、返回</a:t>
            </a:r>
          </a:p>
        </p:txBody>
      </p:sp>
    </p:spTree>
    <p:extLst>
      <p:ext uri="{BB962C8B-B14F-4D97-AF65-F5344CB8AC3E}">
        <p14:creationId xmlns:p14="http://schemas.microsoft.com/office/powerpoint/2010/main" val="210408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"/>
          <p:cNvSpPr txBox="1"/>
          <p:nvPr/>
        </p:nvSpPr>
        <p:spPr>
          <a:xfrm>
            <a:off x="2614713" y="546977"/>
            <a:ext cx="8003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說課、觀課、議課</a:t>
            </a:r>
            <a:endParaRPr lang="zh-CN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948" y="1640424"/>
            <a:ext cx="7910144" cy="467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6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"/>
          <p:cNvSpPr txBox="1"/>
          <p:nvPr/>
        </p:nvSpPr>
        <p:spPr>
          <a:xfrm>
            <a:off x="690248" y="687655"/>
            <a:ext cx="2292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說課</a:t>
            </a:r>
            <a:endParaRPr lang="zh-CN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351" y="536990"/>
            <a:ext cx="8581292" cy="577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2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"/>
          <p:cNvSpPr txBox="1"/>
          <p:nvPr/>
        </p:nvSpPr>
        <p:spPr>
          <a:xfrm>
            <a:off x="690248" y="687655"/>
            <a:ext cx="2292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說課</a:t>
            </a:r>
            <a:endParaRPr lang="zh-CN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051" y="897410"/>
            <a:ext cx="8630441" cy="523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"/>
          <p:cNvSpPr txBox="1"/>
          <p:nvPr/>
        </p:nvSpPr>
        <p:spPr>
          <a:xfrm>
            <a:off x="690248" y="687655"/>
            <a:ext cx="2292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說課</a:t>
            </a:r>
            <a:endParaRPr lang="zh-CN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504" y="687655"/>
            <a:ext cx="8681598" cy="558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7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"/>
          <p:cNvSpPr txBox="1"/>
          <p:nvPr/>
        </p:nvSpPr>
        <p:spPr>
          <a:xfrm>
            <a:off x="690248" y="687655"/>
            <a:ext cx="2292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觀課</a:t>
            </a:r>
            <a:endParaRPr lang="zh-CN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0938">
            <a:off x="413591" y="1633656"/>
            <a:ext cx="5470222" cy="36231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205" y="885856"/>
            <a:ext cx="5015021" cy="33216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8426">
            <a:off x="3347743" y="203374"/>
            <a:ext cx="5086861" cy="33692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634" y="3177861"/>
            <a:ext cx="5589142" cy="31489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856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254326"/>
              </a:clrFrom>
              <a:clrTo>
                <a:srgbClr val="254326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 contrast="-40000"/>
          </a:blip>
          <a:stretch>
            <a:fillRect/>
          </a:stretch>
        </p:blipFill>
        <p:spPr>
          <a:xfrm>
            <a:off x="1259632" y="922237"/>
            <a:ext cx="9615465" cy="383884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124808" y="4761083"/>
            <a:ext cx="8553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 何 要 共 同 備 課 ？</a:t>
            </a:r>
            <a:endParaRPr lang="zh-CN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284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"/>
          <p:cNvSpPr txBox="1"/>
          <p:nvPr/>
        </p:nvSpPr>
        <p:spPr>
          <a:xfrm>
            <a:off x="690248" y="687655"/>
            <a:ext cx="2292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議課</a:t>
            </a:r>
            <a:endParaRPr lang="zh-CN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721" y="787571"/>
            <a:ext cx="8533127" cy="538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8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"/>
          <p:cNvSpPr txBox="1"/>
          <p:nvPr/>
        </p:nvSpPr>
        <p:spPr>
          <a:xfrm>
            <a:off x="690248" y="687655"/>
            <a:ext cx="2292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議課</a:t>
            </a:r>
            <a:endParaRPr lang="zh-CN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632" y="687655"/>
            <a:ext cx="8486996" cy="558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3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"/>
          <p:cNvSpPr txBox="1"/>
          <p:nvPr/>
        </p:nvSpPr>
        <p:spPr>
          <a:xfrm>
            <a:off x="690248" y="687655"/>
            <a:ext cx="2292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議課</a:t>
            </a:r>
            <a:endParaRPr lang="zh-CN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292" y="687655"/>
            <a:ext cx="8581083" cy="503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6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"/>
          <p:cNvSpPr txBox="1"/>
          <p:nvPr/>
        </p:nvSpPr>
        <p:spPr>
          <a:xfrm>
            <a:off x="690248" y="687655"/>
            <a:ext cx="2292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議課</a:t>
            </a:r>
            <a:endParaRPr lang="zh-CN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089" y="744983"/>
            <a:ext cx="8476331" cy="503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7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"/>
          <p:cNvSpPr txBox="1"/>
          <p:nvPr/>
        </p:nvSpPr>
        <p:spPr>
          <a:xfrm>
            <a:off x="690248" y="687655"/>
            <a:ext cx="2292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議課</a:t>
            </a:r>
            <a:endParaRPr lang="zh-CN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779" y="949770"/>
            <a:ext cx="7980510" cy="4972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圓角矩形圖說文字 2"/>
          <p:cNvSpPr/>
          <p:nvPr/>
        </p:nvSpPr>
        <p:spPr>
          <a:xfrm>
            <a:off x="2067950" y="1887984"/>
            <a:ext cx="5711483" cy="2757268"/>
          </a:xfrm>
          <a:prstGeom prst="wedgeRoundRectCallout">
            <a:avLst>
              <a:gd name="adj1" fmla="val 62651"/>
              <a:gd name="adj2" fmla="val 9417"/>
              <a:gd name="adj3" fmla="val 16667"/>
            </a:avLst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為何要用閱讀短文和簡答的設計</a:t>
            </a: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圓角矩形圖說文字 5"/>
          <p:cNvSpPr/>
          <p:nvPr/>
        </p:nvSpPr>
        <p:spPr>
          <a:xfrm>
            <a:off x="2067950" y="1887984"/>
            <a:ext cx="5711483" cy="2757268"/>
          </a:xfrm>
          <a:prstGeom prst="wedgeRoundRectCallout">
            <a:avLst>
              <a:gd name="adj1" fmla="val 62651"/>
              <a:gd name="adj2" fmla="val 9417"/>
              <a:gd name="adj3" fmla="val 16667"/>
            </a:avLst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因為在</a:t>
            </a: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107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課綱通過後，評量形式課能也會愈多出現非選題。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2067950" y="1887984"/>
            <a:ext cx="5711483" cy="2757268"/>
          </a:xfrm>
          <a:prstGeom prst="wedgeRoundRectCallout">
            <a:avLst>
              <a:gd name="adj1" fmla="val 62651"/>
              <a:gd name="adj2" fmla="val 9417"/>
              <a:gd name="adj3" fmla="val 16667"/>
            </a:avLst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我發覺我設計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第二題對該班已經很延伸跳躍了，我認為是我設計問題的提示不夠。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1153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animBg="1"/>
      <p:bldP spid="8" grpId="0" uiExpand="1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254326"/>
              </a:clrFrom>
              <a:clrTo>
                <a:srgbClr val="254326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 contrast="-40000"/>
          </a:blip>
          <a:stretch>
            <a:fillRect/>
          </a:stretch>
        </p:blipFill>
        <p:spPr>
          <a:xfrm>
            <a:off x="1259632" y="922237"/>
            <a:ext cx="9615465" cy="383884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59632" y="4761083"/>
            <a:ext cx="10108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廣 告 時 間 </a:t>
            </a:r>
            <a:r>
              <a:rPr lang="en-US" altLang="zh-TW" sz="7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|</a:t>
            </a:r>
            <a:r>
              <a:rPr lang="zh-TW" altLang="en-US" sz="7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共 備 資 源</a:t>
            </a:r>
            <a:endParaRPr lang="zh-CN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472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30569">
            <a:off x="859556" y="1045811"/>
            <a:ext cx="6637377" cy="36670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6075">
            <a:off x="4681752" y="1956711"/>
            <a:ext cx="6686834" cy="39480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文本框 7"/>
          <p:cNvSpPr txBox="1"/>
          <p:nvPr/>
        </p:nvSpPr>
        <p:spPr>
          <a:xfrm>
            <a:off x="7753833" y="943925"/>
            <a:ext cx="3577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臺 北 酷 課 雲</a:t>
            </a:r>
            <a:endParaRPr lang="zh-CN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915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254326"/>
              </a:clrFrom>
              <a:clrTo>
                <a:srgbClr val="254326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 contrast="-40000"/>
          </a:blip>
          <a:stretch>
            <a:fillRect/>
          </a:stretch>
        </p:blipFill>
        <p:spPr>
          <a:xfrm>
            <a:off x="1259632" y="922237"/>
            <a:ext cx="9615465" cy="383884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357348" y="4761083"/>
            <a:ext cx="58685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 點 回 顧</a:t>
            </a:r>
            <a:endParaRPr lang="zh-CN" altLang="en-US" sz="6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649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628648" y="652873"/>
            <a:ext cx="7467600" cy="93610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一般課程（教學）設計常見的現象</a:t>
            </a: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本框 6"/>
          <p:cNvSpPr txBox="1"/>
          <p:nvPr/>
        </p:nvSpPr>
        <p:spPr>
          <a:xfrm>
            <a:off x="1650676" y="1131678"/>
            <a:ext cx="1199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1</a:t>
            </a:r>
            <a:endParaRPr lang="zh-CN" altLang="en-US" sz="96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49720" y="1314160"/>
            <a:ext cx="80386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「按內容」的課程設計：讓教科書決定教學內容和教學順序，</a:t>
            </a:r>
            <a:r>
              <a:rPr lang="zh-TW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缺乏主要概念</a:t>
            </a:r>
            <a:r>
              <a:rPr lang="en-US" altLang="zh-TW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(Big Ideas)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引導教學。</a:t>
            </a:r>
          </a:p>
        </p:txBody>
      </p:sp>
      <p:sp>
        <p:nvSpPr>
          <p:cNvPr id="9" name="文本框 6"/>
          <p:cNvSpPr txBox="1"/>
          <p:nvPr/>
        </p:nvSpPr>
        <p:spPr>
          <a:xfrm>
            <a:off x="1650675" y="2997661"/>
            <a:ext cx="1199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2</a:t>
            </a:r>
            <a:endParaRPr lang="zh-CN" altLang="en-US" sz="96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49719" y="3180143"/>
            <a:ext cx="80386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偏向「活動導向」的設計：</a:t>
            </a:r>
            <a:r>
              <a:rPr lang="zh-TW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動手不動腦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endParaRPr lang="zh-TW" alt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本框 6"/>
          <p:cNvSpPr txBox="1"/>
          <p:nvPr/>
        </p:nvSpPr>
        <p:spPr>
          <a:xfrm>
            <a:off x="1650675" y="4463062"/>
            <a:ext cx="1199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3</a:t>
            </a:r>
            <a:endParaRPr lang="zh-CN" altLang="en-US" sz="96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49719" y="4645544"/>
            <a:ext cx="80386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忽略教材的</a:t>
            </a:r>
            <a:r>
              <a:rPr lang="zh-TW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組織分析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，無法精熟教材，掌握核心概念。</a:t>
            </a:r>
          </a:p>
          <a:p>
            <a:endParaRPr lang="zh-TW" alt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頁尾版面配置區 9"/>
          <p:cNvSpPr txBox="1">
            <a:spLocks/>
          </p:cNvSpPr>
          <p:nvPr/>
        </p:nvSpPr>
        <p:spPr>
          <a:xfrm>
            <a:off x="628648" y="5927667"/>
            <a:ext cx="7755697" cy="365760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資料來源：黃淑馨校長「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學習者中心」教學設計理念與實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作演講簡報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630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628648" y="652873"/>
            <a:ext cx="7467600" cy="93610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一般課程（教學）設計常見的現象</a:t>
            </a: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本框 6"/>
          <p:cNvSpPr txBox="1"/>
          <p:nvPr/>
        </p:nvSpPr>
        <p:spPr>
          <a:xfrm>
            <a:off x="1650676" y="1131678"/>
            <a:ext cx="1199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4</a:t>
            </a:r>
            <a:endParaRPr lang="zh-CN" altLang="en-US" sz="96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49720" y="1314160"/>
            <a:ext cx="80386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缺乏</a:t>
            </a:r>
            <a:r>
              <a:rPr lang="zh-TW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學習鷹架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的搭建，無法達成預期的學習結果。</a:t>
            </a:r>
          </a:p>
        </p:txBody>
      </p:sp>
      <p:sp>
        <p:nvSpPr>
          <p:cNvPr id="9" name="文本框 6"/>
          <p:cNvSpPr txBox="1"/>
          <p:nvPr/>
        </p:nvSpPr>
        <p:spPr>
          <a:xfrm>
            <a:off x="1650676" y="2518856"/>
            <a:ext cx="1199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5</a:t>
            </a:r>
            <a:endParaRPr lang="zh-CN" altLang="en-US" sz="96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49720" y="2701338"/>
            <a:ext cx="80386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教學設計「</a:t>
            </a:r>
            <a:r>
              <a:rPr lang="zh-TW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獨行俠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」，時間精力有限，難以發展優質設計</a:t>
            </a:r>
          </a:p>
        </p:txBody>
      </p:sp>
      <p:sp>
        <p:nvSpPr>
          <p:cNvPr id="13" name="頁尾版面配置區 9"/>
          <p:cNvSpPr txBox="1">
            <a:spLocks/>
          </p:cNvSpPr>
          <p:nvPr/>
        </p:nvSpPr>
        <p:spPr>
          <a:xfrm>
            <a:off x="628648" y="5927667"/>
            <a:ext cx="7755697" cy="365760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資料來源：黃淑馨校長「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學習者中心」教學設計理念與實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作演講簡報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699169" y="3809076"/>
            <a:ext cx="7836338" cy="2088070"/>
          </a:xfrm>
          <a:prstGeom prst="rect">
            <a:avLst/>
          </a:prstGeom>
          <a:gradFill>
            <a:gsLst>
              <a:gs pos="0">
                <a:srgbClr val="363636"/>
              </a:gs>
              <a:gs pos="37000">
                <a:srgbClr val="2B2B2B"/>
              </a:gs>
              <a:gs pos="86000">
                <a:srgbClr val="101010"/>
              </a:gs>
              <a:gs pos="100000">
                <a:srgbClr val="020007"/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教師要透過</a:t>
            </a:r>
            <a:r>
              <a:rPr lang="zh-TW" altLang="en-US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共同備課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，發展以學生為中心，探究為基礎，重視持續理解，促進學習遷移的優質教學設計。</a:t>
            </a:r>
          </a:p>
        </p:txBody>
      </p:sp>
    </p:spTree>
    <p:extLst>
      <p:ext uri="{BB962C8B-B14F-4D97-AF65-F5344CB8AC3E}">
        <p14:creationId xmlns:p14="http://schemas.microsoft.com/office/powerpoint/2010/main" val="201232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6811" y="1094727"/>
            <a:ext cx="10790831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4450" lvl="1" indent="-8572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知識由誰建構</a:t>
            </a:r>
            <a:r>
              <a:rPr lang="zh-TW" alt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7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14450" lvl="1" indent="-8572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的主權在誰？</a:t>
            </a:r>
            <a:endParaRPr lang="en-US" altLang="zh-TW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14450" lvl="1" indent="-8572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自主</a:t>
            </a:r>
            <a:r>
              <a:rPr lang="zh-TW" alt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能力重要</a:t>
            </a:r>
            <a:r>
              <a:rPr lang="zh-TW" alt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嗎</a:t>
            </a:r>
            <a:r>
              <a:rPr lang="zh-TW" alt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629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 txBox="1">
            <a:spLocks/>
          </p:cNvSpPr>
          <p:nvPr/>
        </p:nvSpPr>
        <p:spPr>
          <a:xfrm>
            <a:off x="1878037" y="584128"/>
            <a:ext cx="7467600" cy="8501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共同備課開步走</a:t>
            </a:r>
            <a:endParaRPr lang="zh-TW" altLang="en-US" sz="5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內容版面配置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2076525"/>
              </p:ext>
            </p:extLst>
          </p:nvPr>
        </p:nvGraphicFramePr>
        <p:xfrm>
          <a:off x="1658289" y="1434234"/>
          <a:ext cx="850728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向右箭號 6"/>
          <p:cNvSpPr/>
          <p:nvPr/>
        </p:nvSpPr>
        <p:spPr>
          <a:xfrm>
            <a:off x="4121925" y="1585723"/>
            <a:ext cx="978408" cy="31421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7177961" y="1585723"/>
            <a:ext cx="978408" cy="31421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797993" y="2161457"/>
            <a:ext cx="5156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</a:t>
            </a:r>
          </a:p>
          <a:p>
            <a:r>
              <a:rPr lang="zh-TW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立</a:t>
            </a:r>
          </a:p>
          <a:p>
            <a:r>
              <a:rPr lang="zh-TW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</a:t>
            </a:r>
          </a:p>
          <a:p>
            <a:r>
              <a:rPr lang="zh-TW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師</a:t>
            </a:r>
          </a:p>
          <a:p>
            <a:r>
              <a:rPr lang="zh-TW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</a:p>
          <a:p>
            <a:r>
              <a:rPr lang="zh-TW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習</a:t>
            </a:r>
          </a:p>
          <a:p>
            <a:r>
              <a:rPr lang="zh-TW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</a:t>
            </a:r>
          </a:p>
          <a:p>
            <a:r>
              <a:rPr lang="zh-TW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</a:t>
            </a:r>
          </a:p>
          <a:p>
            <a:r>
              <a:rPr lang="zh-TW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</a:t>
            </a:r>
          </a:p>
          <a:p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  <a:endParaRPr lang="zh-TW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</a:t>
            </a:r>
            <a:endParaRPr lang="zh-TW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endParaRPr lang="zh-TW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60803" y="2667374"/>
            <a:ext cx="50065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28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共</a:t>
            </a:r>
          </a:p>
          <a:p>
            <a:pPr>
              <a:spcAft>
                <a:spcPts val="0"/>
              </a:spcAft>
            </a:pPr>
            <a:r>
              <a:rPr lang="zh-TW" altLang="zh-TW" sz="28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同</a:t>
            </a:r>
          </a:p>
          <a:p>
            <a:pPr>
              <a:spcAft>
                <a:spcPts val="0"/>
              </a:spcAft>
            </a:pPr>
            <a:r>
              <a:rPr lang="zh-TW" altLang="zh-TW" sz="28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備</a:t>
            </a:r>
          </a:p>
          <a:p>
            <a:pPr>
              <a:spcAft>
                <a:spcPts val="0"/>
              </a:spcAft>
            </a:pPr>
            <a:r>
              <a:rPr lang="zh-TW" altLang="zh-TW" sz="28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課</a:t>
            </a:r>
          </a:p>
          <a:p>
            <a:pPr>
              <a:spcAft>
                <a:spcPts val="0"/>
              </a:spcAft>
            </a:pPr>
            <a:r>
              <a:rPr lang="en-US" altLang="zh-TW" b="1" kern="100" dirty="0">
                <a:latin typeface="Calibri"/>
                <a:ea typeface="新細明體"/>
                <a:cs typeface="Times New Roman"/>
              </a:rPr>
              <a:t> </a:t>
            </a:r>
            <a:endParaRPr lang="zh-TW" altLang="zh-TW" b="1" kern="100" dirty="0">
              <a:effectLst/>
              <a:latin typeface="Calibri"/>
              <a:ea typeface="新細明體"/>
              <a:cs typeface="Times New Roman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424265" y="2119253"/>
            <a:ext cx="48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</a:t>
            </a:r>
          </a:p>
          <a:p>
            <a:r>
              <a:rPr lang="zh-TW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</a:t>
            </a:r>
          </a:p>
          <a:p>
            <a:r>
              <a:rPr lang="zh-TW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</a:t>
            </a:r>
          </a:p>
          <a:p>
            <a:r>
              <a:rPr lang="zh-TW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</a:p>
          <a:p>
            <a:r>
              <a:rPr lang="zh-TW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</a:t>
            </a:r>
          </a:p>
          <a:p>
            <a:r>
              <a:rPr lang="zh-TW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</a:t>
            </a:r>
          </a:p>
          <a:p>
            <a:r>
              <a:rPr lang="zh-TW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授</a:t>
            </a:r>
          </a:p>
          <a:p>
            <a:r>
              <a:rPr lang="zh-TW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</a:p>
          <a:p>
            <a:r>
              <a:rPr lang="zh-TW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</a:t>
            </a:r>
          </a:p>
          <a:p>
            <a:r>
              <a:rPr lang="zh-TW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</a:p>
          <a:p>
            <a:r>
              <a:rPr lang="zh-TW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議</a:t>
            </a:r>
          </a:p>
          <a:p>
            <a:r>
              <a:rPr lang="zh-TW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</a:p>
        </p:txBody>
      </p:sp>
      <p:sp>
        <p:nvSpPr>
          <p:cNvPr id="13" name="頁尾版面配置區 9"/>
          <p:cNvSpPr txBox="1">
            <a:spLocks/>
          </p:cNvSpPr>
          <p:nvPr/>
        </p:nvSpPr>
        <p:spPr>
          <a:xfrm>
            <a:off x="628648" y="5927667"/>
            <a:ext cx="7755697" cy="365760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資料來源：黃淑馨校長「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學習者中心」教學設計理念與實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作演講簡報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414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  <p:bldP spid="7" grpId="0" animBg="1"/>
      <p:bldP spid="9" grpId="0" animBg="1"/>
      <p:bldP spid="10" grpId="0"/>
      <p:bldP spid="11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180" y="3954367"/>
            <a:ext cx="5632543" cy="1909746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869738" y="2189612"/>
            <a:ext cx="6531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8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THANK</a:t>
            </a:r>
          </a:p>
          <a:p>
            <a:pPr algn="ctr"/>
            <a:r>
              <a:rPr kumimoji="1" lang="en-US" altLang="zh-CN" sz="48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YOU</a:t>
            </a:r>
            <a:endParaRPr kumimoji="1" lang="zh-CN" altLang="en-US" sz="4800" dirty="0" smtClean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83" y="724728"/>
            <a:ext cx="1462500" cy="10912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78765" y="724728"/>
            <a:ext cx="1462500" cy="10912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32003">
            <a:off x="6809695" y="1461474"/>
            <a:ext cx="1248750" cy="9787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4227" y="2744143"/>
            <a:ext cx="1361250" cy="13162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723045" y="4278870"/>
            <a:ext cx="2824812" cy="407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0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臺北市社會領域輔導團 </a:t>
            </a:r>
            <a:endParaRPr lang="en-US" altLang="zh-CN" sz="20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907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254326"/>
              </a:clrFrom>
              <a:clrTo>
                <a:srgbClr val="254326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 contrast="-40000"/>
          </a:blip>
          <a:stretch>
            <a:fillRect/>
          </a:stretch>
        </p:blipFill>
        <p:spPr>
          <a:xfrm>
            <a:off x="1559859" y="922237"/>
            <a:ext cx="9315238" cy="3838846"/>
          </a:xfrm>
          <a:prstGeom prst="rect">
            <a:avLst/>
          </a:prstGeom>
        </p:spPr>
      </p:pic>
      <p:sp>
        <p:nvSpPr>
          <p:cNvPr id="9" name="標題 4"/>
          <p:cNvSpPr txBox="1">
            <a:spLocks/>
          </p:cNvSpPr>
          <p:nvPr/>
        </p:nvSpPr>
        <p:spPr>
          <a:xfrm>
            <a:off x="2166425" y="485464"/>
            <a:ext cx="9585863" cy="14157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學習是透過與自己、他人和客體的對話而建構</a:t>
            </a:r>
            <a:endParaRPr lang="zh-TW" altLang="en-US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3755" y="1193353"/>
            <a:ext cx="635877" cy="4824536"/>
          </a:xfrm>
          <a:prstGeom prst="rect">
            <a:avLst/>
          </a:prstGeom>
          <a:gradFill>
            <a:gsLst>
              <a:gs pos="0">
                <a:srgbClr val="363636"/>
              </a:gs>
              <a:gs pos="37000">
                <a:srgbClr val="2B2B2B"/>
              </a:gs>
              <a:gs pos="86000">
                <a:srgbClr val="101010"/>
              </a:gs>
              <a:gs pos="100000">
                <a:srgbClr val="020007"/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endParaRPr lang="en-US" altLang="zh-TW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話學</a:t>
            </a:r>
            <a:endParaRPr lang="en-US" altLang="zh-TW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習</a:t>
            </a:r>
            <a:endParaRPr lang="en-US" altLang="zh-TW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endParaRPr lang="en-US" altLang="zh-TW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位</a:t>
            </a:r>
            <a:endParaRPr lang="en-US" altLang="zh-TW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endParaRPr lang="en-US" altLang="zh-TW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體</a:t>
            </a:r>
            <a:endParaRPr lang="en-US" altLang="zh-TW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論</a:t>
            </a:r>
          </a:p>
          <a:p>
            <a:pPr algn="ctr"/>
            <a:endParaRPr lang="zh-TW" altLang="en-US" sz="32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1" name="資料庫圖表 10"/>
          <p:cNvGraphicFramePr/>
          <p:nvPr>
            <p:extLst>
              <p:ext uri="{D42A27DB-BD31-4B8C-83A1-F6EECF244321}">
                <p14:modId xmlns:p14="http://schemas.microsoft.com/office/powerpoint/2010/main" val="2565510753"/>
              </p:ext>
            </p:extLst>
          </p:nvPr>
        </p:nvGraphicFramePr>
        <p:xfrm>
          <a:off x="4045747" y="1076982"/>
          <a:ext cx="799288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頁尾版面配置區 9"/>
          <p:cNvSpPr txBox="1">
            <a:spLocks/>
          </p:cNvSpPr>
          <p:nvPr/>
        </p:nvSpPr>
        <p:spPr>
          <a:xfrm>
            <a:off x="1259632" y="5806874"/>
            <a:ext cx="4803543" cy="365760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資料來源：學習領導與學習共同體計畫辦公室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987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Graphic spid="11" grpId="0">
        <p:bldAsOne/>
      </p:bldGraphic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/>
          </p:cNvSpPr>
          <p:nvPr/>
        </p:nvSpPr>
        <p:spPr>
          <a:xfrm>
            <a:off x="654148" y="618307"/>
            <a:ext cx="9291710" cy="53492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u"/>
            </a:pPr>
            <a:r>
              <a:rPr lang="zh-TW" altLang="en-US" sz="4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教學典範的轉移</a:t>
            </a:r>
            <a:endParaRPr lang="en-US" altLang="zh-TW" sz="40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TW" altLang="en-US" sz="4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行為主義 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--------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建構主義</a:t>
            </a:r>
            <a:endParaRPr lang="en-US" altLang="zh-TW" sz="36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（講述灌輸）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------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（協同探究）</a:t>
            </a:r>
            <a:endParaRPr lang="en-US" altLang="zh-TW" sz="36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Arial" panose="020B0604020202020204" pitchFamily="34" charset="0"/>
              <a:buNone/>
            </a:pPr>
            <a:endParaRPr lang="en-US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indent="-639763">
              <a:buFont typeface="Arial" panose="020B0604020202020204" pitchFamily="34" charset="0"/>
              <a:buNone/>
            </a:pPr>
            <a:r>
              <a:rPr lang="zh-TW" altLang="en-US" sz="4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「按內容」教學  </a:t>
            </a:r>
            <a:r>
              <a:rPr lang="en-US" altLang="zh-TW" sz="4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4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「跨內容」教學</a:t>
            </a:r>
            <a:endParaRPr lang="en-US" altLang="zh-TW" sz="4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Arial" panose="020B0604020202020204" pitchFamily="34" charset="0"/>
              <a:buNone/>
            </a:pPr>
            <a:endParaRPr lang="en-US" altLang="zh-TW" dirty="0" smtClean="0"/>
          </a:p>
          <a:p>
            <a:pPr>
              <a:buFont typeface="Arial" panose="020B0604020202020204" pitchFamily="34" charset="0"/>
              <a:buNone/>
            </a:pPr>
            <a:r>
              <a:rPr lang="zh-TW" altLang="en-US" dirty="0" smtClean="0"/>
              <a:t>   </a:t>
            </a:r>
            <a:endParaRPr lang="en-US" altLang="zh-TW" dirty="0" smtClean="0"/>
          </a:p>
          <a:p>
            <a:pPr>
              <a:buFont typeface="Arial" panose="020B0604020202020204" pitchFamily="34" charset="0"/>
              <a:buNone/>
            </a:pPr>
            <a:endParaRPr lang="en-US" altLang="zh-TW" dirty="0" smtClean="0"/>
          </a:p>
          <a:p>
            <a:pPr>
              <a:buFont typeface="Wingdings" pitchFamily="2" charset="2"/>
              <a:buChar char="ü"/>
            </a:pPr>
            <a:endParaRPr lang="zh-TW" altLang="en-US" dirty="0"/>
          </a:p>
        </p:txBody>
      </p:sp>
      <p:sp>
        <p:nvSpPr>
          <p:cNvPr id="3" name="向下箭號 2"/>
          <p:cNvSpPr/>
          <p:nvPr/>
        </p:nvSpPr>
        <p:spPr>
          <a:xfrm>
            <a:off x="1944898" y="2521989"/>
            <a:ext cx="349588" cy="36188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471620" y="3532934"/>
            <a:ext cx="6134226" cy="2304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教科書是教學資源之一</a:t>
            </a:r>
            <a:endPara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教材重新建構，促進有意義的學習</a:t>
            </a:r>
            <a:endParaRPr lang="en-US" altLang="zh-TW" sz="24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透過探究、實作評量，深度理解學習內容</a:t>
            </a:r>
            <a:endPara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強調參與、互動、共學、討論、對話</a:t>
            </a:r>
            <a:endPara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79531" y="3532934"/>
            <a:ext cx="4300431" cy="2304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倚賴教科書</a:t>
            </a:r>
            <a:endPara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照本宣科</a:t>
            </a:r>
            <a:endParaRPr lang="en-US" altLang="zh-TW" sz="24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偏重教科書知識和紙筆評量</a:t>
            </a:r>
            <a:endPara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教師中心 </a:t>
            </a:r>
            <a:endPara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向下箭號 6"/>
          <p:cNvSpPr/>
          <p:nvPr/>
        </p:nvSpPr>
        <p:spPr>
          <a:xfrm>
            <a:off x="5945378" y="2521989"/>
            <a:ext cx="349588" cy="36188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802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740090" y="793196"/>
            <a:ext cx="8686800" cy="7138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/>
            <a:r>
              <a:rPr lang="zh-TW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師生角色的改變和學習權責的轉移</a:t>
            </a:r>
            <a:endParaRPr lang="zh-TW" altLang="en-US" sz="36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777922" y="2621507"/>
            <a:ext cx="6059606" cy="26328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問題與情境的設計者</a:t>
            </a:r>
            <a:endParaRPr lang="en-US" altLang="zh-TW" sz="36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討論溝通的引導者和協調者</a:t>
            </a:r>
            <a:endParaRPr lang="en-US" altLang="zh-TW" sz="36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知識建構的促進者</a:t>
            </a:r>
            <a:endParaRPr lang="en-US" altLang="zh-TW" sz="36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>
              <a:solidFill>
                <a:schemeClr val="accent4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7"/>
          <p:cNvSpPr txBox="1">
            <a:spLocks/>
          </p:cNvSpPr>
          <p:nvPr/>
        </p:nvSpPr>
        <p:spPr>
          <a:xfrm>
            <a:off x="7001301" y="2621507"/>
            <a:ext cx="4534469" cy="21827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問題的探究者</a:t>
            </a:r>
            <a:endParaRPr lang="en-US" altLang="zh-TW" sz="36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知識與意義的詮釋者</a:t>
            </a:r>
            <a:endParaRPr lang="en-US" altLang="zh-TW" sz="36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創造與發明者</a:t>
            </a:r>
            <a:endParaRPr lang="zh-TW" altLang="en-US" sz="3600" b="1" dirty="0">
              <a:solidFill>
                <a:schemeClr val="accent6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版面配置區 5"/>
          <p:cNvSpPr txBox="1">
            <a:spLocks/>
          </p:cNvSpPr>
          <p:nvPr/>
        </p:nvSpPr>
        <p:spPr>
          <a:xfrm>
            <a:off x="1166884" y="1897052"/>
            <a:ext cx="3657600" cy="658368"/>
          </a:xfrm>
          <a:prstGeom prst="roundRect">
            <a:avLst>
              <a:gd name="adj" fmla="val 16667"/>
            </a:avLst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40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  師</a:t>
            </a:r>
            <a:endParaRPr lang="zh-TW" altLang="en-US" sz="4000" b="1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版面配置區 6"/>
          <p:cNvSpPr txBox="1">
            <a:spLocks/>
          </p:cNvSpPr>
          <p:nvPr/>
        </p:nvSpPr>
        <p:spPr>
          <a:xfrm>
            <a:off x="7439736" y="1897052"/>
            <a:ext cx="3657600" cy="658368"/>
          </a:xfrm>
          <a:prstGeom prst="roundRect">
            <a:avLst>
              <a:gd name="adj" fmla="val 16667"/>
            </a:avLst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4000" b="1" dirty="0" smtClean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  生</a:t>
            </a:r>
            <a:endParaRPr lang="zh-TW" altLang="en-US" sz="3600" b="1" dirty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352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241" y="729942"/>
            <a:ext cx="4250713" cy="9274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89" y="904644"/>
            <a:ext cx="866752" cy="150541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703993" y="832728"/>
            <a:ext cx="3554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共同備課理念</a:t>
            </a:r>
            <a:endParaRPr lang="zh-CN" altLang="en-US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3962597" y="1760135"/>
            <a:ext cx="698206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達到領域教師和諧共進的目標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2347165" y="3151505"/>
            <a:ext cx="9329020" cy="265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藉由教師互動構築信賴與協力關係，進而啟動教師間的「</a:t>
            </a:r>
            <a:r>
              <a:rPr lang="zh-TW" altLang="en-US" sz="32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協同學習</a:t>
            </a:r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」機制，教師成員們秉持學習共同體的精神，互相觀摩學習，共同進行專業研修，以達到和諧共進的目標。</a:t>
            </a:r>
            <a:endParaRPr lang="zh-CN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本框 6"/>
          <p:cNvSpPr txBox="1"/>
          <p:nvPr/>
        </p:nvSpPr>
        <p:spPr>
          <a:xfrm>
            <a:off x="2593211" y="1581845"/>
            <a:ext cx="1199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1</a:t>
            </a:r>
            <a:endParaRPr lang="zh-CN" altLang="en-US" sz="96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32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241" y="729942"/>
            <a:ext cx="4250713" cy="9274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89" y="904644"/>
            <a:ext cx="866752" cy="150541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703993" y="832728"/>
            <a:ext cx="3554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共同備課理念</a:t>
            </a:r>
            <a:endParaRPr lang="zh-CN" altLang="en-US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3962596" y="1760135"/>
            <a:ext cx="739003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建構連貫性與一致性之教學品質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2192420" y="3151505"/>
            <a:ext cx="9160207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透過領域運作機制，建構自己領域之</a:t>
            </a:r>
            <a:r>
              <a:rPr lang="zh-TW" altLang="en-US" sz="32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直向連貫</a:t>
            </a:r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與其他領域</a:t>
            </a:r>
            <a:r>
              <a:rPr lang="zh-TW" altLang="en-US" sz="32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橫向統整</a:t>
            </a:r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之課程，確保連貫性與一致性之教學品質。</a:t>
            </a:r>
            <a:endParaRPr lang="zh-CN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本框 6"/>
          <p:cNvSpPr txBox="1"/>
          <p:nvPr/>
        </p:nvSpPr>
        <p:spPr>
          <a:xfrm>
            <a:off x="2593211" y="1581845"/>
            <a:ext cx="1199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2</a:t>
            </a:r>
            <a:endParaRPr lang="zh-CN" altLang="en-US" sz="96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07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第一PPT模板网：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1363</Words>
  <Application>Microsoft Office PowerPoint</Application>
  <PresentationFormat>寬螢幕</PresentationFormat>
  <Paragraphs>227</Paragraphs>
  <Slides>41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56" baseType="lpstr">
      <vt:lpstr>FangSong</vt:lpstr>
      <vt:lpstr>微软雅黑</vt:lpstr>
      <vt:lpstr>宋体</vt:lpstr>
      <vt:lpstr>微軟正黑體</vt:lpstr>
      <vt:lpstr>新細明體</vt:lpstr>
      <vt:lpstr>Arial</vt:lpstr>
      <vt:lpstr>Calibri</vt:lpstr>
      <vt:lpstr>Calibri Light</vt:lpstr>
      <vt:lpstr>Century Gothic</vt:lpstr>
      <vt:lpstr>Segoe Script</vt:lpstr>
      <vt:lpstr>Times New Roman</vt:lpstr>
      <vt:lpstr>Wingdings</vt:lpstr>
      <vt:lpstr>Wingdings 3</vt:lpstr>
      <vt:lpstr>第一PPT模板网：www.1ppt.com</vt:lpstr>
      <vt:lpstr>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臺式學習共同體的要點-潘慧玲教授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48</cp:revision>
  <dcterms:created xsi:type="dcterms:W3CDTF">2016-07-28T01:36:02Z</dcterms:created>
  <dcterms:modified xsi:type="dcterms:W3CDTF">2016-08-19T01:36:45Z</dcterms:modified>
</cp:coreProperties>
</file>