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9"/>
  </p:handoutMasterIdLst>
  <p:sldIdLst>
    <p:sldId id="272" r:id="rId3"/>
    <p:sldId id="294" r:id="rId4"/>
    <p:sldId id="291" r:id="rId5"/>
    <p:sldId id="268" r:id="rId6"/>
    <p:sldId id="269" r:id="rId7"/>
    <p:sldId id="292" r:id="rId8"/>
    <p:sldId id="295" r:id="rId9"/>
    <p:sldId id="296" r:id="rId10"/>
    <p:sldId id="293" r:id="rId11"/>
    <p:sldId id="276" r:id="rId12"/>
    <p:sldId id="277" r:id="rId13"/>
    <p:sldId id="278" r:id="rId14"/>
    <p:sldId id="283" r:id="rId15"/>
    <p:sldId id="287" r:id="rId16"/>
    <p:sldId id="289" r:id="rId17"/>
    <p:sldId id="290" r:id="rId18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06600"/>
    <a:srgbClr val="3333CC"/>
    <a:srgbClr val="FFD0B9"/>
    <a:srgbClr val="FFDECD"/>
    <a:srgbClr val="FFFFCC"/>
    <a:srgbClr val="F9D7DE"/>
    <a:srgbClr val="FFFFEB"/>
    <a:srgbClr val="FF9900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8" autoAdjust="0"/>
  </p:normalViewPr>
  <p:slideViewPr>
    <p:cSldViewPr>
      <p:cViewPr varScale="1">
        <p:scale>
          <a:sx n="98" d="100"/>
          <a:sy n="98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59F5E-3032-432B-86B7-591014DC2C6E}" type="datetimeFigureOut">
              <a:rPr lang="zh-TW" altLang="en-US" smtClean="0"/>
              <a:t>2017/5/31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0AF28-F56F-4DB8-AB10-B5383A29C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34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509B-B8F1-4212-A2BB-B8329218E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1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D915-8802-45A4-97F8-123B5E1A5B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3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42CCF-39A6-4071-955E-347A10D70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EDDDE-0FEF-4F43-87A9-73E921D4ED97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1B6BC-A08A-4E1B-85E3-6438D26D161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8359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C00912-2E94-483E-A6E5-52C052CE6AB8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35295-87ED-4BB5-87E5-EE5E514320A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39757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4A9F2-B2CF-4745-8EE4-9DBD78302EA9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41095-64AE-4E5D-A8E2-D94B2779813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79896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1A61A8-F06A-446B-A36B-8390C9229A7E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7168A-1709-4A51-8979-EE2012DA468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972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4DBD5F-5DF2-4AB3-9B26-A63E064E2D58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7696B-5B56-4AEE-9F39-027E9494452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0757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5B2A4-2A13-46CB-8F31-EDD2E0A7BFFC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E5FD0-447D-4C91-8CE0-B65AAD83B7F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47669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A6288-5B5F-4146-B648-68E58B8C54CF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1F143-A9A4-4390-BA18-AE142813F6F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6861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03DFB0-95FA-45BF-9BCA-A311010F095C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4EEB6-AB35-464C-82C1-E4A15BAD35B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1464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A58C1-27E9-40FD-B71F-AB6FAB908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66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94644-C1FF-4374-B866-D90396E9234D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DB0A8-6FAC-468A-834A-FE95E221203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431716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DFCAC-7C6E-458A-8A80-9B5ED6533C4C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7E1A1-2646-4AD8-A485-75E17B75AE9D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6305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56045-03F2-4E65-9964-804387DE07FA}" type="datetimeFigureOut">
              <a:rPr lang="fr-FR" altLang="zh-TW"/>
              <a:pPr/>
              <a:t>31/05/2017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720E-6AEE-4719-AEEE-AF3A922E342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75210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6DA76-EEE9-4E4E-91FF-4B2A01954A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7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02ADA-1AEF-4BEB-9516-05EDB70249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5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395C-4BD4-4C74-B395-306199F14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0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7817-8A0B-4987-8395-0C2022A5C3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7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163FA-EDF9-4719-809B-DDB4373AA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2619A-D9C8-49C4-8677-1A1763444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6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5679-2B5D-44E3-B836-6B4419FE0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3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BAF94A-EDB3-428C-96D6-5598ED389385}" type="slidenum">
              <a:rPr lang="en-US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709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4D255BF-0DB1-423E-8B51-18A26405964C}" type="datetimeFigureOut">
              <a:rPr lang="fr-FR" altLang="zh-TW" smtClean="0">
                <a:ea typeface="新細明體"/>
              </a:rPr>
              <a:pPr/>
              <a:t>31/05/2017</a:t>
            </a:fld>
            <a:endParaRPr lang="fr-FR" altLang="zh-TW" smtClean="0">
              <a:ea typeface="新細明體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 smtClean="0">
              <a:ea typeface="新細明體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67E8EB2-F984-43FF-951B-559A581D38D4}" type="slidenum">
              <a:rPr lang="fr-FR" altLang="zh-TW" smtClean="0">
                <a:ea typeface="新細明體"/>
              </a:rPr>
              <a:pPr/>
              <a:t>‹#›</a:t>
            </a:fld>
            <a:endParaRPr lang="fr-FR" altLang="zh-TW" smtClean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289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309150"/>
            <a:ext cx="85689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TW" altLang="en-US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公開授課課程說明</a:t>
            </a:r>
            <a:endParaRPr lang="en-US" altLang="zh-TW" sz="4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TW" altLang="en-US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主題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：國中滋味</a:t>
            </a:r>
            <a:endParaRPr lang="zh-TW" altLang="en-US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3645024"/>
            <a:ext cx="6480720" cy="1877437"/>
          </a:xfrm>
          <a:prstGeom prst="rect">
            <a:avLst/>
          </a:prstGeom>
          <a:solidFill>
            <a:srgbClr val="FFFFEB"/>
          </a:solidFill>
          <a:ln>
            <a:noFill/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主持人：鄭秀琴校長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          蔡青芝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老師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教學者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：敦化國中 范郁如老師 </a:t>
            </a:r>
            <a:endParaRPr lang="zh-TW" altLang="en-US" sz="32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65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1"/>
          <p:cNvSpPr>
            <a:spLocks noChangeArrowheads="1"/>
          </p:cNvSpPr>
          <p:nvPr/>
        </p:nvSpPr>
        <p:spPr bwMode="auto">
          <a:xfrm>
            <a:off x="5871515" y="2430041"/>
            <a:ext cx="1440000" cy="1631216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None/>
            </a:pPr>
            <a:endParaRPr lang="en-US" altLang="zh-TW" sz="3200" dirty="0" smtClean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第</a:t>
            </a:r>
            <a:r>
              <a:rPr lang="en-US" altLang="zh-TW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1</a:t>
            </a:r>
            <a:r>
              <a:rPr lang="zh-TW" altLang="en-US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組</a:t>
            </a:r>
            <a:endParaRPr lang="en-US" altLang="zh-TW" sz="3600" dirty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>
              <a:buFont typeface="Arial" charset="0"/>
              <a:buNone/>
            </a:pPr>
            <a:endParaRPr lang="en-US" sz="3200" dirty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</p:txBody>
      </p:sp>
      <p:sp>
        <p:nvSpPr>
          <p:cNvPr id="3" name="文字方塊 12"/>
          <p:cNvSpPr>
            <a:spLocks noChangeArrowheads="1"/>
          </p:cNvSpPr>
          <p:nvPr/>
        </p:nvSpPr>
        <p:spPr bwMode="auto">
          <a:xfrm>
            <a:off x="3572613" y="1412776"/>
            <a:ext cx="1765300" cy="707886"/>
          </a:xfrm>
          <a:prstGeom prst="rect">
            <a:avLst/>
          </a:prstGeom>
          <a:solidFill>
            <a:srgbClr val="FF9900"/>
          </a:solidFill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TW" altLang="en-US" sz="4000" dirty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黑板</a:t>
            </a:r>
            <a:endParaRPr kumimoji="0" lang="zh-CN" altLang="en-US" dirty="0">
              <a:latin typeface="文鼎粗行楷" panose="020B0609010101010101" pitchFamily="49" charset="-120"/>
              <a:ea typeface="文鼎粗行楷" panose="020B0609010101010101" pitchFamily="49" charset="-120"/>
            </a:endParaRPr>
          </a:p>
        </p:txBody>
      </p:sp>
      <p:sp>
        <p:nvSpPr>
          <p:cNvPr id="4" name="文字方塊 11"/>
          <p:cNvSpPr>
            <a:spLocks noChangeArrowheads="1"/>
          </p:cNvSpPr>
          <p:nvPr/>
        </p:nvSpPr>
        <p:spPr bwMode="auto">
          <a:xfrm>
            <a:off x="3735263" y="2435649"/>
            <a:ext cx="1440000" cy="16200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endParaRPr lang="en-US" altLang="zh-TW" sz="3200" dirty="0" smtClean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第</a:t>
            </a:r>
            <a:r>
              <a:rPr lang="en-US" altLang="zh-TW" sz="3600" dirty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2</a:t>
            </a:r>
            <a:r>
              <a:rPr lang="zh-TW" altLang="en-US" sz="3600" dirty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組</a:t>
            </a:r>
            <a:endParaRPr lang="en-US" altLang="zh-TW" sz="3600" dirty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>
              <a:buFont typeface="Arial" charset="0"/>
              <a:buNone/>
            </a:pPr>
            <a:endParaRPr lang="en-US" sz="3200" dirty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</p:txBody>
      </p:sp>
      <p:sp>
        <p:nvSpPr>
          <p:cNvPr id="5" name="文字方塊 11"/>
          <p:cNvSpPr>
            <a:spLocks noChangeArrowheads="1"/>
          </p:cNvSpPr>
          <p:nvPr/>
        </p:nvSpPr>
        <p:spPr bwMode="auto">
          <a:xfrm>
            <a:off x="1619672" y="2425640"/>
            <a:ext cx="1440000" cy="16200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None/>
            </a:pPr>
            <a:endParaRPr lang="en-US" altLang="zh-TW" sz="3200" dirty="0" smtClean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 algn="ctr">
              <a:buFont typeface="Arial" charset="0"/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第</a:t>
            </a:r>
            <a:r>
              <a:rPr lang="en-US" altLang="zh-TW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3</a:t>
            </a:r>
            <a:r>
              <a:rPr lang="zh-TW" altLang="en-US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組</a:t>
            </a:r>
            <a:endParaRPr lang="en-US" altLang="zh-TW" sz="3600" dirty="0" smtClean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>
              <a:buFont typeface="Arial" charset="0"/>
              <a:buNone/>
            </a:pPr>
            <a:endParaRPr lang="en-US" sz="3200" dirty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</p:txBody>
      </p:sp>
      <p:sp>
        <p:nvSpPr>
          <p:cNvPr id="6" name="文字方塊 11"/>
          <p:cNvSpPr>
            <a:spLocks noChangeArrowheads="1"/>
          </p:cNvSpPr>
          <p:nvPr/>
        </p:nvSpPr>
        <p:spPr bwMode="auto">
          <a:xfrm>
            <a:off x="5838628" y="4334457"/>
            <a:ext cx="1440000" cy="16200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None/>
            </a:pPr>
            <a:endParaRPr lang="en-US" altLang="zh-TW" sz="3200" dirty="0" smtClean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第</a:t>
            </a:r>
            <a:r>
              <a:rPr lang="en-US" altLang="zh-TW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4</a:t>
            </a:r>
            <a:r>
              <a:rPr lang="zh-TW" altLang="en-US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組</a:t>
            </a:r>
            <a:endParaRPr lang="en-US" altLang="zh-TW" sz="3600" dirty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 algn="ctr">
              <a:buFont typeface="Arial" charset="0"/>
              <a:buNone/>
            </a:pPr>
            <a:endParaRPr lang="en-US" sz="3200" dirty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</p:txBody>
      </p:sp>
      <p:sp>
        <p:nvSpPr>
          <p:cNvPr id="7" name="文字方塊 11"/>
          <p:cNvSpPr>
            <a:spLocks noChangeArrowheads="1"/>
          </p:cNvSpPr>
          <p:nvPr/>
        </p:nvSpPr>
        <p:spPr bwMode="auto">
          <a:xfrm>
            <a:off x="3735263" y="4333751"/>
            <a:ext cx="1440000" cy="16200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zh-TW" sz="3200" dirty="0" smtClean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第</a:t>
            </a:r>
            <a:r>
              <a:rPr lang="en-US" altLang="zh-TW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5</a:t>
            </a:r>
            <a:r>
              <a:rPr lang="zh-TW" altLang="en-US" sz="36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組</a:t>
            </a:r>
            <a:endParaRPr lang="en-US" altLang="zh-TW" sz="3600" dirty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</p:txBody>
      </p:sp>
      <p:sp>
        <p:nvSpPr>
          <p:cNvPr id="29" name="Rectangle 2"/>
          <p:cNvSpPr txBox="1">
            <a:spLocks/>
          </p:cNvSpPr>
          <p:nvPr/>
        </p:nvSpPr>
        <p:spPr bwMode="auto">
          <a:xfrm>
            <a:off x="755576" y="274638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5400" b="1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學生座位表</a:t>
            </a:r>
            <a:endParaRPr lang="en-US" altLang="zh-TW" sz="5400" b="1" kern="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11"/>
          <p:cNvSpPr>
            <a:spLocks noChangeArrowheads="1"/>
          </p:cNvSpPr>
          <p:nvPr/>
        </p:nvSpPr>
        <p:spPr bwMode="auto">
          <a:xfrm>
            <a:off x="1619672" y="4390273"/>
            <a:ext cx="1440000" cy="156966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altLang="zh-TW" sz="3200" dirty="0" smtClean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rgbClr val="00000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標楷體" pitchFamily="65" charset="-120"/>
              </a:rPr>
              <a:t>工作桌</a:t>
            </a:r>
            <a:endParaRPr lang="en-US" altLang="zh-TW" sz="3200" dirty="0" smtClean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文鼎粗行楷" panose="020B0609010101010101" pitchFamily="49" charset="-120"/>
              <a:ea typeface="文鼎粗行楷" panose="020B0609010101010101" pitchFamily="49" charset="-120"/>
              <a:sym typeface="標楷體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7092280" y="2564904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7092280" y="3066472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7092280" y="3568040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7092280" y="4535800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7092280" y="5037368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7092280" y="5538936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16" name="橢圓 15"/>
          <p:cNvSpPr/>
          <p:nvPr/>
        </p:nvSpPr>
        <p:spPr>
          <a:xfrm>
            <a:off x="4932040" y="2564904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17" name="橢圓 16"/>
          <p:cNvSpPr/>
          <p:nvPr/>
        </p:nvSpPr>
        <p:spPr>
          <a:xfrm>
            <a:off x="4932040" y="3066472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4932040" y="3568040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>
          <a:xfrm>
            <a:off x="4932040" y="4535800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0" name="橢圓 19"/>
          <p:cNvSpPr/>
          <p:nvPr/>
        </p:nvSpPr>
        <p:spPr>
          <a:xfrm>
            <a:off x="4932040" y="5037368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11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4932040" y="5538936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22" name="橢圓 21"/>
          <p:cNvSpPr/>
          <p:nvPr/>
        </p:nvSpPr>
        <p:spPr>
          <a:xfrm>
            <a:off x="2843808" y="2564904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13</a:t>
            </a:r>
            <a:endParaRPr lang="zh-TW" altLang="en-US" dirty="0"/>
          </a:p>
        </p:txBody>
      </p:sp>
      <p:sp>
        <p:nvSpPr>
          <p:cNvPr id="23" name="橢圓 22"/>
          <p:cNvSpPr/>
          <p:nvPr/>
        </p:nvSpPr>
        <p:spPr>
          <a:xfrm>
            <a:off x="2843808" y="3066472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2843808" y="3568040"/>
            <a:ext cx="430961" cy="3383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15</a:t>
            </a:r>
            <a:endParaRPr lang="zh-TW" altLang="en-US" dirty="0"/>
          </a:p>
        </p:txBody>
      </p:sp>
      <p:sp>
        <p:nvSpPr>
          <p:cNvPr id="28" name="橢圓 27"/>
          <p:cNvSpPr/>
          <p:nvPr/>
        </p:nvSpPr>
        <p:spPr>
          <a:xfrm>
            <a:off x="5652120" y="2564904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21</a:t>
            </a:r>
            <a:endParaRPr lang="zh-TW" altLang="en-US" dirty="0"/>
          </a:p>
        </p:txBody>
      </p:sp>
      <p:sp>
        <p:nvSpPr>
          <p:cNvPr id="30" name="橢圓 29"/>
          <p:cNvSpPr/>
          <p:nvPr/>
        </p:nvSpPr>
        <p:spPr>
          <a:xfrm>
            <a:off x="5652120" y="3066472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31" name="橢圓 30"/>
          <p:cNvSpPr/>
          <p:nvPr/>
        </p:nvSpPr>
        <p:spPr>
          <a:xfrm>
            <a:off x="5652120" y="3568040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23</a:t>
            </a:r>
            <a:endParaRPr lang="zh-TW" altLang="en-US" dirty="0"/>
          </a:p>
        </p:txBody>
      </p:sp>
      <p:sp>
        <p:nvSpPr>
          <p:cNvPr id="33" name="橢圓 32"/>
          <p:cNvSpPr/>
          <p:nvPr/>
        </p:nvSpPr>
        <p:spPr>
          <a:xfrm>
            <a:off x="5652120" y="5037368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34" name="橢圓 33"/>
          <p:cNvSpPr/>
          <p:nvPr/>
        </p:nvSpPr>
        <p:spPr>
          <a:xfrm>
            <a:off x="5652120" y="5538936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26</a:t>
            </a:r>
            <a:endParaRPr lang="zh-TW" altLang="en-US" dirty="0"/>
          </a:p>
        </p:txBody>
      </p:sp>
      <p:sp>
        <p:nvSpPr>
          <p:cNvPr id="35" name="橢圓 34"/>
          <p:cNvSpPr/>
          <p:nvPr/>
        </p:nvSpPr>
        <p:spPr>
          <a:xfrm>
            <a:off x="3524031" y="2564904"/>
            <a:ext cx="430961" cy="33833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36</a:t>
            </a:r>
            <a:endParaRPr lang="zh-TW" altLang="en-US" dirty="0"/>
          </a:p>
        </p:txBody>
      </p:sp>
      <p:sp>
        <p:nvSpPr>
          <p:cNvPr id="37" name="橢圓 36"/>
          <p:cNvSpPr/>
          <p:nvPr/>
        </p:nvSpPr>
        <p:spPr>
          <a:xfrm>
            <a:off x="3524031" y="3568040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29</a:t>
            </a:r>
            <a:endParaRPr lang="zh-TW" altLang="en-US" dirty="0"/>
          </a:p>
        </p:txBody>
      </p:sp>
      <p:sp>
        <p:nvSpPr>
          <p:cNvPr id="38" name="橢圓 37"/>
          <p:cNvSpPr/>
          <p:nvPr/>
        </p:nvSpPr>
        <p:spPr>
          <a:xfrm>
            <a:off x="3524031" y="4535800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30</a:t>
            </a:r>
            <a:endParaRPr lang="zh-TW" altLang="en-US" dirty="0"/>
          </a:p>
        </p:txBody>
      </p:sp>
      <p:sp>
        <p:nvSpPr>
          <p:cNvPr id="39" name="橢圓 38"/>
          <p:cNvSpPr/>
          <p:nvPr/>
        </p:nvSpPr>
        <p:spPr>
          <a:xfrm>
            <a:off x="3524031" y="5037368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31</a:t>
            </a:r>
            <a:endParaRPr lang="zh-TW" altLang="en-US" dirty="0"/>
          </a:p>
        </p:txBody>
      </p:sp>
      <p:sp>
        <p:nvSpPr>
          <p:cNvPr id="40" name="橢圓 39"/>
          <p:cNvSpPr/>
          <p:nvPr/>
        </p:nvSpPr>
        <p:spPr>
          <a:xfrm>
            <a:off x="3524031" y="5538936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32</a:t>
            </a:r>
            <a:endParaRPr lang="zh-TW" altLang="en-US" dirty="0"/>
          </a:p>
        </p:txBody>
      </p:sp>
      <p:sp>
        <p:nvSpPr>
          <p:cNvPr id="41" name="橢圓 40"/>
          <p:cNvSpPr/>
          <p:nvPr/>
        </p:nvSpPr>
        <p:spPr>
          <a:xfrm>
            <a:off x="1403648" y="2564904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33</a:t>
            </a:r>
            <a:endParaRPr lang="zh-TW" altLang="en-US" dirty="0"/>
          </a:p>
        </p:txBody>
      </p:sp>
      <p:sp>
        <p:nvSpPr>
          <p:cNvPr id="42" name="橢圓 41"/>
          <p:cNvSpPr/>
          <p:nvPr/>
        </p:nvSpPr>
        <p:spPr>
          <a:xfrm>
            <a:off x="1403648" y="3066472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34</a:t>
            </a:r>
            <a:endParaRPr lang="zh-TW" altLang="en-US" dirty="0"/>
          </a:p>
        </p:txBody>
      </p:sp>
      <p:sp>
        <p:nvSpPr>
          <p:cNvPr id="43" name="橢圓 42"/>
          <p:cNvSpPr/>
          <p:nvPr/>
        </p:nvSpPr>
        <p:spPr>
          <a:xfrm>
            <a:off x="1403648" y="3568040"/>
            <a:ext cx="43096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31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611188" y="260350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敬請</a:t>
            </a:r>
            <a:r>
              <a:rPr lang="zh-CN" altLang="en-US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參與教師配合事項</a:t>
            </a:r>
            <a:r>
              <a:rPr lang="en-US" altLang="zh-TW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-1</a:t>
            </a:r>
            <a:endParaRPr lang="en-US" altLang="zh-TW" sz="54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144016" y="1340768"/>
            <a:ext cx="89999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6575" indent="-536575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zh-TW" altLang="en-US" sz="4000" b="1" u="sng" kern="0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分組</a:t>
            </a:r>
            <a:r>
              <a:rPr lang="zh-TW" altLang="en-US" sz="4000" b="1" kern="0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4000" kern="0" dirty="0" smtClean="0">
                <a:latin typeface="標楷體" pitchFamily="65" charset="-120"/>
                <a:ea typeface="標楷體" pitchFamily="65" charset="-120"/>
              </a:rPr>
              <a:t>依觀課記錄表分</a:t>
            </a:r>
            <a:r>
              <a:rPr lang="en-US" altLang="zh-TW" sz="4000" kern="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000" kern="0" dirty="0" smtClean="0">
                <a:latin typeface="標楷體" pitchFamily="65" charset="-120"/>
                <a:ea typeface="標楷體" pitchFamily="65" charset="-120"/>
              </a:rPr>
              <a:t>組</a:t>
            </a:r>
            <a:endParaRPr lang="en-US" altLang="zh-TW" sz="4000" kern="0" dirty="0" smtClean="0">
              <a:latin typeface="標楷體" pitchFamily="65" charset="-120"/>
              <a:ea typeface="標楷體" pitchFamily="65" charset="-120"/>
            </a:endParaRP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zh-TW" altLang="en-US" sz="4000" b="1" u="sng" kern="0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觀察焦點</a:t>
            </a:r>
            <a:r>
              <a:rPr lang="zh-TW" altLang="en-US" sz="4000" b="1" kern="0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b="1" kern="0" dirty="0">
              <a:solidFill>
                <a:srgbClr val="3333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zh-TW" altLang="en-US" sz="2400" b="1" kern="0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/>
              <a:t>1-2</a:t>
            </a:r>
            <a:r>
              <a:rPr lang="zh-TW" altLang="zh-TW" sz="2400" u="sng" dirty="0"/>
              <a:t>是否有熱衷學習的環境</a:t>
            </a:r>
            <a:r>
              <a:rPr lang="zh-TW" altLang="zh-TW" sz="2400" u="sng" dirty="0" smtClean="0"/>
              <a:t>？</a:t>
            </a:r>
            <a:r>
              <a:rPr lang="zh-TW" altLang="en-US" sz="2400" u="sng" dirty="0" smtClean="0"/>
              <a:t> 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2-2</a:t>
            </a:r>
            <a:r>
              <a:rPr lang="zh-TW" altLang="zh-TW" sz="2400" u="sng" dirty="0"/>
              <a:t>是否引發學生的學習動機</a:t>
            </a:r>
            <a:r>
              <a:rPr lang="zh-TW" altLang="zh-TW" sz="2400" dirty="0" smtClean="0"/>
              <a:t>？</a:t>
            </a:r>
            <a:r>
              <a:rPr lang="zh-TW" altLang="en-US" sz="2400" dirty="0" smtClean="0"/>
              <a:t>；</a:t>
            </a:r>
            <a:r>
              <a:rPr lang="en-US" altLang="zh-TW" sz="2400" dirty="0" smtClean="0"/>
              <a:t>2-5</a:t>
            </a:r>
            <a:r>
              <a:rPr lang="zh-TW" altLang="zh-TW" sz="2400" u="sng" dirty="0"/>
              <a:t>學生是否投入參與學習</a:t>
            </a:r>
            <a:r>
              <a:rPr lang="zh-TW" altLang="zh-TW" sz="2400" dirty="0" smtClean="0"/>
              <a:t>？</a:t>
            </a:r>
            <a:endParaRPr lang="en-US" altLang="zh-TW" sz="24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2-6</a:t>
            </a:r>
            <a:r>
              <a:rPr lang="zh-TW" altLang="zh-TW" sz="2400" u="sng" dirty="0"/>
              <a:t>是否發現有特殊表現的學生</a:t>
            </a:r>
            <a:r>
              <a:rPr lang="zh-TW" altLang="zh-TW" sz="2400" dirty="0" smtClean="0"/>
              <a:t>？</a:t>
            </a:r>
            <a:r>
              <a:rPr lang="en-US" altLang="zh-TW" sz="2400" dirty="0" smtClean="0"/>
              <a:t>(</a:t>
            </a:r>
            <a:r>
              <a:rPr lang="zh-TW" altLang="en-US" sz="2400" dirty="0"/>
              <a:t>學生</a:t>
            </a:r>
            <a:r>
              <a:rPr lang="zh-TW" altLang="en-US" sz="2400" dirty="0" smtClean="0"/>
              <a:t>互動、分組設計</a:t>
            </a:r>
            <a:r>
              <a:rPr lang="en-US" altLang="zh-TW" sz="2400" dirty="0" smtClean="0"/>
              <a:t>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zh-TW" altLang="en-US" sz="2400" dirty="0" smtClean="0"/>
              <a:t>  </a:t>
            </a:r>
            <a:r>
              <a:rPr lang="en-US" altLang="zh-TW" sz="2400" dirty="0" smtClean="0"/>
              <a:t>3-4</a:t>
            </a:r>
            <a:r>
              <a:rPr lang="zh-TW" altLang="zh-TW" sz="2400" u="sng" dirty="0"/>
              <a:t>學生學習思考程度是否深化</a:t>
            </a:r>
            <a:r>
              <a:rPr lang="zh-TW" altLang="zh-TW" sz="2400" dirty="0" smtClean="0"/>
              <a:t>？</a:t>
            </a:r>
            <a:r>
              <a:rPr lang="en-US" altLang="zh-TW" sz="2400" dirty="0"/>
              <a:t>(</a:t>
            </a:r>
            <a:r>
              <a:rPr lang="zh-TW" altLang="en-US" sz="2400" dirty="0"/>
              <a:t>學生學習成功或學習困惑之處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  </a:t>
            </a:r>
            <a:endParaRPr lang="en-US" altLang="zh-TW" sz="24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zh-TW" altLang="en-US" sz="2400" dirty="0">
                <a:ea typeface="+mn-ea"/>
              </a:rPr>
              <a:t> </a:t>
            </a:r>
            <a:r>
              <a:rPr lang="zh-TW" altLang="en-US" sz="2400" dirty="0" smtClean="0">
                <a:ea typeface="+mn-ea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ea typeface="+mn-ea"/>
              </a:rPr>
              <a:t>活動</a:t>
            </a:r>
            <a:r>
              <a:rPr lang="zh-TW" altLang="en-US" sz="2400" dirty="0">
                <a:solidFill>
                  <a:srgbClr val="FF0000"/>
                </a:solidFill>
                <a:ea typeface="+mn-ea"/>
              </a:rPr>
              <a:t>流程難易恰當及順暢與否</a:t>
            </a:r>
            <a:endParaRPr lang="en-US" altLang="zh-TW" sz="2400" dirty="0">
              <a:solidFill>
                <a:srgbClr val="FF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21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611188" y="260350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敬請</a:t>
            </a:r>
            <a:r>
              <a:rPr lang="zh-CN" altLang="en-US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參與教師配合事項</a:t>
            </a:r>
            <a:r>
              <a:rPr lang="en-US" altLang="zh-TW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en-US" altLang="zh-TW" sz="54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323528" y="1484784"/>
            <a:ext cx="8820472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SzPct val="80000"/>
              <a:buBlip>
                <a:blip r:embed="rId2"/>
              </a:buBlip>
            </a:pPr>
            <a:r>
              <a:rPr lang="zh-TW" altLang="en-US" sz="3600" b="1" u="sng" kern="0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其他配合事項：</a:t>
            </a:r>
          </a:p>
          <a:p>
            <a:pPr marL="895350" lvl="1" indent="-495300">
              <a:spcBef>
                <a:spcPts val="600"/>
              </a:spcBef>
              <a:buFont typeface="Wingdings 2" pitchFamily="18" charset="2"/>
              <a:buAutoNum type="arabicPeriod"/>
            </a:pP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從頭到尾觀察</a:t>
            </a:r>
            <a:r>
              <a:rPr lang="zh-TW" altLang="zh-TW" sz="3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4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zh-TW" sz="3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為原則。</a:t>
            </a:r>
            <a:endParaRPr lang="zh-TW" altLang="en-US" sz="3400" kern="0" dirty="0" smtClean="0">
              <a:latin typeface="標楷體" pitchFamily="65" charset="-120"/>
              <a:ea typeface="標楷體" pitchFamily="65" charset="-120"/>
            </a:endParaRPr>
          </a:p>
          <a:p>
            <a:pPr marL="895350" lvl="1" indent="-495300">
              <a:spcBef>
                <a:spcPts val="600"/>
              </a:spcBef>
              <a:buFont typeface="Wingdings 2" pitchFamily="18" charset="2"/>
              <a:buAutoNum type="arabicPeriod"/>
            </a:pP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請觀課教師專注於觀察與紀錄，</a:t>
            </a:r>
            <a:r>
              <a:rPr lang="zh-TW" altLang="zh-TW" sz="34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勿</a:t>
            </a:r>
            <a:r>
              <a:rPr lang="zh-TW" altLang="en-US" sz="34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拍照或攝影</a:t>
            </a:r>
            <a:r>
              <a:rPr lang="zh-TW" altLang="en-US" sz="3400" kern="0" dirty="0">
                <a:latin typeface="標楷體" pitchFamily="65" charset="-120"/>
                <a:ea typeface="標楷體" pitchFamily="65" charset="-120"/>
              </a:rPr>
              <a:t>，也請</a:t>
            </a:r>
            <a:r>
              <a:rPr lang="zh-TW" altLang="en-US" sz="3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不和學生交談</a:t>
            </a:r>
            <a:r>
              <a:rPr lang="zh-TW" altLang="en-US" sz="3400" kern="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以免干擾學生的學習</a:t>
            </a: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895350" lvl="1" indent="-495300">
              <a:spcBef>
                <a:spcPts val="600"/>
              </a:spcBef>
              <a:buFont typeface="Wingdings 2" pitchFamily="18" charset="2"/>
              <a:buAutoNum type="arabicPeriod"/>
            </a:pP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請勿交談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，使用</a:t>
            </a: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手機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關機或靜音 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895350" lvl="1" indent="-495300">
              <a:spcBef>
                <a:spcPts val="600"/>
              </a:spcBef>
              <a:buFont typeface="Wingdings 2" pitchFamily="18" charset="2"/>
              <a:buAutoNum type="arabicPeriod"/>
            </a:pP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教室空間有限</a:t>
            </a:r>
            <a:r>
              <a:rPr lang="en-US" sz="3400" kern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400" kern="0" dirty="0">
                <a:latin typeface="標楷體" pitchFamily="65" charset="-120"/>
                <a:ea typeface="標楷體" pitchFamily="65" charset="-120"/>
              </a:rPr>
              <a:t>無法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安排足夠</a:t>
            </a:r>
            <a:r>
              <a:rPr lang="en-US" sz="3400" kern="0" dirty="0" err="1" smtClean="0">
                <a:latin typeface="標楷體" pitchFamily="65" charset="-120"/>
                <a:ea typeface="標楷體" pitchFamily="65" charset="-120"/>
              </a:rPr>
              <a:t>椅子</a:t>
            </a:r>
            <a:r>
              <a:rPr lang="en-US" sz="3400" kern="0" dirty="0" smtClean="0">
                <a:latin typeface="標楷體" pitchFamily="65" charset="-120"/>
                <a:ea typeface="標楷體" pitchFamily="65" charset="-120"/>
              </a:rPr>
              <a:t>，</a:t>
            </a:r>
            <a:br>
              <a:rPr lang="en-US" sz="3400" kern="0" dirty="0" smtClean="0">
                <a:latin typeface="標楷體" pitchFamily="65" charset="-120"/>
                <a:ea typeface="標楷體" pitchFamily="65" charset="-120"/>
              </a:rPr>
            </a:br>
            <a:r>
              <a:rPr lang="en-US" sz="3400" kern="0" dirty="0" err="1" smtClean="0">
                <a:latin typeface="標楷體" pitchFamily="65" charset="-120"/>
                <a:ea typeface="標楷體" pitchFamily="65" charset="-120"/>
              </a:rPr>
              <a:t>不便之處敬請包涵</a:t>
            </a:r>
            <a:r>
              <a:rPr lang="en-US" sz="3400" kern="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3400" kern="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64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 bwMode="auto">
          <a:xfrm>
            <a:off x="827584" y="18864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zh-TW" sz="5400" b="1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觀課重點</a:t>
            </a:r>
            <a:endParaRPr lang="zh-TW" altLang="en-US" sz="54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1"/>
          <p:cNvSpPr txBox="1">
            <a:spLocks/>
          </p:cNvSpPr>
          <p:nvPr/>
        </p:nvSpPr>
        <p:spPr bwMode="auto">
          <a:xfrm>
            <a:off x="611560" y="1359177"/>
            <a:ext cx="8388102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不對教師教學做評價，而是</a:t>
            </a:r>
            <a:r>
              <a:rPr lang="zh-TW" altLang="zh-TW" sz="3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觀察學生學習表現</a:t>
            </a:r>
            <a:r>
              <a:rPr lang="zh-TW" altLang="zh-TW" sz="3400" b="1" kern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400" b="1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不對教學者提出建言，而是</a:t>
            </a:r>
            <a:r>
              <a:rPr lang="zh-TW" altLang="zh-TW" sz="3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觀摩後自己學到了什麼</a:t>
            </a:r>
            <a:r>
              <a:rPr lang="zh-TW" altLang="zh-TW" sz="3400" b="1" kern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400" b="1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觀察學生學習表現，並紀錄</a:t>
            </a:r>
            <a:r>
              <a:rPr lang="zh-TW" altLang="zh-TW" sz="3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具體事實</a:t>
            </a: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400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觀察學生學習表現的參考面向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全班學習氣氛、學生學習歷程、學生學習結果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400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觀課教師請</a:t>
            </a:r>
            <a:r>
              <a:rPr lang="zh-TW" altLang="en-US" sz="3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分組觀課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，觀課後請就該組學生的學習表現給予正向的回饋。</a:t>
            </a:r>
          </a:p>
        </p:txBody>
      </p:sp>
    </p:spTree>
    <p:extLst>
      <p:ext uri="{BB962C8B-B14F-4D97-AF65-F5344CB8AC3E}">
        <p14:creationId xmlns:p14="http://schemas.microsoft.com/office/powerpoint/2010/main" val="16933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 bwMode="auto">
          <a:xfrm>
            <a:off x="827584" y="18864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5400" b="1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觀課紀錄</a:t>
            </a:r>
            <a:r>
              <a:rPr lang="zh-TW" altLang="en-US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表</a:t>
            </a:r>
            <a:endParaRPr lang="zh-TW" altLang="en-US" sz="54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47286"/>
              </p:ext>
            </p:extLst>
          </p:nvPr>
        </p:nvGraphicFramePr>
        <p:xfrm>
          <a:off x="77143" y="1916832"/>
          <a:ext cx="8928992" cy="468052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551531"/>
                <a:gridCol w="2071118"/>
                <a:gridCol w="3600400"/>
                <a:gridCol w="2705943"/>
              </a:tblGrid>
              <a:tr h="8510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面向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kumimoji="0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全班學習氣氛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kumimoji="0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學生學習動機與歷程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kumimoji="0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學生學習結果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rgbClr val="0070C0"/>
                    </a:solidFill>
                  </a:tcPr>
                </a:tc>
              </a:tr>
              <a:tr h="38295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參考項目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是否有安心學習的環境？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是否有熱衷學習的環境</a:t>
                      </a:r>
                      <a:r>
                        <a:rPr kumimoji="0" lang="zh-TW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1-3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是否有聆聽學習的環境？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老師是否關照每個學生的學習？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2-2</a:t>
                      </a:r>
                      <a:r>
                        <a:rPr kumimoji="0" lang="zh-TW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是否引發學生學習動機？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2-3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學生是否相互關注與傾聽？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2-4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學生是否互相協助與討論？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2-5</a:t>
                      </a:r>
                      <a:r>
                        <a:rPr kumimoji="0" lang="zh-TW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學生是否投入參與學習？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2-6</a:t>
                      </a:r>
                      <a:r>
                        <a:rPr kumimoji="0" lang="zh-TW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是否發現有特殊表現的學生？</a:t>
                      </a: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3-1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學生學習是否成立？如何發生？何時發生？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3-2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學生學習的困難之處是什麼？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3-3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挑戰伸展跳躍的學習是否產生？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3-4</a:t>
                      </a:r>
                      <a:r>
                        <a:rPr kumimoji="0" lang="zh-TW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學生學習思考程度是否深化？</a:t>
                      </a:r>
                    </a:p>
                  </a:txBody>
                  <a:tcPr marL="36195" marR="36195" marT="0" marB="0" horzOverflow="overflow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31138" y="1294287"/>
            <a:ext cx="8805358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zh-TW" altLang="en-US" sz="3400" kern="0" dirty="0">
                <a:latin typeface="標楷體" pitchFamily="65" charset="-120"/>
                <a:ea typeface="標楷體" pitchFamily="65" charset="-120"/>
              </a:rPr>
              <a:t>觀課時請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填寫</a:t>
            </a: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觀</a:t>
            </a:r>
            <a:r>
              <a:rPr lang="zh-TW" altLang="en-US" sz="3400" kern="0" dirty="0">
                <a:latin typeface="標楷體" pitchFamily="65" charset="-120"/>
                <a:ea typeface="標楷體" pitchFamily="65" charset="-120"/>
              </a:rPr>
              <a:t>課記錄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表</a:t>
            </a:r>
            <a:r>
              <a:rPr lang="zh-TW" altLang="zh-TW" sz="3400" kern="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影印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後發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回</a:t>
            </a: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81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 bwMode="auto">
          <a:xfrm>
            <a:off x="827584" y="18864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5400" b="1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觀</a:t>
            </a:r>
            <a:r>
              <a:rPr lang="zh-TW" altLang="en-US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課後</a:t>
            </a:r>
            <a:endParaRPr lang="zh-TW" altLang="en-US" sz="54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1628800"/>
            <a:ext cx="80597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請回到分組座位參與</a:t>
            </a:r>
            <a:r>
              <a:rPr lang="zh-TW" altLang="en-US" sz="34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議課及綜合</a:t>
            </a:r>
            <a:r>
              <a:rPr lang="zh-TW" altLang="en-US" sz="34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座談。</a:t>
            </a:r>
            <a:endParaRPr lang="en-US" altLang="zh-TW" sz="3400" b="1" kern="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eaLnBrk="0" hangingPunct="0"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zh-TW" altLang="en-US" sz="3400" kern="0" dirty="0">
                <a:latin typeface="標楷體" pitchFamily="65" charset="-120"/>
                <a:ea typeface="標楷體" pitchFamily="65" charset="-120"/>
              </a:rPr>
              <a:t>請觀課教師在小卡上，給予被觀課學生回饋。</a:t>
            </a:r>
            <a:endParaRPr lang="en-US" altLang="zh-TW" sz="3400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 eaLnBrk="0" hangingPunct="0"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zh-TW" altLang="en-US" sz="3400" kern="0" dirty="0">
                <a:latin typeface="標楷體" pitchFamily="65" charset="-120"/>
                <a:ea typeface="標楷體" pitchFamily="65" charset="-120"/>
              </a:rPr>
              <a:t>離開前，請您將小卡交給</a:t>
            </a:r>
            <a:r>
              <a:rPr lang="zh-TW" altLang="en-US" sz="3400" kern="0" dirty="0" smtClean="0">
                <a:latin typeface="標楷體" pitchFamily="65" charset="-120"/>
                <a:ea typeface="標楷體" pitchFamily="65" charset="-120"/>
              </a:rPr>
              <a:t>工作夥伴，</a:t>
            </a:r>
            <a:r>
              <a:rPr lang="zh-TW" altLang="en-US" sz="3400" kern="0" dirty="0">
                <a:latin typeface="標楷體" pitchFamily="65" charset="-120"/>
                <a:ea typeface="標楷體" pitchFamily="65" charset="-120"/>
              </a:rPr>
              <a:t>謝謝</a:t>
            </a:r>
            <a:r>
              <a:rPr lang="en-US" altLang="zh-TW" sz="3400" kern="0" dirty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>
              <a:lnSpc>
                <a:spcPct val="90000"/>
              </a:lnSpc>
            </a:pPr>
            <a:endParaRPr lang="zh-TW" altLang="en-US" sz="3600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90000"/>
              </a:lnSpc>
              <a:buSzPct val="70000"/>
              <a:buBlip>
                <a:blip r:embed="rId2"/>
              </a:buBlip>
            </a:pPr>
            <a:endParaRPr lang="en-US" altLang="zh-TW" sz="3400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1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556792"/>
            <a:ext cx="2088232" cy="249195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99792" y="386104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謝謝大家！</a:t>
            </a:r>
            <a:endParaRPr lang="zh-TW" altLang="en-US" sz="6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國中滋味？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5091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755576" y="116632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54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主題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架構</a:t>
            </a:r>
            <a:endParaRPr lang="en-US" altLang="zh-TW" sz="5400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539552" y="1772816"/>
            <a:ext cx="8208912" cy="1673651"/>
            <a:chOff x="972083" y="1467318"/>
            <a:chExt cx="7199833" cy="1673651"/>
          </a:xfrm>
        </p:grpSpPr>
        <p:grpSp>
          <p:nvGrpSpPr>
            <p:cNvPr id="5" name="群組 4"/>
            <p:cNvGrpSpPr/>
            <p:nvPr/>
          </p:nvGrpSpPr>
          <p:grpSpPr>
            <a:xfrm>
              <a:off x="3519392" y="1467318"/>
              <a:ext cx="2105214" cy="593530"/>
              <a:chOff x="2547792" y="1102609"/>
              <a:chExt cx="2105214" cy="1052607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547792" y="1102609"/>
                <a:ext cx="2105214" cy="1052607"/>
              </a:xfrm>
              <a:prstGeom prst="rect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矩形 15"/>
              <p:cNvSpPr/>
              <p:nvPr/>
            </p:nvSpPr>
            <p:spPr>
              <a:xfrm>
                <a:off x="2547792" y="1102609"/>
                <a:ext cx="2105214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ts val="1800"/>
                  </a:spcBef>
                  <a:spcAft>
                    <a:spcPct val="35000"/>
                  </a:spcAft>
                </a:pPr>
                <a:r>
                  <a:rPr lang="zh-TW" altLang="en-US" sz="3600" kern="1200" dirty="0" smtClean="0"/>
                  <a:t>國中滋味</a:t>
                </a:r>
                <a:endParaRPr lang="zh-TW" altLang="en-US" sz="3600" kern="1200" dirty="0"/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972083" y="2547439"/>
              <a:ext cx="2105214" cy="593530"/>
              <a:chOff x="483" y="2597311"/>
              <a:chExt cx="2105214" cy="105260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483" y="2597311"/>
                <a:ext cx="2105214" cy="1052607"/>
              </a:xfrm>
              <a:prstGeom prst="rect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矩形 13"/>
              <p:cNvSpPr/>
              <p:nvPr/>
            </p:nvSpPr>
            <p:spPr>
              <a:xfrm>
                <a:off x="483" y="2597311"/>
                <a:ext cx="2105214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600" kern="1200" dirty="0" smtClean="0"/>
                  <a:t>國中之味</a:t>
                </a:r>
                <a:endParaRPr lang="zh-TW" altLang="en-US" sz="3600" kern="1200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3519392" y="2547439"/>
              <a:ext cx="2105214" cy="593530"/>
              <a:chOff x="2547792" y="2597311"/>
              <a:chExt cx="2105214" cy="1052607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547792" y="2597311"/>
                <a:ext cx="2105214" cy="1052607"/>
              </a:xfrm>
              <a:prstGeom prst="rect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矩形 11"/>
              <p:cNvSpPr/>
              <p:nvPr/>
            </p:nvSpPr>
            <p:spPr>
              <a:xfrm>
                <a:off x="2547792" y="2597311"/>
                <a:ext cx="2105214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600" kern="1200" dirty="0" smtClean="0"/>
                  <a:t>我們的設計</a:t>
                </a:r>
                <a:endParaRPr lang="zh-TW" altLang="en-US" sz="3600" kern="1200" dirty="0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6066702" y="2547439"/>
              <a:ext cx="2105214" cy="593530"/>
              <a:chOff x="5095102" y="2597311"/>
              <a:chExt cx="2105214" cy="105260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095102" y="2597311"/>
                <a:ext cx="2105214" cy="1052607"/>
              </a:xfrm>
              <a:prstGeom prst="rect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矩形 9"/>
              <p:cNvSpPr/>
              <p:nvPr/>
            </p:nvSpPr>
            <p:spPr>
              <a:xfrm>
                <a:off x="5095102" y="2597311"/>
                <a:ext cx="2105214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600" kern="1200" dirty="0" smtClean="0"/>
                  <a:t>製作與分享</a:t>
                </a:r>
                <a:endParaRPr lang="zh-TW" altLang="en-US" sz="3600" kern="1200" dirty="0"/>
              </a:p>
            </p:txBody>
          </p:sp>
        </p:grpSp>
        <p:cxnSp>
          <p:nvCxnSpPr>
            <p:cNvPr id="18" name="直線接點 17"/>
            <p:cNvCxnSpPr/>
            <p:nvPr/>
          </p:nvCxnSpPr>
          <p:spPr>
            <a:xfrm>
              <a:off x="1907704" y="2317816"/>
              <a:ext cx="52560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4571999" y="2074496"/>
              <a:ext cx="0" cy="486591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1907704" y="2307936"/>
              <a:ext cx="0" cy="2520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7150640" y="2312904"/>
              <a:ext cx="0" cy="2520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文字方塊 23"/>
          <p:cNvSpPr txBox="1"/>
          <p:nvPr/>
        </p:nvSpPr>
        <p:spPr>
          <a:xfrm>
            <a:off x="467544" y="3518474"/>
            <a:ext cx="25474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 smtClean="0"/>
              <a:t>-1.</a:t>
            </a:r>
            <a:r>
              <a:rPr lang="zh-TW" altLang="en-US" sz="2000" b="1" dirty="0" smtClean="0"/>
              <a:t>回顧國中生活點滴</a:t>
            </a:r>
            <a:endParaRPr lang="en-US" altLang="zh-TW" sz="2000" b="1" dirty="0" smtClean="0"/>
          </a:p>
          <a:p>
            <a:pPr>
              <a:lnSpc>
                <a:spcPct val="150000"/>
              </a:lnSpc>
            </a:pPr>
            <a:r>
              <a:rPr lang="en-US" altLang="zh-TW" sz="2000" b="1" dirty="0" smtClean="0"/>
              <a:t>-2.</a:t>
            </a:r>
            <a:r>
              <a:rPr lang="zh-TW" altLang="en-US" sz="2000" b="1" dirty="0" smtClean="0"/>
              <a:t>連結味覺感受</a:t>
            </a:r>
            <a:endParaRPr lang="en-US" altLang="zh-TW" sz="2000" b="1" dirty="0" smtClean="0"/>
          </a:p>
          <a:p>
            <a:pPr>
              <a:lnSpc>
                <a:spcPct val="150000"/>
              </a:lnSpc>
            </a:pPr>
            <a:r>
              <a:rPr lang="en-US" altLang="zh-TW" sz="2000" b="1" dirty="0" smtClean="0"/>
              <a:t>-3.</a:t>
            </a:r>
            <a:r>
              <a:rPr lang="zh-TW" altLang="en-US" sz="2000" b="1" dirty="0" smtClean="0"/>
              <a:t>分組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味覺定調</a:t>
            </a:r>
            <a:r>
              <a:rPr lang="en-US" altLang="zh-TW" sz="2000" b="1" dirty="0" smtClean="0"/>
              <a:t>)</a:t>
            </a:r>
            <a:endParaRPr lang="zh-TW" altLang="en-US" sz="20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443874" y="3518474"/>
            <a:ext cx="28055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 smtClean="0"/>
              <a:t>-1.</a:t>
            </a:r>
            <a:r>
              <a:rPr lang="zh-TW" altLang="en-US" sz="2000" b="1" dirty="0" smtClean="0"/>
              <a:t>平板蒐集資料</a:t>
            </a:r>
            <a:endParaRPr lang="en-US" altLang="zh-TW" sz="2000" b="1" dirty="0" smtClean="0"/>
          </a:p>
          <a:p>
            <a:pPr>
              <a:lnSpc>
                <a:spcPct val="150000"/>
              </a:lnSpc>
            </a:pPr>
            <a:r>
              <a:rPr lang="zh-TW" altLang="en-US" sz="2000" b="1" dirty="0"/>
              <a:t> </a:t>
            </a:r>
            <a:r>
              <a:rPr lang="zh-TW" altLang="en-US" sz="2000" b="1" dirty="0" smtClean="0"/>
              <a:t>  小組決定代表菜餚</a:t>
            </a:r>
            <a:endParaRPr lang="en-US" altLang="zh-TW" sz="2000" b="1" dirty="0" smtClean="0"/>
          </a:p>
          <a:p>
            <a:pPr>
              <a:lnSpc>
                <a:spcPct val="150000"/>
              </a:lnSpc>
            </a:pPr>
            <a:r>
              <a:rPr lang="en-US" altLang="zh-TW" sz="2000" b="1" dirty="0" smtClean="0"/>
              <a:t>-2.</a:t>
            </a:r>
            <a:r>
              <a:rPr lang="zh-TW" altLang="en-US" sz="2000" b="1" dirty="0" smtClean="0"/>
              <a:t>菜卡製作、烹調分工</a:t>
            </a:r>
            <a:endParaRPr lang="en-US" altLang="zh-TW" sz="2000" b="1" dirty="0" smtClean="0"/>
          </a:p>
        </p:txBody>
      </p:sp>
      <p:sp>
        <p:nvSpPr>
          <p:cNvPr id="26" name="文字方塊 25"/>
          <p:cNvSpPr txBox="1"/>
          <p:nvPr/>
        </p:nvSpPr>
        <p:spPr>
          <a:xfrm>
            <a:off x="6338424" y="3518474"/>
            <a:ext cx="2031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 smtClean="0"/>
              <a:t>-1.</a:t>
            </a:r>
            <a:r>
              <a:rPr lang="zh-TW" altLang="en-US" sz="2000" b="1" dirty="0" smtClean="0"/>
              <a:t>烹調實作</a:t>
            </a:r>
            <a:endParaRPr lang="en-US" altLang="zh-TW" sz="2000" b="1" dirty="0" smtClean="0"/>
          </a:p>
          <a:p>
            <a:pPr>
              <a:lnSpc>
                <a:spcPct val="150000"/>
              </a:lnSpc>
            </a:pPr>
            <a:r>
              <a:rPr lang="en-US" altLang="zh-TW" sz="2000" b="1" dirty="0" smtClean="0"/>
              <a:t>-2.</a:t>
            </a:r>
            <a:r>
              <a:rPr lang="zh-TW" altLang="en-US" sz="2000" b="1" dirty="0" smtClean="0"/>
              <a:t>分享國中滋味</a:t>
            </a:r>
            <a:endParaRPr lang="en-US" altLang="zh-TW" sz="2000" b="1" dirty="0" smtClean="0"/>
          </a:p>
        </p:txBody>
      </p:sp>
      <p:sp>
        <p:nvSpPr>
          <p:cNvPr id="3" name="矩形 2"/>
          <p:cNvSpPr/>
          <p:nvPr/>
        </p:nvSpPr>
        <p:spPr>
          <a:xfrm>
            <a:off x="251520" y="2708922"/>
            <a:ext cx="3024336" cy="28977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1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6133344" y="102984"/>
            <a:ext cx="2659832" cy="63373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課程內容</a:t>
            </a:r>
            <a:endParaRPr lang="en-US" altLang="zh-TW" b="1" kern="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66606"/>
              </p:ext>
            </p:extLst>
          </p:nvPr>
        </p:nvGraphicFramePr>
        <p:xfrm>
          <a:off x="323528" y="102961"/>
          <a:ext cx="8496944" cy="6773027"/>
        </p:xfrm>
        <a:graphic>
          <a:graphicData uri="http://schemas.openxmlformats.org/drawingml/2006/table">
            <a:tbl>
              <a:tblPr firstRow="1" bandRow="1" bandCol="1"/>
              <a:tblGrid>
                <a:gridCol w="1008112"/>
                <a:gridCol w="2808312"/>
                <a:gridCol w="1944215"/>
                <a:gridCol w="2736305"/>
              </a:tblGrid>
              <a:tr h="689873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國中滋味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國中之味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8194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九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年級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教學節數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節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共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節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739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能力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指標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1-4-1 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探索自我發展的過程，並分享個人的經驗與感受。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(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第一堂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第三堂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1-4-3 </a:t>
                      </a:r>
                      <a:r>
                        <a:rPr lang="zh-TW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掌握資訊，自己界定學習目標、製定學習計畫並</a:t>
                      </a:r>
                      <a:endParaRPr lang="en-US" altLang="zh-TW" sz="2400" b="1" kern="1200" dirty="0" smtClean="0">
                        <a:solidFill>
                          <a:srgbClr val="00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zh-TW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執行</a:t>
                      </a:r>
                      <a:r>
                        <a:rPr lang="zh-TW" altLang="en-US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 </a:t>
                      </a:r>
                      <a:r>
                        <a:rPr lang="en-US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第二堂</a:t>
                      </a:r>
                      <a:r>
                        <a:rPr lang="en-US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400" b="1" kern="1200" dirty="0" smtClean="0">
                        <a:solidFill>
                          <a:srgbClr val="00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31949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教學</a:t>
                      </a: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目標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回顧國中三年生活點滴，透過味覺的聯結總結出國中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的滋味。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運用三年所學與資料的蒐集，嘗試設計與製作符合國</a:t>
                      </a:r>
                      <a:endParaRPr lang="en-US" altLang="zh-TW" sz="2400" b="1" kern="1200" dirty="0" smtClean="0">
                        <a:solidFill>
                          <a:srgbClr val="00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b="1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中滋味的菜餚並與他人分享。</a:t>
                      </a:r>
                      <a:endParaRPr lang="zh-TW" altLang="en-US" sz="2400" b="1" kern="1200" dirty="0" smtClean="0">
                        <a:solidFill>
                          <a:srgbClr val="00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44553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活動</a:t>
                      </a:r>
                      <a:endParaRPr kumimoji="0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方式</a:t>
                      </a:r>
                      <a:endParaRPr kumimoji="0" lang="en-US" altLang="zh-CN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高層次紙筆測驗、小組討論、實作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0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28604" y="274638"/>
            <a:ext cx="330729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54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教學流程</a:t>
            </a:r>
            <a:endParaRPr lang="en-US" altLang="zh-TW" sz="5400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08483"/>
              </p:ext>
            </p:extLst>
          </p:nvPr>
        </p:nvGraphicFramePr>
        <p:xfrm>
          <a:off x="328604" y="1484785"/>
          <a:ext cx="3307293" cy="252027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02431"/>
                <a:gridCol w="1102431"/>
                <a:gridCol w="1102431"/>
              </a:tblGrid>
              <a:tr h="8400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8400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>
                        <a:alpha val="40000"/>
                      </a:srgbClr>
                    </a:solidFill>
                  </a:tcPr>
                </a:tc>
              </a:tr>
              <a:tr h="8400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42887"/>
              </p:ext>
            </p:extLst>
          </p:nvPr>
        </p:nvGraphicFramePr>
        <p:xfrm>
          <a:off x="336142" y="4221436"/>
          <a:ext cx="3299755" cy="208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12"/>
                <a:gridCol w="1578143"/>
              </a:tblGrid>
              <a:tr h="104394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94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3851920" y="692696"/>
            <a:ext cx="4248472" cy="864096"/>
            <a:chOff x="3851920" y="1498432"/>
            <a:chExt cx="4248472" cy="864096"/>
          </a:xfrm>
        </p:grpSpPr>
        <p:sp>
          <p:nvSpPr>
            <p:cNvPr id="5" name="向左箭號 4"/>
            <p:cNvSpPr/>
            <p:nvPr/>
          </p:nvSpPr>
          <p:spPr>
            <a:xfrm>
              <a:off x="3851920" y="1699500"/>
              <a:ext cx="576064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55976" y="1498432"/>
              <a:ext cx="374441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1.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回顧國中三年生活點滴</a:t>
              </a:r>
              <a:endParaRPr lang="en-US" altLang="zh-TW" sz="24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779912" y="1988840"/>
            <a:ext cx="4676056" cy="864096"/>
            <a:chOff x="3851920" y="1498432"/>
            <a:chExt cx="4248472" cy="864096"/>
          </a:xfrm>
        </p:grpSpPr>
        <p:sp>
          <p:nvSpPr>
            <p:cNvPr id="9" name="向左箭號 8"/>
            <p:cNvSpPr/>
            <p:nvPr/>
          </p:nvSpPr>
          <p:spPr>
            <a:xfrm>
              <a:off x="3851920" y="1699500"/>
              <a:ext cx="576064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355976" y="1498432"/>
              <a:ext cx="374441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2.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生活點滴帶給你的味覺聯想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851920" y="3861048"/>
            <a:ext cx="4248472" cy="864096"/>
            <a:chOff x="3851920" y="1498432"/>
            <a:chExt cx="4248472" cy="864096"/>
          </a:xfrm>
        </p:grpSpPr>
        <p:sp>
          <p:nvSpPr>
            <p:cNvPr id="12" name="向左箭號 11"/>
            <p:cNvSpPr/>
            <p:nvPr/>
          </p:nvSpPr>
          <p:spPr>
            <a:xfrm>
              <a:off x="3851920" y="1699500"/>
              <a:ext cx="576064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355976" y="1498432"/>
              <a:ext cx="374441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3.</a:t>
              </a:r>
              <a:r>
                <a:rPr lang="zh-TW" altLang="en-US" sz="2400" b="1" dirty="0">
                  <a:solidFill>
                    <a:schemeClr val="tx1"/>
                  </a:solidFill>
                </a:rPr>
                <a:t>整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體而言，國中滋味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851920" y="4869160"/>
            <a:ext cx="3528392" cy="864096"/>
            <a:chOff x="3851920" y="1498432"/>
            <a:chExt cx="3528392" cy="864096"/>
          </a:xfrm>
        </p:grpSpPr>
        <p:sp>
          <p:nvSpPr>
            <p:cNvPr id="15" name="向左箭號 14"/>
            <p:cNvSpPr/>
            <p:nvPr/>
          </p:nvSpPr>
          <p:spPr>
            <a:xfrm>
              <a:off x="3851920" y="1699500"/>
              <a:ext cx="576064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355976" y="1498432"/>
              <a:ext cx="30243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400" b="1" dirty="0" smtClean="0">
                  <a:solidFill>
                    <a:schemeClr val="tx1"/>
                  </a:solidFill>
                </a:rPr>
                <a:t>  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4.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分享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&amp;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簽名與分組</a:t>
              </a:r>
              <a:endParaRPr lang="en-US" altLang="zh-TW" sz="24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851920" y="5877272"/>
            <a:ext cx="3528392" cy="864096"/>
            <a:chOff x="3851920" y="1498432"/>
            <a:chExt cx="3528392" cy="864096"/>
          </a:xfrm>
        </p:grpSpPr>
        <p:sp>
          <p:nvSpPr>
            <p:cNvPr id="18" name="向左箭號 17"/>
            <p:cNvSpPr/>
            <p:nvPr/>
          </p:nvSpPr>
          <p:spPr>
            <a:xfrm>
              <a:off x="3851920" y="1699500"/>
              <a:ext cx="576064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355976" y="1498432"/>
              <a:ext cx="30243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400" b="1" dirty="0" smtClean="0">
                  <a:solidFill>
                    <a:schemeClr val="tx1"/>
                  </a:solidFill>
                </a:rPr>
                <a:t>  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5.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交代下週課程</a:t>
              </a:r>
              <a:endParaRPr lang="en-US" altLang="zh-TW" sz="2400" b="1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11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t="19551" r="25861" b="32150"/>
          <a:stretch/>
        </p:blipFill>
        <p:spPr>
          <a:xfrm>
            <a:off x="99677" y="355009"/>
            <a:ext cx="4248472" cy="6304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圓角矩形 2"/>
          <p:cNvSpPr/>
          <p:nvPr/>
        </p:nvSpPr>
        <p:spPr>
          <a:xfrm>
            <a:off x="179512" y="116632"/>
            <a:ext cx="167658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其他班級作業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L1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9051" r="14721" b="29000"/>
          <a:stretch/>
        </p:blipFill>
        <p:spPr>
          <a:xfrm>
            <a:off x="4450197" y="334011"/>
            <a:ext cx="4586299" cy="6329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6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10101" r="18434" b="64699"/>
          <a:stretch/>
        </p:blipFill>
        <p:spPr>
          <a:xfrm>
            <a:off x="4427984" y="1645458"/>
            <a:ext cx="2779595" cy="1710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9" t="13650" r="36262" b="70600"/>
          <a:stretch/>
        </p:blipFill>
        <p:spPr>
          <a:xfrm>
            <a:off x="755576" y="1378881"/>
            <a:ext cx="1271190" cy="1466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矩形圖說文字 1"/>
          <p:cNvSpPr/>
          <p:nvPr/>
        </p:nvSpPr>
        <p:spPr>
          <a:xfrm>
            <a:off x="755576" y="2996952"/>
            <a:ext cx="3024336" cy="3717820"/>
          </a:xfrm>
          <a:prstGeom prst="wedgeRectCallout">
            <a:avLst>
              <a:gd name="adj1" fmla="val -33959"/>
              <a:gd name="adj2" fmla="val -5756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zh-TW" altLang="en-US" b="1" dirty="0" smtClean="0"/>
              <a:t>設計</a:t>
            </a:r>
            <a:r>
              <a:rPr lang="zh-TW" altLang="en-US" b="1" dirty="0" smtClean="0"/>
              <a:t>理念：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雖然九年級生活充滿壓力，無論是課業或是父母的期許；七八年級的美好回憶仍然歷歷在目。這個作品象徵著</a:t>
            </a:r>
            <a:r>
              <a:rPr lang="zh-TW" altLang="en-US" b="1" dirty="0" smtClean="0">
                <a:solidFill>
                  <a:srgbClr val="FFFF00"/>
                </a:solidFill>
              </a:rPr>
              <a:t>朋友間的甜美生活</a:t>
            </a:r>
            <a:r>
              <a:rPr lang="zh-TW" altLang="en-US" b="1" dirty="0" smtClean="0"/>
              <a:t>，未來在進入了</a:t>
            </a:r>
            <a:r>
              <a:rPr lang="zh-TW" altLang="en-US" b="1" dirty="0">
                <a:solidFill>
                  <a:srgbClr val="FFFF00"/>
                </a:solidFill>
              </a:rPr>
              <a:t>高中生活就像毛毛蟲一樣正在化蛹等著展翅高飛迎接未來</a:t>
            </a:r>
            <a:r>
              <a:rPr lang="zh-TW" altLang="en-US" b="1" dirty="0" smtClean="0"/>
              <a:t>。</a:t>
            </a:r>
            <a:r>
              <a:rPr lang="en-US" altLang="zh-TW" b="1" dirty="0" smtClean="0"/>
              <a:t>(917)</a:t>
            </a:r>
            <a:endParaRPr lang="zh-TW" altLang="en-US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54" y="106538"/>
            <a:ext cx="1897850" cy="107318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6538"/>
            <a:ext cx="1897162" cy="1072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34" y="116632"/>
            <a:ext cx="1897162" cy="10728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02" y="123952"/>
            <a:ext cx="1897162" cy="1072800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79512" y="116632"/>
            <a:ext cx="167658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其他班級作業</a:t>
            </a:r>
            <a:r>
              <a:rPr lang="en-US" altLang="zh-TW" b="1" dirty="0" smtClean="0">
                <a:solidFill>
                  <a:schemeClr val="tx1"/>
                </a:solidFill>
              </a:rPr>
              <a:t>L2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摺角紙張 10"/>
          <p:cNvSpPr/>
          <p:nvPr/>
        </p:nvSpPr>
        <p:spPr>
          <a:xfrm>
            <a:off x="2105472" y="1556302"/>
            <a:ext cx="1674440" cy="9144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/>
                </a:solidFill>
              </a:rPr>
              <a:t>菜名</a:t>
            </a:r>
            <a:r>
              <a:rPr lang="zh-TW" altLang="en-US" b="1" dirty="0" smtClean="0">
                <a:solidFill>
                  <a:schemeClr val="tx1"/>
                </a:solidFill>
              </a:rPr>
              <a:t>：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/>
                </a:solidFill>
              </a:rPr>
              <a:t>毛蟲</a:t>
            </a:r>
            <a:r>
              <a:rPr lang="zh-TW" altLang="en-US" b="1" dirty="0">
                <a:solidFill>
                  <a:schemeClr val="tx1"/>
                </a:solidFill>
              </a:rPr>
              <a:t>在土裡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5236487" y="3501008"/>
            <a:ext cx="3024336" cy="3096344"/>
          </a:xfrm>
          <a:prstGeom prst="wedgeRectCallout">
            <a:avLst>
              <a:gd name="adj1" fmla="val 6247"/>
              <a:gd name="adj2" fmla="val -572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zh-TW" altLang="en-US" b="1" dirty="0" smtClean="0"/>
              <a:t>設計理念：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國中滋味就如童年時期的糖葫蘆般，</a:t>
            </a:r>
            <a:r>
              <a:rPr lang="zh-TW" altLang="en-US" b="1" dirty="0" smtClean="0">
                <a:solidFill>
                  <a:srgbClr val="FF0000"/>
                </a:solidFill>
              </a:rPr>
              <a:t>外甜內酸</a:t>
            </a:r>
            <a:r>
              <a:rPr lang="zh-TW" altLang="en-US" b="1" dirty="0" smtClean="0"/>
              <a:t>，</a:t>
            </a:r>
            <a:r>
              <a:rPr lang="zh-TW" altLang="en-US" b="1" dirty="0" smtClean="0">
                <a:solidFill>
                  <a:srgbClr val="FF0000"/>
                </a:solidFill>
              </a:rPr>
              <a:t>有甜蜜也有辛苦</a:t>
            </a:r>
            <a:r>
              <a:rPr lang="zh-TW" altLang="en-US" b="1" dirty="0" smtClean="0"/>
              <a:t>。串串水果連接在一起就</a:t>
            </a:r>
            <a:r>
              <a:rPr lang="zh-TW" altLang="en-US" b="1" dirty="0" smtClean="0">
                <a:solidFill>
                  <a:srgbClr val="FF0000"/>
                </a:solidFill>
              </a:rPr>
              <a:t>如朋友們同歡樂</a:t>
            </a:r>
            <a:r>
              <a:rPr lang="zh-TW" altLang="en-US" b="1" dirty="0" smtClean="0"/>
              <a:t>，共患難。雖天下無不散的宴席，但曾經的友情永不忘記</a:t>
            </a:r>
            <a:r>
              <a:rPr lang="en-US" altLang="zh-TW" b="1" dirty="0" smtClean="0"/>
              <a:t>(918)</a:t>
            </a:r>
            <a:endParaRPr lang="zh-TW" altLang="en-US" b="1" dirty="0"/>
          </a:p>
        </p:txBody>
      </p:sp>
      <p:sp>
        <p:nvSpPr>
          <p:cNvPr id="14" name="摺角紙張 13"/>
          <p:cNvSpPr/>
          <p:nvPr/>
        </p:nvSpPr>
        <p:spPr>
          <a:xfrm>
            <a:off x="7335180" y="2043518"/>
            <a:ext cx="1269268" cy="9144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/>
                </a:solidFill>
              </a:rPr>
              <a:t>菜名</a:t>
            </a:r>
            <a:r>
              <a:rPr lang="zh-TW" altLang="en-US" b="1" dirty="0" smtClean="0">
                <a:solidFill>
                  <a:schemeClr val="tx1"/>
                </a:solidFill>
              </a:rPr>
              <a:t>：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/>
                </a:solidFill>
              </a:rPr>
              <a:t>冰糖葫蘆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755576" y="346993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學生背景說明</a:t>
            </a:r>
            <a:r>
              <a:rPr lang="en-US" altLang="zh-TW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—921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6979" r="7344" b="1944"/>
          <a:stretch/>
        </p:blipFill>
        <p:spPr>
          <a:xfrm>
            <a:off x="16040" y="1556792"/>
            <a:ext cx="910850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755576" y="346993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學生背景說明</a:t>
            </a:r>
            <a:r>
              <a:rPr lang="en-US" altLang="zh-TW" sz="54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—921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539552" y="1412776"/>
            <a:ext cx="86044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kern="0" dirty="0" smtClean="0">
                <a:latin typeface="標楷體" pitchFamily="65" charset="-120"/>
                <a:ea typeface="標楷體" pitchFamily="65" charset="-120"/>
              </a:rPr>
              <a:t>本學年新接的班級。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kern="0" dirty="0"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zh-TW" sz="3600" kern="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zh-TW" sz="3600" kern="0" dirty="0">
                <a:latin typeface="標楷體" pitchFamily="65" charset="-120"/>
                <a:ea typeface="標楷體" pitchFamily="65" charset="-120"/>
              </a:rPr>
              <a:t>班級教室</a:t>
            </a:r>
            <a:r>
              <a:rPr lang="zh-TW" altLang="zh-TW" sz="3600" kern="0" dirty="0" smtClean="0">
                <a:latin typeface="標楷體" pitchFamily="65" charset="-120"/>
                <a:ea typeface="標楷體" pitchFamily="65" charset="-120"/>
              </a:rPr>
              <a:t>上課</a:t>
            </a:r>
            <a:r>
              <a:rPr lang="zh-TW" altLang="en-US" sz="3600" kern="0" dirty="0" smtClean="0">
                <a:latin typeface="標楷體" pitchFamily="65" charset="-120"/>
                <a:ea typeface="標楷體" pitchFamily="65" charset="-120"/>
              </a:rPr>
              <a:t>未分組進行課程</a:t>
            </a:r>
            <a:r>
              <a:rPr lang="zh-TW" altLang="zh-TW" sz="3600" kern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3600" kern="0" dirty="0">
                <a:latin typeface="標楷體" pitchFamily="65" charset="-120"/>
                <a:ea typeface="標楷體" pitchFamily="65" charset="-120"/>
              </a:rPr>
              <a:t>學生學習還算認真</a:t>
            </a:r>
            <a:r>
              <a:rPr lang="zh-TW" altLang="zh-TW" sz="3600" kern="0" dirty="0" smtClean="0">
                <a:latin typeface="標楷體" pitchFamily="65" charset="-120"/>
                <a:ea typeface="標楷體" pitchFamily="65" charset="-120"/>
              </a:rPr>
              <a:t>投入</a:t>
            </a:r>
            <a:r>
              <a:rPr lang="zh-TW" altLang="en-US" sz="3600" kern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600" kern="0" dirty="0" smtClean="0">
                <a:latin typeface="標楷體" pitchFamily="65" charset="-120"/>
                <a:ea typeface="標楷體" pitchFamily="65" charset="-120"/>
              </a:rPr>
              <a:t>作業</a:t>
            </a:r>
            <a:r>
              <a:rPr lang="zh-TW" altLang="en-US" sz="3600" kern="0" dirty="0" smtClean="0">
                <a:latin typeface="標楷體" pitchFamily="65" charset="-120"/>
                <a:ea typeface="標楷體" pitchFamily="65" charset="-120"/>
              </a:rPr>
              <a:t>用心</a:t>
            </a:r>
            <a:r>
              <a:rPr lang="en-US" altLang="zh-TW" sz="2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椅</a:t>
            </a:r>
            <a:r>
              <a:rPr lang="en-US" altLang="zh-TW" sz="24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3600" kern="0" dirty="0" smtClean="0">
                <a:latin typeface="標楷體" pitchFamily="65" charset="-120"/>
                <a:ea typeface="標楷體" pitchFamily="65" charset="-120"/>
              </a:rPr>
              <a:t>班級</a:t>
            </a:r>
            <a:r>
              <a:rPr lang="zh-TW" altLang="zh-TW" sz="3600" kern="0" dirty="0">
                <a:latin typeface="標楷體" pitchFamily="65" charset="-120"/>
                <a:ea typeface="標楷體" pitchFamily="65" charset="-120"/>
              </a:rPr>
              <a:t>氣氛</a:t>
            </a:r>
            <a:r>
              <a:rPr lang="zh-TW" altLang="zh-TW" sz="3600" kern="0" dirty="0" smtClean="0">
                <a:latin typeface="標楷體" pitchFamily="65" charset="-120"/>
                <a:ea typeface="標楷體" pitchFamily="65" charset="-120"/>
              </a:rPr>
              <a:t>佳，</a:t>
            </a:r>
            <a:r>
              <a:rPr lang="zh-TW" altLang="zh-TW" sz="3600" kern="0" dirty="0">
                <a:latin typeface="標楷體" pitchFamily="65" charset="-120"/>
                <a:ea typeface="標楷體" pitchFamily="65" charset="-120"/>
              </a:rPr>
              <a:t>同學間能互相</a:t>
            </a:r>
            <a:r>
              <a:rPr lang="zh-TW" altLang="zh-TW" sz="3600" kern="0" dirty="0" smtClean="0">
                <a:latin typeface="標楷體" pitchFamily="65" charset="-120"/>
                <a:ea typeface="標楷體" pitchFamily="65" charset="-120"/>
              </a:rPr>
              <a:t>協助</a:t>
            </a:r>
            <a:r>
              <a:rPr lang="en-US" altLang="zh-TW" sz="2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鐘</a:t>
            </a:r>
            <a:r>
              <a:rPr lang="en-US" altLang="zh-TW" sz="2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600" kern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kern="0" dirty="0" smtClean="0">
                <a:latin typeface="標楷體" pitchFamily="65" charset="-120"/>
                <a:ea typeface="標楷體" pitchFamily="65" charset="-120"/>
              </a:rPr>
              <a:t>會考後各班學習狀況緩慢</a:t>
            </a:r>
            <a:r>
              <a:rPr lang="en-US" altLang="zh-TW" sz="3600" kern="0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3600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17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鲁果1986原创">
  <a:themeElements>
    <a:clrScheme name="鲁果1986原创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鲁果1986原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鲁果1986原创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鲁果1986原创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鲁果1986原创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鲁果1986原创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鲁果1986原创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鲁果1986原创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鲁果1986原创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鲁果1986原创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鲁果1986原创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鲁果1986原创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鲁果1986原创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鲁果1986原创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943</Words>
  <Application>Microsoft Office PowerPoint</Application>
  <PresentationFormat>如螢幕大小 (4:3)</PresentationFormat>
  <Paragraphs>152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宋体</vt:lpstr>
      <vt:lpstr>文鼎粗行楷</vt:lpstr>
      <vt:lpstr>新細明體</vt:lpstr>
      <vt:lpstr>標楷體</vt:lpstr>
      <vt:lpstr>Arial</vt:lpstr>
      <vt:lpstr>Calibri</vt:lpstr>
      <vt:lpstr>Times New Roman</vt:lpstr>
      <vt:lpstr>Wingdings 2</vt:lpstr>
      <vt:lpstr>1_鲁果1986原创</vt:lpstr>
      <vt:lpstr>106</vt:lpstr>
      <vt:lpstr>PowerPoint 簡報</vt:lpstr>
      <vt:lpstr>國中滋味？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user</cp:lastModifiedBy>
  <cp:revision>320</cp:revision>
  <cp:lastPrinted>2017-05-19T07:47:41Z</cp:lastPrinted>
  <dcterms:created xsi:type="dcterms:W3CDTF">2013-10-30T09:04:50Z</dcterms:created>
  <dcterms:modified xsi:type="dcterms:W3CDTF">2017-05-31T02:20:25Z</dcterms:modified>
</cp:coreProperties>
</file>