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72" r:id="rId2"/>
    <p:sldId id="273" r:id="rId3"/>
    <p:sldId id="256" r:id="rId4"/>
    <p:sldId id="264" r:id="rId5"/>
    <p:sldId id="274" r:id="rId6"/>
    <p:sldId id="263" r:id="rId7"/>
    <p:sldId id="281" r:id="rId8"/>
    <p:sldId id="261" r:id="rId9"/>
    <p:sldId id="259" r:id="rId10"/>
    <p:sldId id="279" r:id="rId11"/>
    <p:sldId id="265" r:id="rId12"/>
    <p:sldId id="266" r:id="rId13"/>
    <p:sldId id="282" r:id="rId14"/>
    <p:sldId id="267" r:id="rId15"/>
    <p:sldId id="269" r:id="rId16"/>
    <p:sldId id="270" r:id="rId17"/>
    <p:sldId id="277" r:id="rId18"/>
    <p:sldId id="275" r:id="rId19"/>
    <p:sldId id="278" r:id="rId20"/>
    <p:sldId id="276" r:id="rId21"/>
    <p:sldId id="271" r:id="rId2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86" autoAdjust="0"/>
  </p:normalViewPr>
  <p:slideViewPr>
    <p:cSldViewPr>
      <p:cViewPr>
        <p:scale>
          <a:sx n="50" d="100"/>
          <a:sy n="50" d="100"/>
        </p:scale>
        <p:origin x="-1080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ndara" pitchFamily="34" charset="0"/>
                <a:ea typeface="標楷體" pitchFamily="65" charset="-120"/>
              </a:defRPr>
            </a:lvl1pPr>
          </a:lstStyle>
          <a:p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itchFamily="34" charset="0"/>
                <a:ea typeface="標楷體" pitchFamily="65" charset="-120"/>
              </a:defRPr>
            </a:lvl1pPr>
          </a:lstStyle>
          <a:p>
            <a:fld id="{E946DC4E-75C7-4AE2-B69B-19DB0F2D214C}" type="datetimeFigureOut">
              <a:rPr lang="zh-TW" altLang="en-US"/>
              <a:pPr/>
              <a:t>2014/4/16</a:t>
            </a:fld>
            <a:endParaRPr lang="en-US" altLang="zh-TW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ndara" pitchFamily="34" charset="0"/>
                <a:ea typeface="標楷體" pitchFamily="65" charset="-120"/>
              </a:defRPr>
            </a:lvl1pPr>
          </a:lstStyle>
          <a:p>
            <a:endParaRPr lang="en-US" altLang="zh-TW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itchFamily="34" charset="0"/>
                <a:ea typeface="標楷體" pitchFamily="65" charset="-120"/>
              </a:defRPr>
            </a:lvl1pPr>
          </a:lstStyle>
          <a:p>
            <a:fld id="{83143DFE-8EDD-4BBA-9C44-D1D3114CFBF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542C612-DA33-4147-AD8F-86A667828217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534373D-BFA9-442F-B520-0338AB11A9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2457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BEE5A4-5D17-4A60-AC86-B8128E76392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2662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5897A1-D4F2-4846-B8F5-C5DE85D3F07C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2867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EBB566-1DA3-46D4-894B-1ED949F33225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3072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A4DC66-96DE-4413-9E37-1D4D81A3875D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A642-4213-44E2-B539-65CE7BABD3CE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D8FE-8AB0-4E73-A094-C35A5E310A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23CFE-28AE-4085-86BD-973443D18B2C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63F59-59AD-408C-9D40-1E3FC929EC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BDA37-96E8-497B-82BA-E502CA569A5C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4226-54F5-49F2-AD74-8575DAA496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8946B-BD99-4153-95B0-6E1E00B8ED61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FE23D-12F7-4F2C-BACD-104B280A86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F50DD-2258-40AC-8EA3-4E3F4D8791C9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CFF-1C47-4767-BD79-26E86BE57E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0647A-DC90-44D2-B326-7CA7FC13D768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5695A-47E0-49D6-A41A-AD8A1F51B8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FF6CC-2F23-45EF-B91A-5803254576A8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4F20A-F095-431C-BDA6-7DBC3BFD3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FE674-1BCA-4C9D-ABA1-B2278C465915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CBBB-451D-4E5D-A78F-A957B5B3DB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A3447-B917-4729-9897-8BA0AB462515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00D64-A6CC-4EED-A7B8-A227EB5169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FEC7E-11F1-4D94-A8CC-05C0DCAB364A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7D5E-31D4-4BE2-892C-1FD44FF8C2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980A5-9769-40D7-A593-AB28606DAB1F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E443C-1C76-4A4C-A5D9-542433EF903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4F30C-582D-41D3-94C1-895B6AB6B03D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2DAD3-5CAB-4318-BAAC-02FBDF9437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15363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1536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4BB778-E655-4C12-A501-6FF8241AAF6E}" type="datetimeFigureOut">
              <a:rPr lang="zh-TW" altLang="en-US"/>
              <a:pPr>
                <a:defRPr/>
              </a:pPr>
              <a:t>2014/4/16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BD21D8-F602-4E13-ACBD-AF51B83F78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36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5" r:id="rId2"/>
    <p:sldLayoutId id="2147483698" r:id="rId3"/>
    <p:sldLayoutId id="2147483694" r:id="rId4"/>
    <p:sldLayoutId id="2147483693" r:id="rId5"/>
    <p:sldLayoutId id="2147483692" r:id="rId6"/>
    <p:sldLayoutId id="2147483699" r:id="rId7"/>
    <p:sldLayoutId id="2147483700" r:id="rId8"/>
    <p:sldLayoutId id="2147483701" r:id="rId9"/>
    <p:sldLayoutId id="2147483691" r:id="rId10"/>
    <p:sldLayoutId id="2147483702" r:id="rId11"/>
    <p:sldLayoutId id="214748369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9-1030417&#22830;&#22296;-&#32156;&#21512;&#27963;&#21205;&#35264;&#23519;&#34920;-&#29694;&#22580;&#29992;.docx" TargetMode="External"/><Relationship Id="rId2" Type="http://schemas.openxmlformats.org/officeDocument/2006/relationships/hyperlink" Target="9-1030417&#21271;&#22296;-&#20844;&#38283;&#25480;&#35506;-&#35264;&#35506;&#32000;&#37636;&#34920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79388" y="908720"/>
            <a:ext cx="8964612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教育部中央課程與教學輔導諮詢團隊</a:t>
            </a:r>
            <a:endParaRPr kumimoji="0" lang="en-US" altLang="zh-TW" sz="40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kumimoji="0"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臺北市</a:t>
            </a:r>
            <a:r>
              <a:rPr kumimoji="0"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國中綜合活動領域輔導團</a:t>
            </a:r>
            <a:endParaRPr kumimoji="0" lang="en-US" altLang="zh-TW" sz="4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kumimoji="0" lang="en-US" altLang="zh-TW" sz="6000" b="1" dirty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102</a:t>
            </a:r>
            <a:r>
              <a:rPr kumimoji="0" lang="zh-TW" altLang="en-US" sz="6000" b="1" dirty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學年度公開授課</a:t>
            </a:r>
          </a:p>
        </p:txBody>
      </p:sp>
      <p:graphicFrame>
        <p:nvGraphicFramePr>
          <p:cNvPr id="1029" name="Object 28"/>
          <p:cNvGraphicFramePr>
            <a:graphicFrameLocks noChangeAspect="1"/>
          </p:cNvGraphicFramePr>
          <p:nvPr/>
        </p:nvGraphicFramePr>
        <p:xfrm>
          <a:off x="2699792" y="0"/>
          <a:ext cx="1080120" cy="1100081"/>
        </p:xfrm>
        <a:graphic>
          <a:graphicData uri="http://schemas.openxmlformats.org/presentationml/2006/ole">
            <p:oleObj spid="_x0000_s1029" name="PhotoImpact" r:id="rId3" imgW="2819048" imgH="2869841" progId="">
              <p:embed/>
            </p:oleObj>
          </a:graphicData>
        </a:graphic>
      </p:graphicFrame>
      <p:graphicFrame>
        <p:nvGraphicFramePr>
          <p:cNvPr id="1030" name="Object 31"/>
          <p:cNvGraphicFramePr>
            <a:graphicFrameLocks noChangeAspect="1"/>
          </p:cNvGraphicFramePr>
          <p:nvPr/>
        </p:nvGraphicFramePr>
        <p:xfrm>
          <a:off x="304800" y="2514600"/>
          <a:ext cx="762000" cy="800100"/>
        </p:xfrm>
        <a:graphic>
          <a:graphicData uri="http://schemas.openxmlformats.org/presentationml/2006/ole">
            <p:oleObj spid="_x0000_s1030" name="PhotoImpact" r:id="rId4" imgW="761636" imgH="800000" progId="">
              <p:embed/>
            </p:oleObj>
          </a:graphicData>
        </a:graphic>
      </p:graphicFrame>
      <p:graphicFrame>
        <p:nvGraphicFramePr>
          <p:cNvPr id="1031" name="Object 32"/>
          <p:cNvGraphicFramePr>
            <a:graphicFrameLocks noChangeAspect="1"/>
          </p:cNvGraphicFramePr>
          <p:nvPr/>
        </p:nvGraphicFramePr>
        <p:xfrm>
          <a:off x="2133600" y="5410200"/>
          <a:ext cx="688975" cy="723900"/>
        </p:xfrm>
        <a:graphic>
          <a:graphicData uri="http://schemas.openxmlformats.org/presentationml/2006/ole">
            <p:oleObj spid="_x0000_s1031" name="PhotoImpact" r:id="rId5" imgW="761636" imgH="800000" progId="">
              <p:embed/>
            </p:oleObj>
          </a:graphicData>
        </a:graphic>
      </p:graphicFrame>
      <p:graphicFrame>
        <p:nvGraphicFramePr>
          <p:cNvPr id="1032" name="Object 33"/>
          <p:cNvGraphicFramePr>
            <a:graphicFrameLocks noChangeAspect="1"/>
          </p:cNvGraphicFramePr>
          <p:nvPr/>
        </p:nvGraphicFramePr>
        <p:xfrm>
          <a:off x="4419600" y="3581400"/>
          <a:ext cx="688975" cy="723900"/>
        </p:xfrm>
        <a:graphic>
          <a:graphicData uri="http://schemas.openxmlformats.org/presentationml/2006/ole">
            <p:oleObj spid="_x0000_s1032" name="PhotoImpact" r:id="rId6" imgW="761636" imgH="800000" progId="">
              <p:embed/>
            </p:oleObj>
          </a:graphicData>
        </a:graphic>
      </p:graphicFrame>
      <p:graphicFrame>
        <p:nvGraphicFramePr>
          <p:cNvPr id="1033" name="Object 36"/>
          <p:cNvGraphicFramePr>
            <a:graphicFrameLocks noChangeAspect="1"/>
          </p:cNvGraphicFramePr>
          <p:nvPr/>
        </p:nvGraphicFramePr>
        <p:xfrm>
          <a:off x="5867400" y="5943600"/>
          <a:ext cx="635000" cy="622300"/>
        </p:xfrm>
        <a:graphic>
          <a:graphicData uri="http://schemas.openxmlformats.org/presentationml/2006/ole">
            <p:oleObj spid="_x0000_s1033" name="PhotoImpact" r:id="rId7" imgW="634697" imgH="622003" progId="">
              <p:embed/>
            </p:oleObj>
          </a:graphicData>
        </a:graphic>
      </p:graphicFrame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179388" y="3440113"/>
            <a:ext cx="8569325" cy="1322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zh-TW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主持人</a:t>
            </a:r>
            <a:r>
              <a:rPr kumimoji="0" lang="zh-TW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kumimoji="0" lang="zh-TW" altLang="en-US" sz="4000" b="1" dirty="0" smtClean="0">
                <a:latin typeface="標楷體" pitchFamily="65" charset="-120"/>
                <a:ea typeface="標楷體" pitchFamily="65" charset="-120"/>
              </a:rPr>
              <a:t>薛</a:t>
            </a:r>
            <a:r>
              <a:rPr kumimoji="0" lang="zh-TW" altLang="en-US" sz="4000" b="1" dirty="0">
                <a:latin typeface="標楷體" pitchFamily="65" charset="-120"/>
                <a:ea typeface="標楷體" pitchFamily="65" charset="-120"/>
              </a:rPr>
              <a:t>梨真教授     </a:t>
            </a:r>
            <a:endParaRPr kumimoji="0" lang="en-US" altLang="zh-TW" sz="4000" b="1" dirty="0"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授課教師：</a:t>
            </a:r>
            <a:r>
              <a:rPr kumimoji="0" lang="zh-TW" altLang="en-US" sz="4000" b="1" dirty="0">
                <a:latin typeface="標楷體" pitchFamily="65" charset="-120"/>
                <a:ea typeface="標楷體" pitchFamily="65" charset="-120"/>
              </a:rPr>
              <a:t>楊淑宜</a:t>
            </a:r>
          </a:p>
        </p:txBody>
      </p:sp>
      <p:sp>
        <p:nvSpPr>
          <p:cNvPr id="1036" name="Rectangle 10"/>
          <p:cNvSpPr>
            <a:spLocks noChangeArrowheads="1"/>
          </p:cNvSpPr>
          <p:nvPr/>
        </p:nvSpPr>
        <p:spPr bwMode="auto">
          <a:xfrm>
            <a:off x="122238" y="5084763"/>
            <a:ext cx="8351837" cy="1323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zh-TW" altLang="en-US" sz="4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日期</a:t>
            </a:r>
            <a:r>
              <a:rPr kumimoji="0" lang="zh-TW" altLang="zh-TW" sz="4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kumimoji="0" lang="zh-TW" altLang="en-US" sz="4000" b="1">
                <a:latin typeface="標楷體" pitchFamily="65" charset="-120"/>
                <a:ea typeface="標楷體" pitchFamily="65" charset="-120"/>
              </a:rPr>
              <a:t>1</a:t>
            </a:r>
            <a:r>
              <a:rPr kumimoji="0" lang="en-US" altLang="zh-TW" sz="4000" b="1">
                <a:latin typeface="標楷體" pitchFamily="65" charset="-120"/>
                <a:ea typeface="標楷體" pitchFamily="65" charset="-120"/>
              </a:rPr>
              <a:t>03</a:t>
            </a:r>
            <a:r>
              <a:rPr kumimoji="0" lang="zh-TW" altLang="en-US" sz="4000" b="1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4000" b="1">
                <a:latin typeface="標楷體" pitchFamily="65" charset="-120"/>
                <a:ea typeface="標楷體" pitchFamily="65" charset="-120"/>
              </a:rPr>
              <a:t>04</a:t>
            </a:r>
            <a:r>
              <a:rPr kumimoji="0" lang="zh-TW" altLang="en-US" sz="4000" b="1">
                <a:latin typeface="標楷體" pitchFamily="65" charset="-120"/>
                <a:ea typeface="標楷體" pitchFamily="65" charset="-120"/>
              </a:rPr>
              <a:t>月</a:t>
            </a:r>
            <a:r>
              <a:rPr kumimoji="0" lang="en-US" altLang="zh-TW" sz="4000" b="1">
                <a:latin typeface="標楷體" pitchFamily="65" charset="-120"/>
                <a:ea typeface="標楷體" pitchFamily="65" charset="-120"/>
              </a:rPr>
              <a:t>17</a:t>
            </a:r>
            <a:r>
              <a:rPr kumimoji="0" lang="zh-TW" altLang="en-US" sz="4000" b="1">
                <a:latin typeface="標楷體" pitchFamily="65" charset="-120"/>
                <a:ea typeface="標楷體" pitchFamily="65" charset="-120"/>
              </a:rPr>
              <a:t>日  </a:t>
            </a:r>
            <a:endParaRPr kumimoji="0" lang="en-US" altLang="zh-TW" sz="4000" b="1"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4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地點：</a:t>
            </a:r>
            <a:r>
              <a:rPr kumimoji="0" lang="zh-TW" altLang="en-US" sz="4000" b="1">
                <a:latin typeface="標楷體" pitchFamily="65" charset="-120"/>
                <a:ea typeface="標楷體" pitchFamily="65" charset="-120"/>
              </a:rPr>
              <a:t>東湖國中</a:t>
            </a:r>
          </a:p>
        </p:txBody>
      </p:sp>
      <p:graphicFrame>
        <p:nvGraphicFramePr>
          <p:cNvPr id="1028" name="Object 29"/>
          <p:cNvGraphicFramePr>
            <a:graphicFrameLocks noChangeAspect="1"/>
          </p:cNvGraphicFramePr>
          <p:nvPr/>
        </p:nvGraphicFramePr>
        <p:xfrm>
          <a:off x="7668344" y="2819400"/>
          <a:ext cx="1164506" cy="1128653"/>
        </p:xfrm>
        <a:graphic>
          <a:graphicData uri="http://schemas.openxmlformats.org/presentationml/2006/ole">
            <p:oleObj spid="_x0000_s1028" name="PhotoImpact" r:id="rId8" imgW="2882540" imgH="2793651" progId="">
              <p:embed/>
            </p:oleObj>
          </a:graphicData>
        </a:graphic>
      </p:graphicFrame>
      <p:graphicFrame>
        <p:nvGraphicFramePr>
          <p:cNvPr id="1026" name="Object 37"/>
          <p:cNvGraphicFramePr>
            <a:graphicFrameLocks noChangeAspect="1"/>
          </p:cNvGraphicFramePr>
          <p:nvPr/>
        </p:nvGraphicFramePr>
        <p:xfrm>
          <a:off x="5364088" y="4365104"/>
          <a:ext cx="1373188" cy="1301750"/>
        </p:xfrm>
        <a:graphic>
          <a:graphicData uri="http://schemas.openxmlformats.org/presentationml/2006/ole">
            <p:oleObj spid="_x0000_s1026" name="PhotoImpact" r:id="rId9" imgW="736508" imgH="698413" progId="">
              <p:embed/>
            </p:oleObj>
          </a:graphicData>
        </a:graphic>
      </p:graphicFrame>
      <p:graphicFrame>
        <p:nvGraphicFramePr>
          <p:cNvPr id="1027" name="Object 30"/>
          <p:cNvGraphicFramePr>
            <a:graphicFrameLocks noChangeAspect="1"/>
          </p:cNvGraphicFramePr>
          <p:nvPr/>
        </p:nvGraphicFramePr>
        <p:xfrm>
          <a:off x="7020272" y="4869160"/>
          <a:ext cx="1526580" cy="1479150"/>
        </p:xfrm>
        <a:graphic>
          <a:graphicData uri="http://schemas.openxmlformats.org/presentationml/2006/ole">
            <p:oleObj spid="_x0000_s1027" name="PhotoImpact" r:id="rId10" imgW="2882540" imgH="279365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900113" y="260350"/>
            <a:ext cx="79200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dirty="0">
                <a:solidFill>
                  <a:srgbClr val="FF0000"/>
                </a:solidFill>
                <a:latin typeface="+mn-ea"/>
                <a:ea typeface="+mn-ea"/>
              </a:rPr>
              <a:t>授課單元</a:t>
            </a:r>
            <a:r>
              <a:rPr kumimoji="0" lang="zh-TW" altLang="zh-TW" sz="6000" b="1" dirty="0">
                <a:solidFill>
                  <a:srgbClr val="FF0000"/>
                </a:solidFill>
                <a:latin typeface="+mn-ea"/>
                <a:ea typeface="+mn-ea"/>
              </a:rPr>
              <a:t>課程架構</a:t>
            </a:r>
            <a:r>
              <a:rPr kumimoji="0" lang="en-US" altLang="zh-TW" sz="6000" b="1" dirty="0">
                <a:solidFill>
                  <a:srgbClr val="FF0000"/>
                </a:solidFill>
                <a:latin typeface="+mn-ea"/>
                <a:ea typeface="+mn-ea"/>
              </a:rPr>
              <a:t>-1</a:t>
            </a:r>
            <a:endParaRPr kumimoji="0" lang="zh-TW" altLang="zh-TW" sz="6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50825" y="1268413"/>
          <a:ext cx="8640960" cy="5112568"/>
        </p:xfrm>
        <a:graphic>
          <a:graphicData uri="http://schemas.openxmlformats.org/drawingml/2006/table">
            <a:tbl>
              <a:tblPr/>
              <a:tblGrid>
                <a:gridCol w="576064"/>
                <a:gridCol w="8064896"/>
              </a:tblGrid>
              <a:tr h="5112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DFC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這麼</a:t>
                      </a:r>
                      <a:r>
                        <a:rPr lang="zh-TW" sz="3200" b="1" kern="1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做</a:t>
                      </a:r>
                      <a:endParaRPr lang="zh-TW" sz="3200" kern="1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x-none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教師先問學生寒假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做了哪些有意義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的事</a:t>
                      </a:r>
                      <a:r>
                        <a:rPr lang="x-none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?</a:t>
                      </a:r>
                      <a:endParaRPr lang="zh-TW" sz="32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教師說明寒假參加研習，認識了</a:t>
                      </a:r>
                      <a:r>
                        <a:rPr lang="x-none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DFC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並</a:t>
                      </a:r>
                      <a:endParaRPr lang="en-US" altLang="zh-TW" sz="3200" b="1" kern="100" dirty="0" smtClean="0">
                        <a:solidFill>
                          <a:srgbClr val="00206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深深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為其感動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的理由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邀請學生一起欣賞</a:t>
                      </a:r>
                      <a:r>
                        <a:rPr lang="x-none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TED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中許芯瑋老師</a:t>
                      </a:r>
                      <a:endParaRPr lang="en-US" altLang="zh-TW" sz="3200" b="1" kern="100" dirty="0" smtClean="0">
                        <a:solidFill>
                          <a:srgbClr val="00206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對</a:t>
                      </a:r>
                      <a:r>
                        <a:rPr lang="x-none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DFC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的介紹。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以</a:t>
                      </a: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DFC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曾發表的故事名稱，引導</a:t>
                      </a:r>
                      <a:r>
                        <a:rPr lang="zh-TW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學生思考</a:t>
                      </a:r>
                      <a:endParaRPr lang="en-US" altLang="zh-TW" sz="3200" b="1" kern="100" dirty="0" smtClean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如果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是自己</a:t>
                      </a:r>
                      <a:r>
                        <a:rPr lang="zh-TW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會如何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處理？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r>
                        <a:rPr lang="x-none" sz="3200" b="1" kern="100" dirty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x-none" sz="3200" b="1" kern="1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.</a:t>
                      </a:r>
                      <a:r>
                        <a:rPr lang="zh-TW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請學生檢視生活中是否有待改善的重要</a:t>
                      </a:r>
                      <a:endParaRPr lang="en-US" altLang="zh-TW" sz="3200" b="1" kern="1200" dirty="0" smtClean="0">
                        <a:solidFill>
                          <a:srgbClr val="7030A0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r>
                        <a:rPr lang="zh-TW" altLang="en-US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事務</a:t>
                      </a:r>
                      <a:r>
                        <a:rPr lang="x-none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?</a:t>
                      </a:r>
                      <a:r>
                        <a:rPr lang="zh-TW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校園中需要改進的地方</a:t>
                      </a:r>
                      <a:r>
                        <a:rPr lang="en-US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?</a:t>
                      </a:r>
                      <a:r>
                        <a:rPr lang="zh-TW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並請學生</a:t>
                      </a:r>
                      <a:endParaRPr lang="en-US" altLang="zh-TW" sz="3200" b="1" kern="1200" dirty="0" smtClean="0">
                        <a:solidFill>
                          <a:srgbClr val="7030A0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r>
                        <a:rPr lang="zh-TW" altLang="en-US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3200" b="1" kern="1200" dirty="0" smtClean="0">
                          <a:solidFill>
                            <a:srgbClr val="7030A0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腦力激盪想想可以做些什麼？</a:t>
                      </a:r>
                      <a:endParaRPr lang="zh-TW" sz="3200" kern="100" dirty="0">
                        <a:solidFill>
                          <a:srgbClr val="7030A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042988" y="260350"/>
            <a:ext cx="7345362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</a:rPr>
              <a:t>授課單元</a:t>
            </a:r>
            <a:r>
              <a:rPr kumimoji="0" lang="zh-TW" altLang="zh-TW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</a:rPr>
              <a:t>課程架構</a:t>
            </a:r>
            <a:r>
              <a:rPr kumimoji="0" lang="en-US" altLang="zh-TW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</a:rPr>
              <a:t>-2</a:t>
            </a:r>
            <a:endParaRPr kumimoji="0" lang="zh-TW" altLang="zh-TW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5250" y="1193800"/>
          <a:ext cx="8892480" cy="5511864"/>
        </p:xfrm>
        <a:graphic>
          <a:graphicData uri="http://schemas.openxmlformats.org/drawingml/2006/table">
            <a:tbl>
              <a:tblPr/>
              <a:tblGrid>
                <a:gridCol w="741040"/>
                <a:gridCol w="8151440"/>
              </a:tblGrid>
              <a:tr h="2592288">
                <a:tc rowSpan="3">
                  <a:txBody>
                    <a:bodyPr/>
                    <a:lstStyle/>
                    <a:p>
                      <a:pPr marL="0" indent="-2286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2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大家</a:t>
                      </a:r>
                      <a:endParaRPr lang="en-US" altLang="zh-TW" sz="3200" b="1" kern="1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marL="0" indent="-2286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2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一起</a:t>
                      </a:r>
                      <a:endParaRPr lang="en-US" altLang="zh-TW" sz="3200" b="1" kern="1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marL="0" indent="-2286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2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做</a:t>
                      </a:r>
                      <a:r>
                        <a:rPr lang="zh-TW" sz="3200" b="1" kern="1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做看</a:t>
                      </a: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請學生找自己志同道合的同學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組成小組。</a:t>
                      </a:r>
                      <a:endParaRPr lang="zh-TW" sz="32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各小組透過討論：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(1)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找出小組共同想解決的問題，</a:t>
                      </a:r>
                      <a:r>
                        <a:rPr lang="zh-TW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並訂定</a:t>
                      </a:r>
                      <a:endParaRPr lang="en-US" altLang="zh-TW" sz="3200" b="1" kern="100" dirty="0" smtClean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主題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與目標。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(2)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小組成員的工作分配。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各小組透過收集、分析資料，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構思解決</a:t>
                      </a:r>
                      <a:endParaRPr lang="en-US" altLang="zh-TW" sz="3200" b="1" kern="100" dirty="0" smtClean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問題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的計畫。</a:t>
                      </a:r>
                      <a:endParaRPr lang="zh-TW" sz="3200" kern="100" dirty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442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TW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各小組製作需用的海報或道具。</a:t>
                      </a:r>
                      <a:endParaRPr lang="zh-TW" sz="3200" kern="100" dirty="0">
                        <a:solidFill>
                          <a:srgbClr val="C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TW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請小組利用時間</a:t>
                      </a:r>
                      <a:r>
                        <a:rPr lang="x-none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下課、午休、放學</a:t>
                      </a:r>
                      <a:r>
                        <a:rPr lang="zh-TW" sz="3200" b="1" kern="100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、假日</a:t>
                      </a:r>
                      <a:r>
                        <a:rPr lang="x-none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r>
                        <a:rPr lang="zh-TW" sz="3200" b="1" kern="100" dirty="0">
                          <a:solidFill>
                            <a:srgbClr val="C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執行計畫。</a:t>
                      </a:r>
                      <a:endParaRPr lang="zh-TW" sz="3200" kern="100" dirty="0">
                        <a:solidFill>
                          <a:srgbClr val="C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16013" y="260350"/>
            <a:ext cx="72009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</a:rPr>
              <a:t>授課單元</a:t>
            </a:r>
            <a:r>
              <a:rPr kumimoji="0" lang="zh-TW" altLang="zh-TW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</a:rPr>
              <a:t>課程架構</a:t>
            </a:r>
            <a:r>
              <a:rPr kumimoji="0" lang="en-US" altLang="zh-TW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</a:rPr>
              <a:t>-3</a:t>
            </a:r>
            <a:endParaRPr kumimoji="0" lang="zh-TW" altLang="zh-TW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31775" y="1203325"/>
          <a:ext cx="8661176" cy="5521795"/>
        </p:xfrm>
        <a:graphic>
          <a:graphicData uri="http://schemas.openxmlformats.org/drawingml/2006/table">
            <a:tbl>
              <a:tblPr/>
              <a:tblGrid>
                <a:gridCol w="740296"/>
                <a:gridCol w="7920880"/>
              </a:tblGrid>
              <a:tr h="802052">
                <a:tc rowSpan="3">
                  <a:txBody>
                    <a:bodyPr/>
                    <a:lstStyle/>
                    <a:p>
                      <a:pPr marL="0" indent="-2286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我們曾經努力過</a:t>
                      </a: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請小組將執行計畫的過程製作</a:t>
                      </a:r>
                      <a:r>
                        <a:rPr lang="zh-TW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成</a:t>
                      </a:r>
                      <a:r>
                        <a:rPr lang="en-US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x-none" sz="3200" b="1" kern="10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x-none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’</a:t>
                      </a:r>
                      <a:r>
                        <a:rPr lang="zh-TW" sz="3200" b="1" kern="100" dirty="0">
                          <a:solidFill>
                            <a:srgbClr val="002060"/>
                          </a:solidFill>
                          <a:latin typeface="+mn-ea"/>
                          <a:ea typeface="+mn-ea"/>
                          <a:cs typeface="Times New Roman"/>
                        </a:rPr>
                        <a:t>簡報。</a:t>
                      </a:r>
                      <a:endParaRPr lang="zh-TW" sz="32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066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各小組上台分享</a:t>
                      </a: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3’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簡報。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請其他各組給予回饋。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TW" sz="3200" b="1" kern="100" dirty="0">
                          <a:solidFill>
                            <a:srgbClr val="006600"/>
                          </a:solidFill>
                          <a:latin typeface="+mn-ea"/>
                          <a:ea typeface="+mn-ea"/>
                          <a:cs typeface="Times New Roman"/>
                        </a:rPr>
                        <a:t>進行票選推派代表班級參賽作品。</a:t>
                      </a:r>
                      <a:endParaRPr lang="zh-TW" sz="3200" kern="100" dirty="0">
                        <a:solidFill>
                          <a:srgbClr val="0066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67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各班負責代表作品的小組需製作海報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，</a:t>
                      </a:r>
                      <a:endParaRPr lang="en-US" altLang="zh-TW" sz="3200" b="1" kern="100" dirty="0" smtClean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於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規定時間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張貼於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穿堂供全校欣賞。</a:t>
                      </a:r>
                      <a:endParaRPr lang="zh-TW" sz="3200" kern="100" dirty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6.7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年級各班於家政課時間欣賞所有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班級</a:t>
                      </a:r>
                      <a:endParaRPr lang="en-US" altLang="zh-TW" sz="3200" b="1" kern="100" dirty="0" smtClean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代表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作品並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投票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。</a:t>
                      </a:r>
                      <a:endParaRPr lang="zh-TW" sz="3200" kern="100" dirty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7.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由</a:t>
                      </a:r>
                      <a:r>
                        <a:rPr lang="x-none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7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年級學生及全校教職員投票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選出優秀</a:t>
                      </a:r>
                      <a:endParaRPr lang="en-US" altLang="zh-TW" sz="3200" b="1" kern="100" dirty="0" smtClean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作品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，給予</a:t>
                      </a:r>
                      <a:r>
                        <a:rPr lang="zh-TW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獎</a:t>
                      </a:r>
                      <a:r>
                        <a:rPr lang="x-none" sz="3200" b="1" kern="100" dirty="0" smtClean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TW" sz="3200" b="1" kern="100" dirty="0">
                          <a:solidFill>
                            <a:srgbClr val="7030A0"/>
                          </a:solidFill>
                          <a:latin typeface="+mn-ea"/>
                          <a:ea typeface="+mn-ea"/>
                          <a:cs typeface="Times New Roman"/>
                        </a:rPr>
                        <a:t>勵。</a:t>
                      </a:r>
                      <a:endParaRPr lang="zh-TW" sz="3200" kern="100" dirty="0">
                        <a:solidFill>
                          <a:srgbClr val="7030A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圓角矩形 3"/>
          <p:cNvSpPr/>
          <p:nvPr/>
        </p:nvSpPr>
        <p:spPr>
          <a:xfrm>
            <a:off x="827584" y="1844824"/>
            <a:ext cx="8316416" cy="1800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23850" y="2924175"/>
            <a:ext cx="2808288" cy="831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b="1" dirty="0">
                <a:solidFill>
                  <a:srgbClr val="006600"/>
                </a:solidFill>
                <a:latin typeface="+mn-ea"/>
                <a:ea typeface="+mn-ea"/>
              </a:rPr>
              <a:t>第</a:t>
            </a:r>
            <a:r>
              <a:rPr kumimoji="0" lang="en-US" altLang="zh-TW" sz="4800" b="1" dirty="0">
                <a:solidFill>
                  <a:srgbClr val="006600"/>
                </a:solidFill>
                <a:latin typeface="+mn-ea"/>
                <a:ea typeface="+mn-ea"/>
              </a:rPr>
              <a:t>6</a:t>
            </a:r>
            <a:r>
              <a:rPr kumimoji="0" lang="zh-TW" altLang="en-US" sz="4800" b="1" dirty="0">
                <a:solidFill>
                  <a:srgbClr val="006600"/>
                </a:solidFill>
                <a:latin typeface="+mn-ea"/>
                <a:ea typeface="+mn-ea"/>
              </a:rPr>
              <a:t>組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850" y="4365625"/>
            <a:ext cx="2808288" cy="833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b="1" dirty="0">
                <a:solidFill>
                  <a:srgbClr val="006600"/>
                </a:solidFill>
                <a:latin typeface="+mn-ea"/>
                <a:ea typeface="+mn-ea"/>
              </a:rPr>
              <a:t>第</a:t>
            </a:r>
            <a:r>
              <a:rPr kumimoji="0" lang="en-US" altLang="zh-TW" sz="4800" b="1" dirty="0">
                <a:solidFill>
                  <a:srgbClr val="006600"/>
                </a:solidFill>
                <a:latin typeface="+mn-ea"/>
                <a:ea typeface="+mn-ea"/>
              </a:rPr>
              <a:t>5</a:t>
            </a:r>
            <a:r>
              <a:rPr kumimoji="0" lang="zh-TW" altLang="en-US" sz="4800" b="1" dirty="0">
                <a:solidFill>
                  <a:srgbClr val="006600"/>
                </a:solidFill>
                <a:latin typeface="+mn-ea"/>
                <a:ea typeface="+mn-ea"/>
              </a:rPr>
              <a:t>組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258888" y="5734050"/>
            <a:ext cx="2808287" cy="833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b="1" dirty="0">
                <a:solidFill>
                  <a:srgbClr val="C00000"/>
                </a:solidFill>
                <a:latin typeface="+mn-ea"/>
                <a:ea typeface="+mn-ea"/>
              </a:rPr>
              <a:t>第</a:t>
            </a:r>
            <a:r>
              <a:rPr kumimoji="0" lang="en-US" altLang="zh-TW" sz="4800" b="1" dirty="0">
                <a:solidFill>
                  <a:srgbClr val="C00000"/>
                </a:solidFill>
                <a:latin typeface="+mn-ea"/>
                <a:ea typeface="+mn-ea"/>
              </a:rPr>
              <a:t>4</a:t>
            </a:r>
            <a:r>
              <a:rPr kumimoji="0" lang="zh-TW" altLang="en-US" sz="4800" b="1" dirty="0">
                <a:solidFill>
                  <a:srgbClr val="C00000"/>
                </a:solidFill>
                <a:latin typeface="+mn-ea"/>
                <a:ea typeface="+mn-ea"/>
              </a:rPr>
              <a:t>組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4572000" y="5734050"/>
            <a:ext cx="2808288" cy="833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b="1" dirty="0">
                <a:solidFill>
                  <a:srgbClr val="C00000"/>
                </a:solidFill>
                <a:latin typeface="+mn-ea"/>
                <a:ea typeface="+mn-ea"/>
              </a:rPr>
              <a:t>第</a:t>
            </a:r>
            <a:r>
              <a:rPr kumimoji="0" lang="en-US" altLang="zh-TW" sz="4800" b="1" dirty="0">
                <a:solidFill>
                  <a:srgbClr val="C00000"/>
                </a:solidFill>
                <a:latin typeface="+mn-ea"/>
                <a:ea typeface="+mn-ea"/>
              </a:rPr>
              <a:t>3</a:t>
            </a:r>
            <a:r>
              <a:rPr kumimoji="0" lang="zh-TW" altLang="en-US" sz="4800" b="1" dirty="0">
                <a:solidFill>
                  <a:srgbClr val="C00000"/>
                </a:solidFill>
                <a:latin typeface="+mn-ea"/>
                <a:ea typeface="+mn-ea"/>
              </a:rPr>
              <a:t>組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6011863" y="4437063"/>
            <a:ext cx="2808287" cy="830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b="1" dirty="0">
                <a:solidFill>
                  <a:srgbClr val="7030A0"/>
                </a:solidFill>
                <a:latin typeface="+mn-ea"/>
                <a:ea typeface="+mn-ea"/>
              </a:rPr>
              <a:t>第</a:t>
            </a:r>
            <a:r>
              <a:rPr kumimoji="0" lang="en-US" altLang="zh-TW" sz="4800" b="1" dirty="0">
                <a:solidFill>
                  <a:srgbClr val="7030A0"/>
                </a:solidFill>
                <a:latin typeface="+mn-ea"/>
                <a:ea typeface="+mn-ea"/>
              </a:rPr>
              <a:t>2</a:t>
            </a:r>
            <a:r>
              <a:rPr kumimoji="0" lang="zh-TW" altLang="en-US" sz="4800" b="1" dirty="0">
                <a:solidFill>
                  <a:srgbClr val="7030A0"/>
                </a:solidFill>
                <a:latin typeface="+mn-ea"/>
                <a:ea typeface="+mn-ea"/>
              </a:rPr>
              <a:t>組</a:t>
            </a:r>
          </a:p>
        </p:txBody>
      </p:sp>
      <p:pic>
        <p:nvPicPr>
          <p:cNvPr id="49159" name="圖片 14" descr="講台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20713"/>
            <a:ext cx="7704137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0" name="文字方塊 12"/>
          <p:cNvSpPr txBox="1">
            <a:spLocks noChangeArrowheads="1"/>
          </p:cNvSpPr>
          <p:nvPr/>
        </p:nvSpPr>
        <p:spPr bwMode="auto">
          <a:xfrm>
            <a:off x="3708400" y="1549400"/>
            <a:ext cx="16557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48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講台</a:t>
            </a:r>
          </a:p>
        </p:txBody>
      </p:sp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6011863" y="2565400"/>
            <a:ext cx="2808287" cy="1457325"/>
            <a:chOff x="3787" y="1842"/>
            <a:chExt cx="1769" cy="918"/>
          </a:xfrm>
        </p:grpSpPr>
        <p:sp>
          <p:nvSpPr>
            <p:cNvPr id="12" name="文字方塊 11"/>
            <p:cNvSpPr txBox="1"/>
            <p:nvPr/>
          </p:nvSpPr>
          <p:spPr>
            <a:xfrm>
              <a:off x="3787" y="2069"/>
              <a:ext cx="1769" cy="5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4800" b="1" dirty="0">
                  <a:solidFill>
                    <a:srgbClr val="7030A0"/>
                  </a:solidFill>
                  <a:latin typeface="+mn-ea"/>
                  <a:ea typeface="+mn-ea"/>
                </a:rPr>
                <a:t>第</a:t>
              </a:r>
              <a:r>
                <a:rPr kumimoji="0" lang="en-US" altLang="zh-TW" sz="4800" b="1" dirty="0">
                  <a:solidFill>
                    <a:srgbClr val="7030A0"/>
                  </a:solidFill>
                  <a:latin typeface="+mn-ea"/>
                  <a:ea typeface="+mn-ea"/>
                </a:rPr>
                <a:t>1</a:t>
              </a:r>
              <a:r>
                <a:rPr kumimoji="0" lang="zh-TW" altLang="en-US" sz="4800" b="1" dirty="0">
                  <a:solidFill>
                    <a:srgbClr val="7030A0"/>
                  </a:solidFill>
                  <a:latin typeface="+mn-ea"/>
                  <a:ea typeface="+mn-ea"/>
                </a:rPr>
                <a:t>組</a:t>
              </a:r>
            </a:p>
          </p:txBody>
        </p:sp>
        <p:sp>
          <p:nvSpPr>
            <p:cNvPr id="49163" name="Text Box 11"/>
            <p:cNvSpPr txBox="1">
              <a:spLocks noChangeArrowheads="1"/>
            </p:cNvSpPr>
            <p:nvPr/>
          </p:nvSpPr>
          <p:spPr bwMode="auto">
            <a:xfrm>
              <a:off x="4513" y="1888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400"/>
                <a:t>21</a:t>
              </a:r>
            </a:p>
          </p:txBody>
        </p:sp>
        <p:sp>
          <p:nvSpPr>
            <p:cNvPr id="49164" name="Text Box 12"/>
            <p:cNvSpPr txBox="1">
              <a:spLocks noChangeArrowheads="1"/>
            </p:cNvSpPr>
            <p:nvPr/>
          </p:nvSpPr>
          <p:spPr bwMode="auto">
            <a:xfrm>
              <a:off x="5193" y="1842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400"/>
                <a:t>22</a:t>
              </a:r>
            </a:p>
          </p:txBody>
        </p: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3833" y="2568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400"/>
                <a:t>24</a:t>
              </a:r>
            </a:p>
          </p:txBody>
        </p:sp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3833" y="1888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400"/>
                <a:t>37</a:t>
              </a:r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4558" y="2568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400"/>
                <a:t>26</a:t>
              </a:r>
            </a:p>
          </p:txBody>
        </p:sp>
      </p:grpSp>
      <p:sp>
        <p:nvSpPr>
          <p:cNvPr id="3" name="標題 2"/>
          <p:cNvSpPr>
            <a:spLocks noGrp="1"/>
          </p:cNvSpPr>
          <p:nvPr>
            <p:ph type="title" idx="4294967295"/>
          </p:nvPr>
        </p:nvSpPr>
        <p:spPr>
          <a:xfrm>
            <a:off x="1692275" y="639763"/>
            <a:ext cx="5472113" cy="865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學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  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生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  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座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  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位</a:t>
            </a:r>
            <a:endParaRPr lang="zh-TW" altLang="en-US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  <a:cs typeface="+mn-cs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6084888" y="41497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11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7235825" y="41497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03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8243888" y="41497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04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6084888" y="52292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06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7164388" y="52292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10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4716463" y="5373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29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5651500" y="5445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28</a:t>
            </a: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6588125" y="5445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30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4625975" y="6529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32</a:t>
            </a:r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5651500" y="65532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35</a:t>
            </a: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1403350" y="5445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08</a:t>
            </a: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2411413" y="5445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01</a:t>
            </a: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3419475" y="5445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12</a:t>
            </a: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1331913" y="65532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13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2427288" y="651827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15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1547813" y="40767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02</a:t>
            </a: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2627313" y="40767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09</a:t>
            </a: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395288" y="51577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16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395288" y="40767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14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323850" y="26368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25</a:t>
            </a:r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1258888" y="26368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23</a:t>
            </a:r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27</a:t>
            </a:r>
          </a:p>
        </p:txBody>
      </p:sp>
      <p:sp>
        <p:nvSpPr>
          <p:cNvPr id="49191" name="Text Box 39"/>
          <p:cNvSpPr txBox="1">
            <a:spLocks noChangeArrowheads="1"/>
          </p:cNvSpPr>
          <p:nvPr/>
        </p:nvSpPr>
        <p:spPr bwMode="auto">
          <a:xfrm>
            <a:off x="2700338" y="270827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31</a:t>
            </a:r>
          </a:p>
        </p:txBody>
      </p:sp>
      <p:sp>
        <p:nvSpPr>
          <p:cNvPr id="49192" name="Text Box 40"/>
          <p:cNvSpPr txBox="1">
            <a:spLocks noChangeArrowheads="1"/>
          </p:cNvSpPr>
          <p:nvPr/>
        </p:nvSpPr>
        <p:spPr bwMode="auto">
          <a:xfrm>
            <a:off x="539750" y="37163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33</a:t>
            </a:r>
          </a:p>
        </p:txBody>
      </p:sp>
      <p:sp>
        <p:nvSpPr>
          <p:cNvPr id="49193" name="Text Box 41"/>
          <p:cNvSpPr txBox="1">
            <a:spLocks noChangeArrowheads="1"/>
          </p:cNvSpPr>
          <p:nvPr/>
        </p:nvSpPr>
        <p:spPr bwMode="auto">
          <a:xfrm>
            <a:off x="1403350" y="37163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34</a:t>
            </a:r>
          </a:p>
        </p:txBody>
      </p: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2268538" y="37163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36</a:t>
            </a:r>
          </a:p>
        </p:txBody>
      </p:sp>
      <p:sp>
        <p:nvSpPr>
          <p:cNvPr id="49195" name="Text Box 43"/>
          <p:cNvSpPr txBox="1">
            <a:spLocks noChangeArrowheads="1"/>
          </p:cNvSpPr>
          <p:nvPr/>
        </p:nvSpPr>
        <p:spPr bwMode="auto">
          <a:xfrm>
            <a:off x="1547813" y="51577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07</a:t>
            </a:r>
          </a:p>
        </p:txBody>
      </p:sp>
      <p:sp>
        <p:nvSpPr>
          <p:cNvPr id="49196" name="Text Box 44"/>
          <p:cNvSpPr txBox="1">
            <a:spLocks noChangeArrowheads="1"/>
          </p:cNvSpPr>
          <p:nvPr/>
        </p:nvSpPr>
        <p:spPr bwMode="auto">
          <a:xfrm>
            <a:off x="2555875" y="51577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7795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latin typeface="+mn-ea"/>
              </a:rPr>
              <a:t>「創意行動挑戰</a:t>
            </a:r>
            <a:r>
              <a:rPr lang="en-US" altLang="zh-TW" sz="6000" b="1" dirty="0" smtClean="0">
                <a:solidFill>
                  <a:srgbClr val="FF0000"/>
                </a:solidFill>
                <a:latin typeface="+mn-ea"/>
              </a:rPr>
              <a:t> ｣</a:t>
            </a:r>
            <a:br>
              <a:rPr lang="en-US" altLang="zh-TW" sz="6000" b="1" dirty="0" smtClean="0">
                <a:solidFill>
                  <a:srgbClr val="FF0000"/>
                </a:solidFill>
                <a:latin typeface="+mn-ea"/>
              </a:rPr>
            </a:b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課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後討論</a:t>
            </a:r>
            <a:endParaRPr lang="zh-TW" altLang="zh-TW" sz="6000" b="1" dirty="0" smtClean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  <a:cs typeface="+mn-cs"/>
            </a:endParaRPr>
          </a:p>
        </p:txBody>
      </p:sp>
      <p:sp>
        <p:nvSpPr>
          <p:cNvPr id="32770" name="內容版面配置區 1"/>
          <p:cNvSpPr txBox="1">
            <a:spLocks/>
          </p:cNvSpPr>
          <p:nvPr/>
        </p:nvSpPr>
        <p:spPr bwMode="auto">
          <a:xfrm>
            <a:off x="1042988" y="2708275"/>
            <a:ext cx="7200900" cy="1728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kumimoji="0" lang="zh-TW" altLang="en-US" sz="4800" b="1">
                <a:solidFill>
                  <a:srgbClr val="002060"/>
                </a:solidFill>
                <a:latin typeface="Candara" pitchFamily="34" charset="0"/>
                <a:ea typeface="標楷體" pitchFamily="65" charset="-120"/>
              </a:rPr>
              <a:t>請觀課教師依分組就座。</a:t>
            </a:r>
            <a:endParaRPr kumimoji="0" lang="en-US" altLang="zh-TW" sz="4800" b="1">
              <a:solidFill>
                <a:srgbClr val="002060"/>
              </a:solidFill>
              <a:latin typeface="Candara" pitchFamily="34" charset="0"/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kumimoji="0" lang="zh-TW" altLang="en-US" sz="4800" b="1">
                <a:solidFill>
                  <a:srgbClr val="002060"/>
                </a:solidFill>
                <a:latin typeface="Candara" pitchFamily="34" charset="0"/>
                <a:ea typeface="標楷體" pitchFamily="65" charset="-120"/>
              </a:rPr>
              <a:t>請觀課教師整理觀課表。</a:t>
            </a:r>
            <a:endParaRPr kumimoji="0" lang="en-US" altLang="zh-TW" sz="4800" b="1">
              <a:solidFill>
                <a:srgbClr val="002060"/>
              </a:solidFill>
              <a:latin typeface="Candara" pitchFamily="34" charset="0"/>
              <a:ea typeface="標楷體" pitchFamily="65" charset="-120"/>
            </a:endParaRPr>
          </a:p>
        </p:txBody>
      </p:sp>
      <p:pic>
        <p:nvPicPr>
          <p:cNvPr id="32771" name="圖片 3" descr="寫作業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724400"/>
            <a:ext cx="2143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內容版面配置區 2"/>
          <p:cNvSpPr>
            <a:spLocks noGrp="1"/>
          </p:cNvSpPr>
          <p:nvPr>
            <p:ph idx="1"/>
          </p:nvPr>
        </p:nvSpPr>
        <p:spPr>
          <a:xfrm>
            <a:off x="1331913" y="2636838"/>
            <a:ext cx="6553200" cy="38163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5200" b="1" dirty="0" smtClean="0">
                <a:latin typeface="+mn-ea"/>
              </a:rPr>
              <a:t>1.</a:t>
            </a:r>
            <a:r>
              <a:rPr lang="zh-TW" altLang="zh-TW" sz="5200" b="1" dirty="0" smtClean="0">
                <a:latin typeface="+mn-ea"/>
              </a:rPr>
              <a:t>主席開場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5200" b="1" dirty="0" smtClean="0">
                <a:latin typeface="+mn-ea"/>
              </a:rPr>
              <a:t>2.</a:t>
            </a:r>
            <a:r>
              <a:rPr lang="zh-TW" altLang="en-US" sz="5200" b="1" dirty="0" smtClean="0">
                <a:latin typeface="+mn-ea"/>
              </a:rPr>
              <a:t>小組討論、</a:t>
            </a:r>
            <a:r>
              <a:rPr lang="zh-TW" altLang="zh-TW" sz="5200" b="1" dirty="0" smtClean="0">
                <a:latin typeface="+mn-ea"/>
              </a:rPr>
              <a:t>心得分享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5200" b="1" dirty="0" smtClean="0">
                <a:latin typeface="+mn-ea"/>
              </a:rPr>
              <a:t>3.</a:t>
            </a:r>
            <a:r>
              <a:rPr lang="zh-TW" altLang="zh-TW" sz="5200" b="1" dirty="0" smtClean="0">
                <a:latin typeface="+mn-ea"/>
              </a:rPr>
              <a:t>觀課者提問並對話</a:t>
            </a:r>
            <a:endParaRPr lang="en-US" altLang="zh-TW" sz="52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5200" b="1" dirty="0" smtClean="0">
                <a:latin typeface="+mn-ea"/>
              </a:rPr>
              <a:t>4.</a:t>
            </a:r>
            <a:r>
              <a:rPr lang="zh-TW" altLang="zh-TW" sz="5200" b="1" dirty="0" smtClean="0">
                <a:latin typeface="+mn-ea"/>
              </a:rPr>
              <a:t>教學者分享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5200" b="1" dirty="0" smtClean="0">
                <a:latin typeface="+mn-ea"/>
              </a:rPr>
              <a:t>5.</a:t>
            </a:r>
            <a:r>
              <a:rPr lang="zh-TW" altLang="zh-TW" sz="5200" b="1" dirty="0" smtClean="0">
                <a:latin typeface="+mn-ea"/>
              </a:rPr>
              <a:t>主席結論</a:t>
            </a:r>
          </a:p>
          <a:p>
            <a:pPr marL="301625" lvl="1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en-US" sz="3200" dirty="0" smtClean="0"/>
          </a:p>
        </p:txBody>
      </p:sp>
      <p:sp>
        <p:nvSpPr>
          <p:cNvPr id="11267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課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後討論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流程</a:t>
            </a:r>
          </a:p>
        </p:txBody>
      </p:sp>
      <p:sp>
        <p:nvSpPr>
          <p:cNvPr id="5" name="弧形向右箭號 4"/>
          <p:cNvSpPr/>
          <p:nvPr/>
        </p:nvSpPr>
        <p:spPr>
          <a:xfrm>
            <a:off x="827088" y="2924175"/>
            <a:ext cx="504825" cy="79216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7" name="弧形向右箭號 6"/>
          <p:cNvSpPr/>
          <p:nvPr/>
        </p:nvSpPr>
        <p:spPr>
          <a:xfrm>
            <a:off x="755650" y="4508500"/>
            <a:ext cx="503238" cy="79216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8" name="弧形箭號 (左彎) 7"/>
          <p:cNvSpPr/>
          <p:nvPr/>
        </p:nvSpPr>
        <p:spPr>
          <a:xfrm>
            <a:off x="7596188" y="3573463"/>
            <a:ext cx="504825" cy="792162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9" name="弧形箭號 (左彎) 8"/>
          <p:cNvSpPr/>
          <p:nvPr/>
        </p:nvSpPr>
        <p:spPr>
          <a:xfrm>
            <a:off x="5292725" y="5157788"/>
            <a:ext cx="503238" cy="792162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1.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主席開場</a:t>
            </a:r>
          </a:p>
        </p:txBody>
      </p:sp>
      <p:pic>
        <p:nvPicPr>
          <p:cNvPr id="34818" name="圖片 2" descr="麥克風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781300"/>
            <a:ext cx="3960812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內容版面配置區 1"/>
          <p:cNvSpPr>
            <a:spLocks noGrp="1"/>
          </p:cNvSpPr>
          <p:nvPr>
            <p:ph idx="1"/>
          </p:nvPr>
        </p:nvSpPr>
        <p:spPr>
          <a:xfrm>
            <a:off x="395288" y="2565400"/>
            <a:ext cx="8497887" cy="2592388"/>
          </a:xfrm>
        </p:spPr>
        <p:txBody>
          <a:bodyPr/>
          <a:lstStyle/>
          <a:p>
            <a:r>
              <a:rPr lang="zh-TW" altLang="en-US" sz="4400" b="1" smtClean="0"/>
              <a:t>小組內每位教師輪流分享自己觀察到的重點。</a:t>
            </a:r>
            <a:endParaRPr lang="en-US" altLang="zh-TW" sz="4400" b="1" smtClean="0"/>
          </a:p>
          <a:p>
            <a:r>
              <a:rPr lang="zh-TW" altLang="en-US" sz="4400" b="1" smtClean="0"/>
              <a:t>推選出一位代表上台做綜合分享。</a:t>
            </a:r>
            <a:endParaRPr lang="en-US" altLang="zh-TW" sz="4400" b="1" smtClean="0"/>
          </a:p>
        </p:txBody>
      </p:sp>
      <p:sp>
        <p:nvSpPr>
          <p:cNvPr id="12291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2.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小組討論、心得分享</a:t>
            </a:r>
          </a:p>
        </p:txBody>
      </p:sp>
      <p:pic>
        <p:nvPicPr>
          <p:cNvPr id="35843" name="圖片 3" descr="小組討論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013325"/>
            <a:ext cx="22574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</a:rPr>
              <a:t>3.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</a:rPr>
              <a:t>觀課者提問並對話</a:t>
            </a:r>
          </a:p>
        </p:txBody>
      </p:sp>
      <p:pic>
        <p:nvPicPr>
          <p:cNvPr id="36866" name="圖片 6" descr="對話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636838"/>
            <a:ext cx="4032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4.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教學者分享</a:t>
            </a:r>
          </a:p>
        </p:txBody>
      </p:sp>
      <p:pic>
        <p:nvPicPr>
          <p:cNvPr id="37890" name="圖片 2" descr="講台.jpg"/>
          <p:cNvPicPr>
            <a:picLocks noChangeAspect="1"/>
          </p:cNvPicPr>
          <p:nvPr/>
        </p:nvPicPr>
        <p:blipFill>
          <a:blip r:embed="rId2" cstate="print"/>
          <a:srcRect t="64890"/>
          <a:stretch>
            <a:fillRect/>
          </a:stretch>
        </p:blipFill>
        <p:spPr bwMode="auto">
          <a:xfrm>
            <a:off x="1331913" y="2492375"/>
            <a:ext cx="6729412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57"/>
          <p:cNvSpPr>
            <a:spLocks noChangeArrowheads="1"/>
          </p:cNvSpPr>
          <p:nvPr/>
        </p:nvSpPr>
        <p:spPr bwMode="auto">
          <a:xfrm>
            <a:off x="228600" y="762000"/>
            <a:ext cx="8458200" cy="381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latin typeface="Candara" pitchFamily="34" charset="0"/>
              <a:ea typeface="標楷體" pitchFamily="65" charset="-120"/>
            </a:endParaRPr>
          </a:p>
        </p:txBody>
      </p:sp>
      <p:pic>
        <p:nvPicPr>
          <p:cNvPr id="16386" name="Picture 154" descr="NA02125_"/>
          <p:cNvPicPr preferRelativeResize="0">
            <a:picLocks noChangeArrowheads="1" noChangeShapeType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019108">
            <a:off x="8477250" y="6126163"/>
            <a:ext cx="582613" cy="6604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pic>
        <p:nvPicPr>
          <p:cNvPr id="16387" name="Picture 155" descr="NA02125_"/>
          <p:cNvPicPr preferRelativeResize="0">
            <a:picLocks noChangeArrowheads="1" noChangeShapeType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02624">
            <a:off x="60325" y="6145213"/>
            <a:ext cx="582613" cy="6604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pic>
        <p:nvPicPr>
          <p:cNvPr id="16388" name="Picture 1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13632">
            <a:off x="6894513" y="274638"/>
            <a:ext cx="103187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10" name="Group 38"/>
          <p:cNvGraphicFramePr>
            <a:graphicFrameLocks noGrp="1"/>
          </p:cNvGraphicFramePr>
          <p:nvPr/>
        </p:nvGraphicFramePr>
        <p:xfrm>
          <a:off x="323850" y="1557338"/>
          <a:ext cx="8568953" cy="5303520"/>
        </p:xfrm>
        <a:graphic>
          <a:graphicData uri="http://schemas.openxmlformats.org/drawingml/2006/table">
            <a:tbl>
              <a:tblPr/>
              <a:tblGrid>
                <a:gridCol w="2880320"/>
                <a:gridCol w="2544063"/>
                <a:gridCol w="3144570"/>
              </a:tblGrid>
              <a:tr h="914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時間</a:t>
                      </a:r>
                      <a:endParaRPr kumimoji="0" lang="zh-TW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活動內容</a:t>
                      </a:r>
                      <a:endParaRPr kumimoji="0" lang="zh-TW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地點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08:10~08:30</a:t>
                      </a:r>
                      <a:endParaRPr kumimoji="0" lang="zh-TW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報到</a:t>
                      </a:r>
                      <a:endParaRPr kumimoji="0" lang="zh-TW" alt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4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樓家政教室</a:t>
                      </a: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ahoma" pitchFamily="34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08:35~09:20</a:t>
                      </a:r>
                      <a:endParaRPr kumimoji="0" lang="zh-TW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課前說明</a:t>
                      </a:r>
                      <a:endParaRPr kumimoji="0" lang="en-US" altLang="zh-TW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4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樓家政教室</a:t>
                      </a: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ahoma" pitchFamily="34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09:30~10:15</a:t>
                      </a:r>
                      <a:endParaRPr kumimoji="0" lang="zh-TW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公開授課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4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樓家政教室</a:t>
                      </a: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ahoma" pitchFamily="34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10:25~11:30</a:t>
                      </a:r>
                      <a:endParaRPr kumimoji="0" lang="zh-TW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課後討論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4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ahoma" pitchFamily="34" charset="0"/>
                        </a:rPr>
                        <a:t>樓家政教室</a:t>
                      </a: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ahoma" pitchFamily="34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188913"/>
            <a:ext cx="4968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3850" algn="l"/>
              </a:tabLst>
              <a:defRPr/>
            </a:pPr>
            <a:r>
              <a:rPr kumimoji="0" lang="zh-TW" altLang="en-US" sz="5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zh-TW" altLang="en-US" sz="6000" b="1" dirty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活 動 流 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</a:rPr>
              <a:t>5.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</a:rPr>
              <a:t>主席結論</a:t>
            </a:r>
          </a:p>
        </p:txBody>
      </p:sp>
      <p:pic>
        <p:nvPicPr>
          <p:cNvPr id="38914" name="圖片 6" descr="麥克風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492375"/>
            <a:ext cx="4319588" cy="407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請給學生按個「讚」</a:t>
            </a:r>
          </a:p>
        </p:txBody>
      </p:sp>
      <p:sp>
        <p:nvSpPr>
          <p:cNvPr id="39938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349500"/>
            <a:ext cx="8713788" cy="3451225"/>
          </a:xfrm>
        </p:spPr>
        <p:txBody>
          <a:bodyPr vert="horz"/>
          <a:lstStyle/>
          <a:p>
            <a:pPr algn="ctr"/>
            <a:r>
              <a:rPr lang="zh-TW" altLang="en-US" sz="4800" b="1" smtClean="0"/>
              <a:t>請觀課教師給予學生</a:t>
            </a:r>
            <a:endParaRPr lang="en-US" altLang="zh-TW" sz="4800" b="1" smtClean="0"/>
          </a:p>
          <a:p>
            <a:pPr algn="ctr"/>
            <a:r>
              <a:rPr lang="zh-TW" altLang="en-US" sz="4800" b="1" smtClean="0"/>
              <a:t>真心讚美</a:t>
            </a:r>
            <a:endParaRPr lang="en-US" altLang="zh-TW" sz="4800" b="1" smtClean="0"/>
          </a:p>
          <a:p>
            <a:pPr algn="ctr"/>
            <a:r>
              <a:rPr lang="zh-TW" altLang="en-US" sz="4800" b="1" smtClean="0"/>
              <a:t>良心建議</a:t>
            </a:r>
          </a:p>
        </p:txBody>
      </p:sp>
      <p:pic>
        <p:nvPicPr>
          <p:cNvPr id="39939" name="圖片 3" descr="讚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3789363"/>
            <a:ext cx="15128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圖片 4" descr="鼓掌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652963"/>
            <a:ext cx="2476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8313" y="2060575"/>
            <a:ext cx="8424862" cy="21875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latin typeface="+mn-ea"/>
                <a:ea typeface="+mn-ea"/>
              </a:rPr>
              <a:t>「創意行動挑戰</a:t>
            </a:r>
            <a:r>
              <a:rPr lang="en-US" altLang="zh-TW" sz="6000" b="1" dirty="0" smtClean="0">
                <a:solidFill>
                  <a:srgbClr val="FF0000"/>
                </a:solidFill>
                <a:latin typeface="+mn-ea"/>
                <a:ea typeface="+mn-ea"/>
              </a:rPr>
              <a:t> ｣</a:t>
            </a:r>
            <a:br>
              <a:rPr lang="en-US" altLang="zh-TW" sz="6000" b="1" dirty="0" smtClean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TW" altLang="en-US" sz="6000" b="1" dirty="0" smtClean="0">
                <a:solidFill>
                  <a:srgbClr val="FF0000"/>
                </a:solidFill>
                <a:latin typeface="+mn-ea"/>
                <a:ea typeface="+mn-ea"/>
              </a:rPr>
              <a:t>課前說明</a:t>
            </a:r>
            <a:endParaRPr lang="zh-TW" altLang="en-US" sz="6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17410" name="圖片 2" descr="DFC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4365625"/>
            <a:ext cx="24193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圖片 3" descr="DF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49275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692275" y="2708275"/>
            <a:ext cx="7451725" cy="362267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4800" b="1" u="sng" dirty="0" smtClean="0">
                <a:solidFill>
                  <a:srgbClr val="C00000"/>
                </a:solidFill>
              </a:rPr>
              <a:t>分組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：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</a:rPr>
              <a:t>依編號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</a:rPr>
              <a:t>分組     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4800" b="1" u="sng" dirty="0" smtClean="0">
                <a:solidFill>
                  <a:srgbClr val="C00000"/>
                </a:solidFill>
              </a:rPr>
              <a:t>觀察焦點</a:t>
            </a:r>
            <a:r>
              <a:rPr lang="zh-TW" altLang="en-US" sz="4800" b="1" dirty="0">
                <a:solidFill>
                  <a:srgbClr val="C00000"/>
                </a:solidFill>
              </a:rPr>
              <a:t>：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</a:rPr>
              <a:t>1.</a:t>
            </a:r>
            <a:r>
              <a:rPr lang="zh-TW" altLang="en-US" sz="4800" b="1" dirty="0" smtClean="0">
                <a:solidFill>
                  <a:schemeClr val="tx1"/>
                </a:solidFill>
              </a:rPr>
              <a:t>小組發表狀況</a:t>
            </a:r>
            <a:endParaRPr lang="zh-TW" altLang="zh-TW" sz="4800" b="1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4800" b="1" dirty="0" smtClean="0">
                <a:solidFill>
                  <a:schemeClr val="tx1"/>
                </a:solidFill>
              </a:rPr>
              <a:t>    </a:t>
            </a:r>
            <a:r>
              <a:rPr lang="en-US" altLang="zh-TW" sz="4800" b="1" dirty="0" smtClean="0">
                <a:solidFill>
                  <a:schemeClr val="tx1"/>
                </a:solidFill>
              </a:rPr>
              <a:t>2.</a:t>
            </a:r>
            <a:r>
              <a:rPr lang="zh-TW" altLang="zh-TW" sz="4800" b="1" dirty="0" smtClean="0">
                <a:solidFill>
                  <a:schemeClr val="tx1"/>
                </a:solidFill>
              </a:rPr>
              <a:t>學生</a:t>
            </a:r>
            <a:r>
              <a:rPr lang="zh-TW" altLang="en-US" sz="4800" b="1" dirty="0" smtClean="0">
                <a:solidFill>
                  <a:schemeClr val="tx1"/>
                </a:solidFill>
              </a:rPr>
              <a:t>傾聽與回饋狀況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觀課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教師需配合事項</a:t>
            </a:r>
            <a:endParaRPr lang="zh-TW" altLang="en-US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  <a:cs typeface="+mn-cs"/>
            </a:endParaRPr>
          </a:p>
        </p:txBody>
      </p:sp>
      <p:pic>
        <p:nvPicPr>
          <p:cNvPr id="18435" name="圖片 3" descr="觀察者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113"/>
            <a:ext cx="210502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28600" y="1677988"/>
            <a:ext cx="8736013" cy="5180012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zh-TW" sz="4800" b="1" u="sng" dirty="0" smtClean="0">
                <a:solidFill>
                  <a:srgbClr val="C00000"/>
                </a:solidFill>
                <a:latin typeface="+mn-ea"/>
              </a:rPr>
              <a:t>其他配合事項</a:t>
            </a:r>
            <a:r>
              <a:rPr lang="zh-TW" altLang="en-US" sz="4800" b="1" dirty="0" smtClean="0">
                <a:solidFill>
                  <a:srgbClr val="C00000"/>
                </a:solidFill>
                <a:latin typeface="+mn-ea"/>
              </a:rPr>
              <a:t>：</a:t>
            </a:r>
            <a:endParaRPr lang="en-US" altLang="zh-TW" sz="4800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1.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請距離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2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格，勿拍照、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錄影、交談。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2.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教室空間有限，不排椅子，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</a:t>
            </a: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需要的老師請到教室外歇腳，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不便之處敬請包涵！</a:t>
            </a:r>
            <a:r>
              <a:rPr lang="zh-TW" altLang="en-US" sz="3200" b="1" dirty="0" smtClean="0">
                <a:solidFill>
                  <a:schemeClr val="tx2">
                    <a:lumMod val="50000"/>
                  </a:schemeClr>
                </a:solidFill>
              </a:rPr>
              <a:t>                  </a:t>
            </a:r>
            <a:endParaRPr lang="en-US" altLang="zh-TW" sz="32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觀課</a:t>
            </a: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教師需配合事項</a:t>
            </a:r>
            <a:endParaRPr lang="zh-TW" altLang="en-US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  <a:cs typeface="+mn-cs"/>
            </a:endParaRPr>
          </a:p>
        </p:txBody>
      </p:sp>
      <p:pic>
        <p:nvPicPr>
          <p:cNvPr id="19459" name="圖片 4" descr="禁聲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2276475"/>
            <a:ext cx="2160587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684213" y="2565400"/>
            <a:ext cx="5040312" cy="1943100"/>
          </a:xfrm>
        </p:spPr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006600"/>
                </a:solidFill>
                <a:latin typeface="+mn-ea"/>
                <a:hlinkClick r:id="rId2" action="ppaction://hlinkfile"/>
              </a:rPr>
              <a:t>臺北團觀察表</a:t>
            </a:r>
            <a:endParaRPr lang="en-US" altLang="zh-TW" sz="4800" b="1" dirty="0" smtClean="0">
              <a:solidFill>
                <a:srgbClr val="006600"/>
              </a:solidFill>
              <a:latin typeface="+mn-ea"/>
            </a:endParaRPr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7030A0"/>
                </a:solidFill>
                <a:latin typeface="+mn-ea"/>
                <a:hlinkClick r:id="rId3" action="ppaction://hlinkfile"/>
              </a:rPr>
              <a:t>中央團觀察表</a:t>
            </a:r>
            <a:endParaRPr lang="zh-TW" altLang="en-US" sz="4800" b="1" dirty="0">
              <a:solidFill>
                <a:srgbClr val="7030A0"/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觀課紀錄表</a:t>
            </a:r>
            <a:endParaRPr lang="zh-TW" altLang="en-US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  <a:cs typeface="+mn-cs"/>
            </a:endParaRPr>
          </a:p>
        </p:txBody>
      </p:sp>
      <p:pic>
        <p:nvPicPr>
          <p:cNvPr id="20483" name="圖片 10" descr="觀察表2.jpg"/>
          <p:cNvPicPr>
            <a:picLocks noChangeAspect="1"/>
          </p:cNvPicPr>
          <p:nvPr/>
        </p:nvPicPr>
        <p:blipFill>
          <a:blip r:embed="rId4" cstate="print"/>
          <a:srcRect l="23351" r="21190"/>
          <a:stretch>
            <a:fillRect/>
          </a:stretch>
        </p:blipFill>
        <p:spPr bwMode="auto">
          <a:xfrm rot="1060421">
            <a:off x="6285784" y="3458957"/>
            <a:ext cx="2311960" cy="312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850" y="2708275"/>
            <a:ext cx="7407275" cy="2520950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觀課時請填寫</a:t>
            </a:r>
            <a:r>
              <a:rPr lang="en-US" altLang="zh-TW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~~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觀課記錄表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觀課後收回掃瞄存檔</a:t>
            </a:r>
            <a:endParaRPr lang="en-US" altLang="zh-TW" sz="4800" b="1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  <a:latin typeface="+mn-ea"/>
                <a:ea typeface="+mn-ea"/>
                <a:cs typeface="+mn-cs"/>
              </a:rPr>
              <a:t>觀課紀錄表</a:t>
            </a:r>
            <a:endParaRPr lang="zh-TW" altLang="en-US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  <a:latin typeface="+mn-ea"/>
              <a:ea typeface="+mn-ea"/>
              <a:cs typeface="+mn-cs"/>
            </a:endParaRPr>
          </a:p>
        </p:txBody>
      </p:sp>
      <p:pic>
        <p:nvPicPr>
          <p:cNvPr id="21507" name="圖片 4" descr="觀察表2.jpg"/>
          <p:cNvPicPr>
            <a:picLocks noChangeAspect="1"/>
          </p:cNvPicPr>
          <p:nvPr/>
        </p:nvPicPr>
        <p:blipFill>
          <a:blip r:embed="rId2" cstate="print"/>
          <a:srcRect l="23351" r="21190"/>
          <a:stretch>
            <a:fillRect/>
          </a:stretch>
        </p:blipFill>
        <p:spPr bwMode="auto">
          <a:xfrm rot="1060421">
            <a:off x="6591300" y="3681413"/>
            <a:ext cx="2160588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388" y="1916113"/>
            <a:ext cx="8964612" cy="4537075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solidFill>
                  <a:srgbClr val="006600"/>
                </a:solidFill>
                <a:latin typeface="+mn-ea"/>
              </a:rPr>
              <a:t>國中階段的青少年，是身心變化最迅速的時期，在生活中，常有不滿與不安。</a:t>
            </a:r>
            <a:endParaRPr lang="en-US" altLang="zh-TW" sz="3600" b="1" dirty="0" smtClean="0">
              <a:solidFill>
                <a:srgbClr val="006600"/>
              </a:solidFill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3600" b="1" dirty="0" smtClean="0">
                <a:solidFill>
                  <a:srgbClr val="7030A0"/>
                </a:solidFill>
                <a:latin typeface="+mn-ea"/>
              </a:rPr>
              <a:t>希望藉由本單元，能引導學生</a:t>
            </a:r>
            <a:r>
              <a:rPr lang="en-US" altLang="zh-TW" sz="3600" b="1" dirty="0" smtClean="0">
                <a:solidFill>
                  <a:srgbClr val="7030A0"/>
                </a:solidFill>
                <a:latin typeface="+mn-ea"/>
              </a:rPr>
              <a:t>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x-none" altLang="zh-TW" sz="3600" b="1" dirty="0" smtClean="0">
                <a:solidFill>
                  <a:srgbClr val="C00000"/>
                </a:solidFill>
                <a:latin typeface="+mn-ea"/>
              </a:rPr>
              <a:t>1.</a:t>
            </a:r>
            <a:r>
              <a:rPr lang="zh-TW" altLang="zh-TW" sz="3600" b="1" dirty="0" smtClean="0">
                <a:solidFill>
                  <a:srgbClr val="C00000"/>
                </a:solidFill>
                <a:latin typeface="+mn-ea"/>
              </a:rPr>
              <a:t>覺察生活中的問題、擬訂解決策略，</a:t>
            </a:r>
            <a:endParaRPr lang="en-US" altLang="zh-TW" sz="3600" b="1" dirty="0" smtClean="0">
              <a:solidFill>
                <a:srgbClr val="C00000"/>
              </a:solidFill>
              <a:latin typeface="+mn-ea"/>
            </a:endParaRPr>
          </a:p>
          <a:p>
            <a:pPr marL="274320" indent="-27432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3600" b="1" dirty="0" smtClean="0">
                <a:solidFill>
                  <a:srgbClr val="C00000"/>
                </a:solidFill>
                <a:latin typeface="+mn-ea"/>
              </a:rPr>
              <a:t>    </a:t>
            </a:r>
            <a:r>
              <a:rPr lang="zh-TW" altLang="zh-TW" sz="3600" b="1" dirty="0" smtClean="0">
                <a:solidFill>
                  <a:srgbClr val="C00000"/>
                </a:solidFill>
                <a:latin typeface="+mn-ea"/>
              </a:rPr>
              <a:t>並執行解決問題的計畫。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x-none" altLang="zh-TW" sz="3600" b="1" dirty="0" smtClean="0">
                <a:solidFill>
                  <a:srgbClr val="C00000"/>
                </a:solidFill>
                <a:latin typeface="+mn-ea"/>
              </a:rPr>
              <a:t>2.</a:t>
            </a:r>
            <a:r>
              <a:rPr lang="zh-TW" altLang="zh-TW" sz="3600" b="1" dirty="0" smtClean="0">
                <a:solidFill>
                  <a:srgbClr val="C00000"/>
                </a:solidFill>
                <a:latin typeface="+mn-ea"/>
              </a:rPr>
              <a:t>學習表達與接納他人意見，以達成共識。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altLang="zh-TW" sz="3600" b="1" dirty="0" smtClean="0">
                <a:solidFill>
                  <a:srgbClr val="C00000"/>
                </a:solidFill>
                <a:latin typeface="+mn-ea"/>
              </a:rPr>
              <a:t>3.</a:t>
            </a:r>
            <a:r>
              <a:rPr lang="zh-TW" altLang="zh-TW" sz="3600" b="1" dirty="0" smtClean="0">
                <a:solidFill>
                  <a:srgbClr val="C00000"/>
                </a:solidFill>
                <a:latin typeface="+mn-ea"/>
              </a:rPr>
              <a:t>由分組活動中體會團隊合作的重要性。</a:t>
            </a:r>
            <a:endParaRPr lang="en-US" altLang="zh-TW" sz="3600" b="1" dirty="0" smtClean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effectLst>
                  <a:outerShdw blurRad="50800" dist="38100" dir="8100000" algn="tr" rotWithShape="0">
                    <a:schemeClr val="bg1">
                      <a:alpha val="50000"/>
                    </a:schemeClr>
                  </a:outerShdw>
                </a:effectLst>
              </a:rPr>
              <a:t>教學設計理念</a:t>
            </a:r>
            <a:endParaRPr lang="zh-TW" altLang="en-US" sz="6000" b="1" dirty="0">
              <a:solidFill>
                <a:srgbClr val="FF0000"/>
              </a:solidFill>
              <a:effectLst>
                <a:outerShdw blurRad="50800" dist="38100" dir="8100000" algn="tr" rotWithShape="0">
                  <a:schemeClr val="bg1">
                    <a:alpha val="50000"/>
                  </a:schemeClr>
                </a:outerShdw>
              </a:effectLst>
            </a:endParaRPr>
          </a:p>
        </p:txBody>
      </p:sp>
      <p:pic>
        <p:nvPicPr>
          <p:cNvPr id="22531" name="圖片 3" descr="思考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圖片 4" descr="思考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333375"/>
            <a:ext cx="13684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900113" y="260350"/>
            <a:ext cx="79200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dirty="0">
                <a:solidFill>
                  <a:srgbClr val="FF0000"/>
                </a:solidFill>
                <a:latin typeface="+mn-ea"/>
                <a:ea typeface="+mn-ea"/>
              </a:rPr>
              <a:t>授課單元</a:t>
            </a:r>
            <a:r>
              <a:rPr kumimoji="0" lang="zh-TW" altLang="zh-TW" sz="6000" b="1" dirty="0">
                <a:solidFill>
                  <a:srgbClr val="FF0000"/>
                </a:solidFill>
                <a:latin typeface="+mn-ea"/>
                <a:ea typeface="+mn-ea"/>
              </a:rPr>
              <a:t>課程架構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50825" y="1268413"/>
          <a:ext cx="8640960" cy="5112568"/>
        </p:xfrm>
        <a:graphic>
          <a:graphicData uri="http://schemas.openxmlformats.org/drawingml/2006/table">
            <a:tbl>
              <a:tblPr/>
              <a:tblGrid>
                <a:gridCol w="2880320"/>
                <a:gridCol w="2880320"/>
                <a:gridCol w="2880320"/>
              </a:tblGrid>
              <a:tr h="5112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DFC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這麼</a:t>
                      </a:r>
                      <a:r>
                        <a:rPr lang="zh-TW" sz="4000" b="1" kern="1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做</a:t>
                      </a: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0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大家一起</a:t>
                      </a:r>
                      <a:endParaRPr lang="en-US" altLang="zh-TW" sz="4000" b="1" kern="1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0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做做看</a:t>
                      </a:r>
                      <a:endParaRPr lang="zh-TW" sz="4000" b="1" kern="1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0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我們一起</a:t>
                      </a:r>
                      <a:endParaRPr lang="en-US" altLang="zh-TW" sz="4000" b="1" kern="1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000" b="1" kern="1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努力過</a:t>
                      </a:r>
                      <a:endParaRPr lang="zh-TW" sz="4000" b="1" kern="1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3798" marR="437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橢圓 3"/>
          <p:cNvSpPr/>
          <p:nvPr/>
        </p:nvSpPr>
        <p:spPr>
          <a:xfrm>
            <a:off x="6084888" y="2565400"/>
            <a:ext cx="2663825" cy="24479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578</TotalTime>
  <Words>1007</Words>
  <Application>Microsoft Office PowerPoint</Application>
  <PresentationFormat>如螢幕大小 (4:3)</PresentationFormat>
  <Paragraphs>164</Paragraphs>
  <Slides>21</Slides>
  <Notes>4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3" baseType="lpstr">
      <vt:lpstr>波形</vt:lpstr>
      <vt:lpstr>PhotoImpact</vt:lpstr>
      <vt:lpstr>投影片 1</vt:lpstr>
      <vt:lpstr>投影片 2</vt:lpstr>
      <vt:lpstr>「創意行動挑戰 ｣ 課前說明</vt:lpstr>
      <vt:lpstr>觀課教師需配合事項</vt:lpstr>
      <vt:lpstr>觀課教師需配合事項</vt:lpstr>
      <vt:lpstr>觀課紀錄表</vt:lpstr>
      <vt:lpstr>觀課紀錄表</vt:lpstr>
      <vt:lpstr>教學設計理念</vt:lpstr>
      <vt:lpstr>投影片 9</vt:lpstr>
      <vt:lpstr>投影片 10</vt:lpstr>
      <vt:lpstr>投影片 11</vt:lpstr>
      <vt:lpstr>投影片 12</vt:lpstr>
      <vt:lpstr>學  生  座  位</vt:lpstr>
      <vt:lpstr>「創意行動挑戰 ｣ 課後討論</vt:lpstr>
      <vt:lpstr>課後討論流程</vt:lpstr>
      <vt:lpstr>1.主席開場</vt:lpstr>
      <vt:lpstr>2.小組討論、心得分享</vt:lpstr>
      <vt:lpstr>3.觀課者提問並對話</vt:lpstr>
      <vt:lpstr>4.教學者分享</vt:lpstr>
      <vt:lpstr>5.主席結論</vt:lpstr>
      <vt:lpstr>請給學生按個「讚」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友勇友謀－「事實還是雄辯? ｣ 課程說明</dc:title>
  <dc:creator>Hellen</dc:creator>
  <cp:lastModifiedBy>yangshui</cp:lastModifiedBy>
  <cp:revision>44</cp:revision>
  <dcterms:created xsi:type="dcterms:W3CDTF">2013-11-20T11:50:28Z</dcterms:created>
  <dcterms:modified xsi:type="dcterms:W3CDTF">2014-04-16T09:53:30Z</dcterms:modified>
</cp:coreProperties>
</file>