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橢圓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7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137E3-56AA-4050-BCEB-AF71089F4594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8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11A00-EFFA-42F6-8BA5-E306F96E576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0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F1C06-F7E6-4DF4-88C7-6592AB217CA2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6CEFE-4053-4630-A5BC-34955CEA62A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31419-26DA-4852-BE9D-60F2F40B297D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B6F04-BF7E-410E-86FD-4832E6BE7C1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8AA2-A7A2-4B93-A513-47429BA788F2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7BAC5-2A58-4160-8AF7-5CCE75DC4E3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646FA-CD00-4DF2-908A-79A01C04DE3B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EF8AB-7B07-4560-BB78-1FB3A8D728C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8F8AF-99B9-41DF-9211-173C5328EE3C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06FD4-58A9-4D3B-BC3E-0840E5AEFAE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接點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23C0F-81EB-4CB6-8945-699919ED7F1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0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日期版面配置區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0DB4E-E7E6-42AA-BB04-BA9AF0416980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5ECB0-323B-4B30-8883-CDDE78AF597E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A2335-D66C-4BC7-AE73-FA3FD392740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D81ED-B7F8-417B-9C30-11D286531C10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3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81FCC-76F3-46B4-A9C6-835C1C80E9B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19CD5-FF03-440F-AF8A-F4F699119A93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CF505-4BA2-4D39-9063-51F7A4794C5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810F6-FC65-4CD5-B09A-6FA77CED206A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073B0-13DB-4346-AA81-85EB8EB29A1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840399F-40B2-4FE2-933E-D7BBEBEF9D1A}" type="datetimeFigureOut">
              <a:rPr lang="zh-TW" altLang="en-US"/>
              <a:pPr>
                <a:defRPr/>
              </a:pPr>
              <a:t>2014/8/19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23A4273-6C32-4E35-A88A-7EF4144097C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標楷體" pitchFamily="65" charset="-12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內容版面配置區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1879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zh-TW" altLang="en-US" sz="4800" smtClean="0"/>
              <a:t>共同備課主題 ：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zh-TW" altLang="en-US" sz="4800" smtClean="0"/>
              <a:t>定期評量試題的共備產出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zh-TW" altLang="en-US" sz="4800" smtClean="0"/>
              <a:t>共備成員：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zh-TW" altLang="en-US" sz="3600" smtClean="0">
                <a:latin typeface="標楷體" pitchFamily="65" charset="-120"/>
              </a:rPr>
              <a:t>實踐國中閻美瑜  民族國中鄺宜玲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zh-TW" altLang="en-US" sz="3600" smtClean="0">
                <a:latin typeface="標楷體" pitchFamily="65" charset="-120"/>
              </a:rPr>
              <a:t>南門國中陳美婷  中正國中莊麗錦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zh-TW" altLang="en-US" sz="3600" smtClean="0">
                <a:latin typeface="標楷體" pitchFamily="65" charset="-120"/>
              </a:rPr>
              <a:t>景興國中林玉華  金華國中陳敏華 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zh-TW" altLang="en-US" sz="3600" smtClean="0">
                <a:latin typeface="標楷體" pitchFamily="65" charset="-120"/>
              </a:rPr>
              <a:t>弘道國中柯敏澤  萬芳高中顏秀美</a:t>
            </a:r>
          </a:p>
          <a:p>
            <a:pPr algn="ctr" eaLnBrk="1" hangingPunct="1"/>
            <a:r>
              <a:rPr lang="zh-TW" altLang="en-US" sz="4400" smtClean="0"/>
              <a:t>日期：</a:t>
            </a:r>
            <a:r>
              <a:rPr lang="en-US" altLang="zh-TW" sz="4400" smtClean="0"/>
              <a:t>103.8.19</a:t>
            </a:r>
            <a:endParaRPr lang="zh-TW" altLang="en-US" sz="4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內容版面配置區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5616575"/>
          </a:xfrm>
        </p:spPr>
        <p:txBody>
          <a:bodyPr/>
          <a:lstStyle/>
          <a:p>
            <a:pPr eaLnBrk="1" hangingPunct="1"/>
            <a:r>
              <a:rPr lang="zh-TW" altLang="en-US" sz="2000" smtClean="0"/>
              <a:t>一、依工作：</a:t>
            </a:r>
            <a:r>
              <a:rPr lang="en-US" altLang="zh-TW" sz="2000" smtClean="0"/>
              <a:t>6</a:t>
            </a:r>
            <a:r>
              <a:rPr lang="zh-TW" altLang="en-US" sz="2000" smtClean="0"/>
              <a:t>次出題審題</a:t>
            </a:r>
            <a:r>
              <a:rPr lang="en-US" altLang="zh-TW" sz="2000" smtClean="0"/>
              <a:t>3</a:t>
            </a:r>
            <a:r>
              <a:rPr lang="zh-TW" altLang="en-US" sz="2000" smtClean="0"/>
              <a:t>次、考後試題分析</a:t>
            </a:r>
            <a:r>
              <a:rPr lang="en-US" altLang="zh-TW" sz="2000" smtClean="0"/>
              <a:t>3</a:t>
            </a:r>
            <a:r>
              <a:rPr lang="zh-TW" altLang="en-US" sz="2000" smtClean="0"/>
              <a:t>次含下次段考重</a:t>
            </a:r>
            <a:endParaRPr lang="en-US" altLang="zh-TW" sz="2000" smtClean="0"/>
          </a:p>
          <a:p>
            <a:pPr eaLnBrk="1" hangingPunct="1"/>
            <a:r>
              <a:rPr lang="zh-TW" altLang="en-US" sz="2000" smtClean="0"/>
              <a:t>         點分析</a:t>
            </a:r>
            <a:endParaRPr lang="en-US" altLang="zh-TW" sz="2000" smtClean="0"/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2000" smtClean="0"/>
              <a:t>  （一 ）特招試題分析</a:t>
            </a:r>
            <a:r>
              <a:rPr lang="en-US" altLang="zh-TW" sz="2000" smtClean="0"/>
              <a:t>1</a:t>
            </a:r>
            <a:r>
              <a:rPr lang="zh-TW" altLang="en-US" sz="2000" smtClean="0"/>
              <a:t>次：推論出學生迷思概念、找出命題重點</a:t>
            </a:r>
            <a:endParaRPr lang="en-US" altLang="zh-TW" sz="2000" smtClean="0"/>
          </a:p>
          <a:p>
            <a:pPr eaLnBrk="1" hangingPunct="1"/>
            <a:r>
              <a:rPr lang="en-US" altLang="zh-TW" sz="2000" smtClean="0"/>
              <a:t>( </a:t>
            </a:r>
            <a:r>
              <a:rPr lang="zh-TW" altLang="en-US" sz="2000" smtClean="0"/>
              <a:t>二 </a:t>
            </a:r>
            <a:r>
              <a:rPr lang="en-US" altLang="zh-TW" sz="2000" smtClean="0"/>
              <a:t>)</a:t>
            </a:r>
            <a:r>
              <a:rPr lang="zh-TW" altLang="en-US" sz="2000" smtClean="0"/>
              <a:t>命題重點分析、審題、試題分析、找出迷思及補救方式</a:t>
            </a:r>
          </a:p>
          <a:p>
            <a:pPr eaLnBrk="1" hangingPunct="1">
              <a:buFont typeface="Wingdings 2" pitchFamily="18" charset="2"/>
              <a:buNone/>
            </a:pPr>
            <a:endParaRPr lang="zh-TW" altLang="en-US" sz="2000" smtClean="0"/>
          </a:p>
          <a:p>
            <a:pPr eaLnBrk="1" hangingPunct="1"/>
            <a:endParaRPr lang="zh-TW" altLang="en-US" sz="200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mtClean="0"/>
              <a:t>壹 共備模式</a:t>
            </a:r>
            <a:r>
              <a:rPr altLang="zh-TW" smtClean="0"/>
              <a:t/>
            </a:r>
            <a:br>
              <a:rPr altLang="zh-TW" smtClean="0"/>
            </a:br>
            <a:endParaRPr lang="zh-TW" altLang="en-US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50825" y="3284538"/>
            <a:ext cx="2952750" cy="1014412"/>
          </a:xfrm>
          <a:prstGeom prst="rect">
            <a:avLst/>
          </a:prstGeom>
          <a:solidFill>
            <a:srgbClr val="FF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b="1">
                <a:solidFill>
                  <a:srgbClr val="0000FF"/>
                </a:solidFill>
              </a:rPr>
              <a:t>段考命題重點分析</a:t>
            </a:r>
          </a:p>
          <a:p>
            <a:pPr>
              <a:spcBef>
                <a:spcPct val="50000"/>
              </a:spcBef>
            </a:pPr>
            <a:r>
              <a:rPr lang="zh-TW" altLang="en-US" sz="2400" b="1">
                <a:solidFill>
                  <a:srgbClr val="0000FF"/>
                </a:solidFill>
              </a:rPr>
              <a:t>學生學習困難點分析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3708400" y="3284538"/>
            <a:ext cx="1800225" cy="10048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b="1">
                <a:solidFill>
                  <a:srgbClr val="0000FF"/>
                </a:solidFill>
              </a:rPr>
              <a:t>段考試題</a:t>
            </a:r>
          </a:p>
          <a:p>
            <a:pPr>
              <a:spcBef>
                <a:spcPct val="50000"/>
              </a:spcBef>
            </a:pPr>
            <a:r>
              <a:rPr lang="zh-TW" altLang="en-US" sz="2400" b="1">
                <a:solidFill>
                  <a:srgbClr val="0000FF"/>
                </a:solidFill>
              </a:rPr>
              <a:t>審題、修訂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6156325" y="3213100"/>
            <a:ext cx="2987675" cy="1004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b="1">
                <a:solidFill>
                  <a:srgbClr val="0000FF"/>
                </a:solidFill>
              </a:rPr>
              <a:t>段考試題分析</a:t>
            </a:r>
          </a:p>
          <a:p>
            <a:pPr>
              <a:spcBef>
                <a:spcPct val="50000"/>
              </a:spcBef>
            </a:pPr>
            <a:r>
              <a:rPr lang="zh-TW" altLang="en-US" sz="2400" b="1">
                <a:solidFill>
                  <a:srgbClr val="0000FF"/>
                </a:solidFill>
              </a:rPr>
              <a:t>找出迷思及補救方式</a:t>
            </a:r>
          </a:p>
        </p:txBody>
      </p:sp>
      <p:sp>
        <p:nvSpPr>
          <p:cNvPr id="14342" name="AutoShape 8"/>
          <p:cNvSpPr>
            <a:spLocks noChangeArrowheads="1"/>
          </p:cNvSpPr>
          <p:nvPr/>
        </p:nvSpPr>
        <p:spPr bwMode="auto">
          <a:xfrm>
            <a:off x="3203575" y="3644900"/>
            <a:ext cx="503238" cy="360363"/>
          </a:xfrm>
          <a:prstGeom prst="rightArrow">
            <a:avLst>
              <a:gd name="adj1" fmla="val 50000"/>
              <a:gd name="adj2" fmla="val 3491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3" name="AutoShape 9"/>
          <p:cNvSpPr>
            <a:spLocks noChangeArrowheads="1"/>
          </p:cNvSpPr>
          <p:nvPr/>
        </p:nvSpPr>
        <p:spPr bwMode="auto">
          <a:xfrm>
            <a:off x="5508625" y="3716338"/>
            <a:ext cx="719138" cy="360362"/>
          </a:xfrm>
          <a:prstGeom prst="rightArrow">
            <a:avLst>
              <a:gd name="adj1" fmla="val 50000"/>
              <a:gd name="adj2" fmla="val 4989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4" name="AutoShape 12"/>
          <p:cNvSpPr>
            <a:spLocks noChangeArrowheads="1"/>
          </p:cNvSpPr>
          <p:nvPr/>
        </p:nvSpPr>
        <p:spPr bwMode="auto">
          <a:xfrm rot="10800000">
            <a:off x="1403350" y="4076700"/>
            <a:ext cx="7200900" cy="1439863"/>
          </a:xfrm>
          <a:custGeom>
            <a:avLst/>
            <a:gdLst>
              <a:gd name="T0" fmla="*/ 2487977 w 21600"/>
              <a:gd name="T1" fmla="*/ 35197 h 21600"/>
              <a:gd name="T2" fmla="*/ 1036796 w 21600"/>
              <a:gd name="T3" fmla="*/ 1090963 h 21600"/>
              <a:gd name="T4" fmla="*/ 2757345 w 21600"/>
              <a:gd name="T5" fmla="*/ 200981 h 21600"/>
              <a:gd name="T6" fmla="*/ 8100679 w 21600"/>
              <a:gd name="T7" fmla="*/ 718598 h 21600"/>
              <a:gd name="T8" fmla="*/ 6766513 w 21600"/>
              <a:gd name="T9" fmla="*/ 986173 h 21600"/>
              <a:gd name="T10" fmla="*/ 5428678 w 21600"/>
              <a:gd name="T11" fmla="*/ 719332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984" y="10787"/>
                </a:moveTo>
                <a:cubicBezTo>
                  <a:pt x="18978" y="6272"/>
                  <a:pt x="15315" y="2615"/>
                  <a:pt x="10800" y="2615"/>
                </a:cubicBezTo>
                <a:cubicBezTo>
                  <a:pt x="6279" y="2615"/>
                  <a:pt x="2615" y="6279"/>
                  <a:pt x="2615" y="10800"/>
                </a:cubicBezTo>
                <a:cubicBezTo>
                  <a:pt x="2614" y="12523"/>
                  <a:pt x="3159" y="14203"/>
                  <a:pt x="4170" y="15599"/>
                </a:cubicBezTo>
                <a:lnTo>
                  <a:pt x="2051" y="17133"/>
                </a:lnTo>
                <a:cubicBezTo>
                  <a:pt x="718" y="15291"/>
                  <a:pt x="0" y="1307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58" y="-1"/>
                  <a:pt x="21591" y="4825"/>
                  <a:pt x="21599" y="10784"/>
                </a:cubicBezTo>
                <a:lnTo>
                  <a:pt x="24299" y="10780"/>
                </a:lnTo>
                <a:lnTo>
                  <a:pt x="20297" y="14794"/>
                </a:lnTo>
                <a:lnTo>
                  <a:pt x="16284" y="10791"/>
                </a:lnTo>
                <a:lnTo>
                  <a:pt x="18984" y="10787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95" name="Group 3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664075"/>
        </p:xfrm>
        <a:graphic>
          <a:graphicData uri="http://schemas.openxmlformats.org/drawingml/2006/table">
            <a:tbl>
              <a:tblPr/>
              <a:tblGrid>
                <a:gridCol w="1666875"/>
                <a:gridCol w="65627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次數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工作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1</a:t>
                      </a: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1.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領域工作分配  </a:t>
                      </a: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2.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規劃共備主題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2</a:t>
                      </a: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1.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學生學習困難分析  </a:t>
                      </a: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2.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命題重要概念分析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3</a:t>
                      </a: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審題第一次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4</a:t>
                      </a: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評量結果分析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5</a:t>
                      </a: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審題第二次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6</a:t>
                      </a: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評量結果分析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7</a:t>
                      </a: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審題第三次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8</a:t>
                      </a:r>
                      <a:endParaRPr kumimoji="0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1.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反思分享與共同修正  </a:t>
                      </a:r>
                      <a:r>
                        <a:rPr kumimoji="0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2.</a:t>
                      </a:r>
                      <a:r>
                        <a:rPr kumimoji="0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ea typeface="標楷體" pitchFamily="65" charset="-120"/>
                        </a:rPr>
                        <a:t>討論與回饋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mtClean="0">
                <a:solidFill>
                  <a:schemeClr val="tx1"/>
                </a:solidFill>
              </a:rPr>
              <a:t>貳、八次共備計畫</a:t>
            </a:r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127</TotalTime>
  <Words>282</Words>
  <Application>Microsoft Office PowerPoint</Application>
  <PresentationFormat>如螢幕大小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簡報設計範本</vt:lpstr>
      </vt:variant>
      <vt:variant>
        <vt:i4>4</vt:i4>
      </vt:variant>
      <vt:variant>
        <vt:lpstr>投影片標題</vt:lpstr>
      </vt:variant>
      <vt:variant>
        <vt:i4>3</vt:i4>
      </vt:variant>
    </vt:vector>
  </HeadingPairs>
  <TitlesOfParts>
    <vt:vector size="13" baseType="lpstr">
      <vt:lpstr>Arial</vt:lpstr>
      <vt:lpstr>新細明體</vt:lpstr>
      <vt:lpstr>Constantia</vt:lpstr>
      <vt:lpstr>標楷體</vt:lpstr>
      <vt:lpstr>Wingdings 2</vt:lpstr>
      <vt:lpstr>Calibri</vt:lpstr>
      <vt:lpstr>宣紙</vt:lpstr>
      <vt:lpstr>宣紙</vt:lpstr>
      <vt:lpstr>宣紙</vt:lpstr>
      <vt:lpstr>宣紙</vt:lpstr>
      <vt:lpstr>投影片 1</vt:lpstr>
      <vt:lpstr>投影片 2</vt:lpstr>
      <vt:lpstr>投影片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權利救濟</dc:title>
  <dc:creator>user</dc:creator>
  <cp:lastModifiedBy>台北市立南門國民中學</cp:lastModifiedBy>
  <cp:revision>49</cp:revision>
  <dcterms:created xsi:type="dcterms:W3CDTF">2014-08-19T02:20:17Z</dcterms:created>
  <dcterms:modified xsi:type="dcterms:W3CDTF">2014-08-19T05:38:33Z</dcterms:modified>
</cp:coreProperties>
</file>