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61" r:id="rId3"/>
    <p:sldId id="265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預設章節" id="{6C343F39-F402-449C-BEAA-DE84F313D3C4}">
          <p14:sldIdLst>
            <p14:sldId id="256"/>
            <p14:sldId id="261"/>
            <p14:sldId id="259"/>
            <p14:sldId id="262"/>
            <p14:sldId id="263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F992"/>
    <a:srgbClr val="F9F43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47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B75A3-8660-46AB-9DE3-BD49D12BD125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FACF57-56B1-4C49-AC80-769D9259B0F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595087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1.</a:t>
            </a:r>
            <a:r>
              <a:rPr lang="zh-TW" altLang="en-US" dirty="0" smtClean="0">
                <a:solidFill>
                  <a:srgbClr val="FF0000"/>
                </a:solidFill>
              </a:rPr>
              <a:t>加上單元目標和活動目標  </a:t>
            </a:r>
            <a:r>
              <a:rPr lang="en-US" altLang="zh-TW" dirty="0" smtClean="0">
                <a:solidFill>
                  <a:srgbClr val="FF0000"/>
                </a:solidFill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</a:rPr>
              <a:t>加上期望老師觀課的重點</a:t>
            </a:r>
            <a:r>
              <a:rPr lang="en-US" altLang="zh-TW" dirty="0" smtClean="0">
                <a:solidFill>
                  <a:srgbClr val="FF0000"/>
                </a:solidFill>
              </a:rPr>
              <a:t>:</a:t>
            </a:r>
            <a:r>
              <a:rPr lang="zh-TW" altLang="en-US" dirty="0" smtClean="0">
                <a:solidFill>
                  <a:srgbClr val="FF0000"/>
                </a:solidFill>
              </a:rPr>
              <a:t>如</a:t>
            </a:r>
            <a:r>
              <a:rPr lang="en-US" altLang="zh-TW" dirty="0" smtClean="0">
                <a:solidFill>
                  <a:srgbClr val="FF0000"/>
                </a:solidFill>
              </a:rPr>
              <a:t>~</a:t>
            </a:r>
            <a:r>
              <a:rPr lang="zh-TW" altLang="en-US" dirty="0" smtClean="0">
                <a:solidFill>
                  <a:srgbClr val="FF0000"/>
                </a:solidFill>
              </a:rPr>
              <a:t>小組討論的內容</a:t>
            </a:r>
            <a:r>
              <a:rPr lang="en-US" altLang="zh-TW" dirty="0" smtClean="0">
                <a:solidFill>
                  <a:srgbClr val="FF0000"/>
                </a:solidFill>
              </a:rPr>
              <a:t>, </a:t>
            </a:r>
            <a:r>
              <a:rPr lang="zh-TW" altLang="en-US" dirty="0" smtClean="0">
                <a:solidFill>
                  <a:srgbClr val="FF0000"/>
                </a:solidFill>
              </a:rPr>
              <a:t>互相給回饋的情形</a:t>
            </a:r>
            <a:r>
              <a:rPr lang="en-US" altLang="zh-TW" dirty="0" smtClean="0">
                <a:solidFill>
                  <a:srgbClr val="FF0000"/>
                </a:solidFill>
              </a:rPr>
              <a:t>,</a:t>
            </a:r>
            <a:r>
              <a:rPr lang="zh-TW" altLang="en-US" dirty="0" smtClean="0">
                <a:solidFill>
                  <a:srgbClr val="FF0000"/>
                </a:solidFill>
              </a:rPr>
              <a:t>有無提供自己的看法或依指定重點討論</a:t>
            </a:r>
            <a:r>
              <a:rPr lang="en-US" altLang="zh-TW" dirty="0" smtClean="0">
                <a:solidFill>
                  <a:srgbClr val="FF0000"/>
                </a:solidFill>
              </a:rPr>
              <a:t>3.</a:t>
            </a:r>
            <a:r>
              <a:rPr lang="zh-TW" altLang="en-US" dirty="0" smtClean="0">
                <a:solidFill>
                  <a:srgbClr val="FF0000"/>
                </a:solidFill>
              </a:rPr>
              <a:t>加上學生座位表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ACF57-56B1-4C49-AC80-769D9259B0FD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675863E-EDAA-4C03-8F76-374CD4FAC0FC}" type="datetimeFigureOut">
              <a:rPr lang="zh-TW" altLang="en-US" smtClean="0"/>
              <a:pPr/>
              <a:t>2014/4/15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6A1FAD6-9BBC-433B-8EC0-71E2DEEEF9F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260648"/>
            <a:ext cx="8424936" cy="3096344"/>
          </a:xfrm>
        </p:spPr>
        <p:txBody>
          <a:bodyPr>
            <a:normAutofit/>
          </a:bodyPr>
          <a:lstStyle/>
          <a:p>
            <a:pPr marL="180000">
              <a:spcBef>
                <a:spcPts val="1200"/>
              </a:spcBef>
              <a:spcAft>
                <a:spcPts val="1200"/>
              </a:spcAft>
            </a:pPr>
            <a:r>
              <a:rPr lang="zh-TW" altLang="en-US" sz="5400" dirty="0" smtClean="0">
                <a:solidFill>
                  <a:schemeClr val="tx1"/>
                </a:solidFill>
                <a:latin typeface="+mn-ea"/>
                <a:ea typeface="+mn-ea"/>
              </a:rPr>
              <a:t>性別平等教育</a:t>
            </a:r>
            <a:r>
              <a:rPr lang="en-US" altLang="zh-TW" sz="400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TW" sz="400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zh-TW" altLang="en-US" sz="5400" dirty="0" smtClean="0">
                <a:solidFill>
                  <a:schemeClr val="tx1"/>
                </a:solidFill>
                <a:latin typeface="標楷體"/>
                <a:ea typeface="標楷體"/>
              </a:rPr>
              <a:t>「</a:t>
            </a:r>
            <a:r>
              <a:rPr lang="zh-TW" altLang="en-US" sz="5400" dirty="0" smtClean="0">
                <a:solidFill>
                  <a:srgbClr val="C00000"/>
                </a:solidFill>
                <a:latin typeface="標楷體"/>
                <a:ea typeface="標楷體"/>
              </a:rPr>
              <a:t>別讓性別框住你</a:t>
            </a:r>
            <a:r>
              <a:rPr lang="en-US" altLang="zh-TW" sz="5400" dirty="0" smtClean="0">
                <a:solidFill>
                  <a:srgbClr val="C00000"/>
                </a:solidFill>
                <a:latin typeface="新細明體"/>
              </a:rPr>
              <a:t> </a:t>
            </a:r>
            <a:r>
              <a:rPr lang="en-US" altLang="zh-TW" sz="5400" dirty="0" smtClean="0">
                <a:solidFill>
                  <a:schemeClr val="tx1"/>
                </a:solidFill>
                <a:latin typeface="新細明體"/>
              </a:rPr>
              <a:t>｣</a:t>
            </a:r>
            <a:br>
              <a:rPr lang="en-US" altLang="zh-TW" sz="5400" dirty="0" smtClean="0">
                <a:solidFill>
                  <a:schemeClr val="tx1"/>
                </a:solidFill>
                <a:latin typeface="新細明體"/>
              </a:rPr>
            </a:br>
            <a:r>
              <a:rPr lang="zh-TW" altLang="en-US" sz="4000" dirty="0" smtClean="0">
                <a:solidFill>
                  <a:schemeClr val="tx1"/>
                </a:solidFill>
                <a:latin typeface="+mn-ea"/>
                <a:ea typeface="+mn-ea"/>
              </a:rPr>
              <a:t>課程說明</a:t>
            </a:r>
            <a:endParaRPr lang="zh-TW" altLang="en-US" sz="40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635896" y="4221088"/>
            <a:ext cx="3888432" cy="936104"/>
          </a:xfrm>
        </p:spPr>
        <p:txBody>
          <a:bodyPr>
            <a:noAutofit/>
          </a:bodyPr>
          <a:lstStyle/>
          <a:p>
            <a:r>
              <a:rPr lang="en-US" altLang="zh-TW" sz="2400" dirty="0" smtClean="0">
                <a:solidFill>
                  <a:schemeClr val="tx1"/>
                </a:solidFill>
              </a:rPr>
              <a:t>   </a:t>
            </a:r>
            <a:r>
              <a:rPr lang="zh-TW" altLang="en-US" sz="2800" b="1" dirty="0" smtClean="0">
                <a:solidFill>
                  <a:srgbClr val="002060"/>
                </a:solidFill>
              </a:rPr>
              <a:t>永吉國中  王思惠老師  </a:t>
            </a:r>
            <a:r>
              <a:rPr lang="en-US" altLang="zh-TW" sz="2800" dirty="0" smtClean="0">
                <a:solidFill>
                  <a:schemeClr val="tx1"/>
                </a:solidFill>
              </a:rPr>
              <a:t>103/04/17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  <p:pic>
        <p:nvPicPr>
          <p:cNvPr id="4" name="圖片 3" descr="s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072836">
            <a:off x="907202" y="3833852"/>
            <a:ext cx="2227355" cy="2227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263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115616" y="2348880"/>
            <a:ext cx="6768752" cy="3744416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solidFill>
                  <a:srgbClr val="002060"/>
                </a:solidFill>
              </a:rPr>
              <a:t>教學設計理念</a:t>
            </a:r>
            <a:endParaRPr lang="en-US" altLang="zh-TW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</a:t>
            </a:r>
            <a:r>
              <a:rPr lang="en-US" altLang="zh-TW" dirty="0">
                <a:solidFill>
                  <a:schemeClr val="tx1"/>
                </a:solidFill>
              </a:rPr>
              <a:t>1</a:t>
            </a:r>
            <a:r>
              <a:rPr lang="en-US" altLang="zh-TW" dirty="0" smtClean="0">
                <a:solidFill>
                  <a:schemeClr val="tx1"/>
                </a:solidFill>
              </a:rPr>
              <a:t>. </a:t>
            </a:r>
            <a:r>
              <a:rPr lang="zh-TW" altLang="en-US" dirty="0" smtClean="0">
                <a:solidFill>
                  <a:schemeClr val="tx1"/>
                </a:solidFill>
              </a:rPr>
              <a:t>本</a:t>
            </a:r>
            <a:r>
              <a:rPr lang="zh-TW" altLang="en-US" dirty="0">
                <a:solidFill>
                  <a:schemeClr val="tx1"/>
                </a:solidFill>
              </a:rPr>
              <a:t>單元課程希望</a:t>
            </a:r>
            <a:r>
              <a:rPr lang="zh-TW" altLang="en-US" dirty="0" smtClean="0">
                <a:solidFill>
                  <a:schemeClr val="tx1"/>
                </a:solidFill>
              </a:rPr>
              <a:t>透過</a:t>
            </a:r>
            <a:r>
              <a:rPr lang="zh-TW" altLang="en-US" b="1" dirty="0" smtClean="0">
                <a:solidFill>
                  <a:srgbClr val="C00000"/>
                </a:solidFill>
              </a:rPr>
              <a:t>性別</a:t>
            </a:r>
            <a:r>
              <a:rPr lang="zh-TW" altLang="en-US" b="1" dirty="0">
                <a:solidFill>
                  <a:srgbClr val="C00000"/>
                </a:solidFill>
              </a:rPr>
              <a:t>刻板印象</a:t>
            </a:r>
            <a:r>
              <a:rPr lang="zh-TW" altLang="en-US" dirty="0">
                <a:solidFill>
                  <a:schemeClr val="tx1"/>
                </a:solidFill>
              </a:rPr>
              <a:t>的覺察及檢視，幫助學生以多元角度破除性別刻板印象，跳脫性別刻板印象的限制</a:t>
            </a:r>
            <a:r>
              <a:rPr lang="zh-TW" altLang="en-US" dirty="0" smtClean="0">
                <a:solidFill>
                  <a:schemeClr val="tx1"/>
                </a:solidFill>
              </a:rPr>
              <a:t>，尊重自己與他人的獨特性。</a:t>
            </a:r>
            <a:endParaRPr lang="en-US" altLang="zh-TW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</a:rPr>
              <a:t>     </a:t>
            </a:r>
            <a:r>
              <a:rPr lang="en-US" altLang="zh-TW" dirty="0">
                <a:solidFill>
                  <a:schemeClr val="tx1"/>
                </a:solidFill>
              </a:rPr>
              <a:t>2</a:t>
            </a:r>
            <a:r>
              <a:rPr lang="en-US" altLang="zh-TW" dirty="0" smtClean="0">
                <a:solidFill>
                  <a:schemeClr val="tx1"/>
                </a:solidFill>
              </a:rPr>
              <a:t>.</a:t>
            </a:r>
            <a:r>
              <a:rPr lang="zh-TW" altLang="en-US" dirty="0" smtClean="0">
                <a:solidFill>
                  <a:schemeClr val="tx1"/>
                </a:solidFill>
              </a:rPr>
              <a:t>結合行政四月性別平等宣導月系列活動，包括：性別歌詞改編活動、週會性平宣導講座、班會討論、聯絡簿小日記</a:t>
            </a:r>
            <a:r>
              <a:rPr lang="en-US" altLang="zh-TW" dirty="0" smtClean="0">
                <a:solidFill>
                  <a:schemeClr val="tx1"/>
                </a:solidFill>
              </a:rPr>
              <a:t>…</a:t>
            </a:r>
            <a:r>
              <a:rPr lang="zh-TW" altLang="en-US" dirty="0" smtClean="0">
                <a:solidFill>
                  <a:schemeClr val="tx1"/>
                </a:solidFill>
              </a:rPr>
              <a:t>等活動。。</a:t>
            </a:r>
            <a:endParaRPr lang="en-US" altLang="zh-TW" dirty="0">
              <a:solidFill>
                <a:schemeClr val="tx1"/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7499176" cy="125272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教學設計理念</a:t>
            </a:r>
            <a:endParaRPr lang="zh-TW" altLang="en-US" dirty="0">
              <a:solidFill>
                <a:schemeClr val="tx1"/>
              </a:solidFill>
            </a:endParaRPr>
          </a:p>
        </p:txBody>
      </p:sp>
      <p:pic>
        <p:nvPicPr>
          <p:cNvPr id="10" name="圖片 9" descr="001d925bc30b0e095d5a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428817">
            <a:off x="6649211" y="1123797"/>
            <a:ext cx="1231381" cy="1091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259632" y="2132856"/>
            <a:ext cx="6696744" cy="3888432"/>
          </a:xfrm>
        </p:spPr>
        <p:txBody>
          <a:bodyPr/>
          <a:lstStyle/>
          <a:p>
            <a:r>
              <a:rPr lang="zh-TW" altLang="en-US" sz="2800" b="1" dirty="0" smtClean="0">
                <a:solidFill>
                  <a:schemeClr val="tx1"/>
                </a:solidFill>
              </a:rPr>
              <a:t>學生背景：</a:t>
            </a:r>
            <a:endParaRPr lang="en-US" altLang="zh-TW" sz="2800" b="1" dirty="0" smtClean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dirty="0" smtClean="0"/>
              <a:t>      </a:t>
            </a:r>
            <a:r>
              <a:rPr lang="en-US" altLang="zh-TW" dirty="0" smtClean="0">
                <a:solidFill>
                  <a:srgbClr val="002060"/>
                </a:solidFill>
              </a:rPr>
              <a:t>1.</a:t>
            </a:r>
            <a:r>
              <a:rPr lang="zh-TW" altLang="en-US" b="1" dirty="0" smtClean="0">
                <a:solidFill>
                  <a:srgbClr val="C00000"/>
                </a:solidFill>
              </a:rPr>
              <a:t>認知上：</a:t>
            </a:r>
            <a:r>
              <a:rPr lang="zh-TW" altLang="zh-TW" b="1" dirty="0" smtClean="0">
                <a:solidFill>
                  <a:srgbClr val="002060"/>
                </a:solidFill>
              </a:rPr>
              <a:t>學生</a:t>
            </a:r>
            <a:r>
              <a:rPr lang="zh-TW" altLang="en-US" b="1" dirty="0" smtClean="0">
                <a:solidFill>
                  <a:srgbClr val="002060"/>
                </a:solidFill>
              </a:rPr>
              <a:t>對性別意識已</a:t>
            </a:r>
            <a:r>
              <a:rPr lang="zh-TW" altLang="zh-TW" b="1" dirty="0" smtClean="0">
                <a:solidFill>
                  <a:srgbClr val="002060"/>
                </a:solidFill>
              </a:rPr>
              <a:t>具有先備知識</a:t>
            </a:r>
            <a:r>
              <a:rPr lang="zh-TW" altLang="en-US" b="1" dirty="0" smtClean="0">
                <a:solidFill>
                  <a:srgbClr val="002060"/>
                </a:solidFill>
              </a:rPr>
              <a:t>，如：七年級生物談</a:t>
            </a:r>
            <a:r>
              <a:rPr lang="zh-TW" altLang="zh-TW" b="1" dirty="0" smtClean="0">
                <a:solidFill>
                  <a:srgbClr val="002060"/>
                </a:solidFill>
              </a:rPr>
              <a:t>生理</a:t>
            </a:r>
            <a:r>
              <a:rPr lang="zh-TW" altLang="en-US" b="1" dirty="0" smtClean="0">
                <a:solidFill>
                  <a:srgbClr val="002060"/>
                </a:solidFill>
              </a:rPr>
              <a:t>性別</a:t>
            </a:r>
            <a:r>
              <a:rPr lang="zh-TW" altLang="zh-TW" b="1" dirty="0" smtClean="0">
                <a:solidFill>
                  <a:srgbClr val="002060"/>
                </a:solidFill>
              </a:rPr>
              <a:t>、</a:t>
            </a:r>
            <a:r>
              <a:rPr lang="zh-TW" altLang="en-US" b="1" dirty="0" smtClean="0">
                <a:solidFill>
                  <a:srgbClr val="002060"/>
                </a:solidFill>
              </a:rPr>
              <a:t>公民從</a:t>
            </a:r>
            <a:r>
              <a:rPr lang="zh-TW" altLang="zh-TW" b="1" dirty="0" smtClean="0">
                <a:solidFill>
                  <a:srgbClr val="002060"/>
                </a:solidFill>
              </a:rPr>
              <a:t>性別</a:t>
            </a:r>
            <a:r>
              <a:rPr lang="zh-TW" altLang="en-US" b="1" dirty="0" smtClean="0">
                <a:solidFill>
                  <a:srgbClr val="002060"/>
                </a:solidFill>
              </a:rPr>
              <a:t>角色的形成及性別平等的實現</a:t>
            </a:r>
            <a:r>
              <a:rPr lang="en-US" altLang="zh-TW" b="1" dirty="0" smtClean="0">
                <a:solidFill>
                  <a:srgbClr val="002060"/>
                </a:solidFill>
              </a:rPr>
              <a:t>(</a:t>
            </a:r>
            <a:r>
              <a:rPr lang="zh-TW" altLang="en-US" b="1" dirty="0" smtClean="0">
                <a:solidFill>
                  <a:srgbClr val="002060"/>
                </a:solidFill>
              </a:rPr>
              <a:t>破除性別刻板印象觀念層面、性平相關法律層面</a:t>
            </a:r>
            <a:r>
              <a:rPr lang="en-US" altLang="zh-TW" b="1" dirty="0" smtClean="0">
                <a:solidFill>
                  <a:srgbClr val="002060"/>
                </a:solidFill>
              </a:rPr>
              <a:t>)</a:t>
            </a:r>
            <a:r>
              <a:rPr lang="zh-TW" altLang="zh-TW" b="1" dirty="0" smtClean="0">
                <a:solidFill>
                  <a:srgbClr val="002060"/>
                </a:solidFill>
              </a:rPr>
              <a:t>。</a:t>
            </a:r>
            <a:endParaRPr lang="en-US" altLang="zh-TW" b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dirty="0" smtClean="0">
                <a:solidFill>
                  <a:srgbClr val="002060"/>
                </a:solidFill>
              </a:rPr>
              <a:t>      </a:t>
            </a:r>
            <a:r>
              <a:rPr lang="en-US" altLang="zh-TW" dirty="0" smtClean="0">
                <a:solidFill>
                  <a:srgbClr val="002060"/>
                </a:solidFill>
              </a:rPr>
              <a:t>2.</a:t>
            </a:r>
            <a:r>
              <a:rPr lang="zh-TW" altLang="en-US" b="1" dirty="0" smtClean="0">
                <a:solidFill>
                  <a:srgbClr val="C00000"/>
                </a:solidFill>
              </a:rPr>
              <a:t>情意上：</a:t>
            </a:r>
            <a:r>
              <a:rPr lang="zh-TW" altLang="en-US" b="1" dirty="0" smtClean="0">
                <a:solidFill>
                  <a:srgbClr val="002060"/>
                </a:solidFill>
              </a:rPr>
              <a:t>缺少對生活層面對性別刻板印象的覺察及尊重他人的態度，期待能透過課程，培養學生合宜的性別概念與尊重彼此的態度</a:t>
            </a:r>
            <a:r>
              <a:rPr lang="zh-TW" altLang="en-US" b="1" dirty="0" smtClean="0">
                <a:solidFill>
                  <a:srgbClr val="002060"/>
                </a:solidFill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solidFill>
                  <a:schemeClr val="tx1"/>
                </a:solidFill>
              </a:rPr>
              <a:t>學生背景說明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899592" y="548680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en-US" sz="3600" dirty="0" smtClean="0"/>
              <a:t>「性別平等教育」授課單元</a:t>
            </a:r>
            <a:r>
              <a:rPr lang="zh-TW" altLang="zh-TW" sz="3600" dirty="0" smtClean="0"/>
              <a:t>課程</a:t>
            </a:r>
            <a:r>
              <a:rPr lang="zh-TW" altLang="zh-TW" sz="3600" dirty="0"/>
              <a:t>架構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0711336"/>
              </p:ext>
            </p:extLst>
          </p:nvPr>
        </p:nvGraphicFramePr>
        <p:xfrm>
          <a:off x="467544" y="2204864"/>
          <a:ext cx="8424936" cy="41440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199"/>
                <a:gridCol w="5760640"/>
                <a:gridCol w="864097"/>
              </a:tblGrid>
              <a:tr h="1224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活動一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華康細圓體"/>
                          <a:cs typeface="Times New Roman"/>
                        </a:rPr>
                        <a:t>尋找永吉歌詞</a:t>
                      </a:r>
                      <a:endParaRPr lang="en-US" altLang="zh-TW" sz="1800" b="0" kern="100" dirty="0" smtClean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0" kern="100" dirty="0" smtClean="0">
                          <a:solidFill>
                            <a:schemeClr val="tx1"/>
                          </a:solidFill>
                          <a:effectLst/>
                          <a:latin typeface="華康細圓體"/>
                          <a:cs typeface="Times New Roman"/>
                        </a:rPr>
                        <a:t>改編創作達人</a:t>
                      </a:r>
                      <a:endParaRPr lang="zh-TW" sz="1800" b="0" kern="100" dirty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0" kern="1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提供學生創作的舞台，建立正確性別觀念。</a:t>
                      </a:r>
                      <a:endParaRPr lang="en-US" altLang="zh-TW" sz="2000" b="0" kern="1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學生從歌曲創作活動進行合宜性別觀念的練習</a:t>
                      </a:r>
                      <a:endParaRPr lang="zh-TW" sz="20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sz="2000" b="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73" marR="548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zh-TW" sz="2400" b="0" kern="100" dirty="0">
                          <a:solidFill>
                            <a:schemeClr val="tx1"/>
                          </a:solidFill>
                          <a:effectLst/>
                        </a:rPr>
                        <a:t>節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19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solidFill>
                            <a:srgbClr val="002060"/>
                          </a:solidFill>
                          <a:effectLst/>
                        </a:rPr>
                        <a:t>活動二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800" b="1" kern="100" dirty="0" smtClean="0">
                          <a:solidFill>
                            <a:srgbClr val="002060"/>
                          </a:solidFill>
                          <a:effectLst/>
                          <a:latin typeface="華康細圓體"/>
                          <a:cs typeface="Times New Roman"/>
                        </a:rPr>
                        <a:t>別讓性別框住你</a:t>
                      </a:r>
                      <a:endParaRPr lang="zh-TW" sz="1800" b="1" kern="100" dirty="0">
                        <a:solidFill>
                          <a:srgbClr val="002060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9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教師</a:t>
                      </a:r>
                      <a:r>
                        <a:rPr lang="zh-TW" altLang="zh-TW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以情境討論帶</a:t>
                      </a:r>
                      <a:r>
                        <a:rPr lang="zh-TW" altLang="zh-TW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出</a:t>
                      </a:r>
                      <a:r>
                        <a:rPr lang="zh-TW" altLang="en-US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學生對</a:t>
                      </a:r>
                      <a:r>
                        <a:rPr lang="zh-TW" altLang="zh-TW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「</a:t>
                      </a:r>
                      <a:r>
                        <a:rPr lang="zh-TW" altLang="en-US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性別</a:t>
                      </a:r>
                      <a:r>
                        <a:rPr lang="zh-TW" altLang="en-US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刻板</a:t>
                      </a:r>
                      <a:r>
                        <a:rPr lang="zh-TW" altLang="en-US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印象」的</a:t>
                      </a:r>
                      <a:r>
                        <a:rPr lang="zh-TW" altLang="en-US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初步概念。</a:t>
                      </a:r>
                      <a:endParaRPr lang="en-US" altLang="zh-TW" sz="2000" b="1" kern="1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000" b="1" kern="100" dirty="0" smtClean="0">
                          <a:solidFill>
                            <a:srgbClr val="002060"/>
                          </a:solidFill>
                          <a:effectLst/>
                        </a:rPr>
                        <a:t>引導學生思考破除性別刻板印象的意義與價值。</a:t>
                      </a:r>
                      <a:endParaRPr lang="en-US" altLang="zh-TW" sz="2000" b="1" kern="1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TW" altLang="en-US" sz="2000" b="1" kern="100" dirty="0" smtClean="0">
                          <a:solidFill>
                            <a:srgbClr val="002060"/>
                          </a:solidFill>
                          <a:effectLst/>
                          <a:latin typeface="華康細圓體"/>
                          <a:cs typeface="Times New Roman"/>
                        </a:rPr>
                        <a:t>能覺察性別刻板印象的限制，並學習合理的思考方式。</a:t>
                      </a:r>
                      <a:endParaRPr lang="zh-TW" sz="2000" b="1" kern="100" dirty="0">
                        <a:solidFill>
                          <a:srgbClr val="002060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9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r>
                        <a:rPr lang="zh-TW" sz="2400" kern="100" dirty="0">
                          <a:solidFill>
                            <a:srgbClr val="002060"/>
                          </a:solidFill>
                          <a:effectLst/>
                        </a:rPr>
                        <a:t>節</a:t>
                      </a:r>
                      <a:endParaRPr lang="zh-TW" sz="2400" kern="100" dirty="0">
                        <a:solidFill>
                          <a:srgbClr val="002060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992"/>
                    </a:solidFill>
                  </a:tcPr>
                </a:tc>
              </a:tr>
              <a:tr h="1194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活動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</a:rPr>
                        <a:t>三</a:t>
                      </a:r>
                      <a:endParaRPr lang="zh-TW" sz="2400" b="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0" kern="100" dirty="0" smtClean="0">
                          <a:solidFill>
                            <a:schemeClr val="tx1"/>
                          </a:solidFill>
                          <a:effectLst/>
                          <a:latin typeface="華康細圓體"/>
                          <a:cs typeface="Times New Roman"/>
                        </a:rPr>
                        <a:t>性別挖挖哇</a:t>
                      </a:r>
                      <a:endParaRPr lang="zh-TW" sz="2000" b="0" kern="100" dirty="0">
                        <a:solidFill>
                          <a:schemeClr val="tx1"/>
                        </a:solidFill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</a:rPr>
                        <a:t>落實至生活情境，檢視生活中家長教養、師生互動、同儕相處存在的性別刻板印象。</a:t>
                      </a:r>
                      <a:endParaRPr lang="en-US" altLang="zh-TW" sz="2000" kern="100" dirty="0" smtClean="0">
                        <a:effectLst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</a:rPr>
                        <a:t>學生分享活動進行後的發現與生活實踐行動</a:t>
                      </a:r>
                      <a:endParaRPr lang="en-US" altLang="zh-TW" sz="2000" kern="100" dirty="0" smtClean="0">
                        <a:effectLst/>
                      </a:endParaRPr>
                    </a:p>
                  </a:txBody>
                  <a:tcPr marL="54873" marR="5487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zh-TW" sz="2400" kern="100" dirty="0">
                          <a:effectLst/>
                        </a:rPr>
                        <a:t>節</a:t>
                      </a:r>
                      <a:endParaRPr lang="zh-TW" sz="2400" kern="100" dirty="0">
                        <a:effectLst/>
                        <a:latin typeface="華康細圓體"/>
                        <a:cs typeface="Times New Roman"/>
                      </a:endParaRPr>
                    </a:p>
                  </a:txBody>
                  <a:tcPr marL="54873" marR="5487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4296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>
                <a:solidFill>
                  <a:schemeClr val="tx1"/>
                </a:solidFill>
              </a:rPr>
              <a:t>學生座位表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75656" y="5013176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 smtClean="0"/>
              <a:t>7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1331640" y="3933056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6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707904" y="5157192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 smtClean="0"/>
              <a:t>4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5940152" y="5085184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3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940152" y="4005064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2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868144" y="2780928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1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3653898" y="1772816"/>
            <a:ext cx="1764196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/>
              <a:t>講台</a:t>
            </a:r>
          </a:p>
        </p:txBody>
      </p:sp>
      <p:sp>
        <p:nvSpPr>
          <p:cNvPr id="14" name="文字方塊 13"/>
          <p:cNvSpPr txBox="1"/>
          <p:nvPr/>
        </p:nvSpPr>
        <p:spPr>
          <a:xfrm>
            <a:off x="1331640" y="2780928"/>
            <a:ext cx="15121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4000" dirty="0" smtClean="0"/>
              <a:t>第</a:t>
            </a:r>
            <a:r>
              <a:rPr lang="en-US" altLang="zh-TW" sz="4000" dirty="0"/>
              <a:t>5</a:t>
            </a:r>
            <a:r>
              <a:rPr lang="zh-TW" altLang="en-US" sz="4000" dirty="0" smtClean="0"/>
              <a:t>組</a:t>
            </a:r>
            <a:endParaRPr lang="zh-TW" altLang="en-US" sz="4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7610940" y="836712"/>
            <a:ext cx="9721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 smtClean="0"/>
              <a:t>前門</a:t>
            </a:r>
            <a:endParaRPr lang="zh-TW" altLang="en-US" sz="28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7610940" y="5949280"/>
            <a:ext cx="97210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/>
              <a:t>後</a:t>
            </a:r>
            <a:r>
              <a:rPr lang="zh-TW" altLang="en-US" sz="2800" dirty="0" smtClean="0"/>
              <a:t>門</a:t>
            </a:r>
            <a:endParaRPr lang="zh-TW" altLang="en-US" sz="4000" dirty="0"/>
          </a:p>
        </p:txBody>
      </p:sp>
      <p:sp>
        <p:nvSpPr>
          <p:cNvPr id="17" name="流程圖: 接點 16"/>
          <p:cNvSpPr/>
          <p:nvPr/>
        </p:nvSpPr>
        <p:spPr>
          <a:xfrm>
            <a:off x="467544" y="2636912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8" name="流程圖: 接點 17"/>
          <p:cNvSpPr/>
          <p:nvPr/>
        </p:nvSpPr>
        <p:spPr>
          <a:xfrm>
            <a:off x="467544" y="2996952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流程圖: 接點 18"/>
          <p:cNvSpPr/>
          <p:nvPr/>
        </p:nvSpPr>
        <p:spPr>
          <a:xfrm>
            <a:off x="467544" y="3356992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流程圖: 接點 19"/>
          <p:cNvSpPr/>
          <p:nvPr/>
        </p:nvSpPr>
        <p:spPr>
          <a:xfrm>
            <a:off x="1979712" y="609329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流程圖: 接點 20"/>
          <p:cNvSpPr/>
          <p:nvPr/>
        </p:nvSpPr>
        <p:spPr>
          <a:xfrm>
            <a:off x="827584" y="573325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流程圖: 接點 21"/>
          <p:cNvSpPr/>
          <p:nvPr/>
        </p:nvSpPr>
        <p:spPr>
          <a:xfrm>
            <a:off x="1331640" y="6093296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流程圖: 接點 22"/>
          <p:cNvSpPr/>
          <p:nvPr/>
        </p:nvSpPr>
        <p:spPr>
          <a:xfrm>
            <a:off x="467544" y="3861048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流程圖: 接點 23"/>
          <p:cNvSpPr/>
          <p:nvPr/>
        </p:nvSpPr>
        <p:spPr>
          <a:xfrm rot="1023623">
            <a:off x="462984" y="4309833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5" name="流程圖: 接點 24"/>
          <p:cNvSpPr/>
          <p:nvPr/>
        </p:nvSpPr>
        <p:spPr>
          <a:xfrm rot="391013">
            <a:off x="482959" y="4740559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6" name="流程圖: 接點 25"/>
          <p:cNvSpPr/>
          <p:nvPr/>
        </p:nvSpPr>
        <p:spPr>
          <a:xfrm>
            <a:off x="7956376" y="2564904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7" name="流程圖: 接點 26"/>
          <p:cNvSpPr/>
          <p:nvPr/>
        </p:nvSpPr>
        <p:spPr>
          <a:xfrm>
            <a:off x="7956376" y="2996952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流程圖: 接點 27"/>
          <p:cNvSpPr/>
          <p:nvPr/>
        </p:nvSpPr>
        <p:spPr>
          <a:xfrm>
            <a:off x="8028384" y="3429000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9" name="流程圖: 接點 28"/>
          <p:cNvSpPr/>
          <p:nvPr/>
        </p:nvSpPr>
        <p:spPr>
          <a:xfrm>
            <a:off x="8028384" y="4005064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流程圖: 接點 29"/>
          <p:cNvSpPr/>
          <p:nvPr/>
        </p:nvSpPr>
        <p:spPr>
          <a:xfrm>
            <a:off x="8028384" y="4437112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流程圖: 接點 30"/>
          <p:cNvSpPr/>
          <p:nvPr/>
        </p:nvSpPr>
        <p:spPr>
          <a:xfrm>
            <a:off x="8028384" y="4869160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流程圖: 接點 31"/>
          <p:cNvSpPr/>
          <p:nvPr/>
        </p:nvSpPr>
        <p:spPr>
          <a:xfrm rot="6711744">
            <a:off x="3967199" y="6136567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流程圖: 接點 32"/>
          <p:cNvSpPr/>
          <p:nvPr/>
        </p:nvSpPr>
        <p:spPr>
          <a:xfrm rot="6711744">
            <a:off x="4543263" y="6136567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流程圖: 接點 33"/>
          <p:cNvSpPr/>
          <p:nvPr/>
        </p:nvSpPr>
        <p:spPr>
          <a:xfrm rot="6711744">
            <a:off x="5119327" y="6136567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流程圖: 接點 34"/>
          <p:cNvSpPr/>
          <p:nvPr/>
        </p:nvSpPr>
        <p:spPr>
          <a:xfrm rot="6365621">
            <a:off x="7054551" y="6127574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6" name="流程圖: 接點 35"/>
          <p:cNvSpPr/>
          <p:nvPr/>
        </p:nvSpPr>
        <p:spPr>
          <a:xfrm rot="6365621">
            <a:off x="7774630" y="5551510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7" name="流程圖: 接點 36"/>
          <p:cNvSpPr/>
          <p:nvPr/>
        </p:nvSpPr>
        <p:spPr>
          <a:xfrm rot="6365621">
            <a:off x="6478486" y="6127575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9" name="流程圖: 接點 38"/>
          <p:cNvSpPr/>
          <p:nvPr/>
        </p:nvSpPr>
        <p:spPr>
          <a:xfrm rot="6711744">
            <a:off x="3463142" y="6136568"/>
            <a:ext cx="288032" cy="2880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971600" y="2852936"/>
            <a:ext cx="7408333" cy="2088232"/>
          </a:xfrm>
        </p:spPr>
        <p:txBody>
          <a:bodyPr/>
          <a:lstStyle/>
          <a:p>
            <a:r>
              <a:rPr lang="zh-TW" altLang="en-US" sz="4000" dirty="0" smtClean="0">
                <a:solidFill>
                  <a:schemeClr val="tx2">
                    <a:lumMod val="50000"/>
                  </a:schemeClr>
                </a:solidFill>
              </a:rPr>
              <a:t>觀課時請填寫</a:t>
            </a:r>
            <a:r>
              <a:rPr lang="zh-TW" altLang="en-US" sz="4000" dirty="0" smtClean="0">
                <a:solidFill>
                  <a:srgbClr val="C00000"/>
                </a:solidFill>
              </a:rPr>
              <a:t>觀課記錄表</a:t>
            </a:r>
            <a:endParaRPr lang="en-US" altLang="zh-TW" sz="4000" dirty="0" smtClean="0">
              <a:solidFill>
                <a:srgbClr val="C00000"/>
              </a:solidFill>
            </a:endParaRPr>
          </a:p>
          <a:p>
            <a:r>
              <a:rPr lang="zh-TW" altLang="en-US" sz="4000" dirty="0" smtClean="0">
                <a:solidFill>
                  <a:schemeClr val="tx2">
                    <a:lumMod val="50000"/>
                  </a:schemeClr>
                </a:solidFill>
              </a:rPr>
              <a:t>觀課後會利用</a:t>
            </a:r>
            <a:r>
              <a:rPr lang="zh-TW" altLang="en-US" sz="4000" dirty="0" smtClean="0">
                <a:solidFill>
                  <a:srgbClr val="C00000"/>
                </a:solidFill>
              </a:rPr>
              <a:t>下課時間</a:t>
            </a:r>
            <a:r>
              <a:rPr lang="zh-TW" altLang="en-US" sz="4000" dirty="0" smtClean="0">
                <a:solidFill>
                  <a:schemeClr val="tx2">
                    <a:lumMod val="50000"/>
                  </a:schemeClr>
                </a:solidFill>
              </a:rPr>
              <a:t>收回影印、拍照存檔後歸還教師。</a:t>
            </a:r>
            <a:endParaRPr lang="en-US" altLang="zh-TW" sz="40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zh-TW" alt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dirty="0" smtClean="0">
                <a:solidFill>
                  <a:schemeClr val="tx1"/>
                </a:solidFill>
              </a:rPr>
              <a:t>觀課紀錄表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628800"/>
            <a:ext cx="7848872" cy="5112568"/>
          </a:xfrm>
        </p:spPr>
        <p:txBody>
          <a:bodyPr>
            <a:noAutofit/>
          </a:bodyPr>
          <a:lstStyle/>
          <a:p>
            <a:r>
              <a:rPr lang="zh-TW" altLang="zh-TW" sz="2800" b="1" u="sng" dirty="0" smtClean="0">
                <a:solidFill>
                  <a:srgbClr val="C00000"/>
                </a:solidFill>
              </a:rPr>
              <a:t>分組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：</a:t>
            </a:r>
            <a:endParaRPr lang="en-US" altLang="zh-TW" sz="2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依學習單上的標籤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分</a:t>
            </a:r>
            <a:r>
              <a:rPr lang="en-US" altLang="zh-TW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7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</a:rPr>
              <a:t>組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。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尾數代表組別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endParaRPr lang="en-US" altLang="zh-TW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zh-TW" altLang="zh-TW" sz="2800" b="1" u="sng" dirty="0" smtClean="0">
                <a:solidFill>
                  <a:srgbClr val="C00000"/>
                </a:solidFill>
              </a:rPr>
              <a:t>觀察焦點</a:t>
            </a:r>
            <a:r>
              <a:rPr lang="zh-TW" altLang="en-US" sz="2800" b="1" dirty="0">
                <a:solidFill>
                  <a:srgbClr val="C00000"/>
                </a:solidFill>
              </a:rPr>
              <a:t>：</a:t>
            </a:r>
            <a:endParaRPr lang="en-US" altLang="zh-TW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     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1.</a:t>
            </a:r>
            <a:r>
              <a:rPr lang="zh-TW" altLang="en-US" dirty="0">
                <a:solidFill>
                  <a:schemeClr val="tx1"/>
                </a:solidFill>
                <a:latin typeface="+mn-ea"/>
              </a:rPr>
              <a:t>小組討論</a:t>
            </a: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狀況</a:t>
            </a:r>
            <a:endParaRPr lang="en-US" altLang="zh-TW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solidFill>
                  <a:schemeClr val="tx1"/>
                </a:solidFill>
                <a:latin typeface="+mn-ea"/>
              </a:rPr>
              <a:t>    </a:t>
            </a:r>
            <a:r>
              <a:rPr lang="en-US" altLang="zh-TW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lang="zh-TW" altLang="zh-TW" dirty="0" smtClean="0">
                <a:solidFill>
                  <a:schemeClr val="tx1"/>
                </a:solidFill>
                <a:latin typeface="+mn-ea"/>
              </a:rPr>
              <a:t>學生</a:t>
            </a:r>
            <a:r>
              <a:rPr lang="zh-TW" altLang="zh-TW" dirty="0">
                <a:solidFill>
                  <a:schemeClr val="tx1"/>
                </a:solidFill>
                <a:latin typeface="+mn-ea"/>
              </a:rPr>
              <a:t>學習表現要和教材做連結 </a:t>
            </a:r>
            <a:endParaRPr lang="en-US" altLang="zh-TW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solidFill>
                  <a:schemeClr val="tx1"/>
                </a:solidFill>
                <a:latin typeface="+mn-ea"/>
              </a:rPr>
              <a:t>    3.</a:t>
            </a:r>
            <a:r>
              <a:rPr lang="zh-TW" altLang="zh-TW" dirty="0">
                <a:solidFill>
                  <a:schemeClr val="tx1"/>
                </a:solidFill>
                <a:latin typeface="+mn-ea"/>
              </a:rPr>
              <a:t>學生學習成功或學習困惑之處 </a:t>
            </a:r>
          </a:p>
          <a:p>
            <a:pPr marL="0" indent="0">
              <a:buNone/>
            </a:pPr>
            <a:r>
              <a:rPr lang="zh-TW" altLang="zh-TW" sz="2800" b="1" u="sng" dirty="0" smtClean="0">
                <a:solidFill>
                  <a:srgbClr val="C00000"/>
                </a:solidFill>
              </a:rPr>
              <a:t>其他配合事項</a:t>
            </a:r>
            <a:r>
              <a:rPr lang="zh-TW" altLang="en-US" sz="2800" b="1" dirty="0" smtClean="0">
                <a:solidFill>
                  <a:srgbClr val="C00000"/>
                </a:solidFill>
              </a:rPr>
              <a:t>：</a:t>
            </a:r>
            <a:endParaRPr lang="en-US" altLang="zh-TW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TW" sz="280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zh-TW" altLang="en-US" sz="2800" dirty="0" smtClean="0">
                <a:solidFill>
                  <a:schemeClr val="tx2">
                    <a:lumMod val="50000"/>
                  </a:schemeClr>
                </a:solidFill>
              </a:rPr>
              <a:t>    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1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.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觀課時與學生稍有距離，小組討論時可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在</a:t>
            </a:r>
            <a:endParaRPr lang="en-US" altLang="zh-TW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 </a:t>
            </a:r>
            <a:r>
              <a:rPr lang="zh-TW" altLang="en-US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     </a:t>
            </a:r>
            <a:r>
              <a:rPr lang="zh-TW" altLang="en-US" b="1" dirty="0" smtClean="0">
                <a:solidFill>
                  <a:srgbClr val="002060"/>
                </a:solidFill>
                <a:latin typeface="+mn-ea"/>
              </a:rPr>
              <a:t>觀察</a:t>
            </a:r>
            <a:r>
              <a:rPr lang="zh-TW" altLang="en-US" b="1" dirty="0" smtClean="0">
                <a:latin typeface="+mn-ea"/>
              </a:rPr>
              <a:t>小組周圍</a:t>
            </a:r>
            <a:r>
              <a:rPr lang="zh-TW" altLang="en-US" b="1" dirty="0" smtClean="0">
                <a:latin typeface="+mn-ea"/>
              </a:rPr>
              <a:t>走動，聽見學生交談內容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。</a:t>
            </a:r>
            <a:endParaRPr lang="en-US" altLang="zh-TW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 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   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2.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請勿與學生、觀課教師交談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。</a:t>
            </a:r>
            <a:endParaRPr lang="en-US" altLang="zh-TW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    </a:t>
            </a:r>
            <a:r>
              <a:rPr lang="en-US" altLang="zh-TW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3.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協助填寫</a:t>
            </a:r>
            <a:r>
              <a:rPr lang="zh-TW" altLang="en-US" b="1" dirty="0" smtClean="0">
                <a:solidFill>
                  <a:srgbClr val="002060"/>
                </a:solidFill>
                <a:latin typeface="+mn-ea"/>
              </a:rPr>
              <a:t>按讚小卡</a:t>
            </a:r>
            <a:r>
              <a:rPr lang="zh-TW" altLang="en-US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，給學生正向回饋。</a:t>
            </a:r>
            <a:endParaRPr lang="en-US" altLang="zh-TW" dirty="0" smtClean="0">
              <a:solidFill>
                <a:schemeClr val="tx2">
                  <a:lumMod val="50000"/>
                </a:schemeClr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zh-TW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altLang="zh-TW" sz="28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52728"/>
          </a:xfrm>
        </p:spPr>
        <p:txBody>
          <a:bodyPr/>
          <a:lstStyle/>
          <a:p>
            <a:r>
              <a:rPr lang="zh-TW" altLang="zh-TW" dirty="0" smtClean="0">
                <a:solidFill>
                  <a:schemeClr val="tx1"/>
                </a:solidFill>
              </a:rPr>
              <a:t>參與教師需配合事項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1013</TotalTime>
  <Words>545</Words>
  <Application>Microsoft Office PowerPoint</Application>
  <PresentationFormat>如螢幕大小 (4:3)</PresentationFormat>
  <Paragraphs>57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波形</vt:lpstr>
      <vt:lpstr>性別平等教育 「別讓性別框住你 ｣ 課程說明</vt:lpstr>
      <vt:lpstr>教學設計理念</vt:lpstr>
      <vt:lpstr>學生背景說明</vt:lpstr>
      <vt:lpstr>投影片 4</vt:lpstr>
      <vt:lpstr>學生座位表</vt:lpstr>
      <vt:lpstr>觀課紀錄表</vt:lpstr>
      <vt:lpstr>參與教師需配合事項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友勇友謀－「事實還是雄辯? ｣ 課程說明</dc:title>
  <dc:creator>Hellen</dc:creator>
  <cp:lastModifiedBy>yjjh</cp:lastModifiedBy>
  <cp:revision>69</cp:revision>
  <dcterms:created xsi:type="dcterms:W3CDTF">2013-11-20T11:50:28Z</dcterms:created>
  <dcterms:modified xsi:type="dcterms:W3CDTF">2014-04-15T06:39:51Z</dcterms:modified>
</cp:coreProperties>
</file>