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61" r:id="rId3"/>
    <p:sldId id="259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C343F39-F402-449C-BEAA-DE84F313D3C4}">
          <p14:sldIdLst>
            <p14:sldId id="256"/>
            <p14:sldId id="261"/>
            <p14:sldId id="259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500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B75A3-8660-46AB-9DE3-BD49D12BD125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ACF57-56B1-4C49-AC80-769D9259B0F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08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1.</a:t>
            </a:r>
            <a:r>
              <a:rPr lang="zh-TW" altLang="en-US" dirty="0" smtClean="0">
                <a:solidFill>
                  <a:srgbClr val="FF0000"/>
                </a:solidFill>
              </a:rPr>
              <a:t>加上單元目標和活動目標  </a:t>
            </a:r>
            <a:r>
              <a:rPr lang="en-US" altLang="zh-TW" dirty="0" smtClean="0">
                <a:solidFill>
                  <a:srgbClr val="FF0000"/>
                </a:solidFill>
              </a:rPr>
              <a:t>2.</a:t>
            </a:r>
            <a:r>
              <a:rPr lang="zh-TW" altLang="en-US" dirty="0" smtClean="0">
                <a:solidFill>
                  <a:srgbClr val="FF0000"/>
                </a:solidFill>
              </a:rPr>
              <a:t>加上期望老師觀課的重點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如</a:t>
            </a:r>
            <a:r>
              <a:rPr lang="en-US" altLang="zh-TW" dirty="0" smtClean="0">
                <a:solidFill>
                  <a:srgbClr val="FF0000"/>
                </a:solidFill>
              </a:rPr>
              <a:t>~</a:t>
            </a:r>
            <a:r>
              <a:rPr lang="zh-TW" altLang="en-US" dirty="0" smtClean="0">
                <a:solidFill>
                  <a:srgbClr val="FF0000"/>
                </a:solidFill>
              </a:rPr>
              <a:t>小組討論的內容</a:t>
            </a:r>
            <a:r>
              <a:rPr lang="en-US" altLang="zh-TW" dirty="0" smtClean="0">
                <a:solidFill>
                  <a:srgbClr val="FF0000"/>
                </a:solidFill>
              </a:rPr>
              <a:t>, </a:t>
            </a:r>
            <a:r>
              <a:rPr lang="zh-TW" altLang="en-US" dirty="0" smtClean="0">
                <a:solidFill>
                  <a:srgbClr val="FF0000"/>
                </a:solidFill>
              </a:rPr>
              <a:t>互相給回饋的情形</a:t>
            </a:r>
            <a:r>
              <a:rPr lang="en-US" altLang="zh-TW" dirty="0" smtClean="0">
                <a:solidFill>
                  <a:srgbClr val="FF0000"/>
                </a:solidFill>
              </a:rPr>
              <a:t>,</a:t>
            </a:r>
            <a:r>
              <a:rPr lang="zh-TW" altLang="en-US" dirty="0" smtClean="0">
                <a:solidFill>
                  <a:srgbClr val="FF0000"/>
                </a:solidFill>
              </a:rPr>
              <a:t>有無提供自己的看法或依指定重點討論</a:t>
            </a:r>
            <a:r>
              <a:rPr lang="en-US" altLang="zh-TW" dirty="0" smtClean="0">
                <a:solidFill>
                  <a:srgbClr val="FF0000"/>
                </a:solidFill>
              </a:rPr>
              <a:t>3.</a:t>
            </a:r>
            <a:r>
              <a:rPr lang="zh-TW" altLang="en-US" dirty="0" smtClean="0">
                <a:solidFill>
                  <a:srgbClr val="FF0000"/>
                </a:solidFill>
              </a:rPr>
              <a:t>加上學生座位</a:t>
            </a:r>
            <a:r>
              <a:rPr lang="zh-TW" altLang="en-US" dirty="0" smtClean="0">
                <a:solidFill>
                  <a:srgbClr val="FF0000"/>
                </a:solidFill>
              </a:rPr>
              <a:t>表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ACF57-56B1-4C49-AC80-769D9259B0FD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675863E-EDAA-4C03-8F76-374CD4FAC0FC}" type="datetimeFigureOut">
              <a:rPr lang="zh-TW" altLang="en-US" smtClean="0"/>
              <a:pPr/>
              <a:t>2014/3/15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424936" cy="2331691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性別新視界</a:t>
            </a:r>
            <a:r>
              <a:rPr lang="zh-TW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－</a:t>
            </a:r>
            <a:r>
              <a:rPr lang="en-US" altLang="zh-TW" sz="4000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zh-TW" altLang="en-US" sz="4000" dirty="0" smtClean="0">
                <a:solidFill>
                  <a:schemeClr val="tx1"/>
                </a:solidFill>
                <a:latin typeface="標楷體"/>
                <a:ea typeface="標楷體"/>
              </a:rPr>
              <a:t>「</a:t>
            </a:r>
            <a:r>
              <a:rPr lang="zh-TW" altLang="en-US" sz="4000" dirty="0" smtClean="0">
                <a:solidFill>
                  <a:schemeClr val="tx1"/>
                </a:solidFill>
                <a:latin typeface="標楷體"/>
                <a:ea typeface="標楷體"/>
              </a:rPr>
              <a:t>性別議題停看聽</a:t>
            </a:r>
            <a:r>
              <a:rPr lang="en-US" altLang="zh-TW" sz="4000" dirty="0" smtClean="0">
                <a:solidFill>
                  <a:schemeClr val="tx1"/>
                </a:solidFill>
                <a:latin typeface="新細明體"/>
              </a:rPr>
              <a:t> ｣</a:t>
            </a:r>
            <a:br>
              <a:rPr lang="en-US" altLang="zh-TW" sz="4000" dirty="0" smtClean="0">
                <a:solidFill>
                  <a:schemeClr val="tx1"/>
                </a:solidFill>
                <a:latin typeface="新細明體"/>
              </a:rPr>
            </a:br>
            <a:r>
              <a:rPr lang="zh-TW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課程說明</a:t>
            </a:r>
            <a:endParaRPr lang="zh-TW" altLang="en-US" sz="40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860032" y="4797152"/>
            <a:ext cx="3592488" cy="753120"/>
          </a:xfrm>
        </p:spPr>
        <p:txBody>
          <a:bodyPr>
            <a:noAutofit/>
          </a:bodyPr>
          <a:lstStyle/>
          <a:p>
            <a:r>
              <a:rPr lang="en-US" altLang="zh-TW" sz="2400" dirty="0" smtClean="0">
                <a:solidFill>
                  <a:schemeClr val="tx1"/>
                </a:solidFill>
              </a:rPr>
              <a:t>   </a:t>
            </a:r>
            <a:r>
              <a:rPr lang="zh-TW" altLang="en-US" sz="2400" dirty="0" smtClean="0">
                <a:solidFill>
                  <a:schemeClr val="tx1"/>
                </a:solidFill>
              </a:rPr>
              <a:t>敦化國中  林佳慧  </a:t>
            </a:r>
            <a:r>
              <a:rPr lang="en-US" altLang="zh-TW" sz="2400" dirty="0" smtClean="0">
                <a:solidFill>
                  <a:schemeClr val="tx1"/>
                </a:solidFill>
              </a:rPr>
              <a:t>103/03/20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3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417646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教學設計理念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    </a:t>
            </a:r>
            <a:r>
              <a:rPr lang="en-US" altLang="zh-TW" dirty="0"/>
              <a:t>1.</a:t>
            </a:r>
            <a:r>
              <a:rPr lang="zh-TW" altLang="en-US" dirty="0"/>
              <a:t>本單元課程希望透過性別角色、性別刻板印象的覺察及檢視，幫助學生以多元角度破除性別刻板印象，跳脫性別</a:t>
            </a:r>
            <a:r>
              <a:rPr lang="zh-TW" altLang="en-US" dirty="0"/>
              <a:t>刻板</a:t>
            </a:r>
            <a:r>
              <a:rPr lang="zh-TW" altLang="en-US" dirty="0"/>
              <a:t>印象的限制，並接納尊重多元的性別角色。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    </a:t>
            </a:r>
            <a:r>
              <a:rPr lang="en-US" altLang="zh-TW" dirty="0"/>
              <a:t>2.</a:t>
            </a:r>
            <a:r>
              <a:rPr lang="zh-TW" altLang="en-US" dirty="0"/>
              <a:t>為四月性別平等宣導月及九年級生涯發展課程做準備。</a:t>
            </a:r>
            <a:endParaRPr lang="en-US" altLang="zh-TW" dirty="0"/>
          </a:p>
          <a:p>
            <a:r>
              <a:rPr lang="zh-TW" altLang="en-US" dirty="0">
                <a:solidFill>
                  <a:schemeClr val="tx1"/>
                </a:solidFill>
              </a:rPr>
              <a:t>學生背景</a:t>
            </a:r>
            <a:r>
              <a:rPr lang="zh-TW" altLang="en-US" dirty="0" smtClean="0">
                <a:solidFill>
                  <a:schemeClr val="tx1"/>
                </a:solidFill>
              </a:rPr>
              <a:t>：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      </a:t>
            </a:r>
            <a:r>
              <a:rPr lang="en-US" altLang="zh-TW" dirty="0" smtClean="0"/>
              <a:t>1.</a:t>
            </a:r>
            <a:r>
              <a:rPr lang="zh-TW" altLang="en-US" dirty="0" smtClean="0"/>
              <a:t>認知上：</a:t>
            </a:r>
            <a:r>
              <a:rPr lang="zh-TW" altLang="zh-TW" dirty="0" smtClean="0"/>
              <a:t>學生</a:t>
            </a:r>
            <a:r>
              <a:rPr lang="zh-TW" altLang="en-US" dirty="0" smtClean="0"/>
              <a:t>對性別意識已</a:t>
            </a:r>
            <a:r>
              <a:rPr lang="zh-TW" altLang="zh-TW" dirty="0" smtClean="0"/>
              <a:t>具有先</a:t>
            </a:r>
            <a:r>
              <a:rPr lang="zh-TW" altLang="zh-TW" dirty="0"/>
              <a:t>備</a:t>
            </a:r>
            <a:r>
              <a:rPr lang="zh-TW" altLang="zh-TW" dirty="0" smtClean="0"/>
              <a:t>知識</a:t>
            </a:r>
            <a:r>
              <a:rPr lang="zh-TW" altLang="en-US" dirty="0" smtClean="0"/>
              <a:t>，如：七年級生物談</a:t>
            </a:r>
            <a:r>
              <a:rPr lang="zh-TW" altLang="zh-TW" dirty="0" smtClean="0"/>
              <a:t>生理</a:t>
            </a:r>
            <a:r>
              <a:rPr lang="zh-TW" altLang="en-US" dirty="0" smtClean="0"/>
              <a:t>性別</a:t>
            </a:r>
            <a:r>
              <a:rPr lang="zh-TW" altLang="zh-TW" dirty="0" smtClean="0"/>
              <a:t>、</a:t>
            </a:r>
            <a:r>
              <a:rPr lang="zh-TW" altLang="en-US" dirty="0" smtClean="0"/>
              <a:t>公民從</a:t>
            </a:r>
            <a:r>
              <a:rPr lang="zh-TW" altLang="zh-TW" dirty="0" smtClean="0"/>
              <a:t>性別</a:t>
            </a:r>
            <a:r>
              <a:rPr lang="zh-TW" altLang="en-US" dirty="0" smtClean="0"/>
              <a:t>角色的形成及性別平等的實現</a:t>
            </a:r>
            <a:r>
              <a:rPr lang="en-US" altLang="zh-TW" dirty="0" smtClean="0"/>
              <a:t>(</a:t>
            </a:r>
            <a:r>
              <a:rPr lang="zh-TW" altLang="en-US" dirty="0" smtClean="0"/>
              <a:t>破除性別刻板印象觀念層面、性平相關法律層面</a:t>
            </a:r>
            <a:r>
              <a:rPr lang="en-US" altLang="zh-TW" dirty="0" smtClean="0"/>
              <a:t>)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情意上：缺少對生活層面對性別</a:t>
            </a:r>
            <a:r>
              <a:rPr lang="zh-TW" altLang="en-US" dirty="0"/>
              <a:t>刻板</a:t>
            </a:r>
            <a:r>
              <a:rPr lang="zh-TW" altLang="en-US" dirty="0" smtClean="0"/>
              <a:t>印象的覺察及尊重他人的態度，因知行落差對班上個性較為柔弱的男生欠缺包容力。</a:t>
            </a:r>
            <a:endParaRPr lang="zh-TW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教學設計理念及學生背景說明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899592" y="33265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sz="3600" dirty="0" smtClean="0"/>
              <a:t>「性別新視界」授課</a:t>
            </a:r>
            <a:r>
              <a:rPr lang="zh-TW" altLang="en-US" sz="3600" dirty="0" smtClean="0"/>
              <a:t>單元</a:t>
            </a:r>
            <a:r>
              <a:rPr lang="zh-TW" altLang="zh-TW" sz="3600" dirty="0" smtClean="0"/>
              <a:t>課程</a:t>
            </a:r>
            <a:r>
              <a:rPr lang="zh-TW" altLang="zh-TW" sz="3600" dirty="0"/>
              <a:t>架構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711336"/>
              </p:ext>
            </p:extLst>
          </p:nvPr>
        </p:nvGraphicFramePr>
        <p:xfrm>
          <a:off x="368082" y="1429710"/>
          <a:ext cx="8424936" cy="502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199"/>
                <a:gridCol w="5760640"/>
                <a:gridCol w="864097"/>
              </a:tblGrid>
              <a:tr h="666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活動一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華康細圓體"/>
                          <a:cs typeface="Times New Roman"/>
                        </a:rPr>
                        <a:t>字裡玄機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體驗古代造字之「女」象形字的身體意涵。</a:t>
                      </a:r>
                      <a:endParaRPr lang="zh-TW" sz="20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找出以</a:t>
                      </a:r>
                      <a:r>
                        <a:rPr lang="zh-TW" sz="2000" b="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「</a:t>
                      </a:r>
                      <a:r>
                        <a:rPr lang="zh-TW" altLang="en-US" sz="2000" b="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女」為部首的字，討論社會對男女生的期待，開啓性別意識。</a:t>
                      </a:r>
                      <a:endParaRPr lang="zh-TW" sz="20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73" marR="548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5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活動二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性別與我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kern="100" dirty="0" smtClean="0">
                          <a:effectLst/>
                          <a:latin typeface="華康細圓體"/>
                          <a:cs typeface="Times New Roman"/>
                        </a:rPr>
                        <a:t>透過嬰幼兒及社會成人的照片，檢視自己所抱持的性別刻板印象。</a:t>
                      </a:r>
                      <a:endParaRPr lang="en-US" altLang="zh-TW" sz="2000" kern="100" dirty="0" smtClean="0">
                        <a:effectLst/>
                        <a:latin typeface="華康細圓體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kern="100" dirty="0" smtClean="0">
                          <a:effectLst/>
                          <a:latin typeface="華康細圓體"/>
                          <a:cs typeface="Times New Roman"/>
                        </a:rPr>
                        <a:t>藉由描繪性別光譜，引導出性別多樣性的概念。</a:t>
                      </a:r>
                      <a:endParaRPr lang="zh-TW" sz="2000" kern="100" dirty="0"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節</a:t>
                      </a:r>
                      <a:endParaRPr lang="zh-TW" sz="2400" kern="100" dirty="0"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活動三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錡錡的故事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TW" altLang="en-US" sz="2000" kern="100" dirty="0" smtClean="0">
                          <a:effectLst/>
                          <a:latin typeface="華康細圓體"/>
                          <a:cs typeface="Times New Roman"/>
                        </a:rPr>
                        <a:t>欣賞「玫瑰少年</a:t>
                      </a:r>
                      <a:r>
                        <a:rPr lang="en-US" altLang="zh-TW" sz="2000" kern="100" dirty="0" smtClean="0">
                          <a:effectLst/>
                          <a:latin typeface="華康細圓體"/>
                          <a:cs typeface="Times New Roman"/>
                        </a:rPr>
                        <a:t>-</a:t>
                      </a:r>
                      <a:r>
                        <a:rPr lang="zh-TW" altLang="en-US" sz="2000" kern="100" dirty="0" smtClean="0">
                          <a:effectLst/>
                          <a:latin typeface="華康細圓體"/>
                          <a:cs typeface="Times New Roman"/>
                        </a:rPr>
                        <a:t>錡錡的故事」，討論性別特質對人的影響。</a:t>
                      </a:r>
                      <a:endParaRPr lang="zh-TW" sz="2000" kern="100" dirty="0"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節</a:t>
                      </a:r>
                      <a:endParaRPr lang="zh-TW" sz="2400" kern="100" dirty="0"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77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活動四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華康細圓體"/>
                          <a:cs typeface="Times New Roman"/>
                        </a:rPr>
                        <a:t>  性別議題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華康細圓體"/>
                          <a:cs typeface="Times New Roman"/>
                        </a:rPr>
                        <a:t>停看聽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000" kern="100" dirty="0" smtClean="0">
                          <a:effectLst/>
                        </a:rPr>
                        <a:t>教師</a:t>
                      </a:r>
                      <a:r>
                        <a:rPr lang="zh-TW" altLang="en-US" sz="2000" kern="100" dirty="0" smtClean="0">
                          <a:effectLst/>
                        </a:rPr>
                        <a:t>說出</a:t>
                      </a:r>
                      <a:r>
                        <a:rPr lang="zh-TW" sz="2000" kern="100" dirty="0" smtClean="0">
                          <a:effectLst/>
                        </a:rPr>
                        <a:t>「</a:t>
                      </a:r>
                      <a:r>
                        <a:rPr lang="zh-TW" altLang="en-US" sz="2000" kern="100" dirty="0" smtClean="0">
                          <a:effectLst/>
                        </a:rPr>
                        <a:t>學生對性別刻板印象的初步觀察</a:t>
                      </a:r>
                      <a:r>
                        <a:rPr lang="zh-TW" sz="2000" kern="100" dirty="0" smtClean="0">
                          <a:effectLst/>
                        </a:rPr>
                        <a:t>」</a:t>
                      </a:r>
                      <a:r>
                        <a:rPr lang="zh-TW" altLang="en-US" sz="2000" kern="100" dirty="0" smtClean="0">
                          <a:effectLst/>
                        </a:rPr>
                        <a:t>。</a:t>
                      </a:r>
                      <a:endParaRPr lang="en-US" altLang="zh-TW" sz="2000" kern="1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kern="100" dirty="0" smtClean="0">
                          <a:effectLst/>
                        </a:rPr>
                        <a:t>教師</a:t>
                      </a:r>
                      <a:r>
                        <a:rPr lang="zh-TW" altLang="zh-TW" sz="2000" kern="100" dirty="0" smtClean="0">
                          <a:effectLst/>
                        </a:rPr>
                        <a:t>以情境討論帶出「</a:t>
                      </a:r>
                      <a:r>
                        <a:rPr lang="zh-TW" altLang="en-US" sz="2000" kern="100" dirty="0" smtClean="0">
                          <a:effectLst/>
                        </a:rPr>
                        <a:t>性別刻板印象事件</a:t>
                      </a:r>
                      <a:r>
                        <a:rPr lang="zh-TW" altLang="zh-TW" sz="2000" kern="100" dirty="0" smtClean="0">
                          <a:effectLst/>
                        </a:rPr>
                        <a:t>」</a:t>
                      </a:r>
                      <a:r>
                        <a:rPr lang="zh-TW" altLang="en-US" sz="2000" kern="100" dirty="0" smtClean="0">
                          <a:effectLst/>
                        </a:rPr>
                        <a:t>、「合理面」、「感受面」與「真實面</a:t>
                      </a:r>
                      <a:r>
                        <a:rPr lang="zh-TW" altLang="zh-TW" sz="2000" kern="100" dirty="0" smtClean="0">
                          <a:effectLst/>
                        </a:rPr>
                        <a:t>」之間的關係</a:t>
                      </a:r>
                      <a:r>
                        <a:rPr lang="zh-TW" altLang="en-US" sz="2000" kern="100" dirty="0" smtClean="0">
                          <a:effectLst/>
                        </a:rPr>
                        <a:t>。</a:t>
                      </a:r>
                      <a:endParaRPr lang="zh-TW" altLang="zh-TW" sz="2000" kern="100" dirty="0" smtClean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000" kern="100" dirty="0" smtClean="0">
                          <a:effectLst/>
                        </a:rPr>
                        <a:t>學生從流行歌曲進行破除性別刻板印象的練習。</a:t>
                      </a:r>
                      <a:endParaRPr lang="en-US" altLang="zh-TW" sz="2000" kern="100" dirty="0" smtClean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000" kern="100" dirty="0" smtClean="0">
                          <a:effectLst/>
                        </a:rPr>
                        <a:t>學生分享活動進行後的發現與生活實踐行動。</a:t>
                      </a:r>
                      <a:endParaRPr lang="en-US" altLang="zh-TW" sz="2000" kern="100" dirty="0" smtClean="0">
                        <a:effectLst/>
                      </a:endParaRPr>
                    </a:p>
                  </a:txBody>
                  <a:tcPr marL="54873" marR="548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節</a:t>
                      </a:r>
                      <a:endParaRPr lang="zh-TW" sz="2400" kern="100" dirty="0"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9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solidFill>
                  <a:schemeClr val="tx1"/>
                </a:solidFill>
              </a:rPr>
              <a:t>學生座位表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971600" y="2852936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 smtClean="0"/>
              <a:t>7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989931" y="3933056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/>
              <a:t>6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779912" y="5009366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 smtClean="0"/>
              <a:t>4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5940152" y="5009366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/>
              <a:t>3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588224" y="3941936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/>
              <a:t>2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584826" y="2818814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/>
              <a:t>1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3653898" y="1772816"/>
            <a:ext cx="17641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/>
              <a:t>講台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1547664" y="5026713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/>
              <a:t>5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7610940" y="836712"/>
            <a:ext cx="9721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/>
              <a:t>前門</a:t>
            </a:r>
            <a:endParaRPr lang="zh-TW" altLang="en-US" sz="28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610940" y="5949280"/>
            <a:ext cx="9721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/>
              <a:t>後</a:t>
            </a:r>
            <a:r>
              <a:rPr lang="zh-TW" altLang="en-US" sz="2800" dirty="0" smtClean="0"/>
              <a:t>門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2708920"/>
            <a:ext cx="7408333" cy="2088232"/>
          </a:xfrm>
        </p:spPr>
        <p:txBody>
          <a:bodyPr/>
          <a:lstStyle/>
          <a:p>
            <a:r>
              <a:rPr lang="zh-TW" altLang="en-US" sz="4000" dirty="0" smtClean="0">
                <a:solidFill>
                  <a:schemeClr val="tx2">
                    <a:lumMod val="50000"/>
                  </a:schemeClr>
                </a:solidFill>
              </a:rPr>
              <a:t>觀課時請填寫觀課記錄表</a:t>
            </a:r>
            <a:endParaRPr lang="en-US" altLang="zh-TW" sz="40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zh-TW" altLang="en-US" sz="4000" dirty="0" smtClean="0">
                <a:solidFill>
                  <a:schemeClr val="tx2">
                    <a:lumMod val="50000"/>
                  </a:schemeClr>
                </a:solidFill>
              </a:rPr>
              <a:t>觀課後收回影印及拍照存檔</a:t>
            </a:r>
            <a:endParaRPr lang="en-US" altLang="zh-TW" sz="4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zh-TW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solidFill>
                  <a:schemeClr val="tx1"/>
                </a:solidFill>
              </a:rPr>
              <a:t>觀課紀錄表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700808"/>
            <a:ext cx="7848872" cy="4752528"/>
          </a:xfrm>
        </p:spPr>
        <p:txBody>
          <a:bodyPr>
            <a:noAutofit/>
          </a:bodyPr>
          <a:lstStyle/>
          <a:p>
            <a:r>
              <a:rPr lang="zh-TW" altLang="zh-TW" sz="2800" b="1" u="sng" dirty="0" smtClean="0">
                <a:solidFill>
                  <a:srgbClr val="C00000"/>
                </a:solidFill>
              </a:rPr>
              <a:t>分組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：</a:t>
            </a:r>
            <a:endParaRPr lang="en-US" altLang="zh-TW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    依</a:t>
            </a:r>
            <a:r>
              <a:rPr lang="zh-TW" altLang="en-US" sz="2800" smtClean="0">
                <a:solidFill>
                  <a:schemeClr val="tx2">
                    <a:lumMod val="50000"/>
                  </a:schemeClr>
                </a:solidFill>
              </a:rPr>
              <a:t>學習</a:t>
            </a:r>
            <a:r>
              <a:rPr lang="zh-TW" altLang="en-US" sz="2800" smtClean="0">
                <a:solidFill>
                  <a:schemeClr val="tx2">
                    <a:lumMod val="50000"/>
                  </a:schemeClr>
                </a:solidFill>
              </a:rPr>
              <a:t>單上的標籤</a:t>
            </a:r>
            <a:r>
              <a:rPr lang="zh-TW" altLang="en-US" sz="2800" b="1" smtClean="0">
                <a:solidFill>
                  <a:schemeClr val="tx2">
                    <a:lumMod val="50000"/>
                  </a:schemeClr>
                </a:solidFill>
              </a:rPr>
              <a:t>分</a:t>
            </a:r>
            <a:r>
              <a:rPr lang="en-US" altLang="zh-TW" sz="28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7</a:t>
            </a:r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</a:rPr>
              <a:t>組</a:t>
            </a: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endParaRPr lang="en-US" altLang="zh-TW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zh-TW" altLang="zh-TW" sz="2800" b="1" u="sng" dirty="0" smtClean="0">
                <a:solidFill>
                  <a:srgbClr val="C00000"/>
                </a:solidFill>
              </a:rPr>
              <a:t>觀察焦點</a:t>
            </a:r>
            <a:r>
              <a:rPr lang="zh-TW" altLang="en-US" sz="2800" b="1" dirty="0">
                <a:solidFill>
                  <a:srgbClr val="C00000"/>
                </a:solidFill>
              </a:rPr>
              <a:t>：</a:t>
            </a:r>
            <a:endParaRPr lang="en-US" altLang="zh-TW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en-US" altLang="zh-TW" sz="2800" dirty="0" smtClean="0">
                <a:solidFill>
                  <a:schemeClr val="tx2">
                    <a:lumMod val="50000"/>
                  </a:schemeClr>
                </a:solidFill>
              </a:rPr>
              <a:t>1.</a:t>
            </a:r>
            <a:r>
              <a:rPr lang="zh-TW" altLang="en-US" sz="2800" dirty="0">
                <a:solidFill>
                  <a:schemeClr val="tx1"/>
                </a:solidFill>
              </a:rPr>
              <a:t>小組討論</a:t>
            </a:r>
            <a:r>
              <a:rPr lang="zh-TW" altLang="en-US" sz="2800" dirty="0" smtClean="0">
                <a:solidFill>
                  <a:schemeClr val="tx1"/>
                </a:solidFill>
              </a:rPr>
              <a:t>狀況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2800" dirty="0" smtClean="0">
                <a:solidFill>
                  <a:schemeClr val="tx1"/>
                </a:solidFill>
              </a:rPr>
              <a:t>    </a:t>
            </a:r>
            <a:r>
              <a:rPr lang="en-US" altLang="zh-TW" sz="2800" dirty="0" smtClean="0">
                <a:solidFill>
                  <a:schemeClr val="tx1"/>
                </a:solidFill>
              </a:rPr>
              <a:t>2.</a:t>
            </a:r>
            <a:r>
              <a:rPr lang="zh-TW" altLang="zh-TW" sz="2800" dirty="0" smtClean="0">
                <a:solidFill>
                  <a:schemeClr val="tx1"/>
                </a:solidFill>
              </a:rPr>
              <a:t>學生</a:t>
            </a:r>
            <a:r>
              <a:rPr lang="zh-TW" altLang="zh-TW" sz="2800" dirty="0">
                <a:solidFill>
                  <a:schemeClr val="tx1"/>
                </a:solidFill>
              </a:rPr>
              <a:t>學習表現要和教材做連結 </a:t>
            </a:r>
            <a:endParaRPr lang="en-US" altLang="zh-TW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sz="2800" dirty="0" smtClean="0">
                <a:solidFill>
                  <a:schemeClr val="tx1"/>
                </a:solidFill>
              </a:rPr>
              <a:t>    3.</a:t>
            </a:r>
            <a:r>
              <a:rPr lang="zh-TW" altLang="zh-TW" sz="2800" dirty="0">
                <a:solidFill>
                  <a:schemeClr val="tx1"/>
                </a:solidFill>
              </a:rPr>
              <a:t>學生學習成功或學習困惑之處 </a:t>
            </a:r>
          </a:p>
          <a:p>
            <a:pPr marL="0" indent="0">
              <a:buNone/>
            </a:pPr>
            <a:r>
              <a:rPr lang="zh-TW" altLang="zh-TW" sz="2800" b="1" u="sng" dirty="0" smtClean="0">
                <a:solidFill>
                  <a:srgbClr val="C00000"/>
                </a:solidFill>
              </a:rPr>
              <a:t>其他配合事項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：</a:t>
            </a:r>
            <a:endParaRPr lang="en-US" altLang="zh-TW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sz="2800" dirty="0" smtClean="0">
                <a:solidFill>
                  <a:schemeClr val="tx2">
                    <a:lumMod val="50000"/>
                  </a:schemeClr>
                </a:solidFill>
              </a:rPr>
              <a:t>    1.</a:t>
            </a: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與學生距離</a:t>
            </a:r>
            <a:r>
              <a:rPr lang="en-US" altLang="zh-TW" sz="28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步，請勿拍照、錄影。</a:t>
            </a:r>
            <a:endParaRPr lang="en-US" altLang="zh-TW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en-US" altLang="zh-TW" sz="2800" dirty="0" smtClean="0">
                <a:solidFill>
                  <a:schemeClr val="tx2">
                    <a:lumMod val="50000"/>
                  </a:schemeClr>
                </a:solidFill>
              </a:rPr>
              <a:t>2.</a:t>
            </a: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請勿與學生、觀課教師交談。</a:t>
            </a:r>
            <a:endParaRPr lang="en-US" altLang="zh-TW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28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52728"/>
          </a:xfrm>
        </p:spPr>
        <p:txBody>
          <a:bodyPr/>
          <a:lstStyle/>
          <a:p>
            <a:r>
              <a:rPr lang="zh-TW" altLang="zh-TW" dirty="0" smtClean="0">
                <a:solidFill>
                  <a:schemeClr val="tx1"/>
                </a:solidFill>
              </a:rPr>
              <a:t>參與教師需配合事項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744</TotalTime>
  <Words>544</Words>
  <Application>Microsoft Office PowerPoint</Application>
  <PresentationFormat>如螢幕大小 (4:3)</PresentationFormat>
  <Paragraphs>59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波形</vt:lpstr>
      <vt:lpstr>性別新視界－ 「性別議題停看聽 ｣ 課程說明</vt:lpstr>
      <vt:lpstr>教學設計理念及學生背景說明</vt:lpstr>
      <vt:lpstr>PowerPoint 簡報</vt:lpstr>
      <vt:lpstr>學生座位表</vt:lpstr>
      <vt:lpstr>觀課紀錄表</vt:lpstr>
      <vt:lpstr>參與教師需配合事項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友勇友謀－「事實還是雄辯? ｣ 課程說明</dc:title>
  <dc:creator>Hellen</dc:creator>
  <cp:lastModifiedBy>Ellenhui</cp:lastModifiedBy>
  <cp:revision>36</cp:revision>
  <dcterms:created xsi:type="dcterms:W3CDTF">2013-11-20T11:50:28Z</dcterms:created>
  <dcterms:modified xsi:type="dcterms:W3CDTF">2014-03-15T17:01:40Z</dcterms:modified>
</cp:coreProperties>
</file>