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80" r:id="rId5"/>
    <p:sldId id="281" r:id="rId6"/>
    <p:sldId id="285" r:id="rId7"/>
    <p:sldId id="287" r:id="rId8"/>
    <p:sldId id="286" r:id="rId9"/>
    <p:sldId id="288" r:id="rId10"/>
    <p:sldId id="279" r:id="rId11"/>
    <p:sldId id="259" r:id="rId12"/>
    <p:sldId id="260" r:id="rId13"/>
    <p:sldId id="261" r:id="rId14"/>
    <p:sldId id="262" r:id="rId15"/>
    <p:sldId id="257" r:id="rId16"/>
    <p:sldId id="258" r:id="rId17"/>
    <p:sldId id="282" r:id="rId18"/>
    <p:sldId id="263" r:id="rId19"/>
    <p:sldId id="270" r:id="rId20"/>
    <p:sldId id="274" r:id="rId21"/>
    <p:sldId id="272" r:id="rId22"/>
    <p:sldId id="276" r:id="rId23"/>
    <p:sldId id="273" r:id="rId24"/>
    <p:sldId id="275" r:id="rId25"/>
    <p:sldId id="264" r:id="rId26"/>
    <p:sldId id="277" r:id="rId27"/>
    <p:sldId id="278" r:id="rId28"/>
    <p:sldId id="271" r:id="rId29"/>
    <p:sldId id="269" r:id="rId30"/>
    <p:sldId id="283" r:id="rId31"/>
    <p:sldId id="284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82C7AD1-01FC-40BB-8837-0D85DA76D8CE}">
          <p14:sldIdLst>
            <p14:sldId id="256"/>
            <p14:sldId id="266"/>
            <p14:sldId id="267"/>
            <p14:sldId id="280"/>
            <p14:sldId id="281"/>
            <p14:sldId id="285"/>
            <p14:sldId id="287"/>
            <p14:sldId id="286"/>
            <p14:sldId id="288"/>
            <p14:sldId id="279"/>
          </p14:sldIdLst>
        </p14:section>
        <p14:section name="讀取訊息" id="{F4E70512-1D8A-4C8C-858B-307BF33EE2E7}">
          <p14:sldIdLst>
            <p14:sldId id="259"/>
            <p14:sldId id="260"/>
            <p14:sldId id="261"/>
            <p14:sldId id="262"/>
            <p14:sldId id="257"/>
            <p14:sldId id="258"/>
            <p14:sldId id="282"/>
            <p14:sldId id="263"/>
            <p14:sldId id="270"/>
            <p14:sldId id="274"/>
            <p14:sldId id="272"/>
            <p14:sldId id="276"/>
            <p14:sldId id="273"/>
            <p14:sldId id="275"/>
          </p14:sldIdLst>
        </p14:section>
        <p14:section name="提升高層次思考" id="{63D77FA4-0A32-424B-8D39-0BB062DEB550}">
          <p14:sldIdLst>
            <p14:sldId id="264"/>
            <p14:sldId id="277"/>
            <p14:sldId id="278"/>
            <p14:sldId id="271"/>
            <p14:sldId id="269"/>
          </p14:sldIdLst>
        </p14:section>
        <p14:section name="結語" id="{BF01CDB3-5395-468F-9F38-BB1A842399EA}">
          <p14:sldIdLst>
            <p14:sldId id="283"/>
            <p14:sldId id="28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2A685-C23A-426F-98DA-DBF4A38ADF1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77B05CC-F50C-4AB8-A89C-3E3DB9F2B1C1}">
      <dgm:prSet phldrT="[文字]"/>
      <dgm:spPr/>
      <dgm:t>
        <a:bodyPr/>
        <a:lstStyle/>
        <a:p>
          <a:pPr algn="just"/>
          <a:r>
            <a:rPr lang="zh-TW" altLang="en-US" dirty="0">
              <a:solidFill>
                <a:srgbClr val="002060"/>
              </a:solidFill>
            </a:rPr>
            <a:t>從語文課程推動閱讀教育</a:t>
          </a:r>
        </a:p>
      </dgm:t>
    </dgm:pt>
    <dgm:pt modelId="{E9075214-EA72-47EF-B792-66D1BD352658}" type="parTrans" cxnId="{B2ABF598-4409-4AFF-8E57-39FD7C611D55}">
      <dgm:prSet/>
      <dgm:spPr/>
      <dgm:t>
        <a:bodyPr/>
        <a:lstStyle/>
        <a:p>
          <a:endParaRPr lang="zh-TW" altLang="en-US"/>
        </a:p>
      </dgm:t>
    </dgm:pt>
    <dgm:pt modelId="{D1C3FFA6-D739-4820-9586-6E95331DD550}" type="sibTrans" cxnId="{B2ABF598-4409-4AFF-8E57-39FD7C611D55}">
      <dgm:prSet/>
      <dgm:spPr/>
      <dgm:t>
        <a:bodyPr/>
        <a:lstStyle/>
        <a:p>
          <a:endParaRPr lang="zh-TW" altLang="en-US"/>
        </a:p>
      </dgm:t>
    </dgm:pt>
    <dgm:pt modelId="{360A026C-01A5-43F7-B670-DE2EEAF83DCA}">
      <dgm:prSet phldrT="[文字]"/>
      <dgm:spPr/>
      <dgm:t>
        <a:bodyPr/>
        <a:lstStyle/>
        <a:p>
          <a:pPr algn="just"/>
          <a:r>
            <a:rPr lang="zh-TW" altLang="en-US" dirty="0">
              <a:solidFill>
                <a:srgbClr val="002060"/>
              </a:solidFill>
            </a:rPr>
            <a:t>從學科學習逆向設計閱讀教育</a:t>
          </a:r>
        </a:p>
      </dgm:t>
    </dgm:pt>
    <dgm:pt modelId="{B0C02574-3A28-4258-B0E4-56E8897850AC}" type="parTrans" cxnId="{54300CDB-F3E9-45B5-86D0-A547769E4A79}">
      <dgm:prSet/>
      <dgm:spPr/>
      <dgm:t>
        <a:bodyPr/>
        <a:lstStyle/>
        <a:p>
          <a:endParaRPr lang="zh-TW" altLang="en-US"/>
        </a:p>
      </dgm:t>
    </dgm:pt>
    <dgm:pt modelId="{A137A04B-2A66-4E42-9B67-E44343FC8CD9}" type="sibTrans" cxnId="{54300CDB-F3E9-45B5-86D0-A547769E4A79}">
      <dgm:prSet/>
      <dgm:spPr/>
      <dgm:t>
        <a:bodyPr/>
        <a:lstStyle/>
        <a:p>
          <a:endParaRPr lang="zh-TW" altLang="en-US"/>
        </a:p>
      </dgm:t>
    </dgm:pt>
    <dgm:pt modelId="{BB640F05-838E-4949-8768-3440B6C62BAF}" type="pres">
      <dgm:prSet presAssocID="{BE02A685-C23A-426F-98DA-DBF4A38ADF16}" presName="diagram" presStyleCnt="0">
        <dgm:presLayoutVars>
          <dgm:dir/>
          <dgm:resizeHandles val="exact"/>
        </dgm:presLayoutVars>
      </dgm:prSet>
      <dgm:spPr/>
    </dgm:pt>
    <dgm:pt modelId="{C49555B7-E007-4AA6-8BCF-6626EB048367}" type="pres">
      <dgm:prSet presAssocID="{077B05CC-F50C-4AB8-A89C-3E3DB9F2B1C1}" presName="arrow" presStyleLbl="node1" presStyleIdx="0" presStyleCnt="2">
        <dgm:presLayoutVars>
          <dgm:bulletEnabled val="1"/>
        </dgm:presLayoutVars>
      </dgm:prSet>
      <dgm:spPr/>
    </dgm:pt>
    <dgm:pt modelId="{0DDAEB58-7467-451C-A177-0442747870F5}" type="pres">
      <dgm:prSet presAssocID="{360A026C-01A5-43F7-B670-DE2EEAF83DCA}" presName="arrow" presStyleLbl="node1" presStyleIdx="1" presStyleCnt="2">
        <dgm:presLayoutVars>
          <dgm:bulletEnabled val="1"/>
        </dgm:presLayoutVars>
      </dgm:prSet>
      <dgm:spPr/>
    </dgm:pt>
  </dgm:ptLst>
  <dgm:cxnLst>
    <dgm:cxn modelId="{43327114-7698-41F4-85DB-F29F10D15E10}" type="presOf" srcId="{BE02A685-C23A-426F-98DA-DBF4A38ADF16}" destId="{BB640F05-838E-4949-8768-3440B6C62BAF}" srcOrd="0" destOrd="0" presId="urn:microsoft.com/office/officeart/2005/8/layout/arrow5"/>
    <dgm:cxn modelId="{84BF562C-6ED1-4D38-A6F8-75843BE5A3A1}" type="presOf" srcId="{360A026C-01A5-43F7-B670-DE2EEAF83DCA}" destId="{0DDAEB58-7467-451C-A177-0442747870F5}" srcOrd="0" destOrd="0" presId="urn:microsoft.com/office/officeart/2005/8/layout/arrow5"/>
    <dgm:cxn modelId="{B2ABF598-4409-4AFF-8E57-39FD7C611D55}" srcId="{BE02A685-C23A-426F-98DA-DBF4A38ADF16}" destId="{077B05CC-F50C-4AB8-A89C-3E3DB9F2B1C1}" srcOrd="0" destOrd="0" parTransId="{E9075214-EA72-47EF-B792-66D1BD352658}" sibTransId="{D1C3FFA6-D739-4820-9586-6E95331DD550}"/>
    <dgm:cxn modelId="{9E3F41D5-4998-4E65-A4FE-BB5D0521D3ED}" type="presOf" srcId="{077B05CC-F50C-4AB8-A89C-3E3DB9F2B1C1}" destId="{C49555B7-E007-4AA6-8BCF-6626EB048367}" srcOrd="0" destOrd="0" presId="urn:microsoft.com/office/officeart/2005/8/layout/arrow5"/>
    <dgm:cxn modelId="{54300CDB-F3E9-45B5-86D0-A547769E4A79}" srcId="{BE02A685-C23A-426F-98DA-DBF4A38ADF16}" destId="{360A026C-01A5-43F7-B670-DE2EEAF83DCA}" srcOrd="1" destOrd="0" parTransId="{B0C02574-3A28-4258-B0E4-56E8897850AC}" sibTransId="{A137A04B-2A66-4E42-9B67-E44343FC8CD9}"/>
    <dgm:cxn modelId="{07B19C88-E848-4C85-83E7-ABCCF1995B49}" type="presParOf" srcId="{BB640F05-838E-4949-8768-3440B6C62BAF}" destId="{C49555B7-E007-4AA6-8BCF-6626EB048367}" srcOrd="0" destOrd="0" presId="urn:microsoft.com/office/officeart/2005/8/layout/arrow5"/>
    <dgm:cxn modelId="{41E2ADC5-481C-49A3-90CD-0A4B5C434891}" type="presParOf" srcId="{BB640F05-838E-4949-8768-3440B6C62BAF}" destId="{0DDAEB58-7467-451C-A177-0442747870F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DFBB0-6C05-4B62-BEBA-3335A0C6AF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00BD00-D073-49BA-B903-01A390726DC6}">
      <dgm:prSet phldrT="[文字]"/>
      <dgm:spPr/>
      <dgm:t>
        <a:bodyPr/>
        <a:lstStyle/>
        <a:p>
          <a:r>
            <a:rPr lang="zh-TW" altLang="en-US" dirty="0"/>
            <a:t>讀</a:t>
          </a:r>
        </a:p>
      </dgm:t>
    </dgm:pt>
    <dgm:pt modelId="{0663F0C5-FAB1-4D21-A1DD-D0072A518D2B}" type="parTrans" cxnId="{5CA345D5-4B36-45CB-85CB-1C1E6DC9C98B}">
      <dgm:prSet/>
      <dgm:spPr/>
      <dgm:t>
        <a:bodyPr/>
        <a:lstStyle/>
        <a:p>
          <a:endParaRPr lang="zh-TW" altLang="en-US"/>
        </a:p>
      </dgm:t>
    </dgm:pt>
    <dgm:pt modelId="{FB21461C-7EA5-4A34-9FB1-7B4C9A363AB8}" type="sibTrans" cxnId="{5CA345D5-4B36-45CB-85CB-1C1E6DC9C98B}">
      <dgm:prSet/>
      <dgm:spPr/>
      <dgm:t>
        <a:bodyPr/>
        <a:lstStyle/>
        <a:p>
          <a:endParaRPr lang="zh-TW" altLang="en-US"/>
        </a:p>
      </dgm:t>
    </dgm:pt>
    <dgm:pt modelId="{0842850B-73E1-4D47-84D8-E0BE98B9C018}">
      <dgm:prSet phldrT="[文字]"/>
      <dgm:spPr/>
      <dgm:t>
        <a:bodyPr/>
        <a:lstStyle/>
        <a:p>
          <a:r>
            <a:rPr lang="zh-TW" altLang="en-US" dirty="0"/>
            <a:t>寫</a:t>
          </a:r>
        </a:p>
      </dgm:t>
    </dgm:pt>
    <dgm:pt modelId="{27B1AD3E-E1D4-4D45-8A13-AA29636134C6}" type="parTrans" cxnId="{5D78EE65-3942-47E7-91BC-899D44EB1A22}">
      <dgm:prSet/>
      <dgm:spPr/>
      <dgm:t>
        <a:bodyPr/>
        <a:lstStyle/>
        <a:p>
          <a:endParaRPr lang="zh-TW" altLang="en-US"/>
        </a:p>
      </dgm:t>
    </dgm:pt>
    <dgm:pt modelId="{CA5D851E-EB6D-4AD2-8F7B-258ECF5A3598}" type="sibTrans" cxnId="{5D78EE65-3942-47E7-91BC-899D44EB1A22}">
      <dgm:prSet/>
      <dgm:spPr/>
      <dgm:t>
        <a:bodyPr/>
        <a:lstStyle/>
        <a:p>
          <a:endParaRPr lang="zh-TW" altLang="en-US"/>
        </a:p>
      </dgm:t>
    </dgm:pt>
    <dgm:pt modelId="{7EBE0C33-5931-4BB5-A17A-FD5F2F76E21E}">
      <dgm:prSet phldrT="[文字]"/>
      <dgm:spPr/>
      <dgm:t>
        <a:bodyPr/>
        <a:lstStyle/>
        <a:p>
          <a:r>
            <a:rPr lang="zh-TW" altLang="en-US" dirty="0"/>
            <a:t>說</a:t>
          </a:r>
        </a:p>
      </dgm:t>
    </dgm:pt>
    <dgm:pt modelId="{78F5369C-325F-4DAA-954A-01C54E4AA136}" type="parTrans" cxnId="{3810C37B-6869-4FF9-94D6-85F89071909E}">
      <dgm:prSet/>
      <dgm:spPr/>
      <dgm:t>
        <a:bodyPr/>
        <a:lstStyle/>
        <a:p>
          <a:endParaRPr lang="zh-TW" altLang="en-US"/>
        </a:p>
      </dgm:t>
    </dgm:pt>
    <dgm:pt modelId="{7F6E223A-E246-47F2-854C-A174802681BA}" type="sibTrans" cxnId="{3810C37B-6869-4FF9-94D6-85F89071909E}">
      <dgm:prSet/>
      <dgm:spPr/>
      <dgm:t>
        <a:bodyPr/>
        <a:lstStyle/>
        <a:p>
          <a:endParaRPr lang="zh-TW" altLang="en-US"/>
        </a:p>
      </dgm:t>
    </dgm:pt>
    <dgm:pt modelId="{9A836823-9588-44EC-8376-6A01D0661F44}">
      <dgm:prSet phldrT="[文字]"/>
      <dgm:spPr/>
      <dgm:t>
        <a:bodyPr/>
        <a:lstStyle/>
        <a:p>
          <a:r>
            <a:rPr lang="zh-TW" altLang="en-US" dirty="0"/>
            <a:t>聽</a:t>
          </a:r>
        </a:p>
      </dgm:t>
    </dgm:pt>
    <dgm:pt modelId="{FD480651-34E7-4996-B55F-ACA4FFB9F57D}" type="parTrans" cxnId="{BEBF9E95-E5F7-4522-B8D7-11F8F79A4C6F}">
      <dgm:prSet/>
      <dgm:spPr/>
      <dgm:t>
        <a:bodyPr/>
        <a:lstStyle/>
        <a:p>
          <a:endParaRPr lang="zh-TW" altLang="en-US"/>
        </a:p>
      </dgm:t>
    </dgm:pt>
    <dgm:pt modelId="{AB15E79C-9208-427F-93DE-FD64165B5070}" type="sibTrans" cxnId="{BEBF9E95-E5F7-4522-B8D7-11F8F79A4C6F}">
      <dgm:prSet/>
      <dgm:spPr/>
      <dgm:t>
        <a:bodyPr/>
        <a:lstStyle/>
        <a:p>
          <a:endParaRPr lang="zh-TW" altLang="en-US"/>
        </a:p>
      </dgm:t>
    </dgm:pt>
    <dgm:pt modelId="{48596439-7B4C-4043-B8E1-8DE07322CE32}" type="pres">
      <dgm:prSet presAssocID="{391DFBB0-6C05-4B62-BEBA-3335A0C6AF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64B3F1-4F94-4646-B176-9FBB9881619D}" type="pres">
      <dgm:prSet presAssocID="{F300BD00-D073-49BA-B903-01A390726DC6}" presName="centerShape" presStyleLbl="node0" presStyleIdx="0" presStyleCnt="1"/>
      <dgm:spPr/>
    </dgm:pt>
    <dgm:pt modelId="{58D5AC17-7D96-4F34-B503-7CE137075C1D}" type="pres">
      <dgm:prSet presAssocID="{27B1AD3E-E1D4-4D45-8A13-AA29636134C6}" presName="parTrans" presStyleLbl="sibTrans2D1" presStyleIdx="0" presStyleCnt="3" custAng="10800000"/>
      <dgm:spPr/>
    </dgm:pt>
    <dgm:pt modelId="{5EF82949-51C8-4867-BBBD-236F68E1B0CD}" type="pres">
      <dgm:prSet presAssocID="{27B1AD3E-E1D4-4D45-8A13-AA29636134C6}" presName="connectorText" presStyleLbl="sibTrans2D1" presStyleIdx="0" presStyleCnt="3"/>
      <dgm:spPr/>
    </dgm:pt>
    <dgm:pt modelId="{03F2CCC6-9C11-4732-9A9E-92B17924548E}" type="pres">
      <dgm:prSet presAssocID="{0842850B-73E1-4D47-84D8-E0BE98B9C018}" presName="node" presStyleLbl="node1" presStyleIdx="0" presStyleCnt="3">
        <dgm:presLayoutVars>
          <dgm:bulletEnabled val="1"/>
        </dgm:presLayoutVars>
      </dgm:prSet>
      <dgm:spPr/>
    </dgm:pt>
    <dgm:pt modelId="{90A51572-48E9-497A-A243-F8C4FBFD7F83}" type="pres">
      <dgm:prSet presAssocID="{78F5369C-325F-4DAA-954A-01C54E4AA136}" presName="parTrans" presStyleLbl="sibTrans2D1" presStyleIdx="1" presStyleCnt="3" custAng="10800000"/>
      <dgm:spPr/>
    </dgm:pt>
    <dgm:pt modelId="{7DE63328-44DE-4EB6-90AB-C024675548F2}" type="pres">
      <dgm:prSet presAssocID="{78F5369C-325F-4DAA-954A-01C54E4AA136}" presName="connectorText" presStyleLbl="sibTrans2D1" presStyleIdx="1" presStyleCnt="3"/>
      <dgm:spPr/>
    </dgm:pt>
    <dgm:pt modelId="{FBA954B9-21DF-4431-889B-B5A52E1FD627}" type="pres">
      <dgm:prSet presAssocID="{7EBE0C33-5931-4BB5-A17A-FD5F2F76E21E}" presName="node" presStyleLbl="node1" presStyleIdx="1" presStyleCnt="3">
        <dgm:presLayoutVars>
          <dgm:bulletEnabled val="1"/>
        </dgm:presLayoutVars>
      </dgm:prSet>
      <dgm:spPr/>
    </dgm:pt>
    <dgm:pt modelId="{2CF9A4B0-758C-49EE-BACD-D57F2CF52B0B}" type="pres">
      <dgm:prSet presAssocID="{FD480651-34E7-4996-B55F-ACA4FFB9F57D}" presName="parTrans" presStyleLbl="sibTrans2D1" presStyleIdx="2" presStyleCnt="3" custAng="10800000"/>
      <dgm:spPr/>
    </dgm:pt>
    <dgm:pt modelId="{CB3F65F0-C2E8-4E82-8E71-3B55F351A748}" type="pres">
      <dgm:prSet presAssocID="{FD480651-34E7-4996-B55F-ACA4FFB9F57D}" presName="connectorText" presStyleLbl="sibTrans2D1" presStyleIdx="2" presStyleCnt="3"/>
      <dgm:spPr/>
    </dgm:pt>
    <dgm:pt modelId="{2DD04D2E-9555-478E-976E-26A5EB0E541A}" type="pres">
      <dgm:prSet presAssocID="{9A836823-9588-44EC-8376-6A01D0661F44}" presName="node" presStyleLbl="node1" presStyleIdx="2" presStyleCnt="3">
        <dgm:presLayoutVars>
          <dgm:bulletEnabled val="1"/>
        </dgm:presLayoutVars>
      </dgm:prSet>
      <dgm:spPr/>
    </dgm:pt>
  </dgm:ptLst>
  <dgm:cxnLst>
    <dgm:cxn modelId="{4D0DDC05-C1A6-471B-9FDA-8EE72E16587D}" type="presOf" srcId="{78F5369C-325F-4DAA-954A-01C54E4AA136}" destId="{90A51572-48E9-497A-A243-F8C4FBFD7F83}" srcOrd="0" destOrd="0" presId="urn:microsoft.com/office/officeart/2005/8/layout/radial5"/>
    <dgm:cxn modelId="{6A19F807-1120-49CE-A07D-B865E4DD7CCA}" type="presOf" srcId="{F300BD00-D073-49BA-B903-01A390726DC6}" destId="{1664B3F1-4F94-4646-B176-9FBB9881619D}" srcOrd="0" destOrd="0" presId="urn:microsoft.com/office/officeart/2005/8/layout/radial5"/>
    <dgm:cxn modelId="{370BB108-9897-4137-81A9-F90F53155B5D}" type="presOf" srcId="{27B1AD3E-E1D4-4D45-8A13-AA29636134C6}" destId="{58D5AC17-7D96-4F34-B503-7CE137075C1D}" srcOrd="0" destOrd="0" presId="urn:microsoft.com/office/officeart/2005/8/layout/radial5"/>
    <dgm:cxn modelId="{20354509-FE78-46C8-8117-4C6EF90209A9}" type="presOf" srcId="{0842850B-73E1-4D47-84D8-E0BE98B9C018}" destId="{03F2CCC6-9C11-4732-9A9E-92B17924548E}" srcOrd="0" destOrd="0" presId="urn:microsoft.com/office/officeart/2005/8/layout/radial5"/>
    <dgm:cxn modelId="{5D78EE65-3942-47E7-91BC-899D44EB1A22}" srcId="{F300BD00-D073-49BA-B903-01A390726DC6}" destId="{0842850B-73E1-4D47-84D8-E0BE98B9C018}" srcOrd="0" destOrd="0" parTransId="{27B1AD3E-E1D4-4D45-8A13-AA29636134C6}" sibTransId="{CA5D851E-EB6D-4AD2-8F7B-258ECF5A3598}"/>
    <dgm:cxn modelId="{E896B26A-2BF8-4FEF-AEF4-EA2859469AFD}" type="presOf" srcId="{27B1AD3E-E1D4-4D45-8A13-AA29636134C6}" destId="{5EF82949-51C8-4867-BBBD-236F68E1B0CD}" srcOrd="1" destOrd="0" presId="urn:microsoft.com/office/officeart/2005/8/layout/radial5"/>
    <dgm:cxn modelId="{14148252-8CAD-4591-B52B-C6CCA9D77D0C}" type="presOf" srcId="{FD480651-34E7-4996-B55F-ACA4FFB9F57D}" destId="{CB3F65F0-C2E8-4E82-8E71-3B55F351A748}" srcOrd="1" destOrd="0" presId="urn:microsoft.com/office/officeart/2005/8/layout/radial5"/>
    <dgm:cxn modelId="{3810C37B-6869-4FF9-94D6-85F89071909E}" srcId="{F300BD00-D073-49BA-B903-01A390726DC6}" destId="{7EBE0C33-5931-4BB5-A17A-FD5F2F76E21E}" srcOrd="1" destOrd="0" parTransId="{78F5369C-325F-4DAA-954A-01C54E4AA136}" sibTransId="{7F6E223A-E246-47F2-854C-A174802681BA}"/>
    <dgm:cxn modelId="{3C87498B-75CA-4222-9FE9-F6999E7C6BD2}" type="presOf" srcId="{9A836823-9588-44EC-8376-6A01D0661F44}" destId="{2DD04D2E-9555-478E-976E-26A5EB0E541A}" srcOrd="0" destOrd="0" presId="urn:microsoft.com/office/officeart/2005/8/layout/radial5"/>
    <dgm:cxn modelId="{311D238E-6A3F-449F-B3F1-CE0F6B7E3119}" type="presOf" srcId="{7EBE0C33-5931-4BB5-A17A-FD5F2F76E21E}" destId="{FBA954B9-21DF-4431-889B-B5A52E1FD627}" srcOrd="0" destOrd="0" presId="urn:microsoft.com/office/officeart/2005/8/layout/radial5"/>
    <dgm:cxn modelId="{BEBF9E95-E5F7-4522-B8D7-11F8F79A4C6F}" srcId="{F300BD00-D073-49BA-B903-01A390726DC6}" destId="{9A836823-9588-44EC-8376-6A01D0661F44}" srcOrd="2" destOrd="0" parTransId="{FD480651-34E7-4996-B55F-ACA4FFB9F57D}" sibTransId="{AB15E79C-9208-427F-93DE-FD64165B5070}"/>
    <dgm:cxn modelId="{D2F607A3-8192-4B4D-92AA-906513E87444}" type="presOf" srcId="{FD480651-34E7-4996-B55F-ACA4FFB9F57D}" destId="{2CF9A4B0-758C-49EE-BACD-D57F2CF52B0B}" srcOrd="0" destOrd="0" presId="urn:microsoft.com/office/officeart/2005/8/layout/radial5"/>
    <dgm:cxn modelId="{5D4616B3-B712-4569-96AA-D5FCDC6768BF}" type="presOf" srcId="{391DFBB0-6C05-4B62-BEBA-3335A0C6AF00}" destId="{48596439-7B4C-4043-B8E1-8DE07322CE32}" srcOrd="0" destOrd="0" presId="urn:microsoft.com/office/officeart/2005/8/layout/radial5"/>
    <dgm:cxn modelId="{5CA345D5-4B36-45CB-85CB-1C1E6DC9C98B}" srcId="{391DFBB0-6C05-4B62-BEBA-3335A0C6AF00}" destId="{F300BD00-D073-49BA-B903-01A390726DC6}" srcOrd="0" destOrd="0" parTransId="{0663F0C5-FAB1-4D21-A1DD-D0072A518D2B}" sibTransId="{FB21461C-7EA5-4A34-9FB1-7B4C9A363AB8}"/>
    <dgm:cxn modelId="{8B4347F5-B283-4C9B-B359-D783A912BA4F}" type="presOf" srcId="{78F5369C-325F-4DAA-954A-01C54E4AA136}" destId="{7DE63328-44DE-4EB6-90AB-C024675548F2}" srcOrd="1" destOrd="0" presId="urn:microsoft.com/office/officeart/2005/8/layout/radial5"/>
    <dgm:cxn modelId="{2BD541C7-557B-4B86-B44D-9C10D9925AEF}" type="presParOf" srcId="{48596439-7B4C-4043-B8E1-8DE07322CE32}" destId="{1664B3F1-4F94-4646-B176-9FBB9881619D}" srcOrd="0" destOrd="0" presId="urn:microsoft.com/office/officeart/2005/8/layout/radial5"/>
    <dgm:cxn modelId="{97514A38-DA78-4CF8-90FC-16DA4519BA7F}" type="presParOf" srcId="{48596439-7B4C-4043-B8E1-8DE07322CE32}" destId="{58D5AC17-7D96-4F34-B503-7CE137075C1D}" srcOrd="1" destOrd="0" presId="urn:microsoft.com/office/officeart/2005/8/layout/radial5"/>
    <dgm:cxn modelId="{5BA31B5F-4D3F-4906-AF3D-6D36B1060F6B}" type="presParOf" srcId="{58D5AC17-7D96-4F34-B503-7CE137075C1D}" destId="{5EF82949-51C8-4867-BBBD-236F68E1B0CD}" srcOrd="0" destOrd="0" presId="urn:microsoft.com/office/officeart/2005/8/layout/radial5"/>
    <dgm:cxn modelId="{23A5E7BD-92C1-4BBE-88F4-F6E9712DE0D0}" type="presParOf" srcId="{48596439-7B4C-4043-B8E1-8DE07322CE32}" destId="{03F2CCC6-9C11-4732-9A9E-92B17924548E}" srcOrd="2" destOrd="0" presId="urn:microsoft.com/office/officeart/2005/8/layout/radial5"/>
    <dgm:cxn modelId="{0914FEFF-A071-4C61-ABA7-7832AD296A29}" type="presParOf" srcId="{48596439-7B4C-4043-B8E1-8DE07322CE32}" destId="{90A51572-48E9-497A-A243-F8C4FBFD7F83}" srcOrd="3" destOrd="0" presId="urn:microsoft.com/office/officeart/2005/8/layout/radial5"/>
    <dgm:cxn modelId="{B4C0A8A4-AB24-4B43-A073-F8D3BD005271}" type="presParOf" srcId="{90A51572-48E9-497A-A243-F8C4FBFD7F83}" destId="{7DE63328-44DE-4EB6-90AB-C024675548F2}" srcOrd="0" destOrd="0" presId="urn:microsoft.com/office/officeart/2005/8/layout/radial5"/>
    <dgm:cxn modelId="{E03429D7-B9F2-40CD-A0D1-366CA24C5B5F}" type="presParOf" srcId="{48596439-7B4C-4043-B8E1-8DE07322CE32}" destId="{FBA954B9-21DF-4431-889B-B5A52E1FD627}" srcOrd="4" destOrd="0" presId="urn:microsoft.com/office/officeart/2005/8/layout/radial5"/>
    <dgm:cxn modelId="{98885CC8-8312-40FC-B83A-917EF0D1E158}" type="presParOf" srcId="{48596439-7B4C-4043-B8E1-8DE07322CE32}" destId="{2CF9A4B0-758C-49EE-BACD-D57F2CF52B0B}" srcOrd="5" destOrd="0" presId="urn:microsoft.com/office/officeart/2005/8/layout/radial5"/>
    <dgm:cxn modelId="{D2053DF7-51CB-4CAB-B961-47D058FC0CCA}" type="presParOf" srcId="{2CF9A4B0-758C-49EE-BACD-D57F2CF52B0B}" destId="{CB3F65F0-C2E8-4E82-8E71-3B55F351A748}" srcOrd="0" destOrd="0" presId="urn:microsoft.com/office/officeart/2005/8/layout/radial5"/>
    <dgm:cxn modelId="{85540A62-8799-41F0-9E11-22BCEFF27041}" type="presParOf" srcId="{48596439-7B4C-4043-B8E1-8DE07322CE32}" destId="{2DD04D2E-9555-478E-976E-26A5EB0E541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7490B-0671-465B-9B69-E0CDD56FC75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B097370-9442-4C65-8626-A6D94A197A24}">
      <dgm:prSet phldrT="[文字]" custT="1"/>
      <dgm:spPr/>
      <dgm:t>
        <a:bodyPr/>
        <a:lstStyle/>
        <a:p>
          <a:r>
            <a:rPr lang="zh-TW" altLang="en-US" sz="2400" dirty="0"/>
            <a:t>閱讀理解</a:t>
          </a:r>
        </a:p>
      </dgm:t>
    </dgm:pt>
    <dgm:pt modelId="{277EC3B1-7EAA-4734-A562-CC881A67DB75}" type="parTrans" cxnId="{CE57FE18-F6AB-483B-8E53-4117737D9274}">
      <dgm:prSet/>
      <dgm:spPr/>
      <dgm:t>
        <a:bodyPr/>
        <a:lstStyle/>
        <a:p>
          <a:endParaRPr lang="zh-TW" altLang="en-US"/>
        </a:p>
      </dgm:t>
    </dgm:pt>
    <dgm:pt modelId="{42473D0A-4995-48A2-8AB2-B690FD51BB13}" type="sibTrans" cxnId="{CE57FE18-F6AB-483B-8E53-4117737D9274}">
      <dgm:prSet/>
      <dgm:spPr/>
      <dgm:t>
        <a:bodyPr/>
        <a:lstStyle/>
        <a:p>
          <a:endParaRPr lang="zh-TW" altLang="en-US"/>
        </a:p>
      </dgm:t>
    </dgm:pt>
    <dgm:pt modelId="{5E0E32CD-04E6-48C7-AD46-C141C0BFD0C4}">
      <dgm:prSet phldrT="[文字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l"/>
          <a:r>
            <a:rPr lang="zh-TW" altLang="en-US" sz="2400" dirty="0"/>
            <a:t>論證寫作</a:t>
          </a:r>
        </a:p>
      </dgm:t>
    </dgm:pt>
    <dgm:pt modelId="{F87F7790-DFC4-4D35-8E85-A3C2D6F75546}" type="parTrans" cxnId="{B0C63D8A-8531-400B-8AB9-AC3CBAC663EC}">
      <dgm:prSet/>
      <dgm:spPr/>
      <dgm:t>
        <a:bodyPr/>
        <a:lstStyle/>
        <a:p>
          <a:endParaRPr lang="zh-TW" altLang="en-US"/>
        </a:p>
      </dgm:t>
    </dgm:pt>
    <dgm:pt modelId="{E7106F3F-F321-40C9-AC20-FBD39379C7EB}" type="sibTrans" cxnId="{B0C63D8A-8531-400B-8AB9-AC3CBAC663EC}">
      <dgm:prSet/>
      <dgm:spPr/>
      <dgm:t>
        <a:bodyPr/>
        <a:lstStyle/>
        <a:p>
          <a:endParaRPr lang="zh-TW" altLang="en-US"/>
        </a:p>
      </dgm:t>
    </dgm:pt>
    <dgm:pt modelId="{CBB8A1DF-9093-48B7-A107-03F83DDA57DF}">
      <dgm:prSet phldrT="[文字]" custT="1"/>
      <dgm:spPr/>
      <dgm:t>
        <a:bodyPr/>
        <a:lstStyle/>
        <a:p>
          <a:r>
            <a:rPr lang="zh-TW" altLang="en-US" sz="2400" dirty="0"/>
            <a:t>批判思考</a:t>
          </a:r>
        </a:p>
      </dgm:t>
    </dgm:pt>
    <dgm:pt modelId="{79B1A6E0-9DB9-4ACA-8520-6551B7B4E0E6}" type="parTrans" cxnId="{F13B8C57-0618-44C7-9E29-60BFB6DF9B56}">
      <dgm:prSet/>
      <dgm:spPr/>
      <dgm:t>
        <a:bodyPr/>
        <a:lstStyle/>
        <a:p>
          <a:endParaRPr lang="zh-TW" altLang="en-US"/>
        </a:p>
      </dgm:t>
    </dgm:pt>
    <dgm:pt modelId="{F7E3E565-F46A-42E1-8917-3967AE7B7526}" type="sibTrans" cxnId="{F13B8C57-0618-44C7-9E29-60BFB6DF9B56}">
      <dgm:prSet/>
      <dgm:spPr/>
      <dgm:t>
        <a:bodyPr/>
        <a:lstStyle/>
        <a:p>
          <a:endParaRPr lang="zh-TW" altLang="en-US"/>
        </a:p>
      </dgm:t>
    </dgm:pt>
    <dgm:pt modelId="{BDDF9176-B50A-454F-9D43-2291AA73538C}" type="pres">
      <dgm:prSet presAssocID="{6D17490B-0671-465B-9B69-E0CDD56FC758}" presName="compositeShape" presStyleCnt="0">
        <dgm:presLayoutVars>
          <dgm:chMax val="7"/>
          <dgm:dir/>
          <dgm:resizeHandles val="exact"/>
        </dgm:presLayoutVars>
      </dgm:prSet>
      <dgm:spPr/>
    </dgm:pt>
    <dgm:pt modelId="{E6B6073D-CE00-4910-B488-5DE0A26BC728}" type="pres">
      <dgm:prSet presAssocID="{2B097370-9442-4C65-8626-A6D94A197A24}" presName="circ1" presStyleLbl="vennNode1" presStyleIdx="0" presStyleCnt="3"/>
      <dgm:spPr/>
    </dgm:pt>
    <dgm:pt modelId="{4FE656A3-6EC7-4419-93CA-2D101F3F042E}" type="pres">
      <dgm:prSet presAssocID="{2B097370-9442-4C65-8626-A6D94A197A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C8BB95-E2C3-4BA2-8760-9CA636F84034}" type="pres">
      <dgm:prSet presAssocID="{5E0E32CD-04E6-48C7-AD46-C141C0BFD0C4}" presName="circ2" presStyleLbl="vennNode1" presStyleIdx="1" presStyleCnt="3"/>
      <dgm:spPr/>
    </dgm:pt>
    <dgm:pt modelId="{A43368BE-5329-47E2-AFF8-9347DF77C13A}" type="pres">
      <dgm:prSet presAssocID="{5E0E32CD-04E6-48C7-AD46-C141C0BFD0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507070-D860-4ACA-872B-103CB52251DD}" type="pres">
      <dgm:prSet presAssocID="{CBB8A1DF-9093-48B7-A107-03F83DDA57DF}" presName="circ3" presStyleLbl="vennNode1" presStyleIdx="2" presStyleCnt="3"/>
      <dgm:spPr/>
    </dgm:pt>
    <dgm:pt modelId="{CC00623A-2457-4860-9904-9AF86DA0E781}" type="pres">
      <dgm:prSet presAssocID="{CBB8A1DF-9093-48B7-A107-03F83DDA57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840F15-89CC-4951-A0E9-A7A7FC7A9282}" type="presOf" srcId="{6D17490B-0671-465B-9B69-E0CDD56FC758}" destId="{BDDF9176-B50A-454F-9D43-2291AA73538C}" srcOrd="0" destOrd="0" presId="urn:microsoft.com/office/officeart/2005/8/layout/venn1"/>
    <dgm:cxn modelId="{CE57FE18-F6AB-483B-8E53-4117737D9274}" srcId="{6D17490B-0671-465B-9B69-E0CDD56FC758}" destId="{2B097370-9442-4C65-8626-A6D94A197A24}" srcOrd="0" destOrd="0" parTransId="{277EC3B1-7EAA-4734-A562-CC881A67DB75}" sibTransId="{42473D0A-4995-48A2-8AB2-B690FD51BB13}"/>
    <dgm:cxn modelId="{66660132-2C52-47DF-A754-B2D73F9369A8}" type="presOf" srcId="{2B097370-9442-4C65-8626-A6D94A197A24}" destId="{E6B6073D-CE00-4910-B488-5DE0A26BC728}" srcOrd="0" destOrd="0" presId="urn:microsoft.com/office/officeart/2005/8/layout/venn1"/>
    <dgm:cxn modelId="{F13B8C57-0618-44C7-9E29-60BFB6DF9B56}" srcId="{6D17490B-0671-465B-9B69-E0CDD56FC758}" destId="{CBB8A1DF-9093-48B7-A107-03F83DDA57DF}" srcOrd="2" destOrd="0" parTransId="{79B1A6E0-9DB9-4ACA-8520-6551B7B4E0E6}" sibTransId="{F7E3E565-F46A-42E1-8917-3967AE7B7526}"/>
    <dgm:cxn modelId="{D34F9F89-70BB-4A2C-A389-418638705383}" type="presOf" srcId="{5E0E32CD-04E6-48C7-AD46-C141C0BFD0C4}" destId="{09C8BB95-E2C3-4BA2-8760-9CA636F84034}" srcOrd="0" destOrd="0" presId="urn:microsoft.com/office/officeart/2005/8/layout/venn1"/>
    <dgm:cxn modelId="{B0C63D8A-8531-400B-8AB9-AC3CBAC663EC}" srcId="{6D17490B-0671-465B-9B69-E0CDD56FC758}" destId="{5E0E32CD-04E6-48C7-AD46-C141C0BFD0C4}" srcOrd="1" destOrd="0" parTransId="{F87F7790-DFC4-4D35-8E85-A3C2D6F75546}" sibTransId="{E7106F3F-F321-40C9-AC20-FBD39379C7EB}"/>
    <dgm:cxn modelId="{5AC8A68E-0934-4C5F-B583-BD379CCF24D3}" type="presOf" srcId="{CBB8A1DF-9093-48B7-A107-03F83DDA57DF}" destId="{CC00623A-2457-4860-9904-9AF86DA0E781}" srcOrd="1" destOrd="0" presId="urn:microsoft.com/office/officeart/2005/8/layout/venn1"/>
    <dgm:cxn modelId="{CEC64EA3-CF43-41DD-ACDB-ED399699568C}" type="presOf" srcId="{5E0E32CD-04E6-48C7-AD46-C141C0BFD0C4}" destId="{A43368BE-5329-47E2-AFF8-9347DF77C13A}" srcOrd="1" destOrd="0" presId="urn:microsoft.com/office/officeart/2005/8/layout/venn1"/>
    <dgm:cxn modelId="{C0CAD7CC-1BEA-4227-B290-783E13A71F0C}" type="presOf" srcId="{CBB8A1DF-9093-48B7-A107-03F83DDA57DF}" destId="{8F507070-D860-4ACA-872B-103CB52251DD}" srcOrd="0" destOrd="0" presId="urn:microsoft.com/office/officeart/2005/8/layout/venn1"/>
    <dgm:cxn modelId="{7960E9F2-1677-4866-BD7B-D06869F68A9D}" type="presOf" srcId="{2B097370-9442-4C65-8626-A6D94A197A24}" destId="{4FE656A3-6EC7-4419-93CA-2D101F3F042E}" srcOrd="1" destOrd="0" presId="urn:microsoft.com/office/officeart/2005/8/layout/venn1"/>
    <dgm:cxn modelId="{E866AF45-9E49-40C9-99EC-66F7EC0EB234}" type="presParOf" srcId="{BDDF9176-B50A-454F-9D43-2291AA73538C}" destId="{E6B6073D-CE00-4910-B488-5DE0A26BC728}" srcOrd="0" destOrd="0" presId="urn:microsoft.com/office/officeart/2005/8/layout/venn1"/>
    <dgm:cxn modelId="{59ABBF0E-8171-49BF-A2D4-D956238129F4}" type="presParOf" srcId="{BDDF9176-B50A-454F-9D43-2291AA73538C}" destId="{4FE656A3-6EC7-4419-93CA-2D101F3F042E}" srcOrd="1" destOrd="0" presId="urn:microsoft.com/office/officeart/2005/8/layout/venn1"/>
    <dgm:cxn modelId="{67142DDC-AF98-4219-9DE4-BE159E1526E2}" type="presParOf" srcId="{BDDF9176-B50A-454F-9D43-2291AA73538C}" destId="{09C8BB95-E2C3-4BA2-8760-9CA636F84034}" srcOrd="2" destOrd="0" presId="urn:microsoft.com/office/officeart/2005/8/layout/venn1"/>
    <dgm:cxn modelId="{0DFF79A7-4621-464C-A9E8-DAA03AF425B7}" type="presParOf" srcId="{BDDF9176-B50A-454F-9D43-2291AA73538C}" destId="{A43368BE-5329-47E2-AFF8-9347DF77C13A}" srcOrd="3" destOrd="0" presId="urn:microsoft.com/office/officeart/2005/8/layout/venn1"/>
    <dgm:cxn modelId="{DFFD39D5-4637-40E5-994F-BB78CDE55565}" type="presParOf" srcId="{BDDF9176-B50A-454F-9D43-2291AA73538C}" destId="{8F507070-D860-4ACA-872B-103CB52251DD}" srcOrd="4" destOrd="0" presId="urn:microsoft.com/office/officeart/2005/8/layout/venn1"/>
    <dgm:cxn modelId="{D7FE0430-F87C-4838-B492-F1DDD320A184}" type="presParOf" srcId="{BDDF9176-B50A-454F-9D43-2291AA73538C}" destId="{CC00623A-2457-4860-9904-9AF86DA0E78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8CB6E-524E-4C46-A63D-81E14EBF563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13D6BAC-9A96-4CE7-9D30-2903FECBE13A}">
      <dgm:prSet phldrT="[文字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>
              <a:solidFill>
                <a:srgbClr val="002060"/>
              </a:solidFill>
            </a:rPr>
            <a:t>批判性閱讀</a:t>
          </a:r>
          <a:endParaRPr lang="en-US" altLang="zh-TW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zh-TW" altLang="en-US" b="1" dirty="0">
              <a:solidFill>
                <a:srgbClr val="002060"/>
              </a:solidFill>
            </a:rPr>
            <a:t>探究與實作</a:t>
          </a:r>
        </a:p>
      </dgm:t>
    </dgm:pt>
    <dgm:pt modelId="{A85B6D41-7ACF-42B0-B894-FC40FC6F31AC}" type="parTrans" cxnId="{26BD470D-B186-428C-85C5-012566E08577}">
      <dgm:prSet/>
      <dgm:spPr/>
      <dgm:t>
        <a:bodyPr/>
        <a:lstStyle/>
        <a:p>
          <a:endParaRPr lang="zh-TW" altLang="en-US"/>
        </a:p>
      </dgm:t>
    </dgm:pt>
    <dgm:pt modelId="{8853D1B6-7176-4B66-B91C-09BA703E48EE}" type="sibTrans" cxnId="{26BD470D-B186-428C-85C5-012566E08577}">
      <dgm:prSet/>
      <dgm:spPr/>
      <dgm:t>
        <a:bodyPr/>
        <a:lstStyle/>
        <a:p>
          <a:endParaRPr lang="zh-TW" altLang="en-US"/>
        </a:p>
      </dgm:t>
    </dgm:pt>
    <dgm:pt modelId="{C8A37A94-C7CA-48C0-87A6-EA94E1C1AEB7}">
      <dgm:prSet phldrT="[文字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400" dirty="0">
              <a:solidFill>
                <a:srgbClr val="002060"/>
              </a:solidFill>
            </a:rPr>
            <a:t>在地</a:t>
          </a:r>
        </a:p>
      </dgm:t>
    </dgm:pt>
    <dgm:pt modelId="{AE5CA3FB-56D2-45C2-8AF7-399A93DE5AA9}" type="parTrans" cxnId="{DA4B8DDA-8E15-4640-A649-EBA1D4A043FB}">
      <dgm:prSet/>
      <dgm:spPr/>
      <dgm:t>
        <a:bodyPr/>
        <a:lstStyle/>
        <a:p>
          <a:endParaRPr lang="zh-TW" altLang="en-US"/>
        </a:p>
      </dgm:t>
    </dgm:pt>
    <dgm:pt modelId="{A5629026-7841-4812-90A3-724170D9782C}" type="sibTrans" cxnId="{DA4B8DDA-8E15-4640-A649-EBA1D4A043FB}">
      <dgm:prSet/>
      <dgm:spPr/>
      <dgm:t>
        <a:bodyPr/>
        <a:lstStyle/>
        <a:p>
          <a:endParaRPr lang="zh-TW" altLang="en-US"/>
        </a:p>
      </dgm:t>
    </dgm:pt>
    <dgm:pt modelId="{38013E6F-5FCD-4528-8F34-586702CE5D6E}">
      <dgm:prSet phldrT="[文字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400" dirty="0">
              <a:solidFill>
                <a:srgbClr val="002060"/>
              </a:solidFill>
            </a:rPr>
            <a:t>全球</a:t>
          </a:r>
        </a:p>
      </dgm:t>
    </dgm:pt>
    <dgm:pt modelId="{6E293728-F3EA-4B2A-9668-489EF8A55BED}" type="parTrans" cxnId="{442D9D4B-1455-4481-9B00-E5A9028D456A}">
      <dgm:prSet/>
      <dgm:spPr/>
      <dgm:t>
        <a:bodyPr/>
        <a:lstStyle/>
        <a:p>
          <a:endParaRPr lang="zh-TW" altLang="en-US"/>
        </a:p>
      </dgm:t>
    </dgm:pt>
    <dgm:pt modelId="{25E3D168-721C-44D4-9F82-7AE01CA134F1}" type="sibTrans" cxnId="{442D9D4B-1455-4481-9B00-E5A9028D456A}">
      <dgm:prSet/>
      <dgm:spPr/>
      <dgm:t>
        <a:bodyPr/>
        <a:lstStyle/>
        <a:p>
          <a:endParaRPr lang="zh-TW" altLang="en-US"/>
        </a:p>
      </dgm:t>
    </dgm:pt>
    <dgm:pt modelId="{E794FD88-61F2-4C24-BF6E-783A42CCA064}" type="pres">
      <dgm:prSet presAssocID="{20B8CB6E-524E-4C46-A63D-81E14EBF563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D44704-E2B2-48AE-A26C-FCB7759E8517}" type="pres">
      <dgm:prSet presAssocID="{613D6BAC-9A96-4CE7-9D30-2903FECBE13A}" presName="gear1" presStyleLbl="node1" presStyleIdx="0" presStyleCnt="3">
        <dgm:presLayoutVars>
          <dgm:chMax val="1"/>
          <dgm:bulletEnabled val="1"/>
        </dgm:presLayoutVars>
      </dgm:prSet>
      <dgm:spPr/>
    </dgm:pt>
    <dgm:pt modelId="{B099FD83-06E7-41FA-9017-01F7DA81D6A1}" type="pres">
      <dgm:prSet presAssocID="{613D6BAC-9A96-4CE7-9D30-2903FECBE13A}" presName="gear1srcNode" presStyleLbl="node1" presStyleIdx="0" presStyleCnt="3"/>
      <dgm:spPr/>
    </dgm:pt>
    <dgm:pt modelId="{F96B1232-8697-4F16-B088-62E3552D8F83}" type="pres">
      <dgm:prSet presAssocID="{613D6BAC-9A96-4CE7-9D30-2903FECBE13A}" presName="gear1dstNode" presStyleLbl="node1" presStyleIdx="0" presStyleCnt="3"/>
      <dgm:spPr/>
    </dgm:pt>
    <dgm:pt modelId="{F13D21BA-AFE0-4772-8D14-03DAE0F585C6}" type="pres">
      <dgm:prSet presAssocID="{C8A37A94-C7CA-48C0-87A6-EA94E1C1AEB7}" presName="gear2" presStyleLbl="node1" presStyleIdx="1" presStyleCnt="3">
        <dgm:presLayoutVars>
          <dgm:chMax val="1"/>
          <dgm:bulletEnabled val="1"/>
        </dgm:presLayoutVars>
      </dgm:prSet>
      <dgm:spPr/>
    </dgm:pt>
    <dgm:pt modelId="{CBF533C3-30FF-4EDD-AFCC-0F6228700D9E}" type="pres">
      <dgm:prSet presAssocID="{C8A37A94-C7CA-48C0-87A6-EA94E1C1AEB7}" presName="gear2srcNode" presStyleLbl="node1" presStyleIdx="1" presStyleCnt="3"/>
      <dgm:spPr/>
    </dgm:pt>
    <dgm:pt modelId="{DB80492F-0454-4A82-A206-73D1C5947A75}" type="pres">
      <dgm:prSet presAssocID="{C8A37A94-C7CA-48C0-87A6-EA94E1C1AEB7}" presName="gear2dstNode" presStyleLbl="node1" presStyleIdx="1" presStyleCnt="3"/>
      <dgm:spPr/>
    </dgm:pt>
    <dgm:pt modelId="{47857F3A-C006-488A-8A03-735ED6E9ADAB}" type="pres">
      <dgm:prSet presAssocID="{38013E6F-5FCD-4528-8F34-586702CE5D6E}" presName="gear3" presStyleLbl="node1" presStyleIdx="2" presStyleCnt="3"/>
      <dgm:spPr/>
    </dgm:pt>
    <dgm:pt modelId="{A47C7072-FF88-4B1F-BDDF-0097F0EE616A}" type="pres">
      <dgm:prSet presAssocID="{38013E6F-5FCD-4528-8F34-586702CE5D6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2C7C8CA-F02C-4D3E-A932-7286C8FA07DD}" type="pres">
      <dgm:prSet presAssocID="{38013E6F-5FCD-4528-8F34-586702CE5D6E}" presName="gear3srcNode" presStyleLbl="node1" presStyleIdx="2" presStyleCnt="3"/>
      <dgm:spPr/>
    </dgm:pt>
    <dgm:pt modelId="{7DAF7019-DCC0-4F55-B965-C70F87B1A366}" type="pres">
      <dgm:prSet presAssocID="{38013E6F-5FCD-4528-8F34-586702CE5D6E}" presName="gear3dstNode" presStyleLbl="node1" presStyleIdx="2" presStyleCnt="3"/>
      <dgm:spPr/>
    </dgm:pt>
    <dgm:pt modelId="{D377D9E7-2665-4975-B343-13860D00A5AD}" type="pres">
      <dgm:prSet presAssocID="{8853D1B6-7176-4B66-B91C-09BA703E48EE}" presName="connector1" presStyleLbl="sibTrans2D1" presStyleIdx="0" presStyleCnt="3"/>
      <dgm:spPr/>
    </dgm:pt>
    <dgm:pt modelId="{55A7553A-98AF-4DB4-8E1E-C1C846A8FB57}" type="pres">
      <dgm:prSet presAssocID="{A5629026-7841-4812-90A3-724170D9782C}" presName="connector2" presStyleLbl="sibTrans2D1" presStyleIdx="1" presStyleCnt="3"/>
      <dgm:spPr/>
    </dgm:pt>
    <dgm:pt modelId="{097F2ADE-3E1C-4160-AEEB-9A42D5515575}" type="pres">
      <dgm:prSet presAssocID="{25E3D168-721C-44D4-9F82-7AE01CA134F1}" presName="connector3" presStyleLbl="sibTrans2D1" presStyleIdx="2" presStyleCnt="3"/>
      <dgm:spPr/>
    </dgm:pt>
  </dgm:ptLst>
  <dgm:cxnLst>
    <dgm:cxn modelId="{10DD030A-AA64-4958-821B-5336CC93FC41}" type="presOf" srcId="{8853D1B6-7176-4B66-B91C-09BA703E48EE}" destId="{D377D9E7-2665-4975-B343-13860D00A5AD}" srcOrd="0" destOrd="0" presId="urn:microsoft.com/office/officeart/2005/8/layout/gear1"/>
    <dgm:cxn modelId="{26BD470D-B186-428C-85C5-012566E08577}" srcId="{20B8CB6E-524E-4C46-A63D-81E14EBF5639}" destId="{613D6BAC-9A96-4CE7-9D30-2903FECBE13A}" srcOrd="0" destOrd="0" parTransId="{A85B6D41-7ACF-42B0-B894-FC40FC6F31AC}" sibTransId="{8853D1B6-7176-4B66-B91C-09BA703E48EE}"/>
    <dgm:cxn modelId="{014E870D-A951-4665-AD35-95CF9733B470}" type="presOf" srcId="{25E3D168-721C-44D4-9F82-7AE01CA134F1}" destId="{097F2ADE-3E1C-4160-AEEB-9A42D5515575}" srcOrd="0" destOrd="0" presId="urn:microsoft.com/office/officeart/2005/8/layout/gear1"/>
    <dgm:cxn modelId="{A0826429-85BF-4FB3-81FC-1C8223426C70}" type="presOf" srcId="{38013E6F-5FCD-4528-8F34-586702CE5D6E}" destId="{A2C7C8CA-F02C-4D3E-A932-7286C8FA07DD}" srcOrd="2" destOrd="0" presId="urn:microsoft.com/office/officeart/2005/8/layout/gear1"/>
    <dgm:cxn modelId="{316BCC2A-8EEF-4DB0-977E-EB9E7960F1F3}" type="presOf" srcId="{613D6BAC-9A96-4CE7-9D30-2903FECBE13A}" destId="{F96B1232-8697-4F16-B088-62E3552D8F83}" srcOrd="2" destOrd="0" presId="urn:microsoft.com/office/officeart/2005/8/layout/gear1"/>
    <dgm:cxn modelId="{6BCB9342-CA8E-47ED-8C86-98C92A184C1D}" type="presOf" srcId="{20B8CB6E-524E-4C46-A63D-81E14EBF5639}" destId="{E794FD88-61F2-4C24-BF6E-783A42CCA064}" srcOrd="0" destOrd="0" presId="urn:microsoft.com/office/officeart/2005/8/layout/gear1"/>
    <dgm:cxn modelId="{054C7566-114C-4E71-838A-5B4528BFE9C9}" type="presOf" srcId="{C8A37A94-C7CA-48C0-87A6-EA94E1C1AEB7}" destId="{F13D21BA-AFE0-4772-8D14-03DAE0F585C6}" srcOrd="0" destOrd="0" presId="urn:microsoft.com/office/officeart/2005/8/layout/gear1"/>
    <dgm:cxn modelId="{442D9D4B-1455-4481-9B00-E5A9028D456A}" srcId="{20B8CB6E-524E-4C46-A63D-81E14EBF5639}" destId="{38013E6F-5FCD-4528-8F34-586702CE5D6E}" srcOrd="2" destOrd="0" parTransId="{6E293728-F3EA-4B2A-9668-489EF8A55BED}" sibTransId="{25E3D168-721C-44D4-9F82-7AE01CA134F1}"/>
    <dgm:cxn modelId="{039F9F6C-E6C6-4885-AD3F-E382157D06B5}" type="presOf" srcId="{613D6BAC-9A96-4CE7-9D30-2903FECBE13A}" destId="{75D44704-E2B2-48AE-A26C-FCB7759E8517}" srcOrd="0" destOrd="0" presId="urn:microsoft.com/office/officeart/2005/8/layout/gear1"/>
    <dgm:cxn modelId="{EEB2CB82-52D3-4669-8E7C-0F96AD456FA1}" type="presOf" srcId="{38013E6F-5FCD-4528-8F34-586702CE5D6E}" destId="{47857F3A-C006-488A-8A03-735ED6E9ADAB}" srcOrd="0" destOrd="0" presId="urn:microsoft.com/office/officeart/2005/8/layout/gear1"/>
    <dgm:cxn modelId="{F0236191-1EA0-412E-ABDC-BCB33AEE63A8}" type="presOf" srcId="{A5629026-7841-4812-90A3-724170D9782C}" destId="{55A7553A-98AF-4DB4-8E1E-C1C846A8FB57}" srcOrd="0" destOrd="0" presId="urn:microsoft.com/office/officeart/2005/8/layout/gear1"/>
    <dgm:cxn modelId="{E011F792-9C3A-4AFA-B31E-BD0FC8B74C20}" type="presOf" srcId="{C8A37A94-C7CA-48C0-87A6-EA94E1C1AEB7}" destId="{DB80492F-0454-4A82-A206-73D1C5947A75}" srcOrd="2" destOrd="0" presId="urn:microsoft.com/office/officeart/2005/8/layout/gear1"/>
    <dgm:cxn modelId="{03A701B0-045E-4C3C-B60B-04D98B5D0F27}" type="presOf" srcId="{613D6BAC-9A96-4CE7-9D30-2903FECBE13A}" destId="{B099FD83-06E7-41FA-9017-01F7DA81D6A1}" srcOrd="1" destOrd="0" presId="urn:microsoft.com/office/officeart/2005/8/layout/gear1"/>
    <dgm:cxn modelId="{21549FBB-A901-417C-BC01-1CA157B886D4}" type="presOf" srcId="{38013E6F-5FCD-4528-8F34-586702CE5D6E}" destId="{7DAF7019-DCC0-4F55-B965-C70F87B1A366}" srcOrd="3" destOrd="0" presId="urn:microsoft.com/office/officeart/2005/8/layout/gear1"/>
    <dgm:cxn modelId="{C431AFBF-892A-4112-9BCD-C72B2F58710D}" type="presOf" srcId="{38013E6F-5FCD-4528-8F34-586702CE5D6E}" destId="{A47C7072-FF88-4B1F-BDDF-0097F0EE616A}" srcOrd="1" destOrd="0" presId="urn:microsoft.com/office/officeart/2005/8/layout/gear1"/>
    <dgm:cxn modelId="{8A82E3C9-6DC2-43DF-B1D3-08D8882AACCF}" type="presOf" srcId="{C8A37A94-C7CA-48C0-87A6-EA94E1C1AEB7}" destId="{CBF533C3-30FF-4EDD-AFCC-0F6228700D9E}" srcOrd="1" destOrd="0" presId="urn:microsoft.com/office/officeart/2005/8/layout/gear1"/>
    <dgm:cxn modelId="{DA4B8DDA-8E15-4640-A649-EBA1D4A043FB}" srcId="{20B8CB6E-524E-4C46-A63D-81E14EBF5639}" destId="{C8A37A94-C7CA-48C0-87A6-EA94E1C1AEB7}" srcOrd="1" destOrd="0" parTransId="{AE5CA3FB-56D2-45C2-8AF7-399A93DE5AA9}" sibTransId="{A5629026-7841-4812-90A3-724170D9782C}"/>
    <dgm:cxn modelId="{6FADC40E-4D98-450C-9061-6BE3F89718D0}" type="presParOf" srcId="{E794FD88-61F2-4C24-BF6E-783A42CCA064}" destId="{75D44704-E2B2-48AE-A26C-FCB7759E8517}" srcOrd="0" destOrd="0" presId="urn:microsoft.com/office/officeart/2005/8/layout/gear1"/>
    <dgm:cxn modelId="{35BEA94A-EF6F-40F4-A95F-FCD17737C5B2}" type="presParOf" srcId="{E794FD88-61F2-4C24-BF6E-783A42CCA064}" destId="{B099FD83-06E7-41FA-9017-01F7DA81D6A1}" srcOrd="1" destOrd="0" presId="urn:microsoft.com/office/officeart/2005/8/layout/gear1"/>
    <dgm:cxn modelId="{CE3D0351-DE40-4F64-88F4-E166734086FD}" type="presParOf" srcId="{E794FD88-61F2-4C24-BF6E-783A42CCA064}" destId="{F96B1232-8697-4F16-B088-62E3552D8F83}" srcOrd="2" destOrd="0" presId="urn:microsoft.com/office/officeart/2005/8/layout/gear1"/>
    <dgm:cxn modelId="{23F8370D-E587-40DE-8012-3A46CC82BC71}" type="presParOf" srcId="{E794FD88-61F2-4C24-BF6E-783A42CCA064}" destId="{F13D21BA-AFE0-4772-8D14-03DAE0F585C6}" srcOrd="3" destOrd="0" presId="urn:microsoft.com/office/officeart/2005/8/layout/gear1"/>
    <dgm:cxn modelId="{C7240A6C-18F5-4870-9D73-A2B740501887}" type="presParOf" srcId="{E794FD88-61F2-4C24-BF6E-783A42CCA064}" destId="{CBF533C3-30FF-4EDD-AFCC-0F6228700D9E}" srcOrd="4" destOrd="0" presId="urn:microsoft.com/office/officeart/2005/8/layout/gear1"/>
    <dgm:cxn modelId="{6E88CEB3-F2C5-417B-B54E-21D8E1CF9E0A}" type="presParOf" srcId="{E794FD88-61F2-4C24-BF6E-783A42CCA064}" destId="{DB80492F-0454-4A82-A206-73D1C5947A75}" srcOrd="5" destOrd="0" presId="urn:microsoft.com/office/officeart/2005/8/layout/gear1"/>
    <dgm:cxn modelId="{0A858395-BF98-411B-AC73-16E7086F0DFF}" type="presParOf" srcId="{E794FD88-61F2-4C24-BF6E-783A42CCA064}" destId="{47857F3A-C006-488A-8A03-735ED6E9ADAB}" srcOrd="6" destOrd="0" presId="urn:microsoft.com/office/officeart/2005/8/layout/gear1"/>
    <dgm:cxn modelId="{FAA16E4E-D167-44AB-A2AF-A928B3B2BB1E}" type="presParOf" srcId="{E794FD88-61F2-4C24-BF6E-783A42CCA064}" destId="{A47C7072-FF88-4B1F-BDDF-0097F0EE616A}" srcOrd="7" destOrd="0" presId="urn:microsoft.com/office/officeart/2005/8/layout/gear1"/>
    <dgm:cxn modelId="{B6CA5C98-BF4E-4523-8B36-B7A0C9E07B76}" type="presParOf" srcId="{E794FD88-61F2-4C24-BF6E-783A42CCA064}" destId="{A2C7C8CA-F02C-4D3E-A932-7286C8FA07DD}" srcOrd="8" destOrd="0" presId="urn:microsoft.com/office/officeart/2005/8/layout/gear1"/>
    <dgm:cxn modelId="{4A51F564-4001-4E0D-9B3D-45F85706EB1A}" type="presParOf" srcId="{E794FD88-61F2-4C24-BF6E-783A42CCA064}" destId="{7DAF7019-DCC0-4F55-B965-C70F87B1A366}" srcOrd="9" destOrd="0" presId="urn:microsoft.com/office/officeart/2005/8/layout/gear1"/>
    <dgm:cxn modelId="{9969E799-6F7A-4DFA-B48F-D2503A6A237D}" type="presParOf" srcId="{E794FD88-61F2-4C24-BF6E-783A42CCA064}" destId="{D377D9E7-2665-4975-B343-13860D00A5AD}" srcOrd="10" destOrd="0" presId="urn:microsoft.com/office/officeart/2005/8/layout/gear1"/>
    <dgm:cxn modelId="{C4FA7A48-53E9-42EC-9734-4B1BC241D05E}" type="presParOf" srcId="{E794FD88-61F2-4C24-BF6E-783A42CCA064}" destId="{55A7553A-98AF-4DB4-8E1E-C1C846A8FB57}" srcOrd="11" destOrd="0" presId="urn:microsoft.com/office/officeart/2005/8/layout/gear1"/>
    <dgm:cxn modelId="{F133A6B8-05AA-422B-BF38-58A0B1F222B3}" type="presParOf" srcId="{E794FD88-61F2-4C24-BF6E-783A42CCA064}" destId="{097F2ADE-3E1C-4160-AEEB-9A42D551557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555B7-E007-4AA6-8BCF-6626EB048367}">
      <dsp:nvSpPr>
        <dsp:cNvPr id="0" name=""/>
        <dsp:cNvSpPr/>
      </dsp:nvSpPr>
      <dsp:spPr>
        <a:xfrm rot="16200000">
          <a:off x="759" y="1945"/>
          <a:ext cx="3537820" cy="35378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rgbClr val="002060"/>
              </a:solidFill>
            </a:rPr>
            <a:t>從語文課程推動閱讀教育</a:t>
          </a:r>
        </a:p>
      </dsp:txBody>
      <dsp:txXfrm rot="5400000">
        <a:off x="759" y="886400"/>
        <a:ext cx="2918702" cy="1768910"/>
      </dsp:txXfrm>
    </dsp:sp>
    <dsp:sp modelId="{0DDAEB58-7467-451C-A177-0442747870F5}">
      <dsp:nvSpPr>
        <dsp:cNvPr id="0" name=""/>
        <dsp:cNvSpPr/>
      </dsp:nvSpPr>
      <dsp:spPr>
        <a:xfrm rot="5400000">
          <a:off x="3714129" y="1945"/>
          <a:ext cx="3537820" cy="35378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rgbClr val="002060"/>
              </a:solidFill>
            </a:rPr>
            <a:t>從學科學習逆向設計閱讀教育</a:t>
          </a:r>
        </a:p>
      </dsp:txBody>
      <dsp:txXfrm rot="-5400000">
        <a:off x="4333247" y="886400"/>
        <a:ext cx="2918702" cy="1768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4B3F1-4F94-4646-B176-9FBB9881619D}">
      <dsp:nvSpPr>
        <dsp:cNvPr id="0" name=""/>
        <dsp:cNvSpPr/>
      </dsp:nvSpPr>
      <dsp:spPr>
        <a:xfrm>
          <a:off x="3489307" y="1586678"/>
          <a:ext cx="1132737" cy="1132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讀</a:t>
          </a:r>
        </a:p>
      </dsp:txBody>
      <dsp:txXfrm>
        <a:off x="3655192" y="1752563"/>
        <a:ext cx="800967" cy="800967"/>
      </dsp:txXfrm>
    </dsp:sp>
    <dsp:sp modelId="{58D5AC17-7D96-4F34-B503-7CE137075C1D}">
      <dsp:nvSpPr>
        <dsp:cNvPr id="0" name=""/>
        <dsp:cNvSpPr/>
      </dsp:nvSpPr>
      <dsp:spPr>
        <a:xfrm rot="5400000">
          <a:off x="3935992" y="1175068"/>
          <a:ext cx="239368" cy="385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3971897" y="1216189"/>
        <a:ext cx="167558" cy="231078"/>
      </dsp:txXfrm>
    </dsp:sp>
    <dsp:sp modelId="{03F2CCC6-9C11-4732-9A9E-92B17924548E}">
      <dsp:nvSpPr>
        <dsp:cNvPr id="0" name=""/>
        <dsp:cNvSpPr/>
      </dsp:nvSpPr>
      <dsp:spPr>
        <a:xfrm>
          <a:off x="3489307" y="2302"/>
          <a:ext cx="1132737" cy="1132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寫</a:t>
          </a:r>
        </a:p>
      </dsp:txBody>
      <dsp:txXfrm>
        <a:off x="3655192" y="168187"/>
        <a:ext cx="800967" cy="800967"/>
      </dsp:txXfrm>
    </dsp:sp>
    <dsp:sp modelId="{90A51572-48E9-497A-A243-F8C4FBFD7F83}">
      <dsp:nvSpPr>
        <dsp:cNvPr id="0" name=""/>
        <dsp:cNvSpPr/>
      </dsp:nvSpPr>
      <dsp:spPr>
        <a:xfrm rot="12600000">
          <a:off x="4616180" y="2353188"/>
          <a:ext cx="239368" cy="385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4683180" y="2448167"/>
        <a:ext cx="167558" cy="231078"/>
      </dsp:txXfrm>
    </dsp:sp>
    <dsp:sp modelId="{FBA954B9-21DF-4431-889B-B5A52E1FD627}">
      <dsp:nvSpPr>
        <dsp:cNvPr id="0" name=""/>
        <dsp:cNvSpPr/>
      </dsp:nvSpPr>
      <dsp:spPr>
        <a:xfrm>
          <a:off x="4861417" y="2378866"/>
          <a:ext cx="1132737" cy="1132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說</a:t>
          </a:r>
        </a:p>
      </dsp:txBody>
      <dsp:txXfrm>
        <a:off x="5027302" y="2544751"/>
        <a:ext cx="800967" cy="800967"/>
      </dsp:txXfrm>
    </dsp:sp>
    <dsp:sp modelId="{2CF9A4B0-758C-49EE-BACD-D57F2CF52B0B}">
      <dsp:nvSpPr>
        <dsp:cNvPr id="0" name=""/>
        <dsp:cNvSpPr/>
      </dsp:nvSpPr>
      <dsp:spPr>
        <a:xfrm rot="19800000">
          <a:off x="3255804" y="2353188"/>
          <a:ext cx="239368" cy="385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 rot="10800000">
        <a:off x="3260614" y="2448167"/>
        <a:ext cx="167558" cy="231078"/>
      </dsp:txXfrm>
    </dsp:sp>
    <dsp:sp modelId="{2DD04D2E-9555-478E-976E-26A5EB0E541A}">
      <dsp:nvSpPr>
        <dsp:cNvPr id="0" name=""/>
        <dsp:cNvSpPr/>
      </dsp:nvSpPr>
      <dsp:spPr>
        <a:xfrm>
          <a:off x="2117197" y="2378866"/>
          <a:ext cx="1132737" cy="1132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聽</a:t>
          </a:r>
        </a:p>
      </dsp:txBody>
      <dsp:txXfrm>
        <a:off x="2283082" y="2544751"/>
        <a:ext cx="800967" cy="800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6073D-CE00-4910-B488-5DE0A26BC728}">
      <dsp:nvSpPr>
        <dsp:cNvPr id="0" name=""/>
        <dsp:cNvSpPr/>
      </dsp:nvSpPr>
      <dsp:spPr>
        <a:xfrm>
          <a:off x="2778564" y="47407"/>
          <a:ext cx="2275549" cy="2275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閱讀理解</a:t>
          </a:r>
        </a:p>
      </dsp:txBody>
      <dsp:txXfrm>
        <a:off x="3081971" y="445628"/>
        <a:ext cx="1668736" cy="1023997"/>
      </dsp:txXfrm>
    </dsp:sp>
    <dsp:sp modelId="{09C8BB95-E2C3-4BA2-8760-9CA636F84034}">
      <dsp:nvSpPr>
        <dsp:cNvPr id="0" name=""/>
        <dsp:cNvSpPr/>
      </dsp:nvSpPr>
      <dsp:spPr>
        <a:xfrm>
          <a:off x="3599658" y="1469625"/>
          <a:ext cx="2275549" cy="2275549"/>
        </a:xfrm>
        <a:prstGeom prst="ellipse">
          <a:avLst/>
        </a:prstGeom>
        <a:noFill/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論證寫作</a:t>
          </a:r>
        </a:p>
      </dsp:txBody>
      <dsp:txXfrm>
        <a:off x="4295597" y="2057476"/>
        <a:ext cx="1365329" cy="1251552"/>
      </dsp:txXfrm>
    </dsp:sp>
    <dsp:sp modelId="{8F507070-D860-4ACA-872B-103CB52251DD}">
      <dsp:nvSpPr>
        <dsp:cNvPr id="0" name=""/>
        <dsp:cNvSpPr/>
      </dsp:nvSpPr>
      <dsp:spPr>
        <a:xfrm>
          <a:off x="1957470" y="1469625"/>
          <a:ext cx="2275549" cy="2275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批判思考</a:t>
          </a:r>
        </a:p>
      </dsp:txBody>
      <dsp:txXfrm>
        <a:off x="2171751" y="2057476"/>
        <a:ext cx="1365329" cy="1251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4704-E2B2-48AE-A26C-FCB7759E8517}">
      <dsp:nvSpPr>
        <dsp:cNvPr id="0" name=""/>
        <dsp:cNvSpPr/>
      </dsp:nvSpPr>
      <dsp:spPr>
        <a:xfrm>
          <a:off x="4743580" y="1884771"/>
          <a:ext cx="2303610" cy="2303610"/>
        </a:xfrm>
        <a:prstGeom prst="gear9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rgbClr val="002060"/>
              </a:solidFill>
            </a:rPr>
            <a:t>批判性閱讀</a:t>
          </a:r>
          <a:endParaRPr lang="en-US" altLang="zh-TW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solidFill>
                <a:srgbClr val="002060"/>
              </a:solidFill>
            </a:rPr>
            <a:t>探究與實作</a:t>
          </a:r>
        </a:p>
      </dsp:txBody>
      <dsp:txXfrm>
        <a:off x="5206708" y="2424381"/>
        <a:ext cx="1377354" cy="1184103"/>
      </dsp:txXfrm>
    </dsp:sp>
    <dsp:sp modelId="{F13D21BA-AFE0-4772-8D14-03DAE0F585C6}">
      <dsp:nvSpPr>
        <dsp:cNvPr id="0" name=""/>
        <dsp:cNvSpPr/>
      </dsp:nvSpPr>
      <dsp:spPr>
        <a:xfrm>
          <a:off x="3403298" y="1340282"/>
          <a:ext cx="1675352" cy="1675352"/>
        </a:xfrm>
        <a:prstGeom prst="gear6">
          <a:avLst/>
        </a:prstGeom>
        <a:gradFill rotWithShape="1">
          <a:gsLst>
            <a:gs pos="0">
              <a:schemeClr val="accent1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shade val="35000"/>
              <a:satMod val="16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002060"/>
              </a:solidFill>
            </a:rPr>
            <a:t>在地</a:t>
          </a:r>
        </a:p>
      </dsp:txBody>
      <dsp:txXfrm>
        <a:off x="3825073" y="1764606"/>
        <a:ext cx="831802" cy="826704"/>
      </dsp:txXfrm>
    </dsp:sp>
    <dsp:sp modelId="{47857F3A-C006-488A-8A03-735ED6E9ADAB}">
      <dsp:nvSpPr>
        <dsp:cNvPr id="0" name=""/>
        <dsp:cNvSpPr/>
      </dsp:nvSpPr>
      <dsp:spPr>
        <a:xfrm rot="20700000">
          <a:off x="4341667" y="184459"/>
          <a:ext cx="1641503" cy="1641503"/>
        </a:xfrm>
        <a:prstGeom prst="gear6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002060"/>
              </a:solidFill>
            </a:rPr>
            <a:t>全球</a:t>
          </a:r>
        </a:p>
      </dsp:txBody>
      <dsp:txXfrm rot="-20700000">
        <a:off x="4701697" y="544489"/>
        <a:ext cx="921444" cy="921444"/>
      </dsp:txXfrm>
    </dsp:sp>
    <dsp:sp modelId="{D377D9E7-2665-4975-B343-13860D00A5AD}">
      <dsp:nvSpPr>
        <dsp:cNvPr id="0" name=""/>
        <dsp:cNvSpPr/>
      </dsp:nvSpPr>
      <dsp:spPr>
        <a:xfrm>
          <a:off x="4566384" y="1537198"/>
          <a:ext cx="2948620" cy="2948620"/>
        </a:xfrm>
        <a:prstGeom prst="circularArrow">
          <a:avLst>
            <a:gd name="adj1" fmla="val 4687"/>
            <a:gd name="adj2" fmla="val 299029"/>
            <a:gd name="adj3" fmla="val 2516106"/>
            <a:gd name="adj4" fmla="val 1586140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7553A-98AF-4DB4-8E1E-C1C846A8FB57}">
      <dsp:nvSpPr>
        <dsp:cNvPr id="0" name=""/>
        <dsp:cNvSpPr/>
      </dsp:nvSpPr>
      <dsp:spPr>
        <a:xfrm>
          <a:off x="3106596" y="969615"/>
          <a:ext cx="2142357" cy="21423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F2ADE-3E1C-4160-AEEB-9A42D5515575}">
      <dsp:nvSpPr>
        <dsp:cNvPr id="0" name=""/>
        <dsp:cNvSpPr/>
      </dsp:nvSpPr>
      <dsp:spPr>
        <a:xfrm>
          <a:off x="3961970" y="-175065"/>
          <a:ext cx="2309892" cy="23098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reading.net/Home.aspx?Lang=zh-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w.com.tw/article/509750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mXiItk49G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gw.udn.com.tw/gw/photo.php?u=https://uc.udn.com.tw/photo/2018/12/02/99/5623041.jpg&amp;x=0&amp;y=0&amp;sw=0&amp;sh=0&amp;sl=W&amp;fw=105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esearch.sinica.edu.tw/wp-content/uploads/2020/11/chien-liang-lee-01--scaled-e1605775810488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4761470"/>
            <a:ext cx="7772400" cy="166170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800" b="1" dirty="0">
                <a:latin typeface="+mj-ea"/>
              </a:rPr>
              <a:t>在高層次思考中開展自己</a:t>
            </a:r>
            <a:endParaRPr lang="zh-TW" altLang="en-US" sz="6000" b="1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2800" dirty="0">
                <a:solidFill>
                  <a:srgbClr val="002060"/>
                </a:solidFill>
                <a:latin typeface="+mn-ea"/>
              </a:rPr>
              <a:t>黃春木</a:t>
            </a:r>
            <a:endParaRPr lang="en-US" altLang="zh-TW" sz="2800" dirty="0">
              <a:solidFill>
                <a:srgbClr val="002060"/>
              </a:solidFill>
              <a:latin typeface="+mn-ea"/>
            </a:endParaRPr>
          </a:p>
          <a:p>
            <a:pPr algn="r"/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臺北市立建國高中歷史科</a:t>
            </a:r>
          </a:p>
        </p:txBody>
      </p:sp>
    </p:spTree>
    <p:extLst>
      <p:ext uri="{BB962C8B-B14F-4D97-AF65-F5344CB8AC3E}">
        <p14:creationId xmlns:p14="http://schemas.microsoft.com/office/powerpoint/2010/main" val="83189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推行閱讀教育的基本考量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10061883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文本類型的選擇：文學類、非文學</a:t>
            </a:r>
            <a:endParaRPr lang="en-US" altLang="zh-TW" sz="4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類（訊息類）</a:t>
            </a:r>
            <a:endParaRPr lang="en-US" altLang="zh-TW" sz="4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閱讀策略的指引：略讀、細讀、寫</a:t>
            </a:r>
            <a:endParaRPr lang="en-US" altLang="zh-TW" sz="4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摘要、作筆記</a:t>
            </a:r>
            <a:r>
              <a:rPr lang="en-US" altLang="zh-TW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學習表現的設定：寫心得？小論文？</a:t>
            </a:r>
            <a:endParaRPr lang="en-US" altLang="zh-TW" sz="4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990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「書」在哪裡</a:t>
            </a:r>
            <a:r>
              <a:rPr lang="zh-TW" altLang="en-US" sz="5400" b="1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altLang="zh-TW" sz="4400" b="1" dirty="0" err="1">
                <a:solidFill>
                  <a:srgbClr val="0070C0"/>
                </a:solidFill>
              </a:rPr>
              <a:t>SmartReading</a:t>
            </a:r>
            <a:r>
              <a:rPr lang="en-US" altLang="zh-TW" sz="4400" b="1" dirty="0">
                <a:solidFill>
                  <a:srgbClr val="0070C0"/>
                </a:solidFill>
              </a:rPr>
              <a:t> </a:t>
            </a:r>
            <a:r>
              <a:rPr lang="zh-TW" altLang="en-US" sz="4400" b="1" dirty="0">
                <a:solidFill>
                  <a:srgbClr val="0070C0"/>
                </a:solidFill>
              </a:rPr>
              <a:t>適性閱讀系統</a:t>
            </a:r>
            <a:endParaRPr lang="en-US" altLang="zh-TW" sz="4400" b="1" dirty="0">
              <a:solidFill>
                <a:srgbClr val="0070C0"/>
              </a:solidFill>
            </a:endParaRPr>
          </a:p>
          <a:p>
            <a:pPr algn="ctr"/>
            <a:r>
              <a:rPr lang="en-US" altLang="zh-TW" sz="2800" dirty="0">
                <a:hlinkClick r:id="rId2"/>
              </a:rPr>
              <a:t>https://smartreading.net/Home.aspx?Lang=zh-TW</a:t>
            </a:r>
            <a:endParaRPr lang="en-US" altLang="zh-TW" sz="2800" dirty="0"/>
          </a:p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zh-TW" altLang="en-US" sz="2800" dirty="0">
                <a:solidFill>
                  <a:srgbClr val="00B0F0"/>
                </a:solidFill>
              </a:rPr>
              <a:t>國立臺灣師範大學及臺北市政府教育局共同建置</a:t>
            </a:r>
            <a:r>
              <a:rPr lang="zh-TW" altLang="en-US" sz="28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sz="2800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40000" algn="just">
              <a:spcBef>
                <a:spcPts val="3000"/>
              </a:spcBef>
            </a:pPr>
            <a:r>
              <a:rPr lang="zh-TW" altLang="en-US" sz="2800" dirty="0">
                <a:solidFill>
                  <a:srgbClr val="00B0F0"/>
                </a:solidFill>
              </a:rPr>
              <a:t>匯集多項得獎好書推薦，適合親、師、生閱讀或共讀</a:t>
            </a:r>
            <a:r>
              <a:rPr lang="zh-TW" altLang="en-US" sz="2800" dirty="0">
                <a:solidFill>
                  <a:srgbClr val="00B0F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：</a:t>
            </a:r>
            <a:endParaRPr lang="zh-TW" altLang="en-US" sz="2800" dirty="0">
              <a:solidFill>
                <a:srgbClr val="00B0F0"/>
              </a:solidFill>
            </a:endParaRPr>
          </a:p>
          <a:p>
            <a:pPr marL="540000" algn="just">
              <a:spcBef>
                <a:spcPts val="600"/>
              </a:spcBef>
            </a:pPr>
            <a:r>
              <a:rPr lang="en-US" altLang="zh-TW" sz="2800" dirty="0">
                <a:solidFill>
                  <a:srgbClr val="00B0F0"/>
                </a:solidFill>
              </a:rPr>
              <a:t>1.</a:t>
            </a:r>
            <a:r>
              <a:rPr lang="zh-TW" altLang="en-US" sz="2800" dirty="0">
                <a:solidFill>
                  <a:srgbClr val="00B0F0"/>
                </a:solidFill>
              </a:rPr>
              <a:t>文化部「金鼎獎」、「中小學生讀物選介」</a:t>
            </a:r>
            <a:endParaRPr lang="en-US" altLang="zh-TW" sz="2800" dirty="0">
              <a:solidFill>
                <a:srgbClr val="00B0F0"/>
              </a:solidFill>
            </a:endParaRPr>
          </a:p>
          <a:p>
            <a:pPr marL="540000" algn="just">
              <a:spcBef>
                <a:spcPts val="600"/>
              </a:spcBef>
            </a:pPr>
            <a:r>
              <a:rPr lang="en-US" altLang="zh-TW" sz="2800" dirty="0">
                <a:solidFill>
                  <a:srgbClr val="00B0F0"/>
                </a:solidFill>
              </a:rPr>
              <a:t>2.</a:t>
            </a:r>
            <a:r>
              <a:rPr lang="zh-TW" altLang="en-US" sz="2800" dirty="0">
                <a:solidFill>
                  <a:srgbClr val="00B0F0"/>
                </a:solidFill>
              </a:rPr>
              <a:t>臺北市立圖書館「好書大家讀」</a:t>
            </a:r>
            <a:endParaRPr lang="en-US" altLang="zh-TW" sz="2800" dirty="0">
              <a:solidFill>
                <a:srgbClr val="00B0F0"/>
              </a:solidFill>
            </a:endParaRPr>
          </a:p>
          <a:p>
            <a:pPr marL="540000" algn="just">
              <a:spcBef>
                <a:spcPts val="600"/>
              </a:spcBef>
            </a:pPr>
            <a:r>
              <a:rPr lang="en-US" altLang="zh-TW" sz="2800" dirty="0">
                <a:solidFill>
                  <a:srgbClr val="00B0F0"/>
                </a:solidFill>
              </a:rPr>
              <a:t>3.</a:t>
            </a:r>
            <a:r>
              <a:rPr lang="zh-TW" altLang="en-US" sz="2800" dirty="0">
                <a:solidFill>
                  <a:srgbClr val="00B0F0"/>
                </a:solidFill>
              </a:rPr>
              <a:t>「</a:t>
            </a:r>
            <a:r>
              <a:rPr lang="en-US" altLang="zh-TW" sz="2800" dirty="0">
                <a:solidFill>
                  <a:srgbClr val="00B0F0"/>
                </a:solidFill>
              </a:rPr>
              <a:t>OPEN BOOK</a:t>
            </a:r>
            <a:r>
              <a:rPr lang="zh-TW" altLang="en-US" sz="2800" dirty="0">
                <a:solidFill>
                  <a:srgbClr val="00B0F0"/>
                </a:solidFill>
              </a:rPr>
              <a:t>好書獎」、「兒童文學牧笛獎」等</a:t>
            </a:r>
          </a:p>
        </p:txBody>
      </p:sp>
    </p:spTree>
    <p:extLst>
      <p:ext uri="{BB962C8B-B14F-4D97-AF65-F5344CB8AC3E}">
        <p14:creationId xmlns:p14="http://schemas.microsoft.com/office/powerpoint/2010/main" val="78722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「書」在哪裡</a:t>
            </a:r>
            <a:r>
              <a:rPr lang="zh-TW" altLang="en-US" sz="5400" b="1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924432"/>
            <a:ext cx="9720073" cy="3384928"/>
          </a:xfrm>
        </p:spPr>
        <p:txBody>
          <a:bodyPr/>
          <a:lstStyle/>
          <a:p>
            <a:endParaRPr lang="en-US" altLang="zh-TW" dirty="0"/>
          </a:p>
          <a:p>
            <a:pPr algn="ctr"/>
            <a:r>
              <a:rPr lang="zh-TW" altLang="en-US" sz="6000" dirty="0">
                <a:solidFill>
                  <a:srgbClr val="00B0F0"/>
                </a:solidFill>
              </a:rPr>
              <a:t>在圖書館、書店、電子書</a:t>
            </a:r>
          </a:p>
        </p:txBody>
      </p:sp>
    </p:spTree>
    <p:extLst>
      <p:ext uri="{BB962C8B-B14F-4D97-AF65-F5344CB8AC3E}">
        <p14:creationId xmlns:p14="http://schemas.microsoft.com/office/powerpoint/2010/main" val="93684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「書」在哪裡</a:t>
            </a:r>
            <a:r>
              <a:rPr lang="zh-TW" altLang="en-US" sz="5400" b="1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altLang="zh-TW" sz="2400" dirty="0">
              <a:solidFill>
                <a:srgbClr val="00B0F0"/>
              </a:solidFill>
            </a:endParaRPr>
          </a:p>
          <a:p>
            <a:pPr algn="ctr"/>
            <a:r>
              <a:rPr lang="zh-TW" altLang="en-US" sz="6000" dirty="0">
                <a:solidFill>
                  <a:srgbClr val="00B0F0"/>
                </a:solidFill>
              </a:rPr>
              <a:t>在線上資料庫、科普網站</a:t>
            </a:r>
            <a:endParaRPr lang="en-US" altLang="zh-TW" sz="6000" dirty="0">
              <a:solidFill>
                <a:srgbClr val="00B0F0"/>
              </a:solidFill>
            </a:endParaRPr>
          </a:p>
          <a:p>
            <a:pPr algn="ctr">
              <a:spcBef>
                <a:spcPts val="3000"/>
              </a:spcBef>
            </a:pPr>
            <a:r>
              <a:rPr lang="zh-TW" altLang="en-US" sz="4400" dirty="0">
                <a:solidFill>
                  <a:srgbClr val="00B0F0"/>
                </a:solidFill>
                <a:latin typeface="+mn-ea"/>
              </a:rPr>
              <a:t>例如：科學人、科學發展、泛科學、遠流精選電子書庫、聯合知識庫、臺灣期刊論文索引系統、說書、菜市場政治學、巷仔口社會學、芭樂人類學、動物當代思潮等</a:t>
            </a:r>
            <a:endParaRPr lang="zh-TW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60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「書」不在哪裡</a:t>
            </a:r>
            <a:r>
              <a:rPr lang="zh-TW" altLang="en-US" sz="5400" b="1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545492"/>
            <a:ext cx="9720073" cy="3763868"/>
          </a:xfrm>
        </p:spPr>
        <p:txBody>
          <a:bodyPr/>
          <a:lstStyle/>
          <a:p>
            <a:endParaRPr lang="en-US" altLang="zh-TW" dirty="0"/>
          </a:p>
          <a:p>
            <a:pPr algn="ctr"/>
            <a:r>
              <a:rPr lang="zh-TW" altLang="en-US" sz="5400" dirty="0">
                <a:solidFill>
                  <a:srgbClr val="00B0F0"/>
                </a:solidFill>
              </a:rPr>
              <a:t>大多數不在維基百科，</a:t>
            </a:r>
            <a:endParaRPr lang="en-US" altLang="zh-TW" sz="5400" dirty="0">
              <a:solidFill>
                <a:srgbClr val="00B0F0"/>
              </a:solidFill>
            </a:endParaRPr>
          </a:p>
          <a:p>
            <a:pPr algn="ctr"/>
            <a:r>
              <a:rPr lang="zh-TW" altLang="en-US" sz="5400" dirty="0">
                <a:solidFill>
                  <a:srgbClr val="00B0F0"/>
                </a:solidFill>
              </a:rPr>
              <a:t>或 </a:t>
            </a:r>
            <a:r>
              <a:rPr lang="en-US" altLang="zh-TW" sz="5400" dirty="0">
                <a:solidFill>
                  <a:srgbClr val="00B0F0"/>
                </a:solidFill>
              </a:rPr>
              <a:t>Google</a:t>
            </a:r>
            <a:r>
              <a:rPr lang="zh-TW" altLang="en-US" sz="5400" dirty="0">
                <a:solidFill>
                  <a:srgbClr val="00B0F0"/>
                </a:solidFill>
              </a:rPr>
              <a:t> 大神那裡</a:t>
            </a:r>
          </a:p>
        </p:txBody>
      </p:sp>
    </p:spTree>
    <p:extLst>
      <p:ext uri="{BB962C8B-B14F-4D97-AF65-F5344CB8AC3E}">
        <p14:creationId xmlns:p14="http://schemas.microsoft.com/office/powerpoint/2010/main" val="367987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讀「書」的境界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479588"/>
            <a:ext cx="10550034" cy="382977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4000" b="1" dirty="0">
                <a:solidFill>
                  <a:srgbClr val="0070C0"/>
                </a:solidFill>
              </a:rPr>
              <a:t> 明</a:t>
            </a:r>
            <a:r>
              <a:rPr lang="zh-TW" altLang="en-US" sz="4000" dirty="0">
                <a:solidFill>
                  <a:srgbClr val="00B0F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：</a:t>
            </a:r>
            <a:r>
              <a:rPr lang="zh-TW" altLang="en-US" sz="4000" dirty="0">
                <a:solidFill>
                  <a:srgbClr val="00B0F0"/>
                </a:solidFill>
              </a:rPr>
              <a:t>別人指定或建議讀的書→體察、發現意義</a:t>
            </a:r>
            <a:endParaRPr lang="en-US" altLang="zh-TW" sz="4000" dirty="0">
              <a:solidFill>
                <a:srgbClr val="00B0F0"/>
              </a:solidFill>
            </a:endParaRP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zh-TW" altLang="en-US" sz="4000" b="1" dirty="0">
                <a:solidFill>
                  <a:srgbClr val="0070C0"/>
                </a:solidFill>
              </a:rPr>
              <a:t> 廣</a:t>
            </a:r>
            <a:r>
              <a:rPr lang="zh-TW" altLang="en-US" sz="4000" dirty="0">
                <a:solidFill>
                  <a:srgbClr val="00B0F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：</a:t>
            </a:r>
            <a:r>
              <a:rPr lang="zh-TW" altLang="en-US" sz="4000" dirty="0">
                <a:solidFill>
                  <a:srgbClr val="00B0F0"/>
                </a:solidFill>
              </a:rPr>
              <a:t>無目的性隨機讀的書→自發及探險</a:t>
            </a:r>
            <a:endParaRPr lang="en-US" altLang="zh-TW" sz="4000" dirty="0">
              <a:solidFill>
                <a:srgbClr val="00B0F0"/>
              </a:solidFill>
            </a:endParaRP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zh-TW" altLang="en-US" sz="4000" b="1" dirty="0">
                <a:solidFill>
                  <a:srgbClr val="0070C0"/>
                </a:solidFill>
              </a:rPr>
              <a:t> 深</a:t>
            </a:r>
            <a:r>
              <a:rPr lang="zh-TW" altLang="en-US" sz="4000" dirty="0">
                <a:solidFill>
                  <a:srgbClr val="00B0F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：</a:t>
            </a:r>
            <a:r>
              <a:rPr lang="zh-TW" altLang="en-US" sz="4000" dirty="0">
                <a:solidFill>
                  <a:srgbClr val="00B0F0"/>
                </a:solidFill>
              </a:rPr>
              <a:t>帶著困惑而查找來讀的書→探究、解決問題</a:t>
            </a:r>
            <a:endParaRPr lang="en-US" altLang="zh-TW" sz="4000" dirty="0">
              <a:solidFill>
                <a:srgbClr val="00B0F0"/>
              </a:solidFill>
            </a:endParaRPr>
          </a:p>
          <a:p>
            <a:pPr marL="0" indent="0" algn="ctr">
              <a:spcBef>
                <a:spcPts val="4800"/>
              </a:spcBef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+mn-ea"/>
              </a:rPr>
              <a:t>從國中到高中：</a:t>
            </a:r>
            <a:r>
              <a:rPr lang="zh-TW" altLang="en-US" sz="4400" b="1" u="sng" dirty="0">
                <a:solidFill>
                  <a:srgbClr val="0070C0"/>
                </a:solidFill>
                <a:latin typeface="+mn-ea"/>
              </a:rPr>
              <a:t>能</a:t>
            </a:r>
            <a:r>
              <a:rPr lang="zh-TW" altLang="en-US" sz="4400" b="1" u="sng" dirty="0">
                <a:solidFill>
                  <a:srgbClr val="0070C0"/>
                </a:solidFill>
                <a:latin typeface="Cambria" panose="02040503050406030204" pitchFamily="18" charset="0"/>
              </a:rPr>
              <a:t>引領出 </a:t>
            </a:r>
            <a:r>
              <a:rPr lang="en-US" altLang="zh-TW" sz="4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zh-TW" altLang="en-US" sz="4400" b="1" u="sng" dirty="0">
                <a:solidFill>
                  <a:srgbClr val="0070C0"/>
                </a:solidFill>
                <a:latin typeface="Cambria" panose="02040503050406030204" pitchFamily="18" charset="0"/>
              </a:rPr>
              <a:t>、</a:t>
            </a:r>
            <a:r>
              <a:rPr lang="en-US" altLang="zh-TW" sz="4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zh-TW" altLang="en-US" sz="4400" b="1" u="sng" dirty="0">
                <a:solidFill>
                  <a:srgbClr val="0070C0"/>
                </a:solidFill>
                <a:latin typeface="+mn-ea"/>
              </a:rPr>
              <a:t>的 </a:t>
            </a:r>
            <a:r>
              <a:rPr lang="en-US" altLang="zh-TW" sz="4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zh-TW" altLang="en-US" sz="4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TW" altLang="en-US" sz="4400" b="1" u="sng" dirty="0">
                <a:solidFill>
                  <a:srgbClr val="0070C0"/>
                </a:solidFill>
                <a:latin typeface="+mn-ea"/>
              </a:rPr>
              <a:t>最有價值</a:t>
            </a:r>
            <a:endParaRPr lang="zh-TW" altLang="en-US" sz="44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5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閱讀的價值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479588"/>
            <a:ext cx="10327613" cy="382977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solidFill>
                  <a:srgbClr val="00B0F0"/>
                </a:solidFill>
              </a:rPr>
              <a:t>讀書最大的價值，在於「自己」選書的過程。</a:t>
            </a:r>
            <a:endParaRPr lang="en-US" altLang="zh-TW" sz="4000" dirty="0">
              <a:solidFill>
                <a:srgbClr val="00B0F0"/>
              </a:solidFill>
            </a:endParaRP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zh-TW" altLang="en-US" sz="4000" dirty="0">
                <a:solidFill>
                  <a:srgbClr val="00B0F0"/>
                </a:solidFill>
              </a:rPr>
              <a:t>書籍最大的價值，源於「自己」應用的過程。</a:t>
            </a:r>
            <a:endParaRPr lang="en-US" altLang="zh-TW" sz="4000" dirty="0">
              <a:solidFill>
                <a:srgbClr val="00B0F0"/>
              </a:solidFill>
            </a:endParaRPr>
          </a:p>
          <a:p>
            <a:pPr marL="0" indent="0" algn="ctr">
              <a:spcBef>
                <a:spcPts val="4800"/>
              </a:spcBef>
              <a:buNone/>
            </a:pPr>
            <a:r>
              <a:rPr lang="zh-TW" altLang="en-US" sz="5400" b="1" dirty="0">
                <a:solidFill>
                  <a:srgbClr val="0070C0"/>
                </a:solidFill>
              </a:rPr>
              <a:t>探索→發現→拓展自己</a:t>
            </a:r>
            <a:endParaRPr lang="en-US" altLang="zh-TW" sz="54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166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閱讀三大好處，選書三大方向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2993" y="2647405"/>
            <a:ext cx="6684417" cy="314379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啟迪心靈</a:t>
            </a:r>
            <a:endParaRPr lang="en-US" altLang="zh-TW" sz="4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拓展視野</a:t>
            </a:r>
            <a:endParaRPr lang="en-US" altLang="zh-TW" sz="4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精純思考</a:t>
            </a:r>
          </a:p>
        </p:txBody>
      </p:sp>
    </p:spTree>
    <p:extLst>
      <p:ext uri="{BB962C8B-B14F-4D97-AF65-F5344CB8AC3E}">
        <p14:creationId xmlns:p14="http://schemas.microsoft.com/office/powerpoint/2010/main" val="171428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「書」要怎麼讀</a:t>
            </a:r>
            <a:r>
              <a:rPr lang="zh-TW" altLang="en-US" sz="5400" b="1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306596"/>
            <a:ext cx="9720073" cy="4002764"/>
          </a:xfrm>
        </p:spPr>
        <p:txBody>
          <a:bodyPr>
            <a:normAutofit lnSpcReduction="10000"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zh-TW" altLang="en-US" sz="4400" dirty="0">
                <a:solidFill>
                  <a:srgbClr val="00B0F0"/>
                </a:solidFill>
                <a:latin typeface="+mn-ea"/>
              </a:rPr>
              <a:t>筆記：筆記是最專注的閱讀</a:t>
            </a:r>
            <a:endParaRPr lang="en-US" altLang="zh-TW" sz="4400" dirty="0">
              <a:solidFill>
                <a:srgbClr val="00B0F0"/>
              </a:solidFill>
              <a:latin typeface="+mn-ea"/>
            </a:endParaRPr>
          </a:p>
          <a:p>
            <a:pPr marL="457200" indent="-457200" algn="ctr">
              <a:spcBef>
                <a:spcPts val="3000"/>
              </a:spcBef>
              <a:buFont typeface="+mj-lt"/>
              <a:buAutoNum type="arabicPeriod"/>
            </a:pPr>
            <a:r>
              <a:rPr lang="zh-TW" altLang="en-US" sz="4400" dirty="0">
                <a:solidFill>
                  <a:srgbClr val="00B0F0"/>
                </a:solidFill>
                <a:latin typeface="+mn-ea"/>
              </a:rPr>
              <a:t>摘要：摘要是最基本的理解</a:t>
            </a:r>
            <a:endParaRPr lang="en-US" altLang="zh-TW" sz="4400" dirty="0">
              <a:solidFill>
                <a:srgbClr val="00B0F0"/>
              </a:solidFill>
              <a:latin typeface="+mn-ea"/>
            </a:endParaRPr>
          </a:p>
          <a:p>
            <a:pPr marL="457200" indent="-457200" algn="ctr">
              <a:spcBef>
                <a:spcPts val="3000"/>
              </a:spcBef>
              <a:buFont typeface="+mj-lt"/>
              <a:buAutoNum type="arabicPeriod"/>
            </a:pPr>
            <a:r>
              <a:rPr lang="zh-TW" altLang="en-US" sz="4400" dirty="0">
                <a:solidFill>
                  <a:srgbClr val="00B0F0"/>
                </a:solidFill>
                <a:latin typeface="+mn-ea"/>
              </a:rPr>
              <a:t>寫作：寫作是最精純的思考</a:t>
            </a:r>
            <a:endParaRPr lang="en-US" altLang="zh-TW" sz="4400" dirty="0">
              <a:solidFill>
                <a:srgbClr val="00B0F0"/>
              </a:solidFill>
              <a:latin typeface="+mn-ea"/>
            </a:endParaRPr>
          </a:p>
          <a:p>
            <a:pPr marL="0" indent="0" algn="ctr">
              <a:spcBef>
                <a:spcPts val="5400"/>
              </a:spcBef>
              <a:buNone/>
            </a:pPr>
            <a:r>
              <a:rPr lang="zh-TW" altLang="en-US" sz="4400" b="1" dirty="0">
                <a:solidFill>
                  <a:srgbClr val="0070C0"/>
                </a:solidFill>
              </a:rPr>
              <a:t>在讀寫中展開學習</a:t>
            </a:r>
            <a:endParaRPr lang="zh-TW" altLang="en-US" sz="4400" b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40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「書」要怎麼讀</a:t>
            </a:r>
            <a:r>
              <a:rPr lang="zh-TW" altLang="en-US" sz="5400" b="1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603156"/>
            <a:ext cx="9720073" cy="370620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00B0F0"/>
                </a:solidFill>
              </a:rPr>
              <a:t>混合文本</a:t>
            </a:r>
            <a:endParaRPr lang="en-US" altLang="zh-TW" sz="5400" dirty="0">
              <a:solidFill>
                <a:srgbClr val="00B0F0"/>
              </a:solidFill>
            </a:endParaRPr>
          </a:p>
          <a:p>
            <a:pPr algn="ctr"/>
            <a:endParaRPr lang="en-US" altLang="zh-TW" sz="4400" dirty="0">
              <a:solidFill>
                <a:srgbClr val="00B0F0"/>
              </a:solidFill>
            </a:endParaRPr>
          </a:p>
          <a:p>
            <a:pPr algn="ctr"/>
            <a:r>
              <a:rPr lang="zh-TW" altLang="en-US" sz="5400" dirty="0">
                <a:solidFill>
                  <a:srgbClr val="00B0F0"/>
                </a:solidFill>
              </a:rPr>
              <a:t>不同形式資訊的互讀、統整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8424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圖片 1" descr="https://storage.googleapis.com/www-cw-com-tw/ckeditor/201911/ckeditor-5dc1264224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2" y="1962908"/>
            <a:ext cx="4828992" cy="32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5460" y="5251421"/>
            <a:ext cx="104702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Roboto"/>
                <a:cs typeface="新細明體" panose="02020500000000000000" pitchFamily="18" charset="-120"/>
              </a:rPr>
              <a:t>「這堂課一上路，我們就發現建中學生不會讀書，」建中是全台高中第一志願，黃春木卻語出驚人。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Roboto"/>
              <a:cs typeface="新細明體" panose="02020500000000000000" pitchFamily="18" charset="-12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rgbClr val="171717"/>
              </a:solidFill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171717"/>
                </a:solidFill>
              </a:rPr>
              <a:t>文</a:t>
            </a:r>
            <a:r>
              <a:rPr lang="en-US" altLang="zh-TW" sz="1400" dirty="0">
                <a:solidFill>
                  <a:srgbClr val="171717"/>
                </a:solidFill>
              </a:rPr>
              <a:t>--</a:t>
            </a:r>
            <a:r>
              <a:rPr lang="zh-TW" altLang="en-US" sz="1400" dirty="0">
                <a:solidFill>
                  <a:srgbClr val="171717"/>
                </a:solidFill>
              </a:rPr>
              <a:t>黃亦筠，天下雜誌</a:t>
            </a:r>
            <a:r>
              <a:rPr lang="en-US" altLang="zh-TW" sz="1400" dirty="0">
                <a:solidFill>
                  <a:srgbClr val="171717"/>
                </a:solidFill>
              </a:rPr>
              <a:t>685</a:t>
            </a:r>
            <a:r>
              <a:rPr lang="zh-TW" altLang="en-US" sz="1400" dirty="0">
                <a:solidFill>
                  <a:srgbClr val="171717"/>
                </a:solidFill>
              </a:rPr>
              <a:t>期，</a:t>
            </a:r>
            <a:r>
              <a:rPr lang="en-US" altLang="zh-TW" sz="1400" dirty="0">
                <a:solidFill>
                  <a:srgbClr val="171717"/>
                </a:solidFill>
              </a:rPr>
              <a:t>2019-11-04</a:t>
            </a:r>
            <a:r>
              <a:rPr lang="zh-TW" altLang="en-US" sz="1400" dirty="0">
                <a:solidFill>
                  <a:srgbClr val="171717"/>
                </a:solidFill>
              </a:rPr>
              <a:t>，</a:t>
            </a:r>
            <a:r>
              <a:rPr lang="en-US" altLang="zh-TW" sz="1400" dirty="0">
                <a:hlinkClick r:id="rId3"/>
              </a:rPr>
              <a:t>https://www.cw.com.tw/article/5097502</a:t>
            </a:r>
            <a:endParaRPr kumimoji="0" lang="zh-TW" altLang="zh-TW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940" y="362464"/>
            <a:ext cx="11203459" cy="15277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/>
              <a:t>麻煩大了</a:t>
            </a:r>
            <a:r>
              <a:rPr lang="zh-TW" altLang="en-US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en-US" altLang="zh-TW" sz="4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2800" b="1" dirty="0"/>
              <a:t>哪一堂課這麼狂？竟發現建中學生其實不會讀書</a:t>
            </a:r>
          </a:p>
        </p:txBody>
      </p:sp>
    </p:spTree>
    <p:extLst>
      <p:ext uri="{BB962C8B-B14F-4D97-AF65-F5344CB8AC3E}">
        <p14:creationId xmlns:p14="http://schemas.microsoft.com/office/powerpoint/2010/main" val="1402423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98356"/>
            <a:ext cx="9720073" cy="4011003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rgbClr val="00B0F0"/>
                </a:solidFill>
              </a:rPr>
              <a:t>影片</a:t>
            </a:r>
            <a:endParaRPr lang="en-US" altLang="zh-TW" sz="5400" dirty="0"/>
          </a:p>
          <a:p>
            <a:pPr algn="ctr"/>
            <a:r>
              <a:rPr lang="en-US" altLang="zh-TW" sz="6000" dirty="0">
                <a:latin typeface="+mj-lt"/>
                <a:hlinkClick r:id="rId2"/>
              </a:rPr>
              <a:t>Did you hear the one about the Iranian-American? | </a:t>
            </a:r>
            <a:r>
              <a:rPr lang="en-US" altLang="zh-TW" sz="6000" dirty="0" err="1">
                <a:latin typeface="+mj-lt"/>
                <a:hlinkClick r:id="rId2"/>
              </a:rPr>
              <a:t>Maz</a:t>
            </a:r>
            <a:r>
              <a:rPr lang="en-US" altLang="zh-TW" sz="6000" dirty="0">
                <a:latin typeface="+mj-lt"/>
                <a:hlinkClick r:id="rId2"/>
              </a:rPr>
              <a:t> </a:t>
            </a:r>
            <a:r>
              <a:rPr lang="en-US" altLang="zh-TW" sz="6000" dirty="0" err="1">
                <a:latin typeface="+mj-lt"/>
                <a:hlinkClick r:id="rId2"/>
              </a:rPr>
              <a:t>Jobrani</a:t>
            </a:r>
            <a:endParaRPr lang="zh-TW" altLang="en-US" sz="60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038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76" y="-16476"/>
            <a:ext cx="12175524" cy="47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flipV="1">
            <a:off x="16476" y="4419599"/>
            <a:ext cx="121755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" name="圖片 1" descr="「美軍無人機」、「為什麼要殺害我的家人？」大多數支持禁止LAWS的國家都是發展中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54" y="1231626"/>
            <a:ext cx="8023654" cy="53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800865" y="457200"/>
            <a:ext cx="5972432" cy="642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00B0F0"/>
                </a:solidFill>
              </a:rPr>
              <a:t>圖像</a:t>
            </a:r>
          </a:p>
        </p:txBody>
      </p:sp>
    </p:spTree>
    <p:extLst>
      <p:ext uri="{BB962C8B-B14F-4D97-AF65-F5344CB8AC3E}">
        <p14:creationId xmlns:p14="http://schemas.microsoft.com/office/powerpoint/2010/main" val="1315602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storage.googleapis.com/futurecity-cms-cwg-tw/ckeditor/201906/ckeditor-5d15dcefbf2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1023271"/>
            <a:ext cx="9234615" cy="5624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501081" y="296562"/>
            <a:ext cx="4885038" cy="6590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00B0F0"/>
                </a:solidFill>
              </a:rPr>
              <a:t>二維向度圖</a:t>
            </a:r>
          </a:p>
        </p:txBody>
      </p:sp>
    </p:spTree>
    <p:extLst>
      <p:ext uri="{BB962C8B-B14F-4D97-AF65-F5344CB8AC3E}">
        <p14:creationId xmlns:p14="http://schemas.microsoft.com/office/powerpoint/2010/main" val="2205383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圖片 1" descr="前兩波人工智慧（AI）希望電腦能像人一樣思考，但皆失敗。2010 年至今的 AI 熱潮由「 機器學習」領銜，簡單來說就是我們提供大量資料，讓電腦自己找出事件之間的關聯規則，學會判斷，在許多領域都已比人類預測得更精準。圖│研之有物（資料來源│〈人工智慧在台灣〉演講，陳昇瑋）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6" y="582827"/>
            <a:ext cx="9786553" cy="60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100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257535" y="457200"/>
            <a:ext cx="2990335" cy="6713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00B0F0"/>
                </a:solidFill>
              </a:rPr>
              <a:t>流程圖</a:t>
            </a:r>
          </a:p>
        </p:txBody>
      </p:sp>
    </p:spTree>
    <p:extLst>
      <p:ext uri="{BB962C8B-B14F-4D97-AF65-F5344CB8AC3E}">
        <p14:creationId xmlns:p14="http://schemas.microsoft.com/office/powerpoint/2010/main" val="381467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15898"/>
              </p:ext>
            </p:extLst>
          </p:nvPr>
        </p:nvGraphicFramePr>
        <p:xfrm>
          <a:off x="1845275" y="1318053"/>
          <a:ext cx="8938055" cy="5371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effectLst/>
                        </a:rPr>
                        <a:t>分類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定義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食物例子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7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未經加工或極少加工食物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食物未經加工或只作極簡單處理便供食用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鮮奶、蛋、魚、肉、蔬菜、水果、原味乳酪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經加工製造的食物材料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經加工處理並製成煮食材料，多數屬調味料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煮食油、牛油、鹽、糖、蜜糖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5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加工食物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effectLst/>
                        </a:rPr>
                        <a:t>經加工處理後供食用的食品，添加物含量相對超加工食物低，多為即食食品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新鮮麵包、芝士、煙燻魚肉、罐頭魚類、罐頭蔬菜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超加工食物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</a:rPr>
                        <a:t>加入鹽、糖、食物添加劑、色素、酸度調節劑等添加物作處理的食品，多為即食食品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effectLst/>
                        </a:rPr>
                        <a:t>甜味乳酪、汽水、即食麵、零食、複合醬汁（沙爹醬、叉燒醬）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845275" y="733167"/>
            <a:ext cx="5272216" cy="5848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002060"/>
                </a:solidFill>
              </a:rPr>
              <a:t>食品加工程度分類系統</a:t>
            </a:r>
          </a:p>
        </p:txBody>
      </p:sp>
      <p:sp>
        <p:nvSpPr>
          <p:cNvPr id="4" name="矩形 3"/>
          <p:cNvSpPr/>
          <p:nvPr/>
        </p:nvSpPr>
        <p:spPr>
          <a:xfrm>
            <a:off x="8031892" y="486033"/>
            <a:ext cx="2248930" cy="6260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00B0F0"/>
                </a:solidFill>
              </a:rPr>
              <a:t>表格</a:t>
            </a:r>
          </a:p>
        </p:txBody>
      </p:sp>
    </p:spTree>
    <p:extLst>
      <p:ext uri="{BB962C8B-B14F-4D97-AF65-F5344CB8AC3E}">
        <p14:creationId xmlns:p14="http://schemas.microsoft.com/office/powerpoint/2010/main" val="355956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展開</a:t>
            </a:r>
            <a:r>
              <a:rPr lang="zh-TW" altLang="en-US" sz="54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5400" b="1" dirty="0">
                <a:solidFill>
                  <a:srgbClr val="0070C0"/>
                </a:solidFill>
              </a:rPr>
              <a:t>高層次思考</a:t>
            </a:r>
            <a:r>
              <a:rPr lang="zh-TW" altLang="en-US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5400" b="1" dirty="0">
                <a:solidFill>
                  <a:srgbClr val="0070C0"/>
                </a:solidFill>
              </a:rPr>
              <a:t>學習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965227"/>
              </p:ext>
            </p:extLst>
          </p:nvPr>
        </p:nvGraphicFramePr>
        <p:xfrm>
          <a:off x="1023938" y="2286000"/>
          <a:ext cx="7832679" cy="379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568143" y="1748662"/>
            <a:ext cx="3476369" cy="176701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TW" sz="2800" b="1" dirty="0">
                <a:solidFill>
                  <a:srgbClr val="00B0F0"/>
                </a:solidFill>
              </a:rPr>
              <a:t>C</a:t>
            </a:r>
            <a:r>
              <a:rPr lang="zh-TW" altLang="en-US" sz="2800" b="1" dirty="0">
                <a:solidFill>
                  <a:srgbClr val="00B0F0"/>
                </a:solidFill>
              </a:rPr>
              <a:t> 主張</a:t>
            </a:r>
            <a:r>
              <a:rPr lang="en-US" altLang="zh-TW" sz="2800" b="1" dirty="0">
                <a:solidFill>
                  <a:srgbClr val="00B0F0"/>
                </a:solidFill>
              </a:rPr>
              <a:t>: Claim</a:t>
            </a:r>
          </a:p>
          <a:p>
            <a:pPr algn="just">
              <a:spcBef>
                <a:spcPts val="1200"/>
              </a:spcBef>
            </a:pPr>
            <a:r>
              <a:rPr lang="en-US" altLang="zh-TW" sz="2800" b="1" dirty="0">
                <a:solidFill>
                  <a:srgbClr val="00B0F0"/>
                </a:solidFill>
              </a:rPr>
              <a:t>A</a:t>
            </a:r>
            <a:r>
              <a:rPr lang="zh-TW" altLang="en-US" sz="2800" b="1" dirty="0">
                <a:solidFill>
                  <a:srgbClr val="00B0F0"/>
                </a:solidFill>
              </a:rPr>
              <a:t> 論點</a:t>
            </a:r>
            <a:r>
              <a:rPr lang="en-US" altLang="zh-TW" sz="2800" b="1" dirty="0">
                <a:solidFill>
                  <a:srgbClr val="00B0F0"/>
                </a:solidFill>
              </a:rPr>
              <a:t>: Argument</a:t>
            </a:r>
          </a:p>
          <a:p>
            <a:pPr algn="just">
              <a:spcBef>
                <a:spcPts val="1200"/>
              </a:spcBef>
            </a:pPr>
            <a:r>
              <a:rPr lang="zh-TW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zh-TW" sz="2800" b="1" dirty="0">
                <a:solidFill>
                  <a:srgbClr val="00B0F0"/>
                </a:solidFill>
              </a:rPr>
              <a:t>E</a:t>
            </a:r>
            <a:r>
              <a:rPr lang="zh-TW" altLang="en-US" sz="2800" b="1" dirty="0">
                <a:solidFill>
                  <a:srgbClr val="00B0F0"/>
                </a:solidFill>
              </a:rPr>
              <a:t> 證據</a:t>
            </a:r>
            <a:r>
              <a:rPr lang="en-US" altLang="zh-TW" sz="2800" b="1" dirty="0">
                <a:solidFill>
                  <a:srgbClr val="00B0F0"/>
                </a:solidFill>
              </a:rPr>
              <a:t>: Evidence</a:t>
            </a:r>
            <a:endParaRPr lang="zh-TW" alt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8511266D-C1E1-D31C-2BEC-4B85D71E0955}"/>
              </a:ext>
            </a:extLst>
          </p:cNvPr>
          <p:cNvSpPr/>
          <p:nvPr/>
        </p:nvSpPr>
        <p:spPr>
          <a:xfrm>
            <a:off x="1645919" y="2595154"/>
            <a:ext cx="2063931" cy="74022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TW" altLang="en-US" sz="2800" b="1" dirty="0">
                <a:solidFill>
                  <a:srgbClr val="0070C0"/>
                </a:solidFill>
              </a:rPr>
              <a:t>批判性閱讀</a:t>
            </a:r>
            <a:endParaRPr lang="en-US" altLang="zh-TW" sz="2800" b="1" dirty="0">
              <a:solidFill>
                <a:srgbClr val="0070C0"/>
              </a:solidFill>
            </a:endParaRPr>
          </a:p>
        </p:txBody>
      </p:sp>
      <p:sp>
        <p:nvSpPr>
          <p:cNvPr id="6" name="乘號 5">
            <a:extLst>
              <a:ext uri="{FF2B5EF4-FFF2-40B4-BE49-F238E27FC236}">
                <a16:creationId xmlns:a16="http://schemas.microsoft.com/office/drawing/2014/main" id="{2780CA83-AD34-1387-825D-4B613AFC6EE7}"/>
              </a:ext>
            </a:extLst>
          </p:cNvPr>
          <p:cNvSpPr/>
          <p:nvPr/>
        </p:nvSpPr>
        <p:spPr>
          <a:xfrm>
            <a:off x="6961679" y="4163281"/>
            <a:ext cx="705394" cy="684975"/>
          </a:xfrm>
          <a:prstGeom prst="mathMultiply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6C8C91F-F5AC-9953-B87F-5B5FE7BD5E02}"/>
              </a:ext>
            </a:extLst>
          </p:cNvPr>
          <p:cNvSpPr/>
          <p:nvPr/>
        </p:nvSpPr>
        <p:spPr>
          <a:xfrm>
            <a:off x="7815942" y="3957128"/>
            <a:ext cx="2081349" cy="1097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TW" altLang="en-US" sz="2400" dirty="0"/>
              <a:t>溝通表達</a:t>
            </a:r>
            <a:endParaRPr lang="en-US" altLang="zh-TW" sz="2400" dirty="0"/>
          </a:p>
          <a:p>
            <a:pPr algn="ctr"/>
            <a:r>
              <a:rPr lang="zh-TW" altLang="en-US" sz="2400" dirty="0"/>
              <a:t>團隊合作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F767CDA-976D-F79D-FA06-E2C255B5094F}"/>
              </a:ext>
            </a:extLst>
          </p:cNvPr>
          <p:cNvSpPr/>
          <p:nvPr/>
        </p:nvSpPr>
        <p:spPr>
          <a:xfrm>
            <a:off x="10302914" y="3810800"/>
            <a:ext cx="590007" cy="13899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highlight>
                  <a:srgbClr val="FFFF00"/>
                </a:highlight>
              </a:rPr>
              <a:t>聽</a:t>
            </a:r>
            <a:endParaRPr lang="en-US" altLang="zh-TW" sz="3600" dirty="0">
              <a:highlight>
                <a:srgbClr val="FFFF00"/>
              </a:highlight>
            </a:endParaRPr>
          </a:p>
          <a:p>
            <a:pPr algn="ctr"/>
            <a:r>
              <a:rPr lang="zh-TW" altLang="en-US" sz="3600" dirty="0">
                <a:highlight>
                  <a:srgbClr val="FFFF00"/>
                </a:highlight>
              </a:rPr>
              <a:t>說</a:t>
            </a:r>
            <a:endParaRPr lang="zh-TW" altLang="en-US" sz="2400" dirty="0">
              <a:highlight>
                <a:srgbClr val="FFFF00"/>
              </a:highlight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837D881-9068-81E2-8BCB-B0CC7E3B0142}"/>
              </a:ext>
            </a:extLst>
          </p:cNvPr>
          <p:cNvSpPr/>
          <p:nvPr/>
        </p:nvSpPr>
        <p:spPr>
          <a:xfrm>
            <a:off x="1557481" y="3810800"/>
            <a:ext cx="590007" cy="13899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highlight>
                  <a:srgbClr val="FFFF00"/>
                </a:highlight>
              </a:rPr>
              <a:t>讀</a:t>
            </a:r>
            <a:endParaRPr lang="en-US" altLang="zh-TW" sz="3600" dirty="0">
              <a:highlight>
                <a:srgbClr val="FFFF00"/>
              </a:highlight>
            </a:endParaRPr>
          </a:p>
          <a:p>
            <a:pPr algn="ctr"/>
            <a:r>
              <a:rPr lang="zh-TW" altLang="en-US" sz="3600" dirty="0">
                <a:highlight>
                  <a:srgbClr val="FFFF00"/>
                </a:highlight>
              </a:rPr>
              <a:t>寫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373731B-0718-0BB4-B0C6-E253C216041A}"/>
              </a:ext>
            </a:extLst>
          </p:cNvPr>
          <p:cNvSpPr/>
          <p:nvPr/>
        </p:nvSpPr>
        <p:spPr>
          <a:xfrm>
            <a:off x="6611686" y="5339104"/>
            <a:ext cx="3389281" cy="933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TW" altLang="en-US" sz="4800" b="1" dirty="0">
                <a:solidFill>
                  <a:srgbClr val="0070C0"/>
                </a:solidFill>
              </a:rPr>
              <a:t>探究與實作</a:t>
            </a:r>
            <a:endParaRPr lang="en-US" altLang="zh-TW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2001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展開</a:t>
            </a:r>
            <a:r>
              <a:rPr lang="zh-TW" altLang="en-US" sz="54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5400" b="1" dirty="0">
                <a:solidFill>
                  <a:srgbClr val="0070C0"/>
                </a:solidFill>
              </a:rPr>
              <a:t>高層次思考</a:t>
            </a:r>
            <a:r>
              <a:rPr lang="zh-TW" altLang="en-US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5400" b="1" dirty="0">
                <a:solidFill>
                  <a:srgbClr val="0070C0"/>
                </a:solidFill>
              </a:rPr>
              <a:t>學習</a:t>
            </a:r>
          </a:p>
        </p:txBody>
      </p:sp>
      <p:pic>
        <p:nvPicPr>
          <p:cNvPr id="4" name="圖片 10" descr="17項永續發展目標(SDGs)－中文版圖表－CSR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/>
          <a:stretch>
            <a:fillRect/>
          </a:stretch>
        </p:blipFill>
        <p:spPr bwMode="auto">
          <a:xfrm>
            <a:off x="1169151" y="1515762"/>
            <a:ext cx="9789787" cy="519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85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見自己、見世界的方法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59066"/>
              </p:ext>
            </p:extLst>
          </p:nvPr>
        </p:nvGraphicFramePr>
        <p:xfrm>
          <a:off x="1141413" y="1924094"/>
          <a:ext cx="9906000" cy="418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>
          <a:xfrm>
            <a:off x="1088340" y="2748629"/>
            <a:ext cx="3534032" cy="840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越在地，越全球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7052063" y="2237010"/>
            <a:ext cx="3534032" cy="1165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進行在地與全球的對話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855356" y="4981363"/>
            <a:ext cx="3287370" cy="1213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跨文化理解</a:t>
            </a:r>
            <a:endParaRPr lang="en-US" altLang="zh-TW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當代議題探究</a:t>
            </a:r>
          </a:p>
        </p:txBody>
      </p:sp>
    </p:spTree>
    <p:extLst>
      <p:ext uri="{BB962C8B-B14F-4D97-AF65-F5344CB8AC3E}">
        <p14:creationId xmlns:p14="http://schemas.microsoft.com/office/powerpoint/2010/main" val="55765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資訊狂潮中的挑戰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718486"/>
            <a:ext cx="9720073" cy="3590874"/>
          </a:xfrm>
        </p:spPr>
        <p:txBody>
          <a:bodyPr/>
          <a:lstStyle/>
          <a:p>
            <a:pPr algn="ctr"/>
            <a:r>
              <a:rPr lang="zh-TW" altLang="en-US" sz="4400" dirty="0">
                <a:solidFill>
                  <a:srgbClr val="00B0F0"/>
                </a:solidFill>
              </a:rPr>
              <a:t>假訊息、假新聞、業配文</a:t>
            </a:r>
            <a:endParaRPr lang="en-US" altLang="zh-TW" sz="4400" dirty="0">
              <a:solidFill>
                <a:srgbClr val="00B0F0"/>
              </a:solidFill>
            </a:endParaRPr>
          </a:p>
          <a:p>
            <a:pPr algn="ctr">
              <a:spcBef>
                <a:spcPts val="2400"/>
              </a:spcBef>
            </a:pPr>
            <a:r>
              <a:rPr lang="zh-TW" altLang="en-US" sz="4400" dirty="0">
                <a:solidFill>
                  <a:srgbClr val="00B0F0"/>
                </a:solidFill>
              </a:rPr>
              <a:t>迴聲室、同溫層、過濾泡泡</a:t>
            </a:r>
            <a:endParaRPr lang="en-US" altLang="zh-TW" sz="4400" dirty="0">
              <a:solidFill>
                <a:srgbClr val="00B0F0"/>
              </a:solidFill>
            </a:endParaRPr>
          </a:p>
          <a:p>
            <a:pPr algn="ctr">
              <a:spcBef>
                <a:spcPts val="2400"/>
              </a:spcBef>
            </a:pPr>
            <a:r>
              <a:rPr lang="zh-TW" altLang="en-US" sz="4400" dirty="0">
                <a:solidFill>
                  <a:srgbClr val="00B0F0"/>
                </a:solidFill>
              </a:rPr>
              <a:t>網紅、鄉民、酸民、網軍、內容農場</a:t>
            </a:r>
            <a:endParaRPr lang="zh-TW" altLang="en-US" sz="4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679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展開</a:t>
            </a:r>
            <a:r>
              <a:rPr lang="zh-TW" altLang="en-US" sz="54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5400" b="1" dirty="0">
                <a:solidFill>
                  <a:srgbClr val="0070C0"/>
                </a:solidFill>
              </a:rPr>
              <a:t>高層次思考</a:t>
            </a:r>
            <a:r>
              <a:rPr lang="zh-TW" altLang="en-US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5400" b="1" dirty="0">
                <a:solidFill>
                  <a:srgbClr val="0070C0"/>
                </a:solidFill>
              </a:rPr>
              <a:t>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pPr algn="ctr"/>
            <a:r>
              <a:rPr lang="zh-TW" altLang="en-US" sz="5400" dirty="0">
                <a:solidFill>
                  <a:srgbClr val="00B0F0"/>
                </a:solidFill>
              </a:rPr>
              <a:t>成為熟練的閱讀者、</a:t>
            </a:r>
            <a:endParaRPr lang="en-US" altLang="zh-TW" sz="5400" dirty="0">
              <a:solidFill>
                <a:srgbClr val="00B0F0"/>
              </a:solidFill>
            </a:endParaRPr>
          </a:p>
          <a:p>
            <a:pPr algn="ctr"/>
            <a:r>
              <a:rPr lang="zh-TW" altLang="en-US" sz="5400" dirty="0">
                <a:solidFill>
                  <a:srgbClr val="00B0F0"/>
                </a:solidFill>
              </a:rPr>
              <a:t>思考者，以及論述者</a:t>
            </a:r>
            <a:endParaRPr lang="en-US" altLang="zh-TW" sz="5400" dirty="0">
              <a:solidFill>
                <a:srgbClr val="00B0F0"/>
              </a:solidFill>
            </a:endParaRPr>
          </a:p>
          <a:p>
            <a:pPr algn="ctr">
              <a:spcBef>
                <a:spcPts val="4800"/>
              </a:spcBef>
            </a:pPr>
            <a:r>
              <a:rPr lang="zh-TW" altLang="en-US" sz="5400" b="1" dirty="0">
                <a:solidFill>
                  <a:srgbClr val="0070C0"/>
                </a:solidFill>
              </a:rPr>
              <a:t>沒有人天生就是，因此</a:t>
            </a:r>
          </a:p>
        </p:txBody>
      </p:sp>
      <p:sp>
        <p:nvSpPr>
          <p:cNvPr id="8" name="弧形箭號 (上彎) 7"/>
          <p:cNvSpPr/>
          <p:nvPr/>
        </p:nvSpPr>
        <p:spPr>
          <a:xfrm rot="-5220000">
            <a:off x="8154860" y="2518114"/>
            <a:ext cx="4668948" cy="1611976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麻煩大了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858530"/>
            <a:ext cx="9720073" cy="345083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0070C0"/>
                </a:solidFill>
              </a:rPr>
              <a:t>我掉進了</a:t>
            </a:r>
            <a:r>
              <a:rPr lang="zh-TW" altLang="en-US" sz="60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6000" dirty="0">
                <a:solidFill>
                  <a:srgbClr val="0070C0"/>
                </a:solidFill>
              </a:rPr>
              <a:t>閱讀教育</a:t>
            </a:r>
            <a:r>
              <a:rPr lang="zh-TW" altLang="en-US" sz="60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6000" dirty="0">
                <a:solidFill>
                  <a:srgbClr val="0070C0"/>
                </a:solidFill>
              </a:rPr>
              <a:t>中，</a:t>
            </a:r>
            <a:endParaRPr lang="en-US" altLang="zh-TW" sz="6000" dirty="0">
              <a:solidFill>
                <a:srgbClr val="0070C0"/>
              </a:solidFill>
            </a:endParaRPr>
          </a:p>
          <a:p>
            <a:pPr algn="ctr"/>
            <a:r>
              <a:rPr lang="zh-TW" altLang="en-US" sz="6000" dirty="0">
                <a:solidFill>
                  <a:srgbClr val="0070C0"/>
                </a:solidFill>
              </a:rPr>
              <a:t>還闖了禍</a:t>
            </a:r>
            <a:r>
              <a:rPr lang="zh-TW" altLang="en-US" sz="60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en-US" altLang="zh-TW" sz="6000" dirty="0">
              <a:solidFill>
                <a:srgbClr val="0070C0"/>
              </a:solidFill>
            </a:endParaRPr>
          </a:p>
          <a:p>
            <a:pPr algn="ctr">
              <a:spcBef>
                <a:spcPts val="4800"/>
              </a:spcBef>
            </a:pPr>
            <a:r>
              <a:rPr lang="zh-TW" altLang="en-US" sz="4800" dirty="0">
                <a:solidFill>
                  <a:srgbClr val="0070C0"/>
                </a:solidFill>
              </a:rPr>
              <a:t>是意外，但似乎也不意外</a:t>
            </a:r>
            <a:r>
              <a:rPr lang="zh-TW" altLang="en-US" sz="48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45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00923" cy="149961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5400" b="1" dirty="0">
                <a:solidFill>
                  <a:srgbClr val="0070C0"/>
                </a:solidFill>
              </a:rPr>
              <a:t>高層次思考</a:t>
            </a:r>
            <a:r>
              <a:rPr lang="zh-TW" altLang="en-US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 </a:t>
            </a:r>
            <a:r>
              <a:rPr lang="en-US" altLang="zh-TW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×</a:t>
            </a:r>
            <a:r>
              <a:rPr lang="zh-TW" altLang="en-US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54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教師」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9653" y="1963783"/>
            <a:ext cx="9289870" cy="4023360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pPr algn="just"/>
            <a:r>
              <a:rPr lang="zh-TW" altLang="en-US" sz="4800" dirty="0">
                <a:solidFill>
                  <a:srgbClr val="00B0F0"/>
                </a:solidFill>
              </a:rPr>
              <a:t>成為閱讀、思考、探究，與論述</a:t>
            </a:r>
            <a:endParaRPr lang="en-US" altLang="zh-TW" sz="4800" dirty="0">
              <a:solidFill>
                <a:srgbClr val="00B0F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zh-TW" altLang="en-US" sz="4800" dirty="0">
                <a:solidFill>
                  <a:srgbClr val="00B0F0"/>
                </a:solidFill>
              </a:rPr>
              <a:t>的專家</a:t>
            </a:r>
            <a:endParaRPr lang="en-US" altLang="zh-TW" sz="4800" dirty="0">
              <a:solidFill>
                <a:srgbClr val="00B0F0"/>
              </a:solidFill>
            </a:endParaRPr>
          </a:p>
          <a:p>
            <a:pPr algn="just">
              <a:spcBef>
                <a:spcPts val="3000"/>
              </a:spcBef>
            </a:pPr>
            <a:r>
              <a:rPr lang="zh-TW" altLang="en-US" sz="4800" dirty="0">
                <a:solidFill>
                  <a:srgbClr val="00B0F0"/>
                </a:solidFill>
              </a:rPr>
              <a:t>以及成為指導閱讀、思考、探究</a:t>
            </a:r>
            <a:endParaRPr lang="en-US" altLang="zh-TW" sz="4800" dirty="0">
              <a:solidFill>
                <a:srgbClr val="00B0F0"/>
              </a:solidFill>
            </a:endParaRPr>
          </a:p>
          <a:p>
            <a:pPr algn="just"/>
            <a:r>
              <a:rPr lang="zh-TW" altLang="en-US" sz="4800" dirty="0">
                <a:solidFill>
                  <a:srgbClr val="00B0F0"/>
                </a:solidFill>
              </a:rPr>
              <a:t>與論述的專家</a:t>
            </a:r>
            <a:endParaRPr lang="en-US" altLang="zh-TW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84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3BB380F-379F-93AD-E505-7B7818A817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26659" y="643019"/>
            <a:ext cx="2224450" cy="279961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E4B9F02-72FB-9FAE-1F31-34FC4AB3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3" y="728926"/>
            <a:ext cx="2151826" cy="26553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0C0B638-124E-5958-082A-29F34EF98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315" y="3442629"/>
            <a:ext cx="1997891" cy="2730118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EDC2F6B-0780-883A-AD07-FEFD052BEE2E}"/>
              </a:ext>
            </a:extLst>
          </p:cNvPr>
          <p:cNvSpPr/>
          <p:nvPr/>
        </p:nvSpPr>
        <p:spPr>
          <a:xfrm>
            <a:off x="6294675" y="3166131"/>
            <a:ext cx="522514" cy="51380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5F14B68-9970-B1EB-3568-E4741CAA6386}"/>
              </a:ext>
            </a:extLst>
          </p:cNvPr>
          <p:cNvSpPr/>
          <p:nvPr/>
        </p:nvSpPr>
        <p:spPr>
          <a:xfrm>
            <a:off x="7042426" y="884919"/>
            <a:ext cx="3611698" cy="2499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3200" dirty="0"/>
              <a:t>老師指導學生學習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3200" dirty="0"/>
              <a:t>高層次閱讀與思考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」以及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「探究與實作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zh-TW" altLang="en-US" sz="32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DA22506-8484-BAB0-7F6D-0F272B8E80BA}"/>
              </a:ext>
            </a:extLst>
          </p:cNvPr>
          <p:cNvSpPr/>
          <p:nvPr/>
        </p:nvSpPr>
        <p:spPr>
          <a:xfrm>
            <a:off x="7121618" y="3610268"/>
            <a:ext cx="3611698" cy="1458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3200" dirty="0"/>
              <a:t>老師指導學生學習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「論證寫作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91207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感謝聆聽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907957"/>
            <a:ext cx="9720073" cy="3401403"/>
          </a:xfrm>
        </p:spPr>
        <p:txBody>
          <a:bodyPr>
            <a:normAutofit/>
          </a:bodyPr>
          <a:lstStyle/>
          <a:p>
            <a:pPr algn="ctr">
              <a:spcBef>
                <a:spcPts val="6000"/>
              </a:spcBef>
            </a:pPr>
            <a:r>
              <a:rPr lang="zh-TW" altLang="en-US" sz="6000" b="1" dirty="0">
                <a:solidFill>
                  <a:srgbClr val="00B0F0"/>
                </a:solidFill>
              </a:rPr>
              <a:t>對講者最好的回饋就是</a:t>
            </a:r>
            <a:r>
              <a:rPr lang="zh-TW" altLang="en-US" sz="6000" b="1" dirty="0">
                <a:solidFill>
                  <a:srgbClr val="0070C0"/>
                </a:solidFill>
              </a:rPr>
              <a:t>提問</a:t>
            </a:r>
            <a:r>
              <a:rPr lang="zh-TW" altLang="en-US" sz="6000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en-US" altLang="zh-TW" sz="6000" b="1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>
              <a:spcBef>
                <a:spcPts val="3000"/>
              </a:spcBef>
            </a:pPr>
            <a:r>
              <a:rPr lang="zh-TW" altLang="en-US" sz="6000" b="1" dirty="0">
                <a:solidFill>
                  <a:srgbClr val="00B0F0"/>
                </a:solidFill>
              </a:rPr>
              <a:t>給自己最好的收穫還是</a:t>
            </a:r>
            <a:r>
              <a:rPr lang="zh-TW" altLang="en-US" sz="6000" b="1" dirty="0">
                <a:solidFill>
                  <a:srgbClr val="0070C0"/>
                </a:solidFill>
              </a:rPr>
              <a:t>提問</a:t>
            </a:r>
            <a:r>
              <a:rPr lang="zh-TW" altLang="en-US" sz="6000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en-US" altLang="zh-TW" sz="6000" b="1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>
              <a:spcBef>
                <a:spcPts val="6000"/>
              </a:spcBef>
            </a:pPr>
            <a:endParaRPr lang="zh-TW" alt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7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35758" cy="1499616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閱讀教育不只是語文科老師的事</a:t>
            </a:r>
          </a:p>
        </p:txBody>
      </p:sp>
      <p:pic>
        <p:nvPicPr>
          <p:cNvPr id="1028" name="Picture 4" descr="美國讀寫教育改革教我們的六件事| IC之音竹科廣播FM97.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1" y="2216535"/>
            <a:ext cx="2828004" cy="40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思辨是我們的義務：那些瑞典老師教我的事電子書，分類依據吳媛媛- 3079863596868 | Rakuten Kobo 台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84" y="2216536"/>
            <a:ext cx="2874936" cy="40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7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推動閱讀教育的兩種路徑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088999" y="2282440"/>
          <a:ext cx="7252709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06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4DDC4-051F-194B-6066-BC42A054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966089" cy="149961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推動閱讀教育的多元策略與目的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EDF166D-8AA9-83F3-9540-38330B4C7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1702"/>
              </p:ext>
            </p:extLst>
          </p:nvPr>
        </p:nvGraphicFramePr>
        <p:xfrm>
          <a:off x="962978" y="1876699"/>
          <a:ext cx="8111353" cy="351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1D552C69-C4B6-6EAF-CF13-4CDBB782ED40}"/>
              </a:ext>
            </a:extLst>
          </p:cNvPr>
          <p:cNvSpPr/>
          <p:nvPr/>
        </p:nvSpPr>
        <p:spPr>
          <a:xfrm>
            <a:off x="3848439" y="5390606"/>
            <a:ext cx="2340429" cy="61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溝通表達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55860C9-68F8-D562-1D0C-514E9FBE23CE}"/>
              </a:ext>
            </a:extLst>
          </p:cNvPr>
          <p:cNvSpPr/>
          <p:nvPr/>
        </p:nvSpPr>
        <p:spPr>
          <a:xfrm>
            <a:off x="5677989" y="2128377"/>
            <a:ext cx="2098766" cy="6757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論證寫作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2D4AE26-825A-0C96-52AD-93C5059AA75E}"/>
              </a:ext>
            </a:extLst>
          </p:cNvPr>
          <p:cNvSpPr/>
          <p:nvPr/>
        </p:nvSpPr>
        <p:spPr>
          <a:xfrm>
            <a:off x="1663337" y="3215423"/>
            <a:ext cx="2591890" cy="7145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批判性閱讀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02E25A0-3B8B-D5CF-CE04-C203DF32CB27}"/>
              </a:ext>
            </a:extLst>
          </p:cNvPr>
          <p:cNvSpPr/>
          <p:nvPr/>
        </p:nvSpPr>
        <p:spPr>
          <a:xfrm>
            <a:off x="8623116" y="2910049"/>
            <a:ext cx="2262598" cy="203982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/>
              <a:t>發展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3200" dirty="0"/>
              <a:t>高層次思考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zh-TW" altLang="en-US" sz="2800" dirty="0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3A48A956-40AA-6674-B564-BB50758CB05D}"/>
              </a:ext>
            </a:extLst>
          </p:cNvPr>
          <p:cNvSpPr/>
          <p:nvPr/>
        </p:nvSpPr>
        <p:spPr>
          <a:xfrm>
            <a:off x="8113666" y="3636046"/>
            <a:ext cx="451213" cy="49366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78235461-CFB5-0E2D-7851-76B2265874CA}"/>
              </a:ext>
            </a:extLst>
          </p:cNvPr>
          <p:cNvSpPr/>
          <p:nvPr/>
        </p:nvSpPr>
        <p:spPr>
          <a:xfrm>
            <a:off x="1471748" y="1698171"/>
            <a:ext cx="6583681" cy="457461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6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6263C-6944-5133-601A-EA53B661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進入高層次思考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E17EBA-41D4-D8FE-048D-0549C0E5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400" dirty="0">
                <a:latin typeface="+mn-ea"/>
              </a:rPr>
              <a:t>不再死記死背，就可以進入高層次思考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4400" dirty="0">
                <a:latin typeface="+mn-ea"/>
              </a:rPr>
              <a:t>開始「理解」，就進入高層次思考</a:t>
            </a:r>
          </a:p>
        </p:txBody>
      </p:sp>
    </p:spTree>
    <p:extLst>
      <p:ext uri="{BB962C8B-B14F-4D97-AF65-F5344CB8AC3E}">
        <p14:creationId xmlns:p14="http://schemas.microsoft.com/office/powerpoint/2010/main" val="7932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C8FDD6-6612-6F8D-7A27-81899AA4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83506" cy="1499616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70C0"/>
                </a:solidFill>
              </a:rPr>
              <a:t>開始</a:t>
            </a:r>
            <a:r>
              <a:rPr lang="zh-TW" altLang="en-US" sz="54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5400" b="1" dirty="0">
                <a:solidFill>
                  <a:srgbClr val="0070C0"/>
                </a:solidFill>
              </a:rPr>
              <a:t>理解</a:t>
            </a:r>
            <a:r>
              <a:rPr lang="zh-TW" altLang="en-US" sz="5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5400" b="1" dirty="0">
                <a:solidFill>
                  <a:srgbClr val="0070C0"/>
                </a:solidFill>
              </a:rPr>
              <a:t>就進入高層次思考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EE6AD0-4BC0-10E9-47A2-2B2361B4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0070C0"/>
                </a:solidFill>
              </a:rPr>
              <a:t>三種理解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從眾多雜亂的人、事、時、地、物等，發現其中的某種關聯，歸納、統整出共同的要素。</a:t>
            </a:r>
            <a:endParaRPr lang="en-US" altLang="zh-TW" sz="2800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從語文、舉止、圖像、情境、現象等表象，覺察內在可能更為真切的邏輯、意義、情感等。</a:t>
            </a:r>
            <a:endParaRPr lang="en-US" altLang="zh-TW" sz="2800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針對某些因為空間、時間、文化距離等而與自己有隔閡的對象，儘量地「貼近」，進行設身處地的認識，降低可能的誤解。</a:t>
            </a:r>
            <a:endParaRPr lang="en-US" altLang="zh-TW" sz="2800" dirty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39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DEB450-DF7A-3890-1285-738F49D2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</a:rPr>
              <a:t>進入高層次思考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C708A-0602-F147-6B54-2608F2D3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82240"/>
            <a:ext cx="9720073" cy="362712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rgbClr val="002060"/>
                </a:solidFill>
              </a:rPr>
              <a:t>除了</a:t>
            </a:r>
            <a:r>
              <a:rPr lang="zh-TW" altLang="en-US" sz="7200" b="1" dirty="0">
                <a:solidFill>
                  <a:srgbClr val="00206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7200" b="1" dirty="0">
                <a:solidFill>
                  <a:srgbClr val="002060"/>
                </a:solidFill>
              </a:rPr>
              <a:t>理解</a:t>
            </a:r>
            <a:r>
              <a:rPr lang="zh-TW" altLang="en-US" sz="72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7200" b="1" dirty="0">
                <a:solidFill>
                  <a:srgbClr val="002060"/>
                </a:solidFill>
              </a:rPr>
              <a:t>，</a:t>
            </a:r>
            <a:endParaRPr lang="en-US" altLang="zh-TW" sz="7200" b="1" dirty="0">
              <a:solidFill>
                <a:srgbClr val="002060"/>
              </a:solidFill>
            </a:endParaRPr>
          </a:p>
          <a:p>
            <a:pPr algn="ctr">
              <a:spcBef>
                <a:spcPts val="3600"/>
              </a:spcBef>
            </a:pPr>
            <a:r>
              <a:rPr lang="zh-TW" altLang="en-US" sz="7200" b="1" dirty="0">
                <a:solidFill>
                  <a:srgbClr val="002060"/>
                </a:solidFill>
              </a:rPr>
              <a:t>還有什麼</a:t>
            </a:r>
            <a:r>
              <a:rPr lang="zh-TW" altLang="en-US" sz="7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15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526</TotalTime>
  <Words>1108</Words>
  <Application>Microsoft Office PowerPoint</Application>
  <PresentationFormat>寬螢幕</PresentationFormat>
  <Paragraphs>150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細明體</vt:lpstr>
      <vt:lpstr>微軟正黑體</vt:lpstr>
      <vt:lpstr>PMingLiU</vt:lpstr>
      <vt:lpstr>PMingLiU</vt:lpstr>
      <vt:lpstr>Calibri</vt:lpstr>
      <vt:lpstr>Cambria</vt:lpstr>
      <vt:lpstr>Roboto</vt:lpstr>
      <vt:lpstr>Tw Cen MT</vt:lpstr>
      <vt:lpstr>Tw Cen MT Condensed</vt:lpstr>
      <vt:lpstr>Wingdings</vt:lpstr>
      <vt:lpstr>Wingdings 3</vt:lpstr>
      <vt:lpstr>積分</vt:lpstr>
      <vt:lpstr>在高層次思考中開展自己</vt:lpstr>
      <vt:lpstr>PowerPoint 簡報</vt:lpstr>
      <vt:lpstr>麻煩大了！</vt:lpstr>
      <vt:lpstr>閱讀教育不只是語文科老師的事</vt:lpstr>
      <vt:lpstr>推動閱讀教育的兩種路徑</vt:lpstr>
      <vt:lpstr>推動閱讀教育的多元策略與目的</vt:lpstr>
      <vt:lpstr>進入高層次思考</vt:lpstr>
      <vt:lpstr>開始「理解」就進入高層次思考</vt:lpstr>
      <vt:lpstr>進入高層次思考</vt:lpstr>
      <vt:lpstr>推行閱讀教育的基本考量</vt:lpstr>
      <vt:lpstr>「書」在哪裡？</vt:lpstr>
      <vt:lpstr>「書」在哪裡？</vt:lpstr>
      <vt:lpstr>「書」在哪裡？</vt:lpstr>
      <vt:lpstr>「書」不在哪裡？</vt:lpstr>
      <vt:lpstr>讀「書」的境界</vt:lpstr>
      <vt:lpstr>閱讀的價值</vt:lpstr>
      <vt:lpstr>閱讀三大好處，選書三大方向</vt:lpstr>
      <vt:lpstr>「書」要怎麼讀？</vt:lpstr>
      <vt:lpstr>「書」要怎麼讀？</vt:lpstr>
      <vt:lpstr>PowerPoint 簡報</vt:lpstr>
      <vt:lpstr>PowerPoint 簡報</vt:lpstr>
      <vt:lpstr>PowerPoint 簡報</vt:lpstr>
      <vt:lpstr>PowerPoint 簡報</vt:lpstr>
      <vt:lpstr>PowerPoint 簡報</vt:lpstr>
      <vt:lpstr>展開「高層次思考」學習</vt:lpstr>
      <vt:lpstr>展開「高層次思考」學習</vt:lpstr>
      <vt:lpstr>見自己、見世界的方法</vt:lpstr>
      <vt:lpstr>資訊狂潮中的挑戰</vt:lpstr>
      <vt:lpstr>展開「高層次思考」學習</vt:lpstr>
      <vt:lpstr>「高層次思考」 × 「教師」</vt:lpstr>
      <vt:lpstr>PowerPoint 簡報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「閱讀與學習」： 在閱讀中探索自己</dc:title>
  <dc:creator>USER</dc:creator>
  <cp:lastModifiedBy>春木 黃</cp:lastModifiedBy>
  <cp:revision>44</cp:revision>
  <dcterms:created xsi:type="dcterms:W3CDTF">2021-01-07T14:43:28Z</dcterms:created>
  <dcterms:modified xsi:type="dcterms:W3CDTF">2022-08-14T13:08:55Z</dcterms:modified>
</cp:coreProperties>
</file>