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9144000" cy="5143500" type="screen16x9"/>
  <p:notesSz cx="6858000" cy="9144000"/>
  <p:embeddedFontLst>
    <p:embeddedFont>
      <p:font typeface="Alfa Slab One" pitchFamily="2" charset="0"/>
      <p:regular r:id="rId79"/>
    </p:embeddedFont>
    <p:embeddedFont>
      <p:font typeface="Proxima Nova" panose="02000506030000020004" pitchFamily="2" charset="0"/>
      <p:regular r:id="rId80"/>
      <p:bold r:id="rId81"/>
      <p:italic r:id="rId82"/>
      <p:boldItalic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3"/>
  </p:normalViewPr>
  <p:slideViewPr>
    <p:cSldViewPr snapToGrid="0">
      <p:cViewPr varScale="1">
        <p:scale>
          <a:sx n="114" d="100"/>
          <a:sy n="114" d="100"/>
        </p:scale>
        <p:origin x="92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a00383eb08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a00383eb08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a00383eb0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a00383eb0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00383eb08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00383eb08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00383eb08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a00383eb08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00383eb08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a00383eb08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00383eb08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a00383eb08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a4947a034f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a4947a034f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a4947a034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a4947a034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a4947a034f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a4947a034f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a4947a034f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a4947a034f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a4947a03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a4947a03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a4947a034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a4947a034f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a00383eb08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a00383eb08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a00383eb0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a00383eb0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a00383eb08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a00383eb08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a4947a034f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a4947a034f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a4947a034f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a4947a034f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a4947a034f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a4947a034f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4947a034f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4947a034f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a4947a034f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a4947a034f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a4947a034f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a4947a034f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4947a034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4947a034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a4947a034f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a4947a034f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a4947a034f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a4947a034f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a4947a034f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a4947a034f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a4947a034f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a4947a034f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a4947a034f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a4947a034f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a00383eb08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a00383eb08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a4947a034f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a4947a034f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a4947a034f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a4947a034f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a4947a034f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a4947a034f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a4947a034f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a4947a034f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4947a034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4947a034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a4947a034f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a4947a034f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a4947a034f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a4947a034f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a4947a034f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a4947a034f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a4947a034f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a4947a034f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a00383eb0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a00383eb0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a4947a034f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a4947a034f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a4947a034f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a4947a034f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a4947a034f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a4947a034f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a4947a034f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a4947a034f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a4947a034f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a4947a034f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a4947a034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a4947a034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a4947a034f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a4947a034f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a4947a034f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a4947a034f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a00383eb08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a00383eb08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a4947a034f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a4947a034f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4947a034f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4947a034f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a4947a034f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a4947a034f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a4947a034f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a4947a034f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a00383eb08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a00383eb08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a00383eb08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a00383eb08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a4947a034f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a4947a034f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a4947a034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a4947a034f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a4947a034f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a4947a034f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a4947a034f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a4947a034f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a4947a034f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a4947a034f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a4947a034f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a4947a034f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a00383eb08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a00383eb08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a4947a034f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a4947a034f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a4947a034f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a4947a034f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a4947a034f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a4947a034f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a4947a034f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a4947a034f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a00383eb0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a00383eb0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3df302b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3df302b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a4947a034f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a4947a034f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a00383eb08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a00383eb08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a4947a034f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a4947a034f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a4947a034f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a4947a034f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a4947a034f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a4947a034f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4947a034f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a4947a034f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a00383eb08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a00383eb08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3df302bb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3df302bb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4947a034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a4947a034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osstp/drupal4schoo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hyperlink" Target="https://raw.githubusercontent.com/fosstp/drupal4school/master/docker-compose.y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ub.docker.com/r/fosstp/drupa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dap.tp.edu.tw/3part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ldap.tp.edu.tw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cker.com/products/docker-deskto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docker.com/engine/install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cs.docker.com/compose/install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nsole.cloud.google.com/apis/dashboard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docker.com/engine/install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get.k3s.io" TargetMode="External"/><Relationship Id="rId4" Type="http://schemas.openxmlformats.org/officeDocument/2006/relationships/hyperlink" Target="https://docs.docker.com/compose/install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com/fosstp/drupal4school/blob/master/README.md" TargetMode="Externa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aw.githubusercontent.com/fosstp/drupal4school/master/swarm-core.y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UTZVAJrDuWifXkBpGaiEVZIHWDWTpo85IgqZGMNsems/edit?usp=sharin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cs.google.com/presentation/d/1X_qc_CQ-jCMGa1ah5UGVhFdVDlv6Rxz3EdTW2QkAiDw/edit?usp=sharing" TargetMode="External"/><Relationship Id="rId4" Type="http://schemas.openxmlformats.org/officeDocument/2006/relationships/hyperlink" Target="https://docs.google.com/presentation/d/1xpzAdo-NqhbSSYa7vkrtTAxoz-vxSCddy6xBUsdZEZ4/edit?usp=sha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Drupal for school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https://reurl.cc/bReOqM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D4S 專案小組 李忠憲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專案源碼</a:t>
            </a:r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72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github.com/fosstp/drupal4school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zh-TW"/>
              <a:t>請下載 docker stack 組態範例檔：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docker-compose.yml</a:t>
            </a:r>
            <a:endParaRPr/>
          </a:p>
        </p:txBody>
      </p:sp>
      <p:pic>
        <p:nvPicPr>
          <p:cNvPr id="111" name="Google Shape;11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5401" y="80150"/>
            <a:ext cx="5978201" cy="498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2"/>
          <p:cNvSpPr/>
          <p:nvPr/>
        </p:nvSpPr>
        <p:spPr>
          <a:xfrm>
            <a:off x="3275700" y="4390800"/>
            <a:ext cx="1533300" cy="250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Docker 映像檔</a:t>
            </a:r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08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https://hub.docker.com/r/fosstp/drupal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zh-TW"/>
              <a:t>目前提供的版本有： 7、8、9（latest）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zh-TW"/>
              <a:t>如需變更版本，請修改 docker-compose.yml 組態</a:t>
            </a:r>
            <a:endParaRPr/>
          </a:p>
        </p:txBody>
      </p:sp>
      <p:pic>
        <p:nvPicPr>
          <p:cNvPr id="119" name="Google Shape;11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6089" y="0"/>
            <a:ext cx="327622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修改組態</a:t>
            </a:r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zh-TW" sz="1600"/>
              <a:t>DB_HOST: 資料庫容器名稱，請直接使用預設值「mysql」，除非您要使用獨立資料庫（例如：已存在之容器、獨立主機、Vmware 虛擬機或其它線上資料庫）。資料庫名稱預設為 drupal，容器啟動時會自動為您建立。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zh-TW" sz="1600"/>
              <a:t>DB_USER: 資料庫連線帳號，預設為「root」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zh-TW" sz="1600"/>
              <a:t>DB_PASSWORD: 資料庫連線密碼，預設為「dbpassword」，請務必修改。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zh-TW" sz="1600"/>
              <a:t>SITE_NAME: 網站名稱，預設為「快樂國小官方網站」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zh-TW" sz="1600"/>
              <a:t>SITE_MAIL: 網站聯絡信箱，預設為「webmaster@xxps.tp.edu.tw」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zh-TW" sz="1600"/>
              <a:t>SITE_ADMIN: 網站管理帳號，預設為「admin」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zh-TW" sz="1600"/>
              <a:t>SITE_ADMIN_MAIL: 網站管理員的電子郵件，your_mail@xxps.tp.edu.tw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zh-TW" sz="1600"/>
              <a:t>SITE_PASSWORD: 網站管理員密碼，預設為「your_password」，請務必修改密碼</a:t>
            </a:r>
            <a:endParaRPr sz="1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部署 D4S</a:t>
            </a:r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body" idx="1"/>
          </p:nvPr>
        </p:nvSpPr>
        <p:spPr>
          <a:xfrm>
            <a:off x="311700" y="11881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zh-TW" sz="1600"/>
              <a:t>在主控台（或終端介面）執行：docker-compose up -d</a:t>
            </a:r>
            <a:br>
              <a:rPr lang="zh-TW" sz="1600"/>
            </a:b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zh-TW" sz="1600"/>
              <a:t>網站將自動生成無需進行環境設定</a:t>
            </a:r>
            <a:endParaRPr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啟用 D4S 模組</a:t>
            </a:r>
            <a:endParaRPr/>
          </a:p>
        </p:txBody>
      </p:sp>
      <p:pic>
        <p:nvPicPr>
          <p:cNvPr id="137" name="Google Shape;1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00487"/>
            <a:ext cx="9143999" cy="2988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設定組態</a:t>
            </a:r>
            <a:endParaRPr/>
          </a:p>
        </p:txBody>
      </p:sp>
      <p:pic>
        <p:nvPicPr>
          <p:cNvPr id="143" name="Google Shape;1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5525" y="1152475"/>
            <a:ext cx="6852952" cy="389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7"/>
          <p:cNvSpPr/>
          <p:nvPr/>
        </p:nvSpPr>
        <p:spPr>
          <a:xfrm>
            <a:off x="1400550" y="2356700"/>
            <a:ext cx="3171600" cy="25521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臺北市校園單一身分驗證模組設定</a:t>
            </a:r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 u="sng">
                <a:solidFill>
                  <a:schemeClr val="hlink"/>
                </a:solidFill>
                <a:hlinkClick r:id="rId3"/>
              </a:rPr>
              <a:t>線上申請介接專案</a:t>
            </a:r>
            <a:r>
              <a:rPr lang="zh-TW"/>
              <a:t>，申請表單中之「SSO 認證後重導向 URL」欄位請填寫 https://網址或IP/retrieve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zh-TW"/>
              <a:t>複製申請表唯一識別碼保存備用，核准後請收 email 取得專案編號及介接金鑰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zh-TW"/>
              <a:t>請以學校管理員身分登入</a:t>
            </a:r>
            <a:r>
              <a:rPr lang="zh-TW" u="sng">
                <a:solidFill>
                  <a:schemeClr val="hlink"/>
                </a:solidFill>
                <a:hlinkClick r:id="rId4"/>
              </a:rPr>
              <a:t>台北市校園單一身分驗證網站</a:t>
            </a:r>
            <a:r>
              <a:rPr lang="zh-TW"/>
              <a:t>，並從「學校管理」介面左側之「新增授權金鑰」取得全校授權金鑰，授權範圍請務必勾選：</a:t>
            </a:r>
            <a:br>
              <a:rPr lang="zh-TW"/>
            </a:br>
            <a:r>
              <a:rPr lang="zh-TW"/>
              <a:t>profile、school、schoolAdmin</a:t>
            </a:r>
            <a:endParaRPr sz="10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zh-TW"/>
              <a:t>複製全校授權金鑰保存備用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774" y="0"/>
            <a:ext cx="56097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7865" y="0"/>
            <a:ext cx="265236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快取資料庫更新頻率：預設 30 天，過期自動更新（不要小於 7 天，以免影響效能）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顯示部門名稱、職稱（在姓名之前）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本地端帳號登入：預設允許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登入後跳轉網址：可用於顯示學校即時通知訊息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登出後跳轉網址：可用於強制登出 ldap.tp.edu.tw，例如：https://ldap.tp.edu.tw/api/v2/logout?redirect=drupal.xxps.t.edu.tw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zh-TW"/>
              <a:t>顯示個資政策連結：視需要勾選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檢查模組運作情形</a:t>
            </a:r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登入頁面是否出現「台北市校園單一身分驗證」圖示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使用者管理頁面是否出現「部門」、「職稱」、「班級」、「座號」欄位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是否通過 freego 2.0 無障礙檢測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zh-TW"/>
              <a:t>編輯「內容類型」時，是否可以新增「台北市校園」相關欄位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測試與開發環境</a:t>
            </a: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硬體需求： 64位元 筆電或桌機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軟體需求：</a:t>
            </a:r>
            <a:r>
              <a:rPr lang="zh-TW" sz="16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docker desktop</a:t>
            </a:r>
            <a:r>
              <a:rPr lang="zh-TW"/>
              <a:t> </a:t>
            </a:r>
            <a:br>
              <a:rPr lang="zh-TW"/>
            </a:br>
            <a:r>
              <a:rPr lang="zh-TW"/>
              <a:t>                  （跨平台，僅支援 64 位元作業系統）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3571" y="0"/>
            <a:ext cx="319685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550" y="168125"/>
            <a:ext cx="7270688" cy="480725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3"/>
          <p:cNvSpPr/>
          <p:nvPr/>
        </p:nvSpPr>
        <p:spPr>
          <a:xfrm>
            <a:off x="2160925" y="3017775"/>
            <a:ext cx="2585400" cy="16227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2551" y="134738"/>
            <a:ext cx="7113252" cy="487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2032" y="0"/>
            <a:ext cx="40102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5"/>
          <p:cNvSpPr/>
          <p:nvPr/>
        </p:nvSpPr>
        <p:spPr>
          <a:xfrm>
            <a:off x="2660925" y="3987825"/>
            <a:ext cx="1740600" cy="10632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手動清除快取資料庫</a:t>
            </a:r>
            <a:endParaRPr/>
          </a:p>
        </p:txBody>
      </p:sp>
      <p:sp>
        <p:nvSpPr>
          <p:cNvPr id="195" name="Google Shape;195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使用時機：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開學前教師職務變更完成後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開學後學生座號異動時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學期中學生學籍資料異動時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zh-TW"/>
              <a:t>使用程序：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請先到台北市校園單一身分驗證網站同步資料，然後執行此功能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修改使用者管理介面</a:t>
            </a:r>
            <a:endParaRPr/>
          </a:p>
        </p:txBody>
      </p:sp>
      <p:sp>
        <p:nvSpPr>
          <p:cNvPr id="201" name="Google Shape;201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從管理選單選擇「架構」→「Views」，找到「使用者」按「編輯」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視需要重新排列欄位順序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或是移除預設欄位、新增其它欄位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661" y="0"/>
            <a:ext cx="796268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6282" y="0"/>
            <a:ext cx="553143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0238" y="152400"/>
            <a:ext cx="52235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AD 帳號同步模組設定</a:t>
            </a:r>
            <a:endParaRPr/>
          </a:p>
        </p:txBody>
      </p:sp>
      <p:sp>
        <p:nvSpPr>
          <p:cNvPr id="222" name="Google Shape;222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22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前置作業：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開啟網域主控站 LDAPS 通訊協定（安裝 CA 伺服器，選擇「企業」級）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取得 CA 憑證檔案備用（certutil -ca.cert ad.cer）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設定：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網域主控站：輸入網址或 IP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上傳根（CA）憑證檔案 ad.cer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輸入網域管理員帳號、密碼</a:t>
            </a:r>
            <a:endParaRPr sz="1000" b="1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zh-TW"/>
              <a:t>使用者命名空間：請使用 ADSI 編輯器查看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單機運作環境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硬體需求： 64位元 CPU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軟體需求：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zh-TW"/>
              <a:t>64 位元 Linux</a:t>
            </a:r>
            <a:endParaRPr sz="16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zh-TW" sz="16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docker engine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zh-TW" sz="16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docker compose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850" y="152400"/>
            <a:ext cx="6786296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775" y="152400"/>
            <a:ext cx="609644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437" y="0"/>
            <a:ext cx="780112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AD 帳號同步程序</a:t>
            </a:r>
            <a:endParaRPr/>
          </a:p>
        </p:txBody>
      </p:sp>
      <p:sp>
        <p:nvSpPr>
          <p:cNvPr id="243" name="Google Shape;243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73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如果學校老師已經有帳號而且帳號與單一身份驗證不同，請在 AD 使用者管理員中，將該教師身分證字號輸入於「描述」欄位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沒有帳號的老師會自動建立帳號（與 ldap sso 相同）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無法同步密碼，但可以還原為預設密碼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自動更新個資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根據 ldap sso 的帳號狀態停用或移除帳號（可選）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4" name="Google Shape;24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1325" y="1239788"/>
            <a:ext cx="2610974" cy="324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AD 群組同步程序</a:t>
            </a:r>
            <a:endParaRPr/>
          </a:p>
        </p:txBody>
      </p:sp>
      <p:sp>
        <p:nvSpPr>
          <p:cNvPr id="250" name="Google Shape;250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73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如果群組已經建立，請在 AD 使用者管理員中，將該群組名稱輸入於「描述」欄位（需與 ldap sso 中的部門或職稱相同）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找不到群組時會自動建立群組（名稱為 group-A部門代號、group-B職稱代號、group-C年級代號）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自動將教師帳號從舊群組移除，並加入正確的群組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非 group- 開頭的群組將不做同步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1" name="Google Shape;25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5600" y="1329387"/>
            <a:ext cx="2718976" cy="306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1914" y="28550"/>
            <a:ext cx="630017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G Suite 帳號同步模組設定</a:t>
            </a:r>
            <a:endParaRPr/>
          </a:p>
        </p:txBody>
      </p:sp>
      <p:sp>
        <p:nvSpPr>
          <p:cNvPr id="262" name="Google Shape;262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22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前置作業：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連結 </a:t>
            </a:r>
            <a:r>
              <a:rPr lang="zh-TW" u="sng">
                <a:solidFill>
                  <a:schemeClr val="hlink"/>
                </a:solidFill>
                <a:hlinkClick r:id="rId3"/>
              </a:rPr>
              <a:t>Google apis 主控台</a:t>
            </a:r>
            <a:r>
              <a:rPr lang="zh-TW"/>
              <a:t>，建立 Google API 專案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為專案啟用 Data API：Admin SDK、Google Calendar API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建立「服務帳戶」憑證，紀錄唯一識別碼備用，新增並下載 Json 金鑰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zh-TW"/>
              <a:t>為專案進行全域授權（輸入唯一識別碼和授權範圍）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4288" y="0"/>
            <a:ext cx="646782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6286" y="0"/>
            <a:ext cx="653143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38" y="152400"/>
            <a:ext cx="8108319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私有雲運作環境</a:t>
            </a: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多節點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zh-TW"/>
              <a:t>迷你雲：manager x1 &amp; worker x2↑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zh-TW"/>
              <a:t>企業雲：manager x3 &amp; worker x5↑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硬體需求： 64位元 CPUx2↑ RAM 8GB↑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軟體需求： 64 位元 Linux（推薦 debain 或 ubuntu）</a:t>
            </a:r>
            <a:br>
              <a:rPr lang="zh-TW"/>
            </a:br>
            <a:r>
              <a:rPr lang="zh-TW"/>
              <a:t>編排架構（Orchestration）：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zh-TW"/>
              <a:t>Swarm: </a:t>
            </a:r>
            <a:r>
              <a:rPr lang="zh-TW" sz="16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docker engine</a:t>
            </a:r>
            <a:r>
              <a:rPr lang="zh-TW" sz="1600"/>
              <a:t>、</a:t>
            </a:r>
            <a:r>
              <a:rPr lang="zh-TW" sz="16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docker compose</a:t>
            </a:r>
            <a:r>
              <a:rPr lang="zh-TW"/>
              <a:t>（迷你雲）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zh-TW"/>
              <a:t>k3s: </a:t>
            </a:r>
            <a:r>
              <a:rPr lang="zh-TW" u="sng">
                <a:solidFill>
                  <a:schemeClr val="hlink"/>
                </a:solidFill>
                <a:hlinkClick r:id="rId5"/>
              </a:rPr>
              <a:t>k3s installer</a:t>
            </a:r>
            <a:r>
              <a:rPr lang="zh-TW"/>
              <a:t>（迷你雲）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zh-TW"/>
              <a:t>k8s: apt-get install kubeadm kubectl kubelet（企業雲）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50" y="152400"/>
            <a:ext cx="762270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788" y="152400"/>
            <a:ext cx="766243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G Suite 帳號同步模組設定</a:t>
            </a:r>
            <a:endParaRPr/>
          </a:p>
        </p:txBody>
      </p:sp>
      <p:sp>
        <p:nvSpPr>
          <p:cNvPr id="293" name="Google Shape;293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22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設定：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上傳 Json 金鑰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G Suite 網域、管理員帳號、組織機構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zh-TW"/>
              <a:t>學生帳號樣式：學號、ldap sso 帳號（2選1）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G suite 帳號同步程序</a:t>
            </a:r>
            <a:endParaRPr/>
          </a:p>
        </p:txBody>
      </p:sp>
      <p:sp>
        <p:nvSpPr>
          <p:cNvPr id="299" name="Google Shape;299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484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透過校務行政系統教師代碼進行比對，如果老師已經有帳號則使用舊帳號，不建立新帳號。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沒有帳號的老師會自動建立帳號（與 ldap sso 相同）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若學生帳號樣式設定為 ldap sso 帳號，將自動把學生學號新增為郵箱別名（以便於搜尋）。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無法同步密碼，但可以還原為預設密碼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自動更新個資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根據 ldap sso 的帳號狀態停用或移除帳號（可選）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群組同步程序與 AD 帳號同步相同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219" y="0"/>
            <a:ext cx="606156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Google 行事曆同步模組設定</a:t>
            </a:r>
            <a:endParaRPr/>
          </a:p>
        </p:txBody>
      </p:sp>
      <p:sp>
        <p:nvSpPr>
          <p:cNvPr id="310" name="Google Shape;310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74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前置作業：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Google 行事曆必須依附在 G Suite 帳號下，建議建立一個專屬帳號，而不要直接使用個人帳號來儲存行事曆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1600"/>
              </a:spcAft>
              <a:buSzPts val="1800"/>
              <a:buChar char="●"/>
            </a:pPr>
            <a:r>
              <a:rPr lang="zh-TW"/>
              <a:t>如果需要複數行事曆，也請先在專屬帳號裡開設完成</a:t>
            </a:r>
            <a:endParaRPr/>
          </a:p>
        </p:txBody>
      </p:sp>
      <p:pic>
        <p:nvPicPr>
          <p:cNvPr id="311" name="Google Shape;31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8648" y="0"/>
            <a:ext cx="383545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Google 行事曆同步模組設定</a:t>
            </a:r>
            <a:endParaRPr/>
          </a:p>
        </p:txBody>
      </p:sp>
      <p:sp>
        <p:nvSpPr>
          <p:cNvPr id="317" name="Google Shape;317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75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第一次設定：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選擇要同步的內容類型，可以自己設計內容類型，也可以使用模組提供的內容類型「行事曆事件」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設定該內容類型與 Google 行事曆事件的欄位對應關係，非必要欄位可以不對應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zh-TW"/>
              <a:t>行事曆擁有者：輸入前述專屬帳號</a:t>
            </a:r>
            <a:endParaRPr/>
          </a:p>
        </p:txBody>
      </p:sp>
      <p:pic>
        <p:nvPicPr>
          <p:cNvPr id="318" name="Google Shape;31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7699" y="0"/>
            <a:ext cx="36563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Google 行事曆同步模組設定</a:t>
            </a:r>
            <a:endParaRPr/>
          </a:p>
        </p:txBody>
      </p:sp>
      <p:sp>
        <p:nvSpPr>
          <p:cNvPr id="324" name="Google Shape;324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75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第二次設定：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若內容類型裡有 Taxonomy （分類）欄位，則可以將分類項目同步到不同的行事曆，如果沒有分類欄位則不顯示相關設置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1600"/>
              </a:spcAft>
              <a:buSzPts val="1800"/>
              <a:buChar char="●"/>
            </a:pPr>
            <a:r>
              <a:rPr lang="zh-TW"/>
              <a:t>請指定用來儲存同步事件的 Google 行事曆（無法對應的事件全部儲存在這裡）</a:t>
            </a:r>
            <a:endParaRPr/>
          </a:p>
        </p:txBody>
      </p:sp>
      <p:pic>
        <p:nvPicPr>
          <p:cNvPr id="325" name="Google Shape;32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1275" y="1165700"/>
            <a:ext cx="3351599" cy="2812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編輯「行事曆分類」項目</a:t>
            </a:r>
            <a:endParaRPr/>
          </a:p>
        </p:txBody>
      </p:sp>
      <p:sp>
        <p:nvSpPr>
          <p:cNvPr id="331" name="Google Shape;331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89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zh-TW"/>
              <a:t>點選管理選單中的「架構」→「分類」，找到「行事曆分類」按「列出次分類」</a:t>
            </a:r>
            <a:endParaRPr/>
          </a:p>
        </p:txBody>
      </p:sp>
      <p:pic>
        <p:nvPicPr>
          <p:cNvPr id="332" name="Google Shape;33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8029" y="1152475"/>
            <a:ext cx="3934324" cy="325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編輯「行事曆事件」內容類型</a:t>
            </a:r>
            <a:endParaRPr/>
          </a:p>
        </p:txBody>
      </p:sp>
      <p:sp>
        <p:nvSpPr>
          <p:cNvPr id="338" name="Google Shape;338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從管理選單選擇「架構」→「內容類型」，找到「行事曆事件」按「管理欄位」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視需要增刪欄位（請勿變更必要欄位，包括：calendar_id、event_id、主辦單位、時間欄位）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重新排列欄位的顯示順序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或是變更表單欄位的使用者介面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16"/>
            <a:ext cx="9144000" cy="5133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7541" y="0"/>
            <a:ext cx="718891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121" y="0"/>
            <a:ext cx="780776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3778" y="0"/>
            <a:ext cx="4036446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修改行事曆介面</a:t>
            </a:r>
            <a:endParaRPr/>
          </a:p>
        </p:txBody>
      </p:sp>
      <p:sp>
        <p:nvSpPr>
          <p:cNvPr id="359" name="Google Shape;359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從管理選單選擇「架構」→「Views」，找到「學校行事曆」按「編輯」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修改樣式「校園行事曆」的選項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或是移除預設欄位、新增其它欄位（這些欄位當點擊事件時會顯示在彈出視窗）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zh-TW"/>
              <a:t>行事曆介面只有在「行事曆事件」有內容時才會顯示，沒有內容時只顯示空白頁面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968" y="0"/>
            <a:ext cx="738806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231" y="0"/>
            <a:ext cx="559753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0367" y="0"/>
            <a:ext cx="552326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054" y="0"/>
            <a:ext cx="735589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3468" y="0"/>
            <a:ext cx="6357062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縮圖連結</a:t>
            </a:r>
            <a:endParaRPr/>
          </a:p>
        </p:txBody>
      </p:sp>
      <p:sp>
        <p:nvSpPr>
          <p:cNvPr id="390" name="Google Shape;390;p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編輯內容類型「縮圖連結」：點選管理選單中的「架構」→「內容類型」，找到「縮圖連結」按「管理欄位」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編輯分類「網站分類」：點選管理選單中的「架構」→「分類」，找到「網站分類」按「列出次分類」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編輯區塊「相關網站」：點選管理選單中的「架構」→「Views」，找到「相關網站」按「編輯」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修改縮圖的顯示樣式：點選管理選單中的「設定」→「媒體」→「Responsive image styles」，找到「websites」按「編輯」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35550"/>
            <a:ext cx="8839203" cy="407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6500" y="1029626"/>
            <a:ext cx="6491000" cy="308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500" y="648675"/>
            <a:ext cx="5727001" cy="384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952" y="0"/>
            <a:ext cx="766809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136" y="0"/>
            <a:ext cx="853772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562" y="42800"/>
            <a:ext cx="555888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校園最新消息</a:t>
            </a:r>
            <a:endParaRPr/>
          </a:p>
        </p:txBody>
      </p:sp>
      <p:sp>
        <p:nvSpPr>
          <p:cNvPr id="421" name="Google Shape;421;p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編輯內容類型「最新消息」：點選管理選單中的「架構」→「內容類型」，找到「最新消息」按「管理欄位」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編輯分類「最新消息分類」：點選管理選單中的「架構」→「分類」，找到「最新消息分類」按「列出次分類」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編輯頁面「校園最新消息」：點選管理選單中的「架構」→「Views」，找到「校園最新消息」按「編輯」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4950" y="1159810"/>
            <a:ext cx="6814099" cy="282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513" y="545475"/>
            <a:ext cx="5782976" cy="405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788" y="0"/>
            <a:ext cx="655361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8575" y="3388575"/>
            <a:ext cx="5207400" cy="13669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38" name="Google Shape;438;p80"/>
          <p:cNvSpPr/>
          <p:nvPr/>
        </p:nvSpPr>
        <p:spPr>
          <a:xfrm>
            <a:off x="2425500" y="3345775"/>
            <a:ext cx="192600" cy="12342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80"/>
          <p:cNvSpPr/>
          <p:nvPr/>
        </p:nvSpPr>
        <p:spPr>
          <a:xfrm>
            <a:off x="2646650" y="3887950"/>
            <a:ext cx="1102500" cy="1785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1325" y="29888"/>
            <a:ext cx="4341351" cy="508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私有雲規劃</a:t>
            </a:r>
            <a:endParaRPr/>
          </a:p>
        </p:txBody>
      </p:sp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8225" y="1815675"/>
            <a:ext cx="6995774" cy="334304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選擇編排架構 Orchestration（範例為 Swarm）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啟用 ingress networking</a:t>
            </a:r>
            <a:br>
              <a:rPr lang="zh-TW"/>
            </a:br>
            <a:r>
              <a:rPr lang="zh-TW"/>
              <a:t>（範例為 traefik）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安裝網頁管理介面</a:t>
            </a:r>
            <a:br>
              <a:rPr lang="zh-TW"/>
            </a:br>
            <a:r>
              <a:rPr lang="zh-TW"/>
              <a:t>（範例為 portainer）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 u="sng">
                <a:solidFill>
                  <a:schemeClr val="hlink"/>
                </a:solidFill>
                <a:hlinkClick r:id="rId4"/>
              </a:rPr>
              <a:t>建置步驟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教育局最新消息</a:t>
            </a:r>
            <a:endParaRPr/>
          </a:p>
        </p:txBody>
      </p:sp>
      <p:sp>
        <p:nvSpPr>
          <p:cNvPr id="450" name="Google Shape;450;p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區塊「教育局最新消息」由模組自動產生，因此無法編輯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編輯 RSS Feeds（聯播）請點選管理選單中的「設定」→「Web 服務」→「聯播」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838" y="226625"/>
            <a:ext cx="7856325" cy="469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版面配置</a:t>
            </a:r>
            <a:endParaRPr/>
          </a:p>
        </p:txBody>
      </p:sp>
      <p:sp>
        <p:nvSpPr>
          <p:cNvPr id="461" name="Google Shape;461;p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將「校園最新消息」和「教育局最新消息」放置在首頁</a:t>
            </a:r>
            <a:endParaRPr/>
          </a:p>
        </p:txBody>
      </p:sp>
      <p:pic>
        <p:nvPicPr>
          <p:cNvPr id="462" name="Google Shape;462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963" y="1721850"/>
            <a:ext cx="5856073" cy="278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8205" y="0"/>
            <a:ext cx="432759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版面配置</a:t>
            </a:r>
            <a:endParaRPr/>
          </a:p>
        </p:txBody>
      </p:sp>
      <p:sp>
        <p:nvSpPr>
          <p:cNvPr id="473" name="Google Shape;473;p86"/>
          <p:cNvSpPr txBox="1">
            <a:spLocks noGrp="1"/>
          </p:cNvSpPr>
          <p:nvPr>
            <p:ph type="body" idx="1"/>
          </p:nvPr>
        </p:nvSpPr>
        <p:spPr>
          <a:xfrm>
            <a:off x="311700" y="1159625"/>
            <a:ext cx="3167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修改「教育局最新消息」顯示的消息數量</a:t>
            </a:r>
            <a:endParaRPr/>
          </a:p>
        </p:txBody>
      </p:sp>
      <p:pic>
        <p:nvPicPr>
          <p:cNvPr id="474" name="Google Shape;47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9100" y="119902"/>
            <a:ext cx="5664776" cy="165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3650" y="1159625"/>
            <a:ext cx="4391076" cy="37808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欄位應用練習</a:t>
            </a:r>
            <a:endParaRPr/>
          </a:p>
        </p:txBody>
      </p:sp>
      <p:sp>
        <p:nvSpPr>
          <p:cNvPr id="481" name="Google Shape;481;p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建立新的分類「表單項目」，次分類為：「交通糾察隊」、「閱讀楷模獎」、「攜手激勵測驗」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建立新的內容類型「學生名單填報」，移除 Body 欄位，新增欄位「分類項目」，請勾選新建立的分類「表單項目」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新增欄位「班級」，勾選「依使用者過濾班級」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新增欄位「學生」，允許值域數量選「無限制」，勾選「依班級欄位過濾學生」，預設班級為「601」（空白表單要出現的班級）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新增角色「導師」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修改權限，只有「導師」可以新增「學生名單填報」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8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74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Q &amp; 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在集中化 VM 部署 D4S（以 ubuntu 為例）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 dirty="0"/>
              <a:t>安裝 Docker：</a:t>
            </a:r>
            <a:r>
              <a:rPr lang="zh-TW" dirty="0"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apt-get install docker</a:t>
            </a:r>
            <a:r>
              <a:rPr lang="en-US" altLang="zh-TW" dirty="0"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zh-TW" dirty="0"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io</a:t>
            </a:r>
            <a:endParaRPr dirty="0"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 dirty="0"/>
              <a:t>啟用 Docker Swarm：</a:t>
            </a:r>
            <a:r>
              <a:rPr lang="zh-TW" dirty="0"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docker swarm init</a:t>
            </a:r>
            <a:endParaRPr dirty="0"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 dirty="0"/>
              <a:t>建立 overlay 網路：</a:t>
            </a:r>
            <a:r>
              <a:rPr lang="zh-TW" dirty="0"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docker network create -d overlay --attachable core-infra</a:t>
            </a:r>
            <a:endParaRPr dirty="0"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zh-TW" dirty="0">
                <a:latin typeface="Arial"/>
                <a:ea typeface="Arial"/>
                <a:cs typeface="Arial"/>
                <a:sym typeface="Arial"/>
              </a:rPr>
              <a:t>建立 swarm 儲存池：</a:t>
            </a:r>
            <a:r>
              <a:rPr lang="zh-TW" dirty="0"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mkdir -p /storage/certs /storage/traefik /storage/portainer</a:t>
            </a:r>
            <a:endParaRPr dirty="0"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zh-TW" dirty="0">
                <a:latin typeface="Arial"/>
                <a:ea typeface="Arial"/>
                <a:cs typeface="Arial"/>
                <a:sym typeface="Arial"/>
              </a:rPr>
              <a:t>下載組態檔 </a:t>
            </a:r>
            <a:r>
              <a:rPr lang="zh-TW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swarm-core.yml</a:t>
            </a:r>
            <a:r>
              <a:rPr lang="zh-TW" dirty="0">
                <a:latin typeface="Arial"/>
                <a:ea typeface="Arial"/>
                <a:cs typeface="Arial"/>
                <a:sym typeface="Arial"/>
              </a:rPr>
              <a:t>  並修改檔案中的郵件地址和網址設定</a:t>
            </a:r>
            <a:br>
              <a:rPr lang="zh-TW" dirty="0">
                <a:latin typeface="Arial"/>
                <a:ea typeface="Arial"/>
                <a:cs typeface="Arial"/>
                <a:sym typeface="Arial"/>
              </a:rPr>
            </a:br>
            <a:r>
              <a:rPr lang="zh-TW" dirty="0"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curl -O https://raw.githubusercontent.com/fosstp/drupal4school/master/ swarm-core.yml</a:t>
            </a:r>
            <a:endParaRPr dirty="0"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zh-TW" dirty="0">
                <a:latin typeface="Arial"/>
                <a:ea typeface="Arial"/>
                <a:cs typeface="Arial"/>
                <a:sym typeface="Arial"/>
              </a:rPr>
              <a:t>建立核心服務：</a:t>
            </a:r>
            <a:r>
              <a:rPr lang="zh-TW" dirty="0">
                <a:highlight>
                  <a:srgbClr val="EFEFEF"/>
                </a:highlight>
                <a:latin typeface="Arial"/>
                <a:ea typeface="Arial"/>
                <a:cs typeface="Arial"/>
                <a:sym typeface="Arial"/>
              </a:rPr>
              <a:t>docker stack deploy --compose-file=swarm-core.yml core</a:t>
            </a:r>
            <a:endParaRPr dirty="0">
              <a:highlight>
                <a:srgbClr val="EFEFE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zh-TW" dirty="0">
                <a:latin typeface="Arial"/>
                <a:ea typeface="Arial"/>
                <a:cs typeface="Arial"/>
                <a:sym typeface="Arial"/>
              </a:rPr>
              <a:t>在 DNS 伺服器加入 DN 對應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zh-TW" dirty="0">
                <a:latin typeface="Arial"/>
                <a:ea typeface="Arial"/>
                <a:cs typeface="Arial"/>
                <a:sym typeface="Arial"/>
              </a:rPr>
              <a:t>使用瀏覽器連結管理頁面（步驟 4 之網址）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Docker 研習講義</a:t>
            </a:r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zh-TW" u="sng">
                <a:solidFill>
                  <a:schemeClr val="hlink"/>
                </a:solidFill>
                <a:hlinkClick r:id="rId3"/>
              </a:rPr>
              <a:t>基礎班：容器技術概念與 docker 指令練習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zh-TW" u="sng">
                <a:solidFill>
                  <a:schemeClr val="hlink"/>
                </a:solidFill>
                <a:hlinkClick r:id="rId4"/>
              </a:rPr>
              <a:t>進階班：docker swarm 集群與 portainer + traefik 管理實作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1600"/>
              </a:spcAft>
              <a:buSzPts val="1800"/>
              <a:buAutoNum type="arabicPeriod"/>
            </a:pPr>
            <a:r>
              <a:rPr lang="zh-TW" u="sng">
                <a:solidFill>
                  <a:schemeClr val="hlink"/>
                </a:solidFill>
                <a:hlinkClick r:id="rId5"/>
              </a:rPr>
              <a:t>高階班：docker CI 生態系統與映像檔組建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2226</Words>
  <Application>Microsoft Macintosh PowerPoint</Application>
  <PresentationFormat>如螢幕大小 (16:9)</PresentationFormat>
  <Paragraphs>176</Paragraphs>
  <Slides>76</Slides>
  <Notes>76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76</vt:i4>
      </vt:variant>
    </vt:vector>
  </HeadingPairs>
  <TitlesOfParts>
    <vt:vector size="80" baseType="lpstr">
      <vt:lpstr>Arial</vt:lpstr>
      <vt:lpstr>Alfa Slab One</vt:lpstr>
      <vt:lpstr>Proxima Nova</vt:lpstr>
      <vt:lpstr>Gameday</vt:lpstr>
      <vt:lpstr>Drupal for school https://reurl.cc/bReOqM</vt:lpstr>
      <vt:lpstr>測試與開發環境</vt:lpstr>
      <vt:lpstr>單機運作環境</vt:lpstr>
      <vt:lpstr>私有雲運作環境</vt:lpstr>
      <vt:lpstr>PowerPoint 簡報</vt:lpstr>
      <vt:lpstr>PowerPoint 簡報</vt:lpstr>
      <vt:lpstr>私有雲規劃</vt:lpstr>
      <vt:lpstr>在集中化 VM 部署 D4S（以 ubuntu 為例） </vt:lpstr>
      <vt:lpstr>Docker 研習講義</vt:lpstr>
      <vt:lpstr>專案源碼</vt:lpstr>
      <vt:lpstr>Docker 映像檔</vt:lpstr>
      <vt:lpstr>修改組態</vt:lpstr>
      <vt:lpstr>部署 D4S</vt:lpstr>
      <vt:lpstr>啟用 D4S 模組</vt:lpstr>
      <vt:lpstr>設定組態</vt:lpstr>
      <vt:lpstr>臺北市校園單一身分驗證模組設定</vt:lpstr>
      <vt:lpstr>PowerPoint 簡報</vt:lpstr>
      <vt:lpstr>PowerPoint 簡報</vt:lpstr>
      <vt:lpstr>檢查模組運作情形</vt:lpstr>
      <vt:lpstr>PowerPoint 簡報</vt:lpstr>
      <vt:lpstr>PowerPoint 簡報</vt:lpstr>
      <vt:lpstr>PowerPoint 簡報</vt:lpstr>
      <vt:lpstr>PowerPoint 簡報</vt:lpstr>
      <vt:lpstr>手動清除快取資料庫</vt:lpstr>
      <vt:lpstr>修改使用者管理介面</vt:lpstr>
      <vt:lpstr>PowerPoint 簡報</vt:lpstr>
      <vt:lpstr>PowerPoint 簡報</vt:lpstr>
      <vt:lpstr>PowerPoint 簡報</vt:lpstr>
      <vt:lpstr>AD 帳號同步模組設定</vt:lpstr>
      <vt:lpstr>PowerPoint 簡報</vt:lpstr>
      <vt:lpstr>PowerPoint 簡報</vt:lpstr>
      <vt:lpstr>PowerPoint 簡報</vt:lpstr>
      <vt:lpstr>AD 帳號同步程序</vt:lpstr>
      <vt:lpstr>AD 群組同步程序</vt:lpstr>
      <vt:lpstr>PowerPoint 簡報</vt:lpstr>
      <vt:lpstr>G Suite 帳號同步模組設定</vt:lpstr>
      <vt:lpstr>PowerPoint 簡報</vt:lpstr>
      <vt:lpstr>PowerPoint 簡報</vt:lpstr>
      <vt:lpstr>PowerPoint 簡報</vt:lpstr>
      <vt:lpstr>PowerPoint 簡報</vt:lpstr>
      <vt:lpstr>PowerPoint 簡報</vt:lpstr>
      <vt:lpstr>G Suite 帳號同步模組設定</vt:lpstr>
      <vt:lpstr>G suite 帳號同步程序</vt:lpstr>
      <vt:lpstr>PowerPoint 簡報</vt:lpstr>
      <vt:lpstr>Google 行事曆同步模組設定</vt:lpstr>
      <vt:lpstr>Google 行事曆同步模組設定</vt:lpstr>
      <vt:lpstr>Google 行事曆同步模組設定</vt:lpstr>
      <vt:lpstr>編輯「行事曆分類」項目</vt:lpstr>
      <vt:lpstr>編輯「行事曆事件」內容類型</vt:lpstr>
      <vt:lpstr>PowerPoint 簡報</vt:lpstr>
      <vt:lpstr>PowerPoint 簡報</vt:lpstr>
      <vt:lpstr>PowerPoint 簡報</vt:lpstr>
      <vt:lpstr>修改行事曆介面</vt:lpstr>
      <vt:lpstr>PowerPoint 簡報</vt:lpstr>
      <vt:lpstr>PowerPoint 簡報</vt:lpstr>
      <vt:lpstr>PowerPoint 簡報</vt:lpstr>
      <vt:lpstr>PowerPoint 簡報</vt:lpstr>
      <vt:lpstr>PowerPoint 簡報</vt:lpstr>
      <vt:lpstr>縮圖連結</vt:lpstr>
      <vt:lpstr>PowerPoint 簡報</vt:lpstr>
      <vt:lpstr>PowerPoint 簡報</vt:lpstr>
      <vt:lpstr>PowerPoint 簡報</vt:lpstr>
      <vt:lpstr>PowerPoint 簡報</vt:lpstr>
      <vt:lpstr>PowerPoint 簡報</vt:lpstr>
      <vt:lpstr>校園最新消息</vt:lpstr>
      <vt:lpstr>PowerPoint 簡報</vt:lpstr>
      <vt:lpstr>PowerPoint 簡報</vt:lpstr>
      <vt:lpstr>PowerPoint 簡報</vt:lpstr>
      <vt:lpstr>PowerPoint 簡報</vt:lpstr>
      <vt:lpstr>教育局最新消息</vt:lpstr>
      <vt:lpstr>PowerPoint 簡報</vt:lpstr>
      <vt:lpstr>版面配置</vt:lpstr>
      <vt:lpstr>PowerPoint 簡報</vt:lpstr>
      <vt:lpstr>版面配置</vt:lpstr>
      <vt:lpstr>欄位應用練習</vt:lpstr>
      <vt:lpstr>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Drupal for school https://reurl.cc/bReOqM</dc:title>
  <cp:lastModifiedBy>盧東華</cp:lastModifiedBy>
  <cp:revision>1</cp:revision>
  <dcterms:modified xsi:type="dcterms:W3CDTF">2020-11-06T02:49:45Z</dcterms:modified>
</cp:coreProperties>
</file>