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91" r:id="rId4"/>
    <p:sldId id="292" r:id="rId5"/>
    <p:sldId id="293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94" r:id="rId33"/>
    <p:sldId id="287" r:id="rId34"/>
    <p:sldId id="295" r:id="rId35"/>
    <p:sldId id="288" r:id="rId36"/>
    <p:sldId id="296" r:id="rId37"/>
    <p:sldId id="290" r:id="rId38"/>
    <p:sldId id="289" r:id="rId39"/>
    <p:sldId id="285" r:id="rId40"/>
    <p:sldId id="297" r:id="rId4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102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20.xml"/><Relationship Id="rId1" Type="http://schemas.openxmlformats.org/officeDocument/2006/relationships/slide" Target="../slides/slide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slide" Target="../slides/slide16.xml"/><Relationship Id="rId1" Type="http://schemas.openxmlformats.org/officeDocument/2006/relationships/slide" Target="../slides/slide7.xml"/><Relationship Id="rId5" Type="http://schemas.openxmlformats.org/officeDocument/2006/relationships/slide" Target="../slides/slide9.xml"/><Relationship Id="rId4" Type="http://schemas.openxmlformats.org/officeDocument/2006/relationships/slide" Target="../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E2D68-FF45-4EE9-A82E-16A314D78F18}" type="doc">
      <dgm:prSet loTypeId="urn:microsoft.com/office/officeart/2005/8/layout/StepDownProcess" loCatId="process" qsTypeId="urn:microsoft.com/office/officeart/2005/8/quickstyle/3d7" qsCatId="3D" csTypeId="urn:microsoft.com/office/officeart/2005/8/colors/accent1_3" csCatId="accent1" phldr="1"/>
      <dgm:spPr/>
      <dgm:t>
        <a:bodyPr/>
        <a:lstStyle/>
        <a:p>
          <a:endParaRPr lang="zh-TW" altLang="en-US"/>
        </a:p>
      </dgm:t>
    </dgm:pt>
    <dgm:pt modelId="{512CC1E1-40A4-4395-8C49-49A9B7896326}">
      <dgm:prSet custT="1"/>
      <dgm:spPr/>
      <dgm:t>
        <a:bodyPr/>
        <a:lstStyle/>
        <a:p>
          <a:r>
            <a:rPr lang="zh-TW" altLang="en-US" sz="4000" b="1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rId1" action="ppaction://hlinksldjump"/>
            </a:rPr>
            <a:t>宣導方式</a:t>
          </a:r>
          <a:endParaRPr lang="zh-TW" altLang="en-US" sz="4000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1AD9188-63D3-43A2-AD31-EBDA8844C00C}" type="parTrans" cxnId="{A9B84147-DD1F-47EA-9C0A-87599046545C}">
      <dgm:prSet/>
      <dgm:spPr/>
      <dgm:t>
        <a:bodyPr/>
        <a:lstStyle/>
        <a:p>
          <a:endParaRPr lang="zh-TW" altLang="en-US"/>
        </a:p>
      </dgm:t>
    </dgm:pt>
    <dgm:pt modelId="{9470945D-0221-4E50-A8B3-1BA77A630FEB}" type="sibTrans" cxnId="{A9B84147-DD1F-47EA-9C0A-87599046545C}">
      <dgm:prSet/>
      <dgm:spPr/>
      <dgm:t>
        <a:bodyPr/>
        <a:lstStyle/>
        <a:p>
          <a:endParaRPr lang="zh-TW" altLang="en-US"/>
        </a:p>
      </dgm:t>
    </dgm:pt>
    <dgm:pt modelId="{6D9C5F01-5FD8-4D6B-A53C-ED466D6A9C38}">
      <dgm:prSet custT="1"/>
      <dgm:spPr/>
      <dgm:t>
        <a:bodyPr/>
        <a:lstStyle/>
        <a:p>
          <a:r>
            <a: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rPr>
            <a:t>貳、自閉症學生案例分享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DA1FBFE-B8F9-441B-B550-929ABC86D280}" type="parTrans" cxnId="{F9B3DADF-370F-45D9-A12A-51FBA973A93A}">
      <dgm:prSet/>
      <dgm:spPr/>
      <dgm:t>
        <a:bodyPr/>
        <a:lstStyle/>
        <a:p>
          <a:endParaRPr lang="zh-TW" altLang="en-US"/>
        </a:p>
      </dgm:t>
    </dgm:pt>
    <dgm:pt modelId="{24AF2EE6-F4C1-4B33-A8DC-2A2BA527CE7A}" type="sibTrans" cxnId="{F9B3DADF-370F-45D9-A12A-51FBA973A93A}">
      <dgm:prSet/>
      <dgm:spPr/>
      <dgm:t>
        <a:bodyPr/>
        <a:lstStyle/>
        <a:p>
          <a:endParaRPr lang="zh-TW" altLang="en-US"/>
        </a:p>
      </dgm:t>
    </dgm:pt>
    <dgm:pt modelId="{C91CB8E6-E5B3-4FBE-ADB4-E924CA248663}">
      <dgm:prSet custT="1"/>
      <dgm:spPr/>
      <dgm:t>
        <a:bodyPr/>
        <a:lstStyle/>
        <a:p>
          <a:r>
            <a: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rPr>
            <a:t>壹、導  讀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F9B357A2-CA00-47F0-85B6-EA8EC18E0135}" type="parTrans" cxnId="{02BE6CD9-E466-4DAD-8E7F-1646170E4EEE}">
      <dgm:prSet/>
      <dgm:spPr/>
      <dgm:t>
        <a:bodyPr/>
        <a:lstStyle/>
        <a:p>
          <a:endParaRPr lang="zh-TW" altLang="en-US"/>
        </a:p>
      </dgm:t>
    </dgm:pt>
    <dgm:pt modelId="{B8FDD37D-74A5-4958-9045-ABD0850ECCE9}" type="sibTrans" cxnId="{02BE6CD9-E466-4DAD-8E7F-1646170E4EEE}">
      <dgm:prSet/>
      <dgm:spPr/>
      <dgm:t>
        <a:bodyPr/>
        <a:lstStyle/>
        <a:p>
          <a:endParaRPr lang="zh-TW" altLang="en-US"/>
        </a:p>
      </dgm:t>
    </dgm:pt>
    <dgm:pt modelId="{7E500A76-7685-47BE-AB5A-81E3CD377882}" type="pres">
      <dgm:prSet presAssocID="{AE9E2D68-FF45-4EE9-A82E-16A314D78F1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EE8179DC-6098-405E-A40D-04F6C81E4671}" type="pres">
      <dgm:prSet presAssocID="{512CC1E1-40A4-4395-8C49-49A9B7896326}" presName="composite" presStyleCnt="0"/>
      <dgm:spPr/>
    </dgm:pt>
    <dgm:pt modelId="{785C27BA-A06F-45FE-9627-FAED84B2C485}" type="pres">
      <dgm:prSet presAssocID="{512CC1E1-40A4-4395-8C49-49A9B7896326}" presName="bentUpArrow1" presStyleLbl="alignImgPlace1" presStyleIdx="0" presStyleCnt="2"/>
      <dgm:spPr/>
    </dgm:pt>
    <dgm:pt modelId="{41A1E8B5-DDD2-4A61-83B0-31853C7D6A1D}" type="pres">
      <dgm:prSet presAssocID="{512CC1E1-40A4-4395-8C49-49A9B7896326}" presName="ParentText" presStyleLbl="node1" presStyleIdx="0" presStyleCnt="3" custScaleX="198394" custLinFactNeighborX="21702" custLinFactNeighborY="109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2CCFE2-5D3C-4D06-A5F5-0FDB2271E52A}" type="pres">
      <dgm:prSet presAssocID="{512CC1E1-40A4-4395-8C49-49A9B7896326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5A56B28-5C38-4B8D-B0B1-F96A50A08DC7}" type="pres">
      <dgm:prSet presAssocID="{9470945D-0221-4E50-A8B3-1BA77A630FEB}" presName="sibTrans" presStyleCnt="0"/>
      <dgm:spPr/>
    </dgm:pt>
    <dgm:pt modelId="{148F9CD5-8875-4A0E-A1CB-BCA0AB6F34E4}" type="pres">
      <dgm:prSet presAssocID="{C91CB8E6-E5B3-4FBE-ADB4-E924CA248663}" presName="composite" presStyleCnt="0"/>
      <dgm:spPr/>
    </dgm:pt>
    <dgm:pt modelId="{5779D7F4-80CF-4915-95CC-2749C3928B8E}" type="pres">
      <dgm:prSet presAssocID="{C91CB8E6-E5B3-4FBE-ADB4-E924CA248663}" presName="bentUpArrow1" presStyleLbl="alignImgPlace1" presStyleIdx="1" presStyleCnt="2" custLinFactNeighborX="-32808" custLinFactNeighborY="-7120"/>
      <dgm:spPr/>
    </dgm:pt>
    <dgm:pt modelId="{F46D473F-7A27-41DC-960B-A33413DF4148}" type="pres">
      <dgm:prSet presAssocID="{C91CB8E6-E5B3-4FBE-ADB4-E924CA248663}" presName="ParentText" presStyleLbl="node1" presStyleIdx="1" presStyleCnt="3" custScaleX="198394" custLinFactNeighborX="16589" custLinFactNeighborY="-5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E0A8E3-2C5A-4E5F-9DFA-F51EAD519A22}" type="pres">
      <dgm:prSet presAssocID="{C91CB8E6-E5B3-4FBE-ADB4-E924CA248663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32DF926-8248-4928-B2FB-EF41834EA49D}" type="pres">
      <dgm:prSet presAssocID="{B8FDD37D-74A5-4958-9045-ABD0850ECCE9}" presName="sibTrans" presStyleCnt="0"/>
      <dgm:spPr/>
    </dgm:pt>
    <dgm:pt modelId="{DFACAFD8-DBCA-4618-B120-F61976D24432}" type="pres">
      <dgm:prSet presAssocID="{6D9C5F01-5FD8-4D6B-A53C-ED466D6A9C38}" presName="composite" presStyleCnt="0"/>
      <dgm:spPr/>
    </dgm:pt>
    <dgm:pt modelId="{82BCE247-2163-46B8-B762-0CBAEC746B46}" type="pres">
      <dgm:prSet presAssocID="{6D9C5F01-5FD8-4D6B-A53C-ED466D6A9C38}" presName="ParentText" presStyleLbl="node1" presStyleIdx="2" presStyleCnt="3" custScaleX="209548" custScaleY="127585" custLinFactNeighborX="20295" custLinFactNeighborY="-58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2BE6CD9-E466-4DAD-8E7F-1646170E4EEE}" srcId="{AE9E2D68-FF45-4EE9-A82E-16A314D78F18}" destId="{C91CB8E6-E5B3-4FBE-ADB4-E924CA248663}" srcOrd="1" destOrd="0" parTransId="{F9B357A2-CA00-47F0-85B6-EA8EC18E0135}" sibTransId="{B8FDD37D-74A5-4958-9045-ABD0850ECCE9}"/>
    <dgm:cxn modelId="{F9B3DADF-370F-45D9-A12A-51FBA973A93A}" srcId="{AE9E2D68-FF45-4EE9-A82E-16A314D78F18}" destId="{6D9C5F01-5FD8-4D6B-A53C-ED466D6A9C38}" srcOrd="2" destOrd="0" parTransId="{3DA1FBFE-B8F9-441B-B550-929ABC86D280}" sibTransId="{24AF2EE6-F4C1-4B33-A8DC-2A2BA527CE7A}"/>
    <dgm:cxn modelId="{E0D6E06E-4FFF-4821-8BC6-70BC8898313E}" type="presOf" srcId="{AE9E2D68-FF45-4EE9-A82E-16A314D78F18}" destId="{7E500A76-7685-47BE-AB5A-81E3CD377882}" srcOrd="0" destOrd="0" presId="urn:microsoft.com/office/officeart/2005/8/layout/StepDownProcess"/>
    <dgm:cxn modelId="{169AEBA7-0465-45BF-99A1-2021F2C01043}" type="presOf" srcId="{6D9C5F01-5FD8-4D6B-A53C-ED466D6A9C38}" destId="{82BCE247-2163-46B8-B762-0CBAEC746B46}" srcOrd="0" destOrd="0" presId="urn:microsoft.com/office/officeart/2005/8/layout/StepDownProcess"/>
    <dgm:cxn modelId="{B1AE9313-75C2-41D0-816E-1C040611EB8C}" type="presOf" srcId="{C91CB8E6-E5B3-4FBE-ADB4-E924CA248663}" destId="{F46D473F-7A27-41DC-960B-A33413DF4148}" srcOrd="0" destOrd="0" presId="urn:microsoft.com/office/officeart/2005/8/layout/StepDownProcess"/>
    <dgm:cxn modelId="{A9B84147-DD1F-47EA-9C0A-87599046545C}" srcId="{AE9E2D68-FF45-4EE9-A82E-16A314D78F18}" destId="{512CC1E1-40A4-4395-8C49-49A9B7896326}" srcOrd="0" destOrd="0" parTransId="{D1AD9188-63D3-43A2-AD31-EBDA8844C00C}" sibTransId="{9470945D-0221-4E50-A8B3-1BA77A630FEB}"/>
    <dgm:cxn modelId="{4AE16E86-76FA-4BDB-BC37-EEB022E03F49}" type="presOf" srcId="{512CC1E1-40A4-4395-8C49-49A9B7896326}" destId="{41A1E8B5-DDD2-4A61-83B0-31853C7D6A1D}" srcOrd="0" destOrd="0" presId="urn:microsoft.com/office/officeart/2005/8/layout/StepDownProcess"/>
    <dgm:cxn modelId="{AECDFD93-0A36-4D7D-99BF-059F6603F888}" type="presParOf" srcId="{7E500A76-7685-47BE-AB5A-81E3CD377882}" destId="{EE8179DC-6098-405E-A40D-04F6C81E4671}" srcOrd="0" destOrd="0" presId="urn:microsoft.com/office/officeart/2005/8/layout/StepDownProcess"/>
    <dgm:cxn modelId="{7C9B01A0-4F6C-471C-ABEB-776CBFC5D6CB}" type="presParOf" srcId="{EE8179DC-6098-405E-A40D-04F6C81E4671}" destId="{785C27BA-A06F-45FE-9627-FAED84B2C485}" srcOrd="0" destOrd="0" presId="urn:microsoft.com/office/officeart/2005/8/layout/StepDownProcess"/>
    <dgm:cxn modelId="{7DE81593-4C01-46F3-BAF2-FE9C70120212}" type="presParOf" srcId="{EE8179DC-6098-405E-A40D-04F6C81E4671}" destId="{41A1E8B5-DDD2-4A61-83B0-31853C7D6A1D}" srcOrd="1" destOrd="0" presId="urn:microsoft.com/office/officeart/2005/8/layout/StepDownProcess"/>
    <dgm:cxn modelId="{065C3AA7-B7CB-4166-B8EB-4C8EE064EE13}" type="presParOf" srcId="{EE8179DC-6098-405E-A40D-04F6C81E4671}" destId="{A82CCFE2-5D3C-4D06-A5F5-0FDB2271E52A}" srcOrd="2" destOrd="0" presId="urn:microsoft.com/office/officeart/2005/8/layout/StepDownProcess"/>
    <dgm:cxn modelId="{3528587E-0F2A-4928-AB02-A8FDD45CEFED}" type="presParOf" srcId="{7E500A76-7685-47BE-AB5A-81E3CD377882}" destId="{35A56B28-5C38-4B8D-B0B1-F96A50A08DC7}" srcOrd="1" destOrd="0" presId="urn:microsoft.com/office/officeart/2005/8/layout/StepDownProcess"/>
    <dgm:cxn modelId="{CF1D8383-6D62-45F0-9AFE-6AF74D46C990}" type="presParOf" srcId="{7E500A76-7685-47BE-AB5A-81E3CD377882}" destId="{148F9CD5-8875-4A0E-A1CB-BCA0AB6F34E4}" srcOrd="2" destOrd="0" presId="urn:microsoft.com/office/officeart/2005/8/layout/StepDownProcess"/>
    <dgm:cxn modelId="{53959E34-D04B-4A6C-AF8B-CE2BB355C561}" type="presParOf" srcId="{148F9CD5-8875-4A0E-A1CB-BCA0AB6F34E4}" destId="{5779D7F4-80CF-4915-95CC-2749C3928B8E}" srcOrd="0" destOrd="0" presId="urn:microsoft.com/office/officeart/2005/8/layout/StepDownProcess"/>
    <dgm:cxn modelId="{F9A11E0D-7A87-4AAA-9A82-8ABEECCE1AB0}" type="presParOf" srcId="{148F9CD5-8875-4A0E-A1CB-BCA0AB6F34E4}" destId="{F46D473F-7A27-41DC-960B-A33413DF4148}" srcOrd="1" destOrd="0" presId="urn:microsoft.com/office/officeart/2005/8/layout/StepDownProcess"/>
    <dgm:cxn modelId="{BD25A187-1BBC-4870-8A33-82B07CE24C5F}" type="presParOf" srcId="{148F9CD5-8875-4A0E-A1CB-BCA0AB6F34E4}" destId="{03E0A8E3-2C5A-4E5F-9DFA-F51EAD519A22}" srcOrd="2" destOrd="0" presId="urn:microsoft.com/office/officeart/2005/8/layout/StepDownProcess"/>
    <dgm:cxn modelId="{98C285D3-F001-432F-BC41-D8C062F27DC3}" type="presParOf" srcId="{7E500A76-7685-47BE-AB5A-81E3CD377882}" destId="{132DF926-8248-4928-B2FB-EF41834EA49D}" srcOrd="3" destOrd="0" presId="urn:microsoft.com/office/officeart/2005/8/layout/StepDownProcess"/>
    <dgm:cxn modelId="{A47B20EB-5DFA-4549-9A18-397ACC3EA054}" type="presParOf" srcId="{7E500A76-7685-47BE-AB5A-81E3CD377882}" destId="{DFACAFD8-DBCA-4618-B120-F61976D24432}" srcOrd="4" destOrd="0" presId="urn:microsoft.com/office/officeart/2005/8/layout/StepDownProcess"/>
    <dgm:cxn modelId="{4F09A7C6-6C8F-4ECB-9BEF-B6B9674F089A}" type="presParOf" srcId="{DFACAFD8-DBCA-4618-B120-F61976D24432}" destId="{82BCE247-2163-46B8-B762-0CBAEC746B46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A5CB07-F928-42C7-BC8F-F91F67B5130B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01479FA1-70AB-459E-B259-237DD2984D54}">
      <dgm:prSet phldrT="[文字]"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zh-TW" altLang="en-US" sz="2800" b="1" dirty="0" smtClean="0">
              <a:hlinkClick xmlns:r="http://schemas.openxmlformats.org/officeDocument/2006/relationships" r:id="rId1" action="ppaction://hlinksldjump"/>
            </a:rPr>
            <a:t>教室裡的自閉症</a:t>
          </a:r>
          <a:endParaRPr lang="zh-TW" altLang="en-US" sz="2800" b="1" dirty="0"/>
        </a:p>
      </dgm:t>
    </dgm:pt>
    <dgm:pt modelId="{0AA86F66-8EA5-4355-AD0F-43D79E783A8B}" type="parTrans" cxnId="{33A9FA29-1A7D-4B2D-8215-5F9BDA82C53E}">
      <dgm:prSet/>
      <dgm:spPr/>
      <dgm:t>
        <a:bodyPr/>
        <a:lstStyle/>
        <a:p>
          <a:endParaRPr lang="zh-TW" altLang="en-US"/>
        </a:p>
      </dgm:t>
    </dgm:pt>
    <dgm:pt modelId="{2A0B74C0-3B24-49BD-8E40-43610D23B380}" type="sibTrans" cxnId="{33A9FA29-1A7D-4B2D-8215-5F9BDA82C53E}">
      <dgm:prSet/>
      <dgm:spPr/>
      <dgm:t>
        <a:bodyPr/>
        <a:lstStyle/>
        <a:p>
          <a:endParaRPr lang="zh-TW" altLang="en-US"/>
        </a:p>
      </dgm:t>
    </dgm:pt>
    <dgm:pt modelId="{42AD03D8-D6F4-4671-B8AB-A6E9294CD4C0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zh-TW" altLang="en-US" b="1" dirty="0" smtClean="0">
              <a:hlinkClick xmlns:r="http://schemas.openxmlformats.org/officeDocument/2006/relationships" r:id="rId2" action="ppaction://hlinksldjump"/>
            </a:rPr>
            <a:t>自閉症的因應措施與教學策略</a:t>
          </a:r>
          <a:endParaRPr lang="zh-TW" altLang="en-US" b="1" dirty="0"/>
        </a:p>
      </dgm:t>
    </dgm:pt>
    <dgm:pt modelId="{07A8E512-8675-490A-A5EF-34954AF21175}" type="parTrans" cxnId="{617CCF19-4E0C-4FE6-A793-7387873027C1}">
      <dgm:prSet/>
      <dgm:spPr/>
      <dgm:t>
        <a:bodyPr/>
        <a:lstStyle/>
        <a:p>
          <a:endParaRPr lang="zh-TW" altLang="en-US"/>
        </a:p>
      </dgm:t>
    </dgm:pt>
    <dgm:pt modelId="{98CB47BA-3AC7-4627-89D6-3593E44E5BD1}" type="sibTrans" cxnId="{617CCF19-4E0C-4FE6-A793-7387873027C1}">
      <dgm:prSet/>
      <dgm:spPr/>
      <dgm:t>
        <a:bodyPr/>
        <a:lstStyle/>
        <a:p>
          <a:endParaRPr lang="zh-TW" altLang="en-US"/>
        </a:p>
      </dgm:t>
    </dgm:pt>
    <dgm:pt modelId="{61127741-2774-4A6B-B5F9-BA1968C79A6C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zh-TW" altLang="en-US" sz="2800" b="1" dirty="0" smtClean="0">
              <a:hlinkClick xmlns:r="http://schemas.openxmlformats.org/officeDocument/2006/relationships" r:id="rId3" action="ppaction://hlinksldjump"/>
            </a:rPr>
            <a:t>自閉症的類型</a:t>
          </a:r>
          <a:endParaRPr lang="zh-TW" altLang="en-US" sz="2800" b="1" dirty="0"/>
        </a:p>
      </dgm:t>
    </dgm:pt>
    <dgm:pt modelId="{9EDC35DC-32BE-445E-AB15-6E010DC38452}" type="sibTrans" cxnId="{0E064023-36F5-4C75-BF14-520A83AA3073}">
      <dgm:prSet/>
      <dgm:spPr/>
      <dgm:t>
        <a:bodyPr/>
        <a:lstStyle/>
        <a:p>
          <a:endParaRPr lang="zh-TW" altLang="en-US"/>
        </a:p>
      </dgm:t>
    </dgm:pt>
    <dgm:pt modelId="{5BBEABE9-00D0-4740-A3D1-8E0AC03DDA63}" type="parTrans" cxnId="{0E064023-36F5-4C75-BF14-520A83AA3073}">
      <dgm:prSet/>
      <dgm:spPr/>
      <dgm:t>
        <a:bodyPr/>
        <a:lstStyle/>
        <a:p>
          <a:endParaRPr lang="zh-TW" altLang="en-US"/>
        </a:p>
      </dgm:t>
    </dgm:pt>
    <dgm:pt modelId="{807A6583-E2D1-4C4A-B710-0831EB562988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zh-TW" altLang="en-US" sz="2800" b="1" dirty="0" smtClean="0">
              <a:hlinkClick xmlns:r="http://schemas.openxmlformats.org/officeDocument/2006/relationships" r:id="rId4" action="ppaction://hlinksldjump"/>
            </a:rPr>
            <a:t>自閉症的特徵</a:t>
          </a:r>
          <a:endParaRPr lang="zh-TW" altLang="en-US" sz="2800" b="1" dirty="0"/>
        </a:p>
      </dgm:t>
    </dgm:pt>
    <dgm:pt modelId="{706D480A-719E-42E1-A227-A80DD118684A}" type="parTrans" cxnId="{61F0667D-D596-41DB-8571-22C5BF045225}">
      <dgm:prSet/>
      <dgm:spPr/>
      <dgm:t>
        <a:bodyPr/>
        <a:lstStyle/>
        <a:p>
          <a:endParaRPr lang="zh-TW" altLang="en-US"/>
        </a:p>
      </dgm:t>
    </dgm:pt>
    <dgm:pt modelId="{9AD37777-02B7-436F-AF38-795F6FAA1A1C}" type="sibTrans" cxnId="{61F0667D-D596-41DB-8571-22C5BF045225}">
      <dgm:prSet/>
      <dgm:spPr/>
      <dgm:t>
        <a:bodyPr/>
        <a:lstStyle/>
        <a:p>
          <a:endParaRPr lang="zh-TW" altLang="en-US"/>
        </a:p>
      </dgm:t>
    </dgm:pt>
    <dgm:pt modelId="{BFA0B389-7198-4218-9DA7-85B70541B4C1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zh-TW" altLang="en-US" sz="2800" b="1" dirty="0" smtClean="0">
              <a:hlinkClick xmlns:r="http://schemas.openxmlformats.org/officeDocument/2006/relationships" r:id="rId5" action="ppaction://hlinksldjump"/>
            </a:rPr>
            <a:t>自閉症的定義</a:t>
          </a:r>
          <a:endParaRPr lang="zh-TW" altLang="en-US" sz="2800" b="1" dirty="0"/>
        </a:p>
      </dgm:t>
    </dgm:pt>
    <dgm:pt modelId="{23F7BD17-B3C4-4E0C-A665-BE326FDC82EB}" type="parTrans" cxnId="{D62EADFF-237D-4C6A-AFCA-35C06A341DEB}">
      <dgm:prSet/>
      <dgm:spPr/>
      <dgm:t>
        <a:bodyPr/>
        <a:lstStyle/>
        <a:p>
          <a:endParaRPr lang="zh-TW" altLang="en-US"/>
        </a:p>
      </dgm:t>
    </dgm:pt>
    <dgm:pt modelId="{F269A681-21BD-47C1-869F-560C5FE36390}" type="sibTrans" cxnId="{D62EADFF-237D-4C6A-AFCA-35C06A341DEB}">
      <dgm:prSet/>
      <dgm:spPr/>
      <dgm:t>
        <a:bodyPr/>
        <a:lstStyle/>
        <a:p>
          <a:endParaRPr lang="zh-TW" altLang="en-US"/>
        </a:p>
      </dgm:t>
    </dgm:pt>
    <dgm:pt modelId="{67DFF0D6-9D9E-49E7-BA47-81E50018D30D}" type="pres">
      <dgm:prSet presAssocID="{D4A5CB07-F928-42C7-BC8F-F91F67B5130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BD3F1C8-C60B-4D0D-90CA-E50EDCB4FACB}" type="pres">
      <dgm:prSet presAssocID="{01479FA1-70AB-459E-B259-237DD2984D54}" presName="composite" presStyleCnt="0"/>
      <dgm:spPr/>
    </dgm:pt>
    <dgm:pt modelId="{39360979-7284-4D52-9C42-182E57D5D5C0}" type="pres">
      <dgm:prSet presAssocID="{01479FA1-70AB-459E-B259-237DD2984D54}" presName="imgShp" presStyleLbl="fgImgPlace1" presStyleIdx="0" presStyleCnt="5" custLinFactX="-43048" custLinFactNeighborX="-100000" custLinFactNeighborY="55"/>
      <dgm:spPr>
        <a:ln>
          <a:solidFill>
            <a:schemeClr val="tx2">
              <a:lumMod val="50000"/>
            </a:schemeClr>
          </a:solidFill>
        </a:ln>
      </dgm:spPr>
    </dgm:pt>
    <dgm:pt modelId="{312161A5-877A-4AFC-8F2A-0D32ABF6D4F0}" type="pres">
      <dgm:prSet presAssocID="{01479FA1-70AB-459E-B259-237DD2984D54}" presName="txShp" presStyleLbl="node1" presStyleIdx="0" presStyleCnt="5" custScaleX="136685" custLinFactNeighborX="-10" custLinFactNeighborY="5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5645C1-75CC-4970-AD89-16571FFA8B1D}" type="pres">
      <dgm:prSet presAssocID="{2A0B74C0-3B24-49BD-8E40-43610D23B380}" presName="spacing" presStyleCnt="0"/>
      <dgm:spPr/>
    </dgm:pt>
    <dgm:pt modelId="{585E33D8-A24C-49CF-BD33-59D963E77C5E}" type="pres">
      <dgm:prSet presAssocID="{BFA0B389-7198-4218-9DA7-85B70541B4C1}" presName="composite" presStyleCnt="0"/>
      <dgm:spPr/>
    </dgm:pt>
    <dgm:pt modelId="{78EB2B7D-A0A7-4AF2-99F0-7B17E1E9216B}" type="pres">
      <dgm:prSet presAssocID="{BFA0B389-7198-4218-9DA7-85B70541B4C1}" presName="imgShp" presStyleLbl="fgImgPlace1" presStyleIdx="1" presStyleCnt="5" custLinFactX="-40002" custLinFactNeighborX="-100000" custLinFactNeighborY="-2288"/>
      <dgm:spPr>
        <a:ln>
          <a:solidFill>
            <a:schemeClr val="tx2">
              <a:lumMod val="50000"/>
            </a:schemeClr>
          </a:solidFill>
        </a:ln>
      </dgm:spPr>
    </dgm:pt>
    <dgm:pt modelId="{50E4BDA4-8DF5-47D3-9946-72DBE07C2489}" type="pres">
      <dgm:prSet presAssocID="{BFA0B389-7198-4218-9DA7-85B70541B4C1}" presName="txShp" presStyleLbl="node1" presStyleIdx="1" presStyleCnt="5" custScaleX="1366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61D10E-7CBB-4A4B-A06D-7BB348110641}" type="pres">
      <dgm:prSet presAssocID="{F269A681-21BD-47C1-869F-560C5FE36390}" presName="spacing" presStyleCnt="0"/>
      <dgm:spPr/>
    </dgm:pt>
    <dgm:pt modelId="{2D7528E6-7A65-4CB1-90BF-9FD829F82602}" type="pres">
      <dgm:prSet presAssocID="{807A6583-E2D1-4C4A-B710-0831EB562988}" presName="composite" presStyleCnt="0"/>
      <dgm:spPr/>
    </dgm:pt>
    <dgm:pt modelId="{554CC9F9-2BC2-45AE-98F7-6DC77F8CE2B0}" type="pres">
      <dgm:prSet presAssocID="{807A6583-E2D1-4C4A-B710-0831EB562988}" presName="imgShp" presStyleLbl="fgImgPlace1" presStyleIdx="2" presStyleCnt="5" custLinFactX="-40002" custLinFactNeighborX="-100000" custLinFactNeighborY="-2288"/>
      <dgm:spPr>
        <a:ln>
          <a:solidFill>
            <a:schemeClr val="tx2">
              <a:lumMod val="50000"/>
            </a:schemeClr>
          </a:solidFill>
        </a:ln>
      </dgm:spPr>
    </dgm:pt>
    <dgm:pt modelId="{E1CF64E3-C5BB-4328-9465-DFFE928E1215}" type="pres">
      <dgm:prSet presAssocID="{807A6583-E2D1-4C4A-B710-0831EB562988}" presName="txShp" presStyleLbl="node1" presStyleIdx="2" presStyleCnt="5" custScaleX="1366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2BD723-3088-46E5-A9C3-58F000B374FF}" type="pres">
      <dgm:prSet presAssocID="{9AD37777-02B7-436F-AF38-795F6FAA1A1C}" presName="spacing" presStyleCnt="0"/>
      <dgm:spPr/>
    </dgm:pt>
    <dgm:pt modelId="{E2CE96D5-234A-4DB6-A56C-647559D4325D}" type="pres">
      <dgm:prSet presAssocID="{61127741-2774-4A6B-B5F9-BA1968C79A6C}" presName="composite" presStyleCnt="0"/>
      <dgm:spPr/>
    </dgm:pt>
    <dgm:pt modelId="{66D1FE3E-3405-4F44-811F-29939E2CEFC3}" type="pres">
      <dgm:prSet presAssocID="{61127741-2774-4A6B-B5F9-BA1968C79A6C}" presName="imgShp" presStyleLbl="fgImgPlace1" presStyleIdx="3" presStyleCnt="5" custLinFactX="-40002" custLinFactNeighborX="-100000" custLinFactNeighborY="-2288"/>
      <dgm:spPr>
        <a:ln>
          <a:solidFill>
            <a:schemeClr val="tx2">
              <a:lumMod val="50000"/>
            </a:schemeClr>
          </a:solidFill>
        </a:ln>
      </dgm:spPr>
    </dgm:pt>
    <dgm:pt modelId="{53CB2F43-A15A-4F59-BFC6-DE0435EC66ED}" type="pres">
      <dgm:prSet presAssocID="{61127741-2774-4A6B-B5F9-BA1968C79A6C}" presName="txShp" presStyleLbl="node1" presStyleIdx="3" presStyleCnt="5" custScaleX="1366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456DAF-CB26-45D7-8483-7EB3B614F18B}" type="pres">
      <dgm:prSet presAssocID="{9EDC35DC-32BE-445E-AB15-6E010DC38452}" presName="spacing" presStyleCnt="0"/>
      <dgm:spPr/>
    </dgm:pt>
    <dgm:pt modelId="{9A524C1C-8406-4DF1-92A0-F7049F512D64}" type="pres">
      <dgm:prSet presAssocID="{42AD03D8-D6F4-4671-B8AB-A6E9294CD4C0}" presName="composite" presStyleCnt="0"/>
      <dgm:spPr/>
    </dgm:pt>
    <dgm:pt modelId="{1224BB0B-9BB6-45DC-8C0F-D73CD72A26CC}" type="pres">
      <dgm:prSet presAssocID="{42AD03D8-D6F4-4671-B8AB-A6E9294CD4C0}" presName="imgShp" presStyleLbl="fgImgPlace1" presStyleIdx="4" presStyleCnt="5" custLinFactX="-40002" custLinFactNeighborX="-100000" custLinFactNeighborY="-2288"/>
      <dgm:spPr>
        <a:ln>
          <a:solidFill>
            <a:schemeClr val="tx2">
              <a:lumMod val="50000"/>
            </a:schemeClr>
          </a:solidFill>
        </a:ln>
      </dgm:spPr>
    </dgm:pt>
    <dgm:pt modelId="{9F01EB99-AEFF-49CA-ABB7-EABBEF5FA242}" type="pres">
      <dgm:prSet presAssocID="{42AD03D8-D6F4-4671-B8AB-A6E9294CD4C0}" presName="txShp" presStyleLbl="node1" presStyleIdx="4" presStyleCnt="5" custScaleX="13668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3A9FA29-1A7D-4B2D-8215-5F9BDA82C53E}" srcId="{D4A5CB07-F928-42C7-BC8F-F91F67B5130B}" destId="{01479FA1-70AB-459E-B259-237DD2984D54}" srcOrd="0" destOrd="0" parTransId="{0AA86F66-8EA5-4355-AD0F-43D79E783A8B}" sibTransId="{2A0B74C0-3B24-49BD-8E40-43610D23B380}"/>
    <dgm:cxn modelId="{444878CB-CEEB-42C3-BDC3-6520C252AE1B}" type="presOf" srcId="{D4A5CB07-F928-42C7-BC8F-F91F67B5130B}" destId="{67DFF0D6-9D9E-49E7-BA47-81E50018D30D}" srcOrd="0" destOrd="0" presId="urn:microsoft.com/office/officeart/2005/8/layout/vList3"/>
    <dgm:cxn modelId="{D62EADFF-237D-4C6A-AFCA-35C06A341DEB}" srcId="{D4A5CB07-F928-42C7-BC8F-F91F67B5130B}" destId="{BFA0B389-7198-4218-9DA7-85B70541B4C1}" srcOrd="1" destOrd="0" parTransId="{23F7BD17-B3C4-4E0C-A665-BE326FDC82EB}" sibTransId="{F269A681-21BD-47C1-869F-560C5FE36390}"/>
    <dgm:cxn modelId="{0E064023-36F5-4C75-BF14-520A83AA3073}" srcId="{D4A5CB07-F928-42C7-BC8F-F91F67B5130B}" destId="{61127741-2774-4A6B-B5F9-BA1968C79A6C}" srcOrd="3" destOrd="0" parTransId="{5BBEABE9-00D0-4740-A3D1-8E0AC03DDA63}" sibTransId="{9EDC35DC-32BE-445E-AB15-6E010DC38452}"/>
    <dgm:cxn modelId="{6B88E7F2-14A8-4C86-A58B-07A45FAA49CD}" type="presOf" srcId="{42AD03D8-D6F4-4671-B8AB-A6E9294CD4C0}" destId="{9F01EB99-AEFF-49CA-ABB7-EABBEF5FA242}" srcOrd="0" destOrd="0" presId="urn:microsoft.com/office/officeart/2005/8/layout/vList3"/>
    <dgm:cxn modelId="{292B87C3-04F7-4BB3-8A95-52F1AAF2F0CA}" type="presOf" srcId="{BFA0B389-7198-4218-9DA7-85B70541B4C1}" destId="{50E4BDA4-8DF5-47D3-9946-72DBE07C2489}" srcOrd="0" destOrd="0" presId="urn:microsoft.com/office/officeart/2005/8/layout/vList3"/>
    <dgm:cxn modelId="{61F0667D-D596-41DB-8571-22C5BF045225}" srcId="{D4A5CB07-F928-42C7-BC8F-F91F67B5130B}" destId="{807A6583-E2D1-4C4A-B710-0831EB562988}" srcOrd="2" destOrd="0" parTransId="{706D480A-719E-42E1-A227-A80DD118684A}" sibTransId="{9AD37777-02B7-436F-AF38-795F6FAA1A1C}"/>
    <dgm:cxn modelId="{617CCF19-4E0C-4FE6-A793-7387873027C1}" srcId="{D4A5CB07-F928-42C7-BC8F-F91F67B5130B}" destId="{42AD03D8-D6F4-4671-B8AB-A6E9294CD4C0}" srcOrd="4" destOrd="0" parTransId="{07A8E512-8675-490A-A5EF-34954AF21175}" sibTransId="{98CB47BA-3AC7-4627-89D6-3593E44E5BD1}"/>
    <dgm:cxn modelId="{035E036B-9D94-4ADA-B51F-12FF56CE4D30}" type="presOf" srcId="{61127741-2774-4A6B-B5F9-BA1968C79A6C}" destId="{53CB2F43-A15A-4F59-BFC6-DE0435EC66ED}" srcOrd="0" destOrd="0" presId="urn:microsoft.com/office/officeart/2005/8/layout/vList3"/>
    <dgm:cxn modelId="{4EF59273-F3D3-4FD7-AFB8-FB79620E2D4E}" type="presOf" srcId="{01479FA1-70AB-459E-B259-237DD2984D54}" destId="{312161A5-877A-4AFC-8F2A-0D32ABF6D4F0}" srcOrd="0" destOrd="0" presId="urn:microsoft.com/office/officeart/2005/8/layout/vList3"/>
    <dgm:cxn modelId="{58EA0378-20D8-4F44-8DB0-509894CE6D90}" type="presOf" srcId="{807A6583-E2D1-4C4A-B710-0831EB562988}" destId="{E1CF64E3-C5BB-4328-9465-DFFE928E1215}" srcOrd="0" destOrd="0" presId="urn:microsoft.com/office/officeart/2005/8/layout/vList3"/>
    <dgm:cxn modelId="{4E601FA2-76F0-44EF-85B0-7EFB5D0702EA}" type="presParOf" srcId="{67DFF0D6-9D9E-49E7-BA47-81E50018D30D}" destId="{5BD3F1C8-C60B-4D0D-90CA-E50EDCB4FACB}" srcOrd="0" destOrd="0" presId="urn:microsoft.com/office/officeart/2005/8/layout/vList3"/>
    <dgm:cxn modelId="{B1909FE2-1F9D-482E-9365-9FFF412F80CF}" type="presParOf" srcId="{5BD3F1C8-C60B-4D0D-90CA-E50EDCB4FACB}" destId="{39360979-7284-4D52-9C42-182E57D5D5C0}" srcOrd="0" destOrd="0" presId="urn:microsoft.com/office/officeart/2005/8/layout/vList3"/>
    <dgm:cxn modelId="{29478188-AE49-4631-8378-5EBC7638059C}" type="presParOf" srcId="{5BD3F1C8-C60B-4D0D-90CA-E50EDCB4FACB}" destId="{312161A5-877A-4AFC-8F2A-0D32ABF6D4F0}" srcOrd="1" destOrd="0" presId="urn:microsoft.com/office/officeart/2005/8/layout/vList3"/>
    <dgm:cxn modelId="{D2C55489-A95C-4035-AE11-320C5D4C2917}" type="presParOf" srcId="{67DFF0D6-9D9E-49E7-BA47-81E50018D30D}" destId="{AD5645C1-75CC-4970-AD89-16571FFA8B1D}" srcOrd="1" destOrd="0" presId="urn:microsoft.com/office/officeart/2005/8/layout/vList3"/>
    <dgm:cxn modelId="{3DB3955A-1A9F-44CC-87A4-A5082EF2D9EC}" type="presParOf" srcId="{67DFF0D6-9D9E-49E7-BA47-81E50018D30D}" destId="{585E33D8-A24C-49CF-BD33-59D963E77C5E}" srcOrd="2" destOrd="0" presId="urn:microsoft.com/office/officeart/2005/8/layout/vList3"/>
    <dgm:cxn modelId="{1DD41696-7F95-4FCF-AD4A-2EC7828D97F8}" type="presParOf" srcId="{585E33D8-A24C-49CF-BD33-59D963E77C5E}" destId="{78EB2B7D-A0A7-4AF2-99F0-7B17E1E9216B}" srcOrd="0" destOrd="0" presId="urn:microsoft.com/office/officeart/2005/8/layout/vList3"/>
    <dgm:cxn modelId="{84DF80A6-AD2E-4281-9A5B-39CBECB41F97}" type="presParOf" srcId="{585E33D8-A24C-49CF-BD33-59D963E77C5E}" destId="{50E4BDA4-8DF5-47D3-9946-72DBE07C2489}" srcOrd="1" destOrd="0" presId="urn:microsoft.com/office/officeart/2005/8/layout/vList3"/>
    <dgm:cxn modelId="{80ACF85C-386C-4E9F-82D9-7F01ED0EE5AD}" type="presParOf" srcId="{67DFF0D6-9D9E-49E7-BA47-81E50018D30D}" destId="{0C61D10E-7CBB-4A4B-A06D-7BB348110641}" srcOrd="3" destOrd="0" presId="urn:microsoft.com/office/officeart/2005/8/layout/vList3"/>
    <dgm:cxn modelId="{3A6F7CDA-CF54-4ECF-B92B-EACA01E6D1D4}" type="presParOf" srcId="{67DFF0D6-9D9E-49E7-BA47-81E50018D30D}" destId="{2D7528E6-7A65-4CB1-90BF-9FD829F82602}" srcOrd="4" destOrd="0" presId="urn:microsoft.com/office/officeart/2005/8/layout/vList3"/>
    <dgm:cxn modelId="{09D12831-54A6-42C5-BD80-C52BA987961B}" type="presParOf" srcId="{2D7528E6-7A65-4CB1-90BF-9FD829F82602}" destId="{554CC9F9-2BC2-45AE-98F7-6DC77F8CE2B0}" srcOrd="0" destOrd="0" presId="urn:microsoft.com/office/officeart/2005/8/layout/vList3"/>
    <dgm:cxn modelId="{571F63DD-2726-4CBA-BCAE-BE3E46CEAB87}" type="presParOf" srcId="{2D7528E6-7A65-4CB1-90BF-9FD829F82602}" destId="{E1CF64E3-C5BB-4328-9465-DFFE928E1215}" srcOrd="1" destOrd="0" presId="urn:microsoft.com/office/officeart/2005/8/layout/vList3"/>
    <dgm:cxn modelId="{A5BA7B7F-154E-434C-9D2D-187ACD7EEB88}" type="presParOf" srcId="{67DFF0D6-9D9E-49E7-BA47-81E50018D30D}" destId="{EB2BD723-3088-46E5-A9C3-58F000B374FF}" srcOrd="5" destOrd="0" presId="urn:microsoft.com/office/officeart/2005/8/layout/vList3"/>
    <dgm:cxn modelId="{27DAD919-B3B1-45E6-88B4-4B63085C60D4}" type="presParOf" srcId="{67DFF0D6-9D9E-49E7-BA47-81E50018D30D}" destId="{E2CE96D5-234A-4DB6-A56C-647559D4325D}" srcOrd="6" destOrd="0" presId="urn:microsoft.com/office/officeart/2005/8/layout/vList3"/>
    <dgm:cxn modelId="{F43C890B-DAA8-4F47-92A6-5FD094F0BB1D}" type="presParOf" srcId="{E2CE96D5-234A-4DB6-A56C-647559D4325D}" destId="{66D1FE3E-3405-4F44-811F-29939E2CEFC3}" srcOrd="0" destOrd="0" presId="urn:microsoft.com/office/officeart/2005/8/layout/vList3"/>
    <dgm:cxn modelId="{6467576D-B3F4-4FD6-866D-4E32417EFA3D}" type="presParOf" srcId="{E2CE96D5-234A-4DB6-A56C-647559D4325D}" destId="{53CB2F43-A15A-4F59-BFC6-DE0435EC66ED}" srcOrd="1" destOrd="0" presId="urn:microsoft.com/office/officeart/2005/8/layout/vList3"/>
    <dgm:cxn modelId="{5A15ABC8-CF09-4866-9CBD-4EAECE705DE1}" type="presParOf" srcId="{67DFF0D6-9D9E-49E7-BA47-81E50018D30D}" destId="{35456DAF-CB26-45D7-8483-7EB3B614F18B}" srcOrd="7" destOrd="0" presId="urn:microsoft.com/office/officeart/2005/8/layout/vList3"/>
    <dgm:cxn modelId="{9A52B555-BDF7-419B-B985-1FA840BCFA30}" type="presParOf" srcId="{67DFF0D6-9D9E-49E7-BA47-81E50018D30D}" destId="{9A524C1C-8406-4DF1-92A0-F7049F512D64}" srcOrd="8" destOrd="0" presId="urn:microsoft.com/office/officeart/2005/8/layout/vList3"/>
    <dgm:cxn modelId="{E92CDCC8-0791-4E5C-8BBF-238EEF15935F}" type="presParOf" srcId="{9A524C1C-8406-4DF1-92A0-F7049F512D64}" destId="{1224BB0B-9BB6-45DC-8C0F-D73CD72A26CC}" srcOrd="0" destOrd="0" presId="urn:microsoft.com/office/officeart/2005/8/layout/vList3"/>
    <dgm:cxn modelId="{ED888013-DF7D-4215-AA7F-4EF9AF19A156}" type="presParOf" srcId="{9A524C1C-8406-4DF1-92A0-F7049F512D64}" destId="{9F01EB99-AEFF-49CA-ABB7-EABBEF5FA242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C27BA-A06F-45FE-9627-FAED84B2C485}">
      <dsp:nvSpPr>
        <dsp:cNvPr id="0" name=""/>
        <dsp:cNvSpPr/>
      </dsp:nvSpPr>
      <dsp:spPr>
        <a:xfrm rot="5400000">
          <a:off x="1087965" y="1346644"/>
          <a:ext cx="990470" cy="11276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A1E8B5-DDD2-4A61-83B0-31853C7D6A1D}">
      <dsp:nvSpPr>
        <dsp:cNvPr id="0" name=""/>
        <dsp:cNvSpPr/>
      </dsp:nvSpPr>
      <dsp:spPr>
        <a:xfrm>
          <a:off x="367108" y="376673"/>
          <a:ext cx="3307959" cy="1167103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 smtClean="0">
              <a:latin typeface="標楷體" panose="03000509000000000000" pitchFamily="65" charset="-120"/>
              <a:ea typeface="標楷體" panose="03000509000000000000" pitchFamily="65" charset="-120"/>
              <a:hlinkClick xmlns:r="http://schemas.openxmlformats.org/officeDocument/2006/relationships" r:id="" action="ppaction://hlinksldjump"/>
            </a:rPr>
            <a:t>宣導方式</a:t>
          </a:r>
          <a:endParaRPr lang="zh-TW" altLang="en-US" sz="40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24092" y="433657"/>
        <a:ext cx="3193991" cy="1053135"/>
      </dsp:txXfrm>
    </dsp:sp>
    <dsp:sp modelId="{A82CCFE2-5D3C-4D06-A5F5-0FDB2271E52A}">
      <dsp:nvSpPr>
        <dsp:cNvPr id="0" name=""/>
        <dsp:cNvSpPr/>
      </dsp:nvSpPr>
      <dsp:spPr>
        <a:xfrm>
          <a:off x="2492919" y="359998"/>
          <a:ext cx="1212684" cy="943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9D7F4-80CF-4915-95CC-2749C3928B8E}">
      <dsp:nvSpPr>
        <dsp:cNvPr id="0" name=""/>
        <dsp:cNvSpPr/>
      </dsp:nvSpPr>
      <dsp:spPr>
        <a:xfrm rot="5400000">
          <a:off x="2494185" y="2587165"/>
          <a:ext cx="990470" cy="112761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12905"/>
            <a:satOff val="-364"/>
            <a:lumOff val="8475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6D473F-7A27-41DC-960B-A33413DF4148}">
      <dsp:nvSpPr>
        <dsp:cNvPr id="0" name=""/>
        <dsp:cNvSpPr/>
      </dsp:nvSpPr>
      <dsp:spPr>
        <a:xfrm>
          <a:off x="2058023" y="1552962"/>
          <a:ext cx="3307959" cy="1167103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-264323"/>
            <a:satOff val="8948"/>
            <a:lumOff val="1423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壹、導  讀</a:t>
          </a:r>
        </a:p>
      </dsp:txBody>
      <dsp:txXfrm>
        <a:off x="2115007" y="1609946"/>
        <a:ext cx="3193991" cy="1053135"/>
      </dsp:txXfrm>
    </dsp:sp>
    <dsp:sp modelId="{03E0A8E3-2C5A-4E5F-9DFA-F51EAD519A22}">
      <dsp:nvSpPr>
        <dsp:cNvPr id="0" name=""/>
        <dsp:cNvSpPr/>
      </dsp:nvSpPr>
      <dsp:spPr>
        <a:xfrm>
          <a:off x="4269087" y="1671041"/>
          <a:ext cx="1212684" cy="943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CE247-2163-46B8-B762-0CBAEC746B46}">
      <dsp:nvSpPr>
        <dsp:cNvPr id="0" name=""/>
        <dsp:cNvSpPr/>
      </dsp:nvSpPr>
      <dsp:spPr>
        <a:xfrm>
          <a:off x="3562846" y="2802778"/>
          <a:ext cx="3493937" cy="1489049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-528646"/>
            <a:satOff val="17895"/>
            <a:lumOff val="2846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貳、自閉症學生案例分享</a:t>
          </a:r>
        </a:p>
      </dsp:txBody>
      <dsp:txXfrm>
        <a:off x="3635548" y="2875480"/>
        <a:ext cx="3348533" cy="1343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161A5-877A-4AFC-8F2A-0D32ABF6D4F0}">
      <dsp:nvSpPr>
        <dsp:cNvPr id="0" name=""/>
        <dsp:cNvSpPr/>
      </dsp:nvSpPr>
      <dsp:spPr>
        <a:xfrm rot="10800000">
          <a:off x="288050" y="5450"/>
          <a:ext cx="5759983" cy="73284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16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hlinkClick xmlns:r="http://schemas.openxmlformats.org/officeDocument/2006/relationships" r:id="" action="ppaction://hlinksldjump"/>
            </a:rPr>
            <a:t>教室裡的自閉症</a:t>
          </a:r>
          <a:endParaRPr lang="zh-TW" altLang="en-US" sz="2800" b="1" kern="1200" dirty="0"/>
        </a:p>
      </dsp:txBody>
      <dsp:txXfrm rot="10800000">
        <a:off x="471261" y="5450"/>
        <a:ext cx="5576772" cy="732846"/>
      </dsp:txXfrm>
    </dsp:sp>
    <dsp:sp modelId="{39360979-7284-4D52-9C42-182E57D5D5C0}">
      <dsp:nvSpPr>
        <dsp:cNvPr id="0" name=""/>
        <dsp:cNvSpPr/>
      </dsp:nvSpPr>
      <dsp:spPr>
        <a:xfrm>
          <a:off x="0" y="1741"/>
          <a:ext cx="732846" cy="73284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4BDA4-8DF5-47D3-9946-72DBE07C2489}">
      <dsp:nvSpPr>
        <dsp:cNvPr id="0" name=""/>
        <dsp:cNvSpPr/>
      </dsp:nvSpPr>
      <dsp:spPr>
        <a:xfrm rot="10800000">
          <a:off x="288472" y="952945"/>
          <a:ext cx="5759983" cy="732846"/>
        </a:xfrm>
        <a:prstGeom prst="homePlate">
          <a:avLst/>
        </a:prstGeom>
        <a:solidFill>
          <a:schemeClr val="accent4">
            <a:hueOff val="-1141406"/>
            <a:satOff val="12011"/>
            <a:lumOff val="687"/>
            <a:alphaOff val="0"/>
          </a:schemeClr>
        </a:solidFill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16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hlinkClick xmlns:r="http://schemas.openxmlformats.org/officeDocument/2006/relationships" r:id="" action="ppaction://hlinksldjump"/>
            </a:rPr>
            <a:t>自閉症的定義</a:t>
          </a:r>
          <a:endParaRPr lang="zh-TW" altLang="en-US" sz="2800" b="1" kern="1200" dirty="0"/>
        </a:p>
      </dsp:txBody>
      <dsp:txXfrm rot="10800000">
        <a:off x="471683" y="952945"/>
        <a:ext cx="5576772" cy="732846"/>
      </dsp:txXfrm>
    </dsp:sp>
    <dsp:sp modelId="{78EB2B7D-A0A7-4AF2-99F0-7B17E1E9216B}">
      <dsp:nvSpPr>
        <dsp:cNvPr id="0" name=""/>
        <dsp:cNvSpPr/>
      </dsp:nvSpPr>
      <dsp:spPr>
        <a:xfrm>
          <a:off x="0" y="936178"/>
          <a:ext cx="732846" cy="732846"/>
        </a:xfrm>
        <a:prstGeom prst="ellipse">
          <a:avLst/>
        </a:prstGeom>
        <a:solidFill>
          <a:schemeClr val="accent4">
            <a:tint val="50000"/>
            <a:hueOff val="-1449024"/>
            <a:satOff val="12371"/>
            <a:lumOff val="1219"/>
            <a:alphaOff val="0"/>
          </a:schemeClr>
        </a:solidFill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F64E3-C5BB-4328-9465-DFFE928E1215}">
      <dsp:nvSpPr>
        <dsp:cNvPr id="0" name=""/>
        <dsp:cNvSpPr/>
      </dsp:nvSpPr>
      <dsp:spPr>
        <a:xfrm rot="10800000">
          <a:off x="288472" y="1904552"/>
          <a:ext cx="5759983" cy="732846"/>
        </a:xfrm>
        <a:prstGeom prst="homePlate">
          <a:avLst/>
        </a:prstGeom>
        <a:solidFill>
          <a:schemeClr val="accent4">
            <a:hueOff val="-2282812"/>
            <a:satOff val="24021"/>
            <a:lumOff val="1373"/>
            <a:alphaOff val="0"/>
          </a:schemeClr>
        </a:solidFill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16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hlinkClick xmlns:r="http://schemas.openxmlformats.org/officeDocument/2006/relationships" r:id="" action="ppaction://hlinksldjump"/>
            </a:rPr>
            <a:t>自閉症的特徵</a:t>
          </a:r>
          <a:endParaRPr lang="zh-TW" altLang="en-US" sz="2800" b="1" kern="1200" dirty="0"/>
        </a:p>
      </dsp:txBody>
      <dsp:txXfrm rot="10800000">
        <a:off x="471683" y="1904552"/>
        <a:ext cx="5576772" cy="732846"/>
      </dsp:txXfrm>
    </dsp:sp>
    <dsp:sp modelId="{554CC9F9-2BC2-45AE-98F7-6DC77F8CE2B0}">
      <dsp:nvSpPr>
        <dsp:cNvPr id="0" name=""/>
        <dsp:cNvSpPr/>
      </dsp:nvSpPr>
      <dsp:spPr>
        <a:xfrm>
          <a:off x="0" y="1887784"/>
          <a:ext cx="732846" cy="732846"/>
        </a:xfrm>
        <a:prstGeom prst="ellipse">
          <a:avLst/>
        </a:prstGeom>
        <a:solidFill>
          <a:schemeClr val="accent4">
            <a:tint val="50000"/>
            <a:hueOff val="-2898048"/>
            <a:satOff val="24741"/>
            <a:lumOff val="2437"/>
            <a:alphaOff val="0"/>
          </a:schemeClr>
        </a:solidFill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B2F43-A15A-4F59-BFC6-DE0435EC66ED}">
      <dsp:nvSpPr>
        <dsp:cNvPr id="0" name=""/>
        <dsp:cNvSpPr/>
      </dsp:nvSpPr>
      <dsp:spPr>
        <a:xfrm rot="10800000">
          <a:off x="288472" y="2856158"/>
          <a:ext cx="5759983" cy="732846"/>
        </a:xfrm>
        <a:prstGeom prst="homePlate">
          <a:avLst/>
        </a:prstGeom>
        <a:solidFill>
          <a:schemeClr val="accent4">
            <a:hueOff val="-3424217"/>
            <a:satOff val="36032"/>
            <a:lumOff val="2060"/>
            <a:alphaOff val="0"/>
          </a:schemeClr>
        </a:solidFill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165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hlinkClick xmlns:r="http://schemas.openxmlformats.org/officeDocument/2006/relationships" r:id="" action="ppaction://hlinksldjump"/>
            </a:rPr>
            <a:t>自閉症的類型</a:t>
          </a:r>
          <a:endParaRPr lang="zh-TW" altLang="en-US" sz="2800" b="1" kern="1200" dirty="0"/>
        </a:p>
      </dsp:txBody>
      <dsp:txXfrm rot="10800000">
        <a:off x="471683" y="2856158"/>
        <a:ext cx="5576772" cy="732846"/>
      </dsp:txXfrm>
    </dsp:sp>
    <dsp:sp modelId="{66D1FE3E-3405-4F44-811F-29939E2CEFC3}">
      <dsp:nvSpPr>
        <dsp:cNvPr id="0" name=""/>
        <dsp:cNvSpPr/>
      </dsp:nvSpPr>
      <dsp:spPr>
        <a:xfrm>
          <a:off x="0" y="2839391"/>
          <a:ext cx="732846" cy="732846"/>
        </a:xfrm>
        <a:prstGeom prst="ellipse">
          <a:avLst/>
        </a:prstGeom>
        <a:solidFill>
          <a:schemeClr val="accent4">
            <a:tint val="50000"/>
            <a:hueOff val="-4347071"/>
            <a:satOff val="37112"/>
            <a:lumOff val="3656"/>
            <a:alphaOff val="0"/>
          </a:schemeClr>
        </a:solidFill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01EB99-AEFF-49CA-ABB7-EABBEF5FA242}">
      <dsp:nvSpPr>
        <dsp:cNvPr id="0" name=""/>
        <dsp:cNvSpPr/>
      </dsp:nvSpPr>
      <dsp:spPr>
        <a:xfrm rot="10800000">
          <a:off x="288472" y="3807765"/>
          <a:ext cx="5759983" cy="732846"/>
        </a:xfrm>
        <a:prstGeom prst="homePlate">
          <a:avLst/>
        </a:prstGeom>
        <a:solidFill>
          <a:schemeClr val="accent4">
            <a:hueOff val="-4565623"/>
            <a:satOff val="48042"/>
            <a:lumOff val="2746"/>
            <a:alphaOff val="0"/>
          </a:schemeClr>
        </a:solidFill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165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hlinkClick xmlns:r="http://schemas.openxmlformats.org/officeDocument/2006/relationships" r:id="" action="ppaction://hlinksldjump"/>
            </a:rPr>
            <a:t>自閉症的因應措施與教學策略</a:t>
          </a:r>
          <a:endParaRPr lang="zh-TW" altLang="en-US" sz="2600" b="1" kern="1200" dirty="0"/>
        </a:p>
      </dsp:txBody>
      <dsp:txXfrm rot="10800000">
        <a:off x="471683" y="3807765"/>
        <a:ext cx="5576772" cy="732846"/>
      </dsp:txXfrm>
    </dsp:sp>
    <dsp:sp modelId="{1224BB0B-9BB6-45DC-8C0F-D73CD72A26CC}">
      <dsp:nvSpPr>
        <dsp:cNvPr id="0" name=""/>
        <dsp:cNvSpPr/>
      </dsp:nvSpPr>
      <dsp:spPr>
        <a:xfrm>
          <a:off x="0" y="3790998"/>
          <a:ext cx="732846" cy="732846"/>
        </a:xfrm>
        <a:prstGeom prst="ellipse">
          <a:avLst/>
        </a:prstGeom>
        <a:solidFill>
          <a:schemeClr val="accent4">
            <a:tint val="50000"/>
            <a:hueOff val="-5796095"/>
            <a:satOff val="49483"/>
            <a:lumOff val="4875"/>
            <a:alphaOff val="0"/>
          </a:schemeClr>
        </a:solidFill>
        <a:ln w="15875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2015/6/2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2015/6/2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2015/6/2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2015/6/2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2015/6/2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t>2015/6/2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BEAD13-0566-4C6C-97E7-55F17F24B09F}" type="datetimeFigureOut">
              <a:rPr lang="zh-TW" altLang="en-US" smtClean="0"/>
              <a:t>2015/6/2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slide" Target="slide6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gif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624" y="1412776"/>
            <a:ext cx="6840760" cy="24757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臺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北融合教育現場教學手冊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下冊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─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第三章自閉症學生的認識與輔導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63688" y="4077072"/>
            <a:ext cx="5712179" cy="1451992"/>
          </a:xfrm>
          <a:ln w="57150">
            <a:solidFill>
              <a:schemeClr val="accent6">
                <a:lumMod val="50000"/>
              </a:schemeClr>
            </a:solidFill>
          </a:ln>
        </p:spPr>
        <p:txBody>
          <a:bodyPr anchor="ctr" anchorCtr="0">
            <a:normAutofit fontScale="92500" lnSpcReduction="20000"/>
          </a:bodyPr>
          <a:lstStyle/>
          <a:p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臺北市政府教育局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臺北市國中特殊教育輔導小組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廖芳玫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2015.06.02</a:t>
            </a:r>
            <a:endParaRPr lang="zh-TW" altLang="en-US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95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83404"/>
            <a:ext cx="6965245" cy="648072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自閉症的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特徵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  <a:hlinkClick r:id="rId2" action="ppaction://hlinksldjump"/>
              </a:rPr>
              <a:t>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789982"/>
              </p:ext>
            </p:extLst>
          </p:nvPr>
        </p:nvGraphicFramePr>
        <p:xfrm>
          <a:off x="179512" y="836712"/>
          <a:ext cx="8883222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1728192"/>
                <a:gridCol w="6434950"/>
              </a:tblGrid>
              <a:tr h="404727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lang="zh-TW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一）社會互動及溝通方面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語言表達困難</a:t>
                      </a:r>
                      <a:endParaRPr lang="en-US" altLang="zh-TW" sz="20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(1)</a:t>
                      </a:r>
                      <a:r>
                        <a:rPr lang="zh-TW" altLang="en-US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無</a:t>
                      </a:r>
                      <a:r>
                        <a:rPr lang="zh-TW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口語</a:t>
                      </a:r>
                      <a:endParaRPr lang="en-US" altLang="zh-TW" sz="20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(2)</a:t>
                      </a:r>
                      <a:r>
                        <a:rPr lang="zh-TW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語言遲緩</a:t>
                      </a:r>
                      <a:r>
                        <a:rPr lang="zh-TW" altLang="en-US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：單詞、短句</a:t>
                      </a:r>
                      <a:endParaRPr lang="en-US" altLang="zh-TW" sz="20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(3)</a:t>
                      </a:r>
                      <a:r>
                        <a:rPr lang="zh-TW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仿說</a:t>
                      </a:r>
                      <a:r>
                        <a:rPr lang="zh-TW" altLang="en-US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(4)</a:t>
                      </a:r>
                      <a:r>
                        <a:rPr lang="zh-TW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對感興趣的事物滔滔不絕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63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語言理解困難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較擅長語言表達，理解能力明顯較差。對複雜且抽象的語言有困難，例如：假設、迂迴、幽默、情緒或隱喻性的語言較難以理解。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lang="zh-TW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非語言訊息能力發展遲緩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在理解與使用眼神注視、手勢、面部表情、肢體動作等溝通方式有相當的困難。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24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4.</a:t>
                      </a:r>
                      <a:r>
                        <a:rPr lang="zh-TW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缺乏社會與情緒的相互性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語言使用上較難維持與人的對話；在情感方面較難了解他人感受與主動與人分享心情。</a:t>
                      </a:r>
                      <a:endParaRPr lang="zh-TW" altLang="zh-TW" sz="2000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30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5.</a:t>
                      </a:r>
                      <a:r>
                        <a:rPr lang="zh-TW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整合社會、溝通及行為的能力較弱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對各種潛在規則、文字規則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班規、遊戲規則等</a:t>
                      </a:r>
                      <a:r>
                        <a:rPr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、規範及規定的理解有困難。容易出現不符社會情境的情緒反應和互動行為，例如：不停發問、重複話語、不懂輪流、難察覺聽者感受等。</a:t>
                      </a:r>
                      <a:endParaRPr lang="zh-TW" altLang="zh-TW" sz="2000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4943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（二）行為方面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固定而有限的行為模式</a:t>
                      </a:r>
                      <a:endParaRPr lang="en-US" altLang="zh-TW" sz="20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常對特別的、非功能的生活作息或儀式有異常的堅持。</a:t>
                      </a:r>
                      <a:endParaRPr lang="zh-TW" altLang="en-US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50494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20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0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狹窄的興趣</a:t>
                      </a:r>
                      <a:endParaRPr lang="zh-TW" altLang="en-US" sz="20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興趣方面有明顯窄化及缺乏變化的現象，容易長時間沉迷而不易轉移。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43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8619" y="692696"/>
            <a:ext cx="6965245" cy="5951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閉症的類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型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  <a:hlinkClick r:id="rId2" action="ppaction://hlinksldjump"/>
              </a:rPr>
              <a:t>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8618" y="1484784"/>
            <a:ext cx="6965245" cy="4680520"/>
          </a:xfr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144000">
            <a:noAutofit/>
          </a:bodyPr>
          <a:lstStyle/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zh-TW" altLang="zh-TW" b="1" dirty="0"/>
              <a:t>精神疾病統計診斷準則手冊</a:t>
            </a:r>
            <a:r>
              <a:rPr lang="zh-TW" altLang="zh-TW" b="1" dirty="0" smtClean="0"/>
              <a:t>第</a:t>
            </a:r>
            <a:r>
              <a:rPr lang="zh-TW" altLang="en-US" b="1" dirty="0" smtClean="0"/>
              <a:t>四</a:t>
            </a:r>
            <a:r>
              <a:rPr lang="zh-TW" altLang="zh-TW" b="1" dirty="0" smtClean="0"/>
              <a:t>版</a:t>
            </a:r>
            <a:r>
              <a:rPr lang="en-US" altLang="zh-TW" b="1" dirty="0" smtClean="0"/>
              <a:t>(</a:t>
            </a:r>
            <a:r>
              <a:rPr lang="en-US" altLang="zh-TW" b="1" dirty="0" smtClean="0">
                <a:ea typeface="標楷體" panose="03000509000000000000" pitchFamily="65" charset="-120"/>
              </a:rPr>
              <a:t>DSM-IV)</a:t>
            </a:r>
            <a:r>
              <a:rPr lang="zh-TW" altLang="en-US" b="1" dirty="0" smtClean="0">
                <a:ea typeface="標楷體" panose="03000509000000000000" pitchFamily="65" charset="-120"/>
              </a:rPr>
              <a:t>   </a:t>
            </a:r>
            <a:endParaRPr lang="en-US" altLang="zh-TW" b="1" dirty="0" smtClean="0"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zh-TW" altLang="en-US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廣泛</a:t>
            </a:r>
            <a:r>
              <a:rPr lang="zh-TW" altLang="en-US" b="1" dirty="0">
                <a:solidFill>
                  <a:srgbClr val="FF0000"/>
                </a:solidFill>
                <a:ea typeface="標楷體" panose="03000509000000000000" pitchFamily="65" charset="-120"/>
              </a:rPr>
              <a:t>性發展疾患</a:t>
            </a:r>
            <a:endParaRPr lang="en-US" altLang="zh-TW" b="1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一、</a:t>
            </a:r>
            <a:r>
              <a:rPr lang="zh-TW" altLang="en-US" b="1" dirty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自閉性疾患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Rett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氏疾患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三、兒童期崩解性疾患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en-US" b="1" dirty="0">
                <a:solidFill>
                  <a:srgbClr val="FF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亞斯柏格氏疾患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五、其他未註明之廣泛性發展疾患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包含不典型自閉症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2034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1037986" y="1556792"/>
            <a:ext cx="7160676" cy="43204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14400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500"/>
              </a:lnSpc>
              <a:spcBef>
                <a:spcPts val="0"/>
              </a:spcBef>
              <a:buFont typeface="Brush Script MT" pitchFamily="66" charset="0"/>
              <a:buNone/>
            </a:pP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精神疾病統計診斷準則手冊第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版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(DSM-V)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</a:t>
            </a:r>
            <a:r>
              <a:rPr lang="zh-TW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閉症類群障礙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(Autism Spectrum Disorder, ASD</a:t>
            </a:r>
            <a:r>
              <a:rPr lang="en-US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endParaRPr lang="en-US" altLang="zh-TW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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不再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定義亞型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73050" indent="-273050">
              <a:lnSpc>
                <a:spcPts val="3500"/>
              </a:lnSpc>
              <a:spcBef>
                <a:spcPts val="0"/>
              </a:spcBef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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由於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ASD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是基於行為所定義的症候群，因此已確定的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Rett's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disorder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將不再歸類於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DSM-5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之中，而被視為其他的醫學疾病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 2" panose="05020102010507070707" pitchFamily="18" charset="2"/>
              </a:rPr>
              <a:t>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註記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社交溝通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侷限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的興趣及重複性的行為兩大主要特徵的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嚴重度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（即所需協助的程度，分為三等級）。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三、自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閉症的類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型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  <a:hlinkClick r:id="rId2" action="ppaction://hlinksldjump"/>
              </a:rPr>
              <a:t>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81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三、自閉症的類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型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嚴重度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  <a:hlinkClick r:id="rId2" action="ppaction://hlinksldjump"/>
              </a:rPr>
              <a:t></a:t>
            </a:r>
            <a:endParaRPr lang="zh-TW" altLang="en-US" sz="3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00474"/>
              </p:ext>
            </p:extLst>
          </p:nvPr>
        </p:nvGraphicFramePr>
        <p:xfrm>
          <a:off x="1095023" y="1628800"/>
          <a:ext cx="7149385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3283"/>
                <a:gridCol w="2512997"/>
                <a:gridCol w="3063105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自閉症光譜的嚴重程度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社交溝通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侷限的興趣及重複性的行為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程度</a:t>
                      </a:r>
                      <a:r>
                        <a:rPr lang="zh-TW" sz="2400" kern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endParaRPr lang="en-US" altLang="zh-TW" sz="2400" kern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需要非常大量的協助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語言及非語言能力的社交溝通技巧嚴重缺損，嚴重影響社交互動；在起始社交互動方面有困難，對於他人起始的社交互動較少有回應。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過度的專注、固定的儀式或重複性的行為明顯的影響各領域的功能。當儀式或常規被打斷，會顯得非常沮喪。很難打斷固著的情形，即使被打斷了也會很快地的再回復固著的行為。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4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68798"/>
              </p:ext>
            </p:extLst>
          </p:nvPr>
        </p:nvGraphicFramePr>
        <p:xfrm>
          <a:off x="1095023" y="1340768"/>
          <a:ext cx="6965245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6133"/>
                <a:gridCol w="3120964"/>
                <a:gridCol w="2408148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自閉症光譜的嚴重程度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社交溝通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侷限的興趣及重複性的行為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程度二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400" kern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需要</a:t>
                      </a:r>
                      <a:r>
                        <a:rPr lang="zh-TW" sz="2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大量的協助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語言及非語言能力的社交溝通技巧明顯的缺損，即使在支持的環境下也會出現社交互動的缺損；在起始社交互動方面有困難，對於他人起始的社交互動回應較少，或可能出現異常的互動反應。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固定儀式、重複性行為或過度專注的情形明顯，影響不同情境下的功能；當儀式或常規被打斷，會顯得失落或沮喪，很難打斷固著的情形。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115616" y="692697"/>
            <a:ext cx="6965245" cy="576064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三、自閉症的類型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嚴重度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  <a:hlinkClick r:id="rId2" action="ppaction://hlinksldjump"/>
              </a:rPr>
              <a:t>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125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73805"/>
              </p:ext>
            </p:extLst>
          </p:nvPr>
        </p:nvGraphicFramePr>
        <p:xfrm>
          <a:off x="1063778" y="1556792"/>
          <a:ext cx="7149384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8745"/>
                <a:gridCol w="3455197"/>
                <a:gridCol w="2305442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自閉症光譜的嚴重程度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社交溝通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侷限的興趣及重複性的行為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程度一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400" kern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需要</a:t>
                      </a:r>
                      <a:r>
                        <a:rPr lang="zh-TW" sz="2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協助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在沒有他人協助的情形下，在社交互動上會出現，顯而易見的缺損；在起始社交互動方面有困難，回應他人起始的社交互動時，會出現異常的情形；可能會出現對於社交互動不感興趣的情形。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在一種或多種情境下，固定的儀式、重複性的行為明顯的干擾功能，若要打斷其固著，會出現抗拒的情形。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56784" cy="648072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三、自閉症的類型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嚴重度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  <a:hlinkClick r:id="rId2" action="ppaction://hlinksldjump"/>
              </a:rPr>
              <a:t>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376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8619" y="764704"/>
            <a:ext cx="6965245" cy="7392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閉症的因應措施與教學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  <a:hlinkClick r:id="rId2" action="ppaction://hlinksldjump"/>
              </a:rPr>
              <a:t>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910248"/>
              </p:ext>
            </p:extLst>
          </p:nvPr>
        </p:nvGraphicFramePr>
        <p:xfrm>
          <a:off x="2411760" y="1988840"/>
          <a:ext cx="5735959" cy="4032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5959"/>
              </a:tblGrid>
              <a:tr h="1168279">
                <a:tc>
                  <a:txBody>
                    <a:bodyPr/>
                    <a:lstStyle/>
                    <a:p>
                      <a:pPr marL="355600" indent="-355600"/>
                      <a:r>
                        <a:rPr lang="en-US" altLang="zh-TW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8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對於環境與情境理解與掌握的能力較弱</a:t>
                      </a:r>
                      <a:endParaRPr lang="zh-TW" alt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40669">
                <a:tc>
                  <a:txBody>
                    <a:bodyPr/>
                    <a:lstStyle/>
                    <a:p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面對事務的彈性因應能力不足</a:t>
                      </a:r>
                      <a:endParaRPr lang="zh-TW" alt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223499">
                <a:tc>
                  <a:txBody>
                    <a:bodyPr/>
                    <a:lstStyle/>
                    <a:p>
                      <a:pPr marL="355600" indent="-355600"/>
                      <a:r>
                        <a:rPr lang="en-US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lang="zh-TW" altLang="zh-TW" sz="28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若環境中的變化無法預期或超出能力、興趣，對他們來說容易引起焦慮情緒，進而衍生出不適當的社會行為。</a:t>
                      </a:r>
                      <a:endParaRPr lang="zh-TW" altLang="en-US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" name="橢圓 7"/>
          <p:cNvSpPr/>
          <p:nvPr/>
        </p:nvSpPr>
        <p:spPr>
          <a:xfrm>
            <a:off x="971600" y="1628800"/>
            <a:ext cx="144016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生活與</a:t>
            </a:r>
            <a:endParaRPr lang="en-US" altLang="zh-TW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學習困難</a:t>
            </a:r>
            <a:endParaRPr lang="zh-TW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8619" y="764704"/>
            <a:ext cx="6965245" cy="7392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閉症的因應措施與教學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  <a:hlinkClick r:id="rId2" action="ppaction://hlinksldjump"/>
              </a:rPr>
              <a:t>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532565"/>
              </p:ext>
            </p:extLst>
          </p:nvPr>
        </p:nvGraphicFramePr>
        <p:xfrm>
          <a:off x="2195736" y="1916832"/>
          <a:ext cx="6048672" cy="4104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/>
              </a:tblGrid>
              <a:tr h="554656">
                <a:tc>
                  <a:txBody>
                    <a:bodyPr/>
                    <a:lstStyle/>
                    <a:p>
                      <a:pPr marL="355600" marR="0" lvl="1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尊重個別差異與獨特性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9838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教師盡量使用簡潔明確且肯定的語句表達要求，必要時重複關鍵字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5465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事先控制及調整可能引發行為問題的因素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9838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進行新事務或即將有改變時，應事先預告相關訊息或採漸進改變策略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9838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當行為問題出現時，透過明確指令與提供示範，教導學生適當的替代行為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橢圓 5"/>
          <p:cNvSpPr/>
          <p:nvPr/>
        </p:nvSpPr>
        <p:spPr>
          <a:xfrm>
            <a:off x="755576" y="1700808"/>
            <a:ext cx="144016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輔導原則</a:t>
            </a:r>
            <a:endParaRPr lang="zh-TW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8619" y="764704"/>
            <a:ext cx="6965245" cy="7392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閉症的因應措施與教學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  <a:hlinkClick r:id="rId2" action="ppaction://hlinksldjump"/>
              </a:rPr>
              <a:t>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026884"/>
              </p:ext>
            </p:extLst>
          </p:nvPr>
        </p:nvGraphicFramePr>
        <p:xfrm>
          <a:off x="2195736" y="1643608"/>
          <a:ext cx="5848128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8128"/>
              </a:tblGrid>
              <a:tr h="288032">
                <a:tc>
                  <a:txBody>
                    <a:bodyPr/>
                    <a:lstStyle/>
                    <a:p>
                      <a:pPr marL="355600" marR="0" lvl="1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物理環境結構化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829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2.</a:t>
                      </a:r>
                      <a:r>
                        <a:rPr lang="zh-TW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適當座位的安排</a:t>
                      </a:r>
                      <a:endParaRPr lang="zh-TW" altLang="zh-TW" sz="24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257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lang="zh-TW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作息時間結構化</a:t>
                      </a:r>
                      <a:endParaRPr lang="zh-TW" altLang="zh-TW" sz="24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2685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4.</a:t>
                      </a:r>
                      <a:r>
                        <a:rPr lang="zh-TW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具體明確的班級規範</a:t>
                      </a:r>
                      <a:endParaRPr lang="zh-TW" altLang="zh-TW" sz="24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2113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5.</a:t>
                      </a:r>
                      <a:r>
                        <a:rPr lang="zh-TW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建立有效且一致性的班級獎懲制度</a:t>
                      </a:r>
                      <a:endParaRPr lang="zh-TW" altLang="zh-TW" sz="24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6.</a:t>
                      </a:r>
                      <a:r>
                        <a:rPr lang="zh-TW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學習策略訓練</a:t>
                      </a:r>
                      <a:endParaRPr lang="zh-TW" altLang="zh-TW" sz="24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7.</a:t>
                      </a:r>
                      <a:r>
                        <a:rPr lang="zh-TW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社會技巧訓練</a:t>
                      </a:r>
                      <a:endParaRPr lang="zh-TW" altLang="zh-TW" sz="24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8.</a:t>
                      </a:r>
                      <a:r>
                        <a:rPr lang="zh-TW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實施社會性故事</a:t>
                      </a:r>
                      <a:endParaRPr lang="zh-TW" altLang="zh-TW" sz="24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9.</a:t>
                      </a:r>
                      <a:r>
                        <a:rPr lang="zh-TW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溝通訓練</a:t>
                      </a:r>
                      <a:endParaRPr lang="zh-TW" altLang="zh-TW" sz="24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10.</a:t>
                      </a:r>
                      <a:r>
                        <a:rPr lang="zh-TW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自我管理訓練</a:t>
                      </a:r>
                      <a:endParaRPr lang="zh-TW" altLang="zh-TW" sz="2400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橢圓 4"/>
          <p:cNvSpPr/>
          <p:nvPr/>
        </p:nvSpPr>
        <p:spPr>
          <a:xfrm>
            <a:off x="755576" y="1700808"/>
            <a:ext cx="1440160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教學策略</a:t>
            </a:r>
            <a:endParaRPr lang="zh-TW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建議延伸閱讀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書目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023" y="1628800"/>
            <a:ext cx="6965245" cy="360381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◎臺北市教育局出版品</a:t>
            </a:r>
          </a:p>
          <a:p>
            <a:pPr marL="265113" indent="-265113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東區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特教資源中心編印（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2003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），自閉症教戰手冊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學校如何協助自閉症學生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5113" indent="-265113">
              <a:lnSpc>
                <a:spcPct val="200000"/>
              </a:lnSpc>
              <a:spcBef>
                <a:spcPts val="0"/>
              </a:spcBef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張正芬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校閱，東區特教資源中心編印（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2009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），亞斯伯格症二十問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教師實用輔導手冊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345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7"/>
          </a:xfr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  綱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134751391"/>
              </p:ext>
            </p:extLst>
          </p:nvPr>
        </p:nvGraphicFramePr>
        <p:xfrm>
          <a:off x="971600" y="1484784"/>
          <a:ext cx="70567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21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3093" y="620688"/>
            <a:ext cx="6965245" cy="100811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貳、自閉症學生案例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分享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 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  <a:hlinkClick r:id="rId2" action="ppaction://hlinksldjump"/>
              </a:rPr>
              <a:t>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案例一  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亞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斯伯格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症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大雄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書卷 (水平) 3"/>
          <p:cNvSpPr/>
          <p:nvPr/>
        </p:nvSpPr>
        <p:spPr>
          <a:xfrm>
            <a:off x="837049" y="1955033"/>
            <a:ext cx="638607" cy="417646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一、案例緣起＆背景</a:t>
            </a:r>
          </a:p>
        </p:txBody>
      </p:sp>
      <p:sp>
        <p:nvSpPr>
          <p:cNvPr id="5" name="矩形 4"/>
          <p:cNvSpPr/>
          <p:nvPr/>
        </p:nvSpPr>
        <p:spPr>
          <a:xfrm>
            <a:off x="1605060" y="1772816"/>
            <a:ext cx="6624736" cy="435868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0463" indent="-1160463"/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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重點：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zh-TW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同理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教導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演練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zh-TW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預告</a:t>
            </a:r>
            <a:r>
              <a:rPr lang="zh-TW" altLang="en-US" sz="2400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幫助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亞斯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伯格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自閉症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孩子建立正向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人際關係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</a:t>
            </a: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  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男生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特質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相當有</a:t>
            </a:r>
            <a:r>
              <a:rPr lang="zh-TW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正義感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對於各項</a:t>
            </a:r>
            <a:r>
              <a:rPr lang="zh-TW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規範都會極度的</a:t>
            </a:r>
            <a:r>
              <a:rPr lang="zh-TW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遵守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0850" indent="-450850"/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對於同學違反規定的行為，那怕是雞毛蒜皮的</a:t>
            </a:r>
            <a:r>
              <a:rPr lang="zh-TW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小事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無心</a:t>
            </a:r>
            <a:r>
              <a:rPr lang="zh-TW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的過失或是同學間的打鬧玩笑</a:t>
            </a:r>
            <a:r>
              <a:rPr lang="zh-TW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都要當面向對方提出</a:t>
            </a:r>
            <a:r>
              <a:rPr lang="zh-TW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糾正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zh-TW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人際關係欠佳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54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avesafe.com.tw/ProdImg/1001/233/00/1001233_00_m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71" y="620688"/>
            <a:ext cx="1151114" cy="115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738" y="764550"/>
            <a:ext cx="1641615" cy="2136930"/>
          </a:xfrm>
          <a:prstGeom prst="rect">
            <a:avLst/>
          </a:prstGeom>
        </p:spPr>
      </p:pic>
      <p:pic>
        <p:nvPicPr>
          <p:cNvPr id="11" name="Picture 6" descr="http://www.plandpaper.com/files/%E5%9B%9B%E6%A0%BC%E9%A4%90%E7%9B%924%E5%89%AF%E6%9C%A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08" y="1241049"/>
            <a:ext cx="756723" cy="50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弧形向右箭號 6"/>
          <p:cNvSpPr/>
          <p:nvPr/>
        </p:nvSpPr>
        <p:spPr>
          <a:xfrm rot="5930566">
            <a:off x="4382182" y="-625802"/>
            <a:ext cx="693290" cy="3355125"/>
          </a:xfrm>
          <a:prstGeom prst="curvedRightArrow">
            <a:avLst>
              <a:gd name="adj1" fmla="val 25000"/>
              <a:gd name="adj2" fmla="val 69540"/>
              <a:gd name="adj3" fmla="val 28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1242" y="1833015"/>
            <a:ext cx="994481" cy="1601370"/>
          </a:xfrm>
          <a:prstGeom prst="rect">
            <a:avLst/>
          </a:prstGeom>
        </p:spPr>
      </p:pic>
      <p:sp>
        <p:nvSpPr>
          <p:cNvPr id="14" name="圓角矩形圖說文字 13"/>
          <p:cNvSpPr/>
          <p:nvPr/>
        </p:nvSpPr>
        <p:spPr>
          <a:xfrm>
            <a:off x="3157577" y="1493912"/>
            <a:ext cx="2965030" cy="936240"/>
          </a:xfrm>
          <a:prstGeom prst="wedgeRoundRectCallout">
            <a:avLst>
              <a:gd name="adj1" fmla="val -62661"/>
              <a:gd name="adj2" fmla="val 2177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「你亂丟空便當盒，我要跟老師講。</a:t>
            </a:r>
            <a:r>
              <a:rPr lang="zh-TW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30" name="Picture 10" descr="http://www.tv-asahi.co.jp/doraemon_2005/contents/story/0021/img/1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14" y="3960670"/>
            <a:ext cx="3542838" cy="19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圓角矩形圖說文字 20"/>
          <p:cNvSpPr/>
          <p:nvPr/>
        </p:nvSpPr>
        <p:spPr>
          <a:xfrm>
            <a:off x="3017916" y="3764566"/>
            <a:ext cx="1313118" cy="696084"/>
          </a:xfrm>
          <a:prstGeom prst="wedgeRoundRectCallout">
            <a:avLst>
              <a:gd name="adj1" fmla="val 143223"/>
              <a:gd name="adj2" fmla="val 11135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我沒有</a:t>
            </a:r>
            <a:endParaRPr lang="en-US" altLang="zh-TW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39738" y="2901480"/>
            <a:ext cx="1641615" cy="5329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技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安</a:t>
            </a:r>
            <a:endParaRPr lang="zh-TW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45894" y="2665571"/>
            <a:ext cx="1020223" cy="5329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大雄</a:t>
            </a:r>
            <a:endParaRPr lang="zh-TW" alt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圓角矩形圖說文字 14"/>
          <p:cNvSpPr/>
          <p:nvPr/>
        </p:nvSpPr>
        <p:spPr>
          <a:xfrm>
            <a:off x="1845500" y="4729842"/>
            <a:ext cx="2190989" cy="738880"/>
          </a:xfrm>
          <a:prstGeom prst="wedgeRoundRectCallout">
            <a:avLst>
              <a:gd name="adj1" fmla="val -39268"/>
              <a:gd name="adj2" fmla="val -22981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zh-TW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用丟的就是不對」</a:t>
            </a:r>
            <a:endParaRPr lang="en-US" altLang="zh-TW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標題 3"/>
          <p:cNvSpPr txBox="1">
            <a:spLocks noGrp="1"/>
          </p:cNvSpPr>
          <p:nvPr>
            <p:ph type="title"/>
          </p:nvPr>
        </p:nvSpPr>
        <p:spPr>
          <a:xfrm>
            <a:off x="892801" y="1196245"/>
            <a:ext cx="686587" cy="4715421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二、問題概述與分析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57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2828905" cy="5231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冬月老師來了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12" descr="http://210.240.115.2/info-edu/download/ppt%E7%99%BE%E5%AF%B6%E5%9C%96%E5%BA%AB/%E5%8D%A1%E9%80%9A%E4%BA%BA%E7%89%A9/gif/%E7%94%9F%E6%B0%A3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250" y="941414"/>
            <a:ext cx="4112198" cy="443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741362" y="5523408"/>
            <a:ext cx="1641615" cy="500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冬</a:t>
            </a:r>
            <a:r>
              <a:rPr lang="zh-TW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月老師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 descr="http://imgsrc.baidu.com/forum/w%3D580/sign=249794207bcb0a4685228b315b62f63e/4dd2572c11dfa9eca27720cd62d0f703908fc1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3" y="2352825"/>
            <a:ext cx="253172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savesafe.com.tw/ProdImg/1001/233/00/1001233_00_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2" y="4713246"/>
            <a:ext cx="1626989" cy="162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plandpaper.com/files/%E5%9B%9B%E6%A0%BC%E9%A4%90%E7%9B%924%E5%89%AF%E6%9C%A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42" y="5526740"/>
            <a:ext cx="1176559" cy="78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 noGrp="1"/>
          </p:cNvSpPr>
          <p:nvPr>
            <p:ph type="title"/>
          </p:nvPr>
        </p:nvSpPr>
        <p:spPr>
          <a:xfrm>
            <a:off x="827585" y="1340768"/>
            <a:ext cx="648072" cy="361953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介入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124380"/>
              </p:ext>
            </p:extLst>
          </p:nvPr>
        </p:nvGraphicFramePr>
        <p:xfrm>
          <a:off x="1619672" y="895058"/>
          <a:ext cx="6696744" cy="525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175"/>
                <a:gridCol w="4965799"/>
                <a:gridCol w="1119770"/>
              </a:tblGrid>
              <a:tr h="499080"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作法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技巧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冬月老師見狀決定先到大雄身邊，</a:t>
                      </a:r>
                      <a:r>
                        <a:rPr lang="zh-TW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邊看著哭泣的大雄邊溫柔的說：「你看起來，心情不太好喔！</a:t>
                      </a:r>
                      <a:endParaRPr lang="zh-TW" altLang="en-US" sz="2400" b="0" u="non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標定與</a:t>
                      </a:r>
                      <a:endParaRPr lang="en-US" altLang="zh-TW" sz="2400" b="0" u="non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反映情緒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400" b="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「心情不好的時候，難免都會哭，老師</a:t>
                      </a:r>
                      <a:r>
                        <a:rPr lang="zh-TW" altLang="zh-TW" sz="2400" b="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知道</a:t>
                      </a:r>
                      <a:r>
                        <a:rPr lang="zh-TW" altLang="en-US" sz="2400" b="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。」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同理技巧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400" b="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老師現在要先把班上的事情處理一下，請你先到老師辦公室的座位去等我，</a:t>
                      </a:r>
                      <a:r>
                        <a:rPr lang="zh-TW" altLang="zh-TW" sz="2400" b="0" u="non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待會兒你心情平穩了，老師會聽你說發生了什麼事情</a:t>
                      </a:r>
                      <a:r>
                        <a:rPr lang="zh-TW" altLang="zh-TW" sz="2400" b="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。」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u="none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協助離開現場</a:t>
                      </a:r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與</a:t>
                      </a:r>
                      <a:r>
                        <a:rPr lang="zh-TW" altLang="en-US" sz="2400" b="0" u="none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預告</a:t>
                      </a:r>
                      <a:endParaRPr lang="zh-TW" altLang="en-US" sz="2400" b="0" u="none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</a:t>
                      </a:r>
                      <a:r>
                        <a:rPr lang="zh-TW" altLang="zh-TW" sz="2400" b="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技安，</a:t>
                      </a:r>
                      <a:r>
                        <a:rPr lang="zh-TW" altLang="zh-TW" sz="2400" b="0" u="non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你不用緊張</a:t>
                      </a:r>
                      <a:r>
                        <a:rPr lang="zh-TW" altLang="zh-TW" sz="2400" b="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，老師只是想知道</a:t>
                      </a:r>
                      <a:r>
                        <a:rPr lang="zh-TW" altLang="zh-TW" sz="2400" b="0" u="non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剛剛發生了什麼事情</a:t>
                      </a:r>
                      <a:r>
                        <a:rPr lang="zh-TW" altLang="zh-TW" sz="2400" b="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。」冬月老師溫和地說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安撫</a:t>
                      </a:r>
                      <a:endParaRPr lang="en-US" altLang="zh-TW" sz="2400" b="0" u="non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再</a:t>
                      </a:r>
                      <a:endParaRPr lang="en-US" altLang="zh-TW" sz="2400" b="0" u="non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詢問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979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 noGrp="1"/>
          </p:cNvSpPr>
          <p:nvPr>
            <p:ph type="title"/>
          </p:nvPr>
        </p:nvSpPr>
        <p:spPr>
          <a:xfrm>
            <a:off x="827584" y="1340768"/>
            <a:ext cx="815001" cy="361953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介入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89434"/>
              </p:ext>
            </p:extLst>
          </p:nvPr>
        </p:nvGraphicFramePr>
        <p:xfrm>
          <a:off x="1835696" y="1052736"/>
          <a:ext cx="6312024" cy="415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4536504"/>
                <a:gridCol w="1199456"/>
              </a:tblGrid>
              <a:tr h="499080">
                <a:tc>
                  <a:txBody>
                    <a:bodyPr/>
                    <a:lstStyle/>
                    <a:p>
                      <a:pPr algn="ctr"/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作法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技巧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跟全班宣布說，大家先</a:t>
                      </a:r>
                      <a:r>
                        <a:rPr lang="zh-TW" altLang="en-US" sz="2400" b="0" u="none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繼續午休</a:t>
                      </a:r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，但是今天放學後留下來</a:t>
                      </a:r>
                      <a:r>
                        <a:rPr lang="en-US" altLang="zh-TW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分鐘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提供冷靜時間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400" b="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</a:t>
                      </a:r>
                      <a:r>
                        <a:rPr lang="zh-TW" altLang="zh-TW" sz="2400" b="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那</a:t>
                      </a:r>
                      <a:r>
                        <a:rPr lang="zh-TW" altLang="zh-TW" sz="2400" b="0" u="none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你願意和老師說說剛剛的情形嗎？</a:t>
                      </a:r>
                      <a:r>
                        <a:rPr lang="zh-TW" altLang="zh-TW" sz="2400" b="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如果還要休息</a:t>
                      </a:r>
                      <a:r>
                        <a:rPr lang="zh-TW" altLang="zh-TW" sz="2400" b="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一下才好說，要直接讓老師知道喔！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提供選擇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b="0" u="non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400" b="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然後呢？</a:t>
                      </a:r>
                      <a:endParaRPr lang="zh-TW" altLang="en-US" sz="2400" b="0" u="non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開放式問句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400" b="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像這次的例子，如果技安沒有馬上撿起來，你可以怎麼說？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實際演練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836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 noGrp="1"/>
          </p:cNvSpPr>
          <p:nvPr>
            <p:ph type="title"/>
          </p:nvPr>
        </p:nvSpPr>
        <p:spPr>
          <a:xfrm>
            <a:off x="827584" y="1340768"/>
            <a:ext cx="815001" cy="361953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介入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233636"/>
              </p:ext>
            </p:extLst>
          </p:nvPr>
        </p:nvGraphicFramePr>
        <p:xfrm>
          <a:off x="1835696" y="980728"/>
          <a:ext cx="6312024" cy="479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4320480"/>
                <a:gridCol w="1415480"/>
              </a:tblGrid>
              <a:tr h="499080"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作法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技巧</a:t>
                      </a:r>
                      <a:endParaRPr lang="zh-TW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400" b="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嗯，不錯，你有把對方該做的事情說出來，但是語氣可以更溫和堅定，像老師這樣說：『技安，請把你弄掉在旁邊的便當盒撿回回收籃。』大雄你再試試看。」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先增強優點再示範演練</a:t>
                      </a:r>
                      <a:endParaRPr lang="zh-TW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400" b="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旁邊的同學一直說你亂丟垃圾，你會有什麼感覺和情緒呢？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舉例</a:t>
                      </a:r>
                      <a:endParaRPr lang="en-US" altLang="zh-TW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協助</a:t>
                      </a:r>
                      <a:r>
                        <a:rPr lang="zh-TW" altLang="en-US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同理</a:t>
                      </a:r>
                      <a:endParaRPr lang="zh-TW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altLang="en-US" sz="2400" b="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400" b="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技安和大雄就在冬月老師的說明和協調之下，在辦公室互相道了歉</a:t>
                      </a:r>
                      <a:endParaRPr lang="zh-TW" altLang="en-US" sz="2400" b="0" u="non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公開表揚私下責備處分</a:t>
                      </a:r>
                      <a:endParaRPr lang="zh-TW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336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 noGrp="1"/>
          </p:cNvSpPr>
          <p:nvPr>
            <p:ph type="title"/>
          </p:nvPr>
        </p:nvSpPr>
        <p:spPr>
          <a:xfrm>
            <a:off x="827584" y="1340768"/>
            <a:ext cx="815001" cy="361953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介入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869073"/>
              </p:ext>
            </p:extLst>
          </p:nvPr>
        </p:nvGraphicFramePr>
        <p:xfrm>
          <a:off x="1907704" y="764704"/>
          <a:ext cx="6312024" cy="543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4680520"/>
                <a:gridCol w="1055440"/>
              </a:tblGrid>
              <a:tr h="499080">
                <a:tc>
                  <a:txBody>
                    <a:bodyPr/>
                    <a:lstStyle/>
                    <a:p>
                      <a:pPr algn="ctr"/>
                      <a:endParaRPr lang="zh-TW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作法</a:t>
                      </a:r>
                      <a:endParaRPr lang="zh-TW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技巧</a:t>
                      </a:r>
                      <a:endParaRPr lang="zh-TW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400" b="1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冬月老師在全班面前宣布說</a:t>
                      </a:r>
                      <a:r>
                        <a:rPr lang="zh-TW" altLang="zh-TW" sz="2400" b="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：「今天中午的事情，兩位同學在處理的過程中都有不妥當的地方，但是他們都能在情緒平穩之後，向對方表達了歉意。在發現自己做錯事情之後，</a:t>
                      </a:r>
                      <a:r>
                        <a:rPr lang="zh-TW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能夠誠心地向對方道歉是需要很大勇氣的</a:t>
                      </a:r>
                      <a:r>
                        <a:rPr lang="zh-TW" altLang="zh-TW" sz="2400" b="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r>
                        <a:rPr lang="zh-TW" altLang="zh-TW" sz="2400" b="1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這是很值得各位同學學習的地方</a:t>
                      </a:r>
                      <a:endParaRPr lang="zh-TW" altLang="en-US" sz="24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強調優點</a:t>
                      </a:r>
                      <a:endParaRPr lang="zh-TW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endParaRPr lang="zh-TW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400" b="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老師在這邊</a:t>
                      </a:r>
                      <a:r>
                        <a:rPr lang="zh-TW" altLang="zh-TW" sz="2400" b="1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要規定</a:t>
                      </a:r>
                      <a:r>
                        <a:rPr lang="zh-TW" altLang="zh-TW" sz="2400" b="0" u="none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一件事情，就是『如果有班上同學互相衝突，而有情緒的時候，請同學記得，為了避免情緒衝動造成的遺憾和關係破裂，可以選擇離開現場。』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提供全班適用的班規</a:t>
                      </a:r>
                      <a:endParaRPr lang="zh-TW" alt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778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 noGrp="1"/>
          </p:cNvSpPr>
          <p:nvPr>
            <p:ph type="title"/>
          </p:nvPr>
        </p:nvSpPr>
        <p:spPr>
          <a:xfrm>
            <a:off x="1092703" y="1052736"/>
            <a:ext cx="740673" cy="441161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四、綜合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剪去並圓角化單一角落矩形 4"/>
          <p:cNvSpPr/>
          <p:nvPr/>
        </p:nvSpPr>
        <p:spPr>
          <a:xfrm>
            <a:off x="1979712" y="908720"/>
            <a:ext cx="5904656" cy="720080"/>
          </a:xfrm>
          <a:prstGeom prst="snip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b="1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2400" b="1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引起同儕間衝突的常見原因</a:t>
            </a:r>
          </a:p>
        </p:txBody>
      </p:sp>
      <p:sp>
        <p:nvSpPr>
          <p:cNvPr id="6" name="矩形 5"/>
          <p:cNvSpPr/>
          <p:nvPr/>
        </p:nvSpPr>
        <p:spPr>
          <a:xfrm>
            <a:off x="1979712" y="1772816"/>
            <a:ext cx="5904656" cy="36915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對於社會情境判讀的</a:t>
            </a:r>
            <a:r>
              <a:rPr lang="zh-TW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誤解</a:t>
            </a:r>
            <a:endParaRPr lang="en-US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對於挫折情緒的容受度較</a:t>
            </a:r>
            <a:r>
              <a:rPr lang="zh-TW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差</a:t>
            </a:r>
            <a:endParaRPr lang="zh-TW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對於規範要求的固著僵化</a:t>
            </a:r>
            <a:r>
              <a:rPr lang="zh-TW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反應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對於預期外的事件感到</a:t>
            </a:r>
            <a:r>
              <a:rPr lang="zh-TW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無所適從</a:t>
            </a:r>
            <a:endParaRPr lang="zh-TW" altLang="zh-TW" sz="28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7143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 noGrp="1"/>
          </p:cNvSpPr>
          <p:nvPr>
            <p:ph type="title"/>
          </p:nvPr>
        </p:nvSpPr>
        <p:spPr>
          <a:xfrm>
            <a:off x="899592" y="1124744"/>
            <a:ext cx="740673" cy="441161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四、綜合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剪去並圓角化單一角落矩形 4"/>
          <p:cNvSpPr/>
          <p:nvPr/>
        </p:nvSpPr>
        <p:spPr>
          <a:xfrm>
            <a:off x="1835696" y="800708"/>
            <a:ext cx="6192688" cy="648072"/>
          </a:xfrm>
          <a:prstGeom prst="snip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問題常用的</a:t>
            </a:r>
            <a:r>
              <a:rPr lang="zh-TW" altLang="zh-T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做法</a:t>
            </a:r>
            <a:endParaRPr lang="zh-TW" altLang="zh-TW" sz="28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020196"/>
              </p:ext>
            </p:extLst>
          </p:nvPr>
        </p:nvGraphicFramePr>
        <p:xfrm>
          <a:off x="1835696" y="1628800"/>
          <a:ext cx="6336704" cy="4381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492"/>
                <a:gridCol w="1004599"/>
                <a:gridCol w="4636613"/>
              </a:tblGrid>
              <a:tr h="12305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環境預防</a:t>
                      </a:r>
                      <a:endParaRPr lang="zh-TW" altLang="en-US" sz="24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(1)</a:t>
                      </a:r>
                      <a:r>
                        <a:rPr lang="zh-TW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班級宣導</a:t>
                      </a:r>
                    </a:p>
                    <a:p>
                      <a:r>
                        <a:rPr lang="en-US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(2)</a:t>
                      </a:r>
                      <a:r>
                        <a:rPr lang="zh-TW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班級規範的明確化</a:t>
                      </a:r>
                      <a:endParaRPr lang="en-US" altLang="zh-TW" sz="2400" b="1" u="none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(3)</a:t>
                      </a:r>
                      <a:r>
                        <a:rPr lang="zh-TW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教師示範如何與個案應對相處</a:t>
                      </a:r>
                      <a:endParaRPr lang="zh-TW" altLang="en-US" sz="24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2305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認知</a:t>
                      </a:r>
                      <a:r>
                        <a:rPr lang="en-US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  <a:r>
                        <a:rPr lang="zh-TW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行為教導</a:t>
                      </a:r>
                      <a:endParaRPr lang="zh-TW" altLang="en-US" sz="24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(1)</a:t>
                      </a:r>
                      <a:r>
                        <a:rPr lang="zh-TW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教導個案離開現場冷靜</a:t>
                      </a:r>
                      <a:endParaRPr lang="en-US" altLang="zh-TW" sz="2400" b="1" u="none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(2)</a:t>
                      </a:r>
                      <a:r>
                        <a:rPr lang="zh-TW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系統性的教導情緒處理技巧</a:t>
                      </a:r>
                      <a:endParaRPr lang="en-US" altLang="zh-TW" sz="2400" b="1" u="none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(3)</a:t>
                      </a:r>
                      <a:r>
                        <a:rPr lang="zh-TW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系統性的教導社會人際技巧</a:t>
                      </a:r>
                      <a:endParaRPr lang="zh-TW" altLang="en-US" sz="24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23051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lang="zh-TW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適當獎懲</a:t>
                      </a:r>
                      <a:endParaRPr lang="zh-TW" altLang="en-US" sz="24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(1)</a:t>
                      </a:r>
                      <a:r>
                        <a:rPr lang="zh-TW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增強個案在校期間的「適當情緒表現」或「執行好的應對策略」</a:t>
                      </a:r>
                      <a:endParaRPr lang="en-US" altLang="zh-TW" sz="2400" b="1" u="none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lang="en-US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(2)</a:t>
                      </a:r>
                      <a:r>
                        <a:rPr lang="zh-TW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與同儕使用同樣的班規標準（但兌換條件和項目可以個別化）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80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02724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貳、自閉症學生案例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分享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b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案例二 亞斯伯格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閉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症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毛</a:t>
            </a:r>
            <a:endParaRPr lang="zh-TW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書卷 (水平) 3"/>
          <p:cNvSpPr/>
          <p:nvPr/>
        </p:nvSpPr>
        <p:spPr>
          <a:xfrm>
            <a:off x="899592" y="1988840"/>
            <a:ext cx="864096" cy="417646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一、案例緣起＆背景</a:t>
            </a:r>
          </a:p>
        </p:txBody>
      </p:sp>
      <p:sp>
        <p:nvSpPr>
          <p:cNvPr id="5" name="矩形 4"/>
          <p:cNvSpPr/>
          <p:nvPr/>
        </p:nvSpPr>
        <p:spPr>
          <a:xfrm>
            <a:off x="1884146" y="2096852"/>
            <a:ext cx="6176122" cy="39604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0463" indent="-1160463"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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重點：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以事先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約定、訂立班規和同理情緒處理學生</a:t>
            </a:r>
            <a:r>
              <a:rPr lang="zh-TW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頂嘴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的問題</a:t>
            </a:r>
            <a:endParaRPr lang="en-US" altLang="zh-TW" sz="2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國中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</a:t>
            </a: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endParaRPr lang="en-US" altLang="zh-TW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男生</a:t>
            </a:r>
            <a:endParaRPr lang="en-US" altLang="zh-TW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特質</a:t>
            </a:r>
            <a:endParaRPr lang="en-US" altLang="zh-TW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(1)</a:t>
            </a:r>
            <a:r>
              <a:rPr lang="zh-TW" altLang="zh-TW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數理方面的天</a:t>
            </a:r>
            <a:r>
              <a:rPr lang="zh-TW" altLang="zh-TW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份</a:t>
            </a:r>
            <a:endParaRPr lang="en-US" altLang="zh-TW" sz="24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zh-TW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但很不懂得應對進退的</a:t>
            </a:r>
            <a:r>
              <a:rPr lang="zh-TW" altLang="zh-TW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分寸</a:t>
            </a:r>
            <a:r>
              <a:rPr lang="zh-TW" altLang="en-US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，很會頂嘴。</a:t>
            </a:r>
            <a:endParaRPr lang="zh-TW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3986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宣導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方式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  <a:hlinkClick r:id="rId2" action="ppaction://hlinksldjump"/>
              </a:rPr>
              <a:t>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9442" y="1628800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一、說明確認生、疑似生的意義</a:t>
            </a:r>
            <a:endParaRPr lang="en-US" altLang="zh-TW" dirty="0" smtClean="0"/>
          </a:p>
          <a:p>
            <a:pPr marL="625475" indent="-625475">
              <a:buNone/>
            </a:pPr>
            <a:r>
              <a:rPr lang="zh-TW" altLang="en-US" dirty="0" smtClean="0"/>
              <a:t>二、請任課班上有確認、疑似、懷疑是自閉症學生的老師舉手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三、邀請</a:t>
            </a:r>
            <a:r>
              <a:rPr lang="en-US" altLang="zh-TW" dirty="0" smtClean="0"/>
              <a:t>1~3</a:t>
            </a:r>
            <a:r>
              <a:rPr lang="zh-TW" altLang="en-US" dirty="0" smtClean="0"/>
              <a:t>位老師分享其教學</a:t>
            </a:r>
            <a:r>
              <a:rPr lang="zh-TW" altLang="en-US" dirty="0"/>
              <a:t>輔導</a:t>
            </a:r>
            <a:r>
              <a:rPr lang="zh-TW" altLang="en-US" dirty="0" smtClean="0"/>
              <a:t>的甘苦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四、請老師填寫</a:t>
            </a:r>
            <a:r>
              <a:rPr lang="zh-TW" altLang="en-US" dirty="0" smtClean="0">
                <a:hlinkClick r:id="rId3" action="ppaction://hlinksldjump"/>
              </a:rPr>
              <a:t>作業單一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五、進行導讀與案例分享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六、請老師填寫</a:t>
            </a:r>
            <a:r>
              <a:rPr lang="zh-TW" altLang="en-US" dirty="0" smtClean="0">
                <a:hlinkClick r:id="rId4" action="ppaction://hlinksldjump"/>
              </a:rPr>
              <a:t>作業單二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5726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9592" y="1196752"/>
            <a:ext cx="829085" cy="485374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二、問題概述與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95736" y="1196752"/>
            <a:ext cx="5904656" cy="46085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大毛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自己帶了籃球來學校，因為他早上遲到，江老師還沒有發現。開始上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英文課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後，大毛居然和另一個人偷偷踢了起來，搞的大家上課不專心。老師罵了大毛，他沒頂嘴，只是笑嘻嘻的把球放回袋子裏；老師不放心，又說要沒收大毛的球，大毛就受不了了，站起來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跟老師互罵</a:t>
            </a: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532278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 noGrp="1"/>
          </p:cNvSpPr>
          <p:nvPr>
            <p:ph type="title"/>
          </p:nvPr>
        </p:nvSpPr>
        <p:spPr>
          <a:xfrm>
            <a:off x="827584" y="1340768"/>
            <a:ext cx="815001" cy="361953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介入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446125"/>
              </p:ext>
            </p:extLst>
          </p:nvPr>
        </p:nvGraphicFramePr>
        <p:xfrm>
          <a:off x="1835696" y="1196752"/>
          <a:ext cx="631202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3168352"/>
                <a:gridCol w="2567608"/>
              </a:tblGrid>
              <a:tr h="499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作法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技巧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400" b="0" u="none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zh-TW" sz="24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江老師與王老師中午一起找了大毛。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「早上英文課你好像跟老師不太愉快，</a:t>
                      </a:r>
                      <a:r>
                        <a:rPr lang="zh-TW" altLang="zh-TW" sz="2400" b="1" u="sng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你要不要自己說說看怎麼了？」【註</a:t>
                      </a:r>
                      <a:r>
                        <a:rPr lang="en-US" altLang="zh-TW" sz="2400" b="1" u="sng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altLang="zh-TW" sz="2400" b="1" u="sng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】</a:t>
                      </a:r>
                      <a:endParaRPr lang="zh-TW" altLang="zh-TW" sz="2400" b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zh-TW" sz="24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【註</a:t>
                      </a:r>
                      <a:r>
                        <a:rPr lang="en-US" altLang="zh-TW" sz="24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</a:t>
                      </a:r>
                      <a:r>
                        <a:rPr lang="zh-TW" altLang="zh-TW" sz="24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】：給違抗性較強的學生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可以為自己發言的機會</a:t>
                      </a:r>
                      <a:r>
                        <a:rPr lang="zh-TW" altLang="zh-TW" sz="24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，通常可以降低一點防衛。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884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363483"/>
              </p:ext>
            </p:extLst>
          </p:nvPr>
        </p:nvGraphicFramePr>
        <p:xfrm>
          <a:off x="2051720" y="764704"/>
          <a:ext cx="6120679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601"/>
                <a:gridCol w="2177703"/>
                <a:gridCol w="3384375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大毛：</a:t>
                      </a:r>
                      <a:r>
                        <a:rPr lang="zh-TW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「要送學務處就送啊！怕他喔？！」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江老師</a:t>
                      </a:r>
                      <a:r>
                        <a:rPr lang="zh-TW" altLang="en-US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：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</a:t>
                      </a:r>
                      <a:r>
                        <a:rPr lang="zh-TW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我關心的是發生什麼事情了。」堅定地回應</a:t>
                      </a:r>
                      <a:r>
                        <a:rPr lang="zh-TW" altLang="en-US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他。</a:t>
                      </a:r>
                      <a:r>
                        <a:rPr lang="zh-TW" altLang="zh-TW" sz="2400" b="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【註</a:t>
                      </a:r>
                      <a:r>
                        <a:rPr lang="en-US" altLang="zh-TW" sz="2400" b="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r>
                        <a:rPr lang="zh-TW" altLang="zh-TW" sz="2400" b="0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】</a:t>
                      </a:r>
                      <a:r>
                        <a:rPr lang="zh-TW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【註</a:t>
                      </a:r>
                      <a:r>
                        <a:rPr lang="en-US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2</a:t>
                      </a:r>
                      <a:r>
                        <a:rPr lang="zh-TW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】：對於</a:t>
                      </a:r>
                      <a:r>
                        <a:rPr lang="zh-TW" altLang="zh-TW" sz="2400" b="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學生的防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zh-TW" sz="2400" b="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衛</a:t>
                      </a:r>
                      <a:r>
                        <a:rPr lang="zh-TW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r>
                        <a:rPr lang="zh-TW" altLang="zh-TW" sz="2400" b="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不要輕易動氣</a:t>
                      </a:r>
                      <a:r>
                        <a:rPr lang="zh-TW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，接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納他還在焦慮的情緒。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溫和堅定的</a:t>
                      </a:r>
                      <a:r>
                        <a:rPr lang="zh-TW" altLang="zh-TW" sz="2400" b="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表達老師的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zh-TW" sz="2400" b="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關心</a:t>
                      </a:r>
                      <a:r>
                        <a:rPr lang="zh-TW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，可以給他很大的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zh-TW" sz="2400" b="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安全感</a:t>
                      </a:r>
                      <a:r>
                        <a:rPr lang="zh-TW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標題 3"/>
          <p:cNvSpPr txBox="1">
            <a:spLocks noGrp="1"/>
          </p:cNvSpPr>
          <p:nvPr>
            <p:ph type="title"/>
          </p:nvPr>
        </p:nvSpPr>
        <p:spPr>
          <a:xfrm>
            <a:off x="899592" y="1268760"/>
            <a:ext cx="936104" cy="397957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介入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394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 noGrp="1"/>
          </p:cNvSpPr>
          <p:nvPr>
            <p:ph type="title"/>
          </p:nvPr>
        </p:nvSpPr>
        <p:spPr>
          <a:xfrm>
            <a:off x="827584" y="1340768"/>
            <a:ext cx="815001" cy="361953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介入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811035"/>
              </p:ext>
            </p:extLst>
          </p:nvPr>
        </p:nvGraphicFramePr>
        <p:xfrm>
          <a:off x="1907704" y="1052736"/>
          <a:ext cx="6312024" cy="461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2880320"/>
                <a:gridCol w="2855640"/>
              </a:tblGrid>
              <a:tr h="499080">
                <a:tc>
                  <a:txBody>
                    <a:bodyPr/>
                    <a:lstStyle/>
                    <a:p>
                      <a:pPr algn="ctr"/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作法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技巧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sng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Wingdings" panose="05000000000000000000" pitchFamily="2" charset="2"/>
                        </a:rPr>
                        <a:t></a:t>
                      </a:r>
                      <a:r>
                        <a:rPr lang="zh-TW" altLang="zh-TW" sz="2400" u="sng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</a:t>
                      </a:r>
                      <a:r>
                        <a:rPr lang="zh-TW" altLang="zh-TW" sz="2400" b="1" u="sng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英文老師要拿走你的球，讓你有點害怕了，是不是？</a:t>
                      </a:r>
                      <a:r>
                        <a:rPr lang="zh-TW" altLang="zh-TW" sz="2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」</a:t>
                      </a:r>
                      <a:r>
                        <a:rPr lang="zh-TW" altLang="zh-TW" sz="2400" b="1" u="sng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【註</a:t>
                      </a:r>
                      <a:r>
                        <a:rPr lang="en-US" altLang="zh-TW" sz="2400" b="1" u="sng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lang="zh-TW" altLang="zh-TW" sz="2400" b="1" u="sng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】</a:t>
                      </a:r>
                      <a:r>
                        <a:rPr lang="zh-TW" altLang="zh-TW" sz="2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江老師探詢著問。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sng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  <a:sym typeface="Wingdings" panose="05000000000000000000" pitchFamily="2" charset="2"/>
                        </a:rPr>
                        <a:t></a:t>
                      </a:r>
                      <a:r>
                        <a:rPr lang="zh-TW" altLang="zh-TW" sz="2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「你想說只是上課無聊，開開玩笑，</a:t>
                      </a:r>
                      <a:r>
                        <a:rPr lang="zh-TW" altLang="zh-TW" sz="2400" b="1" u="sng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沒想到後果這麼嚴重，你也嚇到了！」【註</a:t>
                      </a:r>
                      <a:r>
                        <a:rPr lang="en-US" altLang="zh-TW" sz="2400" b="1" u="sng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lang="zh-TW" altLang="zh-TW" sz="2400" b="1" u="sng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】</a:t>
                      </a:r>
                      <a:r>
                        <a:rPr lang="zh-TW" altLang="zh-TW" sz="2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王老師接著。</a:t>
                      </a:r>
                    </a:p>
                    <a:p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【註</a:t>
                      </a:r>
                      <a:r>
                        <a:rPr lang="en-US" altLang="zh-TW" sz="2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</a:t>
                      </a:r>
                      <a:r>
                        <a:rPr lang="zh-TW" altLang="zh-TW" sz="2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】：當學生情緒煩燥不安時，有時師長適度</a:t>
                      </a:r>
                      <a:r>
                        <a:rPr lang="zh-TW" altLang="zh-TW" sz="240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表達了解他的感受</a:t>
                      </a:r>
                      <a:r>
                        <a:rPr lang="zh-TW" altLang="zh-TW" sz="2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，可以稍微平撫他的不安，讓師生的溝通變得</a:t>
                      </a:r>
                    </a:p>
                    <a:p>
                      <a:r>
                        <a:rPr lang="zh-TW" altLang="zh-TW" sz="2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較容易一些</a:t>
                      </a:r>
                      <a:r>
                        <a:rPr lang="zh-TW" altLang="en-US" sz="24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851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595855"/>
              </p:ext>
            </p:extLst>
          </p:nvPr>
        </p:nvGraphicFramePr>
        <p:xfrm>
          <a:off x="1835696" y="1052736"/>
          <a:ext cx="6312024" cy="496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2376264"/>
                <a:gridCol w="335969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zh-TW" sz="24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「大毛，</a:t>
                      </a:r>
                      <a:r>
                        <a:rPr lang="zh-TW" altLang="zh-TW" sz="2400" b="1" u="sng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老師的第一個命令，你有遵守，我很安慰。你真的進步了！」【註</a:t>
                      </a:r>
                      <a:r>
                        <a:rPr lang="en-US" altLang="zh-TW" sz="2400" b="1" u="sng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</a:t>
                      </a:r>
                      <a:r>
                        <a:rPr lang="zh-TW" altLang="zh-TW" sz="2400" b="1" u="sng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】</a:t>
                      </a:r>
                      <a:r>
                        <a:rPr lang="zh-TW" altLang="zh-TW" sz="24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江老師接話。大毛表情放鬆了一些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zh-TW" sz="24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【註</a:t>
                      </a:r>
                      <a:r>
                        <a:rPr lang="en-US" altLang="zh-TW" sz="24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4</a:t>
                      </a:r>
                      <a:r>
                        <a:rPr lang="zh-TW" altLang="zh-TW" sz="24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】：老師應該要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注意特殊學生小部分的進步或好表現，並慷慨的給予肯定</a:t>
                      </a:r>
                      <a:r>
                        <a:rPr lang="zh-TW" altLang="zh-TW" sz="24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。對特殊學生來說，有表現任何相對好的行為，即便沒有完全達到一般規定的標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zh-TW" sz="24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準，都已經是他們試圖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zh-TW" sz="2400" b="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努力過的証明。</a:t>
                      </a:r>
                      <a:endParaRPr lang="zh-TW" altLang="zh-TW" sz="2400" b="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標題 3"/>
          <p:cNvSpPr txBox="1">
            <a:spLocks noGrp="1"/>
          </p:cNvSpPr>
          <p:nvPr>
            <p:ph type="title"/>
          </p:nvPr>
        </p:nvSpPr>
        <p:spPr>
          <a:xfrm>
            <a:off x="899592" y="1412776"/>
            <a:ext cx="812681" cy="383555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介入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6807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3"/>
          <p:cNvSpPr txBox="1">
            <a:spLocks noGrp="1"/>
          </p:cNvSpPr>
          <p:nvPr>
            <p:ph type="title"/>
          </p:nvPr>
        </p:nvSpPr>
        <p:spPr>
          <a:xfrm>
            <a:off x="827584" y="1340768"/>
            <a:ext cx="815001" cy="361953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介入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556500"/>
              </p:ext>
            </p:extLst>
          </p:nvPr>
        </p:nvGraphicFramePr>
        <p:xfrm>
          <a:off x="1835696" y="764704"/>
          <a:ext cx="6312024" cy="534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2736304"/>
                <a:gridCol w="2999656"/>
              </a:tblGrid>
              <a:tr h="499080">
                <a:tc>
                  <a:txBody>
                    <a:bodyPr/>
                    <a:lstStyle/>
                    <a:p>
                      <a:pPr algn="ctr"/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作法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技巧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江老師繼續解釋著：</a:t>
                      </a:r>
                    </a:p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</a:t>
                      </a:r>
                      <a:r>
                        <a:rPr lang="zh-TW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籃球雖然不是學生手冊列舉的違禁品，但是你們上課時打球可以跟學校借，所以不是必需品，更不是老師指名要帶的上課學用品，還是請先跟我報准。這次我不怪你，可是下不為例。【註</a:t>
                      </a:r>
                      <a:r>
                        <a:rPr lang="en-US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</a:t>
                      </a:r>
                      <a:r>
                        <a:rPr lang="zh-TW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】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」</a:t>
                      </a:r>
                    </a:p>
                    <a:p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【註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5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】：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提醒學生已經宣佈過的規定、或已經講好的約定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。此舉一來有複習的效果，二來通常可以讓學生意識到自己也要負一些責任，因為老師已經先跟他講好了。</a:t>
                      </a:r>
                      <a:endParaRPr lang="zh-TW" altLang="zh-TW" sz="2400" kern="12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01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259755"/>
              </p:ext>
            </p:extLst>
          </p:nvPr>
        </p:nvGraphicFramePr>
        <p:xfrm>
          <a:off x="1979712" y="980728"/>
          <a:ext cx="631202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2520280"/>
                <a:gridCol w="321568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b="0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b="0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你看！</a:t>
                      </a:r>
                      <a:r>
                        <a:rPr lang="zh-TW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現在英文老師這麼氣，籃球可能會被扣留更久，這樣不是更不好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？！」</a:t>
                      </a:r>
                      <a:r>
                        <a:rPr lang="zh-TW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江老師說之以理。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「對呀！</a:t>
                      </a:r>
                      <a:r>
                        <a:rPr lang="zh-TW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小事不忍，麻煩更大【註</a:t>
                      </a:r>
                      <a:r>
                        <a:rPr lang="en-US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</a:t>
                      </a:r>
                      <a:r>
                        <a:rPr lang="zh-TW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】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【註</a:t>
                      </a:r>
                      <a:r>
                        <a:rPr lang="en-US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6</a:t>
                      </a:r>
                      <a:r>
                        <a:rPr lang="zh-TW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】：再次運用實際例子和學生討論</a:t>
                      </a:r>
                      <a:r>
                        <a:rPr lang="zh-TW" altLang="zh-TW" sz="2400" b="0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不遵守規範的後果其實對自己不利</a:t>
                      </a:r>
                      <a:r>
                        <a:rPr lang="zh-TW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。有時學生表面上嘴硬說不在乎，但只要他們還願意跟老師討論下去，就表示他們還是有配合的意願。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標題 3"/>
          <p:cNvSpPr txBox="1">
            <a:spLocks noGrp="1"/>
          </p:cNvSpPr>
          <p:nvPr>
            <p:ph type="title"/>
          </p:nvPr>
        </p:nvSpPr>
        <p:spPr>
          <a:xfrm>
            <a:off x="899592" y="1412776"/>
            <a:ext cx="884689" cy="3763546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介入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9042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 noGrp="1"/>
          </p:cNvSpPr>
          <p:nvPr>
            <p:ph type="title"/>
          </p:nvPr>
        </p:nvSpPr>
        <p:spPr>
          <a:xfrm>
            <a:off x="827584" y="1628800"/>
            <a:ext cx="740673" cy="441161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四、綜合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051133"/>
              </p:ext>
            </p:extLst>
          </p:nvPr>
        </p:nvGraphicFramePr>
        <p:xfrm>
          <a:off x="1691680" y="1484784"/>
          <a:ext cx="6624736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</a:tblGrid>
              <a:tr h="46805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zh-TW" sz="24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 引發特殊學生違抗問題的常見學習因素可能有：團體規則不夠明確、獎懲制度欠缺或執行不一致、師長被學生不禮貌的言語激怒而斥責學生、師長在公眾場合指責學生的錯誤、他人表現出嘲弄或不信任學生的態度、其他調皮學生鼓譟變相鼓勵特殊學生帶頭、家長或師長期待過高或者要求過於繁瑣、學生已有一再被處罰的經驗而心生怨懟、以及長期被指責或學習失敗的挫折感等。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剪去並圓角化單一角落矩形 5"/>
          <p:cNvSpPr/>
          <p:nvPr/>
        </p:nvSpPr>
        <p:spPr>
          <a:xfrm>
            <a:off x="1691680" y="620688"/>
            <a:ext cx="6480720" cy="648072"/>
          </a:xfrm>
          <a:prstGeom prst="snip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問題常見的原因</a:t>
            </a:r>
            <a:endParaRPr lang="zh-TW" altLang="zh-TW" sz="28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7242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 txBox="1">
            <a:spLocks noGrp="1"/>
          </p:cNvSpPr>
          <p:nvPr>
            <p:ph type="title"/>
          </p:nvPr>
        </p:nvSpPr>
        <p:spPr>
          <a:xfrm>
            <a:off x="827584" y="1484784"/>
            <a:ext cx="740673" cy="441161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四、綜合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剪去並圓角化單一角落矩形 4"/>
          <p:cNvSpPr/>
          <p:nvPr/>
        </p:nvSpPr>
        <p:spPr>
          <a:xfrm>
            <a:off x="1691680" y="620688"/>
            <a:ext cx="6606734" cy="648072"/>
          </a:xfrm>
          <a:prstGeom prst="snip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問題常用的</a:t>
            </a:r>
            <a:r>
              <a:rPr lang="zh-TW" altLang="zh-TW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做法</a:t>
            </a:r>
            <a:endParaRPr lang="zh-TW" altLang="zh-TW" sz="28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850516"/>
              </p:ext>
            </p:extLst>
          </p:nvPr>
        </p:nvGraphicFramePr>
        <p:xfrm>
          <a:off x="1691680" y="1412776"/>
          <a:ext cx="6606734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15"/>
                <a:gridCol w="500769"/>
                <a:gridCol w="5891350"/>
              </a:tblGrid>
              <a:tr h="474038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200" b="1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altLang="en-US" sz="22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22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環境預防</a:t>
                      </a:r>
                      <a:endParaRPr lang="zh-TW" altLang="en-US" sz="22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2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(1)</a:t>
                      </a:r>
                      <a:r>
                        <a:rPr lang="zh-TW" altLang="zh-TW" sz="22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儘早教導全班性的班級規範。</a:t>
                      </a:r>
                    </a:p>
                    <a:p>
                      <a:pPr marL="450850" indent="-450850"/>
                      <a:r>
                        <a:rPr lang="en-US" altLang="zh-TW" sz="22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(2)</a:t>
                      </a:r>
                      <a:r>
                        <a:rPr lang="zh-TW" altLang="zh-TW" sz="22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表明正向期待的行為，清楚的讓學生知道老師希望他怎麼做、而非只一味禁止。</a:t>
                      </a:r>
                    </a:p>
                    <a:p>
                      <a:r>
                        <a:rPr lang="en-US" altLang="zh-TW" sz="22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(3)</a:t>
                      </a:r>
                      <a:r>
                        <a:rPr lang="zh-TW" altLang="zh-TW" sz="22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適度提醒學生該做的事情。</a:t>
                      </a:r>
                    </a:p>
                    <a:p>
                      <a:pPr marL="352425" indent="-352425"/>
                      <a:r>
                        <a:rPr lang="en-US" altLang="zh-TW" sz="22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(4)</a:t>
                      </a:r>
                      <a:r>
                        <a:rPr lang="zh-TW" altLang="zh-TW" sz="22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教師積極聆聽學生所說的話，經營接納的關係。</a:t>
                      </a:r>
                      <a:endParaRPr lang="en-US" altLang="zh-TW" sz="2200" b="1" u="none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352425" indent="-352425"/>
                      <a:r>
                        <a:rPr lang="en-US" altLang="zh-TW" sz="22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(5)</a:t>
                      </a:r>
                      <a:r>
                        <a:rPr lang="zh-TW" altLang="zh-TW" sz="22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如果真的被學生激怒時，老師可以先暫停、或轉移注意處理其他事情，讓雙方都冷靜一下。</a:t>
                      </a:r>
                    </a:p>
                    <a:p>
                      <a:pPr marL="361950" indent="-361950"/>
                      <a:r>
                        <a:rPr lang="en-US" altLang="zh-TW" sz="22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(6)</a:t>
                      </a:r>
                      <a:r>
                        <a:rPr lang="zh-TW" altLang="zh-TW" sz="22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及早診斷出是否有共病學習障礙問題，運用適當的教材及教學法，建立他學習上的成就感。</a:t>
                      </a:r>
                    </a:p>
                    <a:p>
                      <a:pPr marL="449263" indent="-449263"/>
                      <a:r>
                        <a:rPr lang="en-US" altLang="zh-TW" sz="22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(7)</a:t>
                      </a:r>
                      <a:r>
                        <a:rPr lang="zh-TW" altLang="zh-TW" sz="22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請兒童心智科醫師評估是否需要接受藥物或心理治療。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6471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432458"/>
              </p:ext>
            </p:extLst>
          </p:nvPr>
        </p:nvGraphicFramePr>
        <p:xfrm>
          <a:off x="1629797" y="1412776"/>
          <a:ext cx="6696744" cy="4416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738082"/>
                <a:gridCol w="5598622"/>
              </a:tblGrid>
              <a:tr h="1230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b="1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altLang="en-US" sz="24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認知</a:t>
                      </a:r>
                      <a:r>
                        <a:rPr lang="en-US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/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行為教導</a:t>
                      </a:r>
                      <a:endParaRPr lang="zh-TW" altLang="en-US" sz="24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(1)</a:t>
                      </a:r>
                      <a:r>
                        <a:rPr lang="zh-TW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安排「</a:t>
                      </a:r>
                      <a:r>
                        <a:rPr lang="zh-TW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社</a:t>
                      </a:r>
                      <a:r>
                        <a:rPr lang="zh-TW" altLang="en-US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會</a:t>
                      </a:r>
                      <a:r>
                        <a:rPr lang="zh-TW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技巧</a:t>
                      </a:r>
                      <a:r>
                        <a:rPr lang="zh-TW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課程」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，教導他表達意見、表達情緒、處理衝突情境的技巧。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(2)</a:t>
                      </a:r>
                      <a:r>
                        <a:rPr lang="zh-TW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教導學生</a:t>
                      </a:r>
                      <a:r>
                        <a:rPr lang="zh-TW" altLang="zh-TW" sz="2400" b="1" u="sng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全面的理解問題</a:t>
                      </a:r>
                      <a:r>
                        <a:rPr lang="zh-TW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，而非只囿限在他有沒有聽老師的話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。和學生們溝通規範的意義，討論做到這件事情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對自己、對他人有什麼好處或壞處，讓他有機會關注到他人的想法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，進而提升自主遵守常規的動機。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標題 3"/>
          <p:cNvSpPr txBox="1">
            <a:spLocks noGrp="1"/>
          </p:cNvSpPr>
          <p:nvPr>
            <p:ph type="title"/>
          </p:nvPr>
        </p:nvSpPr>
        <p:spPr>
          <a:xfrm>
            <a:off x="827584" y="1412776"/>
            <a:ext cx="648072" cy="388843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四、綜合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說明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剪去並圓角化單一角落矩形 5"/>
          <p:cNvSpPr/>
          <p:nvPr/>
        </p:nvSpPr>
        <p:spPr>
          <a:xfrm>
            <a:off x="1331640" y="620688"/>
            <a:ext cx="6966774" cy="648072"/>
          </a:xfrm>
          <a:prstGeom prst="snip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問題常用的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做法</a:t>
            </a:r>
            <a:endParaRPr lang="zh-TW" altLang="zh-TW" sz="32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032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023" y="692696"/>
            <a:ext cx="6965245" cy="5951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單一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  <a:hlinkClick r:id="rId2" action="ppaction://hlinksldjump"/>
              </a:rPr>
              <a:t>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4045" y="1556792"/>
            <a:ext cx="6986223" cy="43924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TW" altLang="en-US" sz="1600" dirty="0" smtClean="0"/>
              <a:t>一、我的學生身分是：</a:t>
            </a:r>
            <a:r>
              <a:rPr lang="zh-TW" altLang="en-US" sz="1600" dirty="0" smtClean="0">
                <a:sym typeface="Wingdings 2" panose="05020102010507070707" pitchFamily="18" charset="2"/>
              </a:rPr>
              <a:t></a:t>
            </a:r>
            <a:r>
              <a:rPr lang="zh-TW" altLang="en-US" sz="1600" dirty="0">
                <a:sym typeface="Wingdings 2" panose="05020102010507070707" pitchFamily="18" charset="2"/>
              </a:rPr>
              <a:t> </a:t>
            </a:r>
            <a:r>
              <a:rPr lang="zh-TW" altLang="en-US" sz="1600" dirty="0" smtClean="0">
                <a:sym typeface="Wingdings 2" panose="05020102010507070707" pitchFamily="18" charset="2"/>
              </a:rPr>
              <a:t>確認疑似 懷疑尚未送鑑定</a:t>
            </a:r>
            <a:endParaRPr lang="en-US" altLang="zh-TW" sz="1600" dirty="0" smtClean="0">
              <a:sym typeface="Wingdings 2" panose="05020102010507070707" pitchFamily="18" charset="2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TW" altLang="en-US" sz="1600" dirty="0" smtClean="0">
                <a:sym typeface="Wingdings 2" panose="05020102010507070707" pitchFamily="18" charset="2"/>
              </a:rPr>
              <a:t>二、他有以下特質：</a:t>
            </a:r>
            <a:r>
              <a:rPr lang="en-US" altLang="zh-TW" sz="1600" b="1" dirty="0"/>
              <a:t> </a:t>
            </a:r>
            <a:endParaRPr lang="en-US" altLang="zh-TW" sz="1600" b="1" dirty="0" smtClean="0"/>
          </a:p>
          <a:p>
            <a:pPr marL="0" indent="54610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1600" b="1" dirty="0" smtClean="0">
                <a:sym typeface="Wingdings 2" panose="05020102010507070707" pitchFamily="18" charset="2"/>
              </a:rPr>
              <a:t></a:t>
            </a:r>
            <a:r>
              <a:rPr lang="en-US" altLang="zh-TW" sz="1600" b="1" dirty="0" smtClean="0"/>
              <a:t>1</a:t>
            </a:r>
            <a:r>
              <a:rPr lang="en-US" altLang="zh-TW" sz="1600" b="1" dirty="0"/>
              <a:t>.</a:t>
            </a:r>
            <a:r>
              <a:rPr lang="zh-TW" altLang="zh-TW" sz="1600" b="1" dirty="0"/>
              <a:t>語言表達</a:t>
            </a:r>
            <a:r>
              <a:rPr lang="zh-TW" altLang="zh-TW" sz="1600" b="1" dirty="0" smtClean="0"/>
              <a:t>困難</a:t>
            </a:r>
            <a:r>
              <a:rPr lang="en-US" altLang="zh-TW" sz="1600" b="1" dirty="0" smtClean="0"/>
              <a:t>            </a:t>
            </a:r>
            <a:r>
              <a:rPr lang="en-US" altLang="zh-TW" sz="1600" b="1" dirty="0" smtClean="0">
                <a:sym typeface="Wingdings 2" panose="05020102010507070707" pitchFamily="18" charset="2"/>
              </a:rPr>
              <a:t> </a:t>
            </a:r>
            <a:r>
              <a:rPr lang="en-US" altLang="zh-TW" sz="1600" b="1" dirty="0" smtClean="0"/>
              <a:t>2</a:t>
            </a:r>
            <a:r>
              <a:rPr lang="en-US" altLang="zh-TW" sz="1600" b="1" dirty="0"/>
              <a:t>.</a:t>
            </a:r>
            <a:r>
              <a:rPr lang="zh-TW" altLang="zh-TW" sz="1600" b="1" dirty="0"/>
              <a:t>語言理解困難</a:t>
            </a:r>
            <a:endParaRPr lang="zh-TW" altLang="zh-TW" sz="1600" dirty="0"/>
          </a:p>
          <a:p>
            <a:pPr marL="0" indent="54610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1600" b="1" dirty="0">
                <a:sym typeface="Wingdings 2" panose="05020102010507070707" pitchFamily="18" charset="2"/>
              </a:rPr>
              <a:t> </a:t>
            </a:r>
            <a:r>
              <a:rPr lang="en-US" altLang="zh-TW" sz="1600" b="1" dirty="0" smtClean="0"/>
              <a:t>3</a:t>
            </a:r>
            <a:r>
              <a:rPr lang="en-US" altLang="zh-TW" sz="1600" b="1" dirty="0"/>
              <a:t>.</a:t>
            </a:r>
            <a:r>
              <a:rPr lang="zh-TW" altLang="zh-TW" sz="1600" b="1" dirty="0"/>
              <a:t>非語言訊息能力發展</a:t>
            </a:r>
            <a:r>
              <a:rPr lang="zh-TW" altLang="zh-TW" sz="1600" b="1" dirty="0" smtClean="0"/>
              <a:t>遲緩</a:t>
            </a:r>
            <a:r>
              <a:rPr lang="en-US" altLang="zh-TW" sz="1600" b="1" dirty="0" smtClean="0"/>
              <a:t>(</a:t>
            </a:r>
            <a:r>
              <a:rPr lang="zh-TW" altLang="en-US" sz="1600" b="1" dirty="0" smtClean="0"/>
              <a:t>肢體動作或表情少、不適當或怪異</a:t>
            </a:r>
            <a:r>
              <a:rPr lang="en-US" altLang="zh-TW" sz="1600" b="1" dirty="0" smtClean="0"/>
              <a:t>)</a:t>
            </a:r>
            <a:endParaRPr lang="zh-TW" altLang="zh-TW" sz="1600" dirty="0"/>
          </a:p>
          <a:p>
            <a:pPr marL="985838" indent="-439738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1600" b="1" dirty="0">
                <a:sym typeface="Wingdings 2" panose="05020102010507070707" pitchFamily="18" charset="2"/>
              </a:rPr>
              <a:t> </a:t>
            </a:r>
            <a:r>
              <a:rPr lang="en-US" altLang="zh-TW" sz="1600" b="1" dirty="0" smtClean="0"/>
              <a:t>4</a:t>
            </a:r>
            <a:r>
              <a:rPr lang="en-US" altLang="zh-TW" sz="1600" b="1" dirty="0"/>
              <a:t>.</a:t>
            </a:r>
            <a:r>
              <a:rPr lang="zh-TW" altLang="zh-TW" sz="1600" b="1" dirty="0"/>
              <a:t>缺乏社會與情緒的相互</a:t>
            </a:r>
            <a:r>
              <a:rPr lang="zh-TW" altLang="zh-TW" sz="1600" b="1" dirty="0" smtClean="0"/>
              <a:t>性</a:t>
            </a:r>
            <a:r>
              <a:rPr lang="en-US" altLang="zh-TW" sz="1600" b="1" dirty="0" smtClean="0"/>
              <a:t>(</a:t>
            </a:r>
            <a:r>
              <a:rPr lang="zh-TW" altLang="en-US" sz="1600" b="1" dirty="0" smtClean="0"/>
              <a:t>人際互動少或困難、缺乏情感</a:t>
            </a:r>
            <a:r>
              <a:rPr lang="zh-TW" altLang="en-US" sz="1600" b="1" dirty="0" smtClean="0"/>
              <a:t>互相了解與</a:t>
            </a:r>
            <a:r>
              <a:rPr lang="zh-TW" altLang="en-US" sz="1600" b="1" dirty="0"/>
              <a:t>交流</a:t>
            </a:r>
            <a:r>
              <a:rPr lang="en-US" altLang="zh-TW" sz="1600" b="1" dirty="0" smtClean="0"/>
              <a:t>)</a:t>
            </a:r>
            <a:endParaRPr lang="zh-TW" altLang="zh-TW" sz="1600" dirty="0"/>
          </a:p>
          <a:p>
            <a:pPr marL="0" indent="54610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1600" b="1" dirty="0">
                <a:sym typeface="Wingdings 2" panose="05020102010507070707" pitchFamily="18" charset="2"/>
              </a:rPr>
              <a:t> </a:t>
            </a:r>
            <a:r>
              <a:rPr lang="en-US" altLang="zh-TW" sz="1600" b="1" dirty="0" smtClean="0"/>
              <a:t>5</a:t>
            </a:r>
            <a:r>
              <a:rPr lang="en-US" altLang="zh-TW" sz="1600" b="1" dirty="0"/>
              <a:t>.</a:t>
            </a:r>
            <a:r>
              <a:rPr lang="zh-TW" altLang="zh-TW" sz="1600" b="1" dirty="0"/>
              <a:t>整合</a:t>
            </a:r>
            <a:r>
              <a:rPr lang="zh-TW" altLang="zh-TW" sz="1600" b="1" dirty="0" smtClean="0"/>
              <a:t>社會</a:t>
            </a:r>
            <a:r>
              <a:rPr lang="zh-TW" altLang="en-US" sz="1600" b="1" dirty="0" smtClean="0"/>
              <a:t>訊息</a:t>
            </a:r>
            <a:r>
              <a:rPr lang="zh-TW" altLang="zh-TW" sz="1600" b="1" dirty="0" smtClean="0"/>
              <a:t>、</a:t>
            </a:r>
            <a:r>
              <a:rPr lang="zh-TW" altLang="zh-TW" sz="1600" b="1" dirty="0"/>
              <a:t>溝通及行為的能力較弱</a:t>
            </a:r>
            <a:endParaRPr lang="zh-TW" altLang="zh-TW" sz="1600" dirty="0"/>
          </a:p>
          <a:p>
            <a:pPr marL="0" indent="546100" fontAlgn="t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1600" b="1" dirty="0">
                <a:sym typeface="Wingdings 2" panose="05020102010507070707" pitchFamily="18" charset="2"/>
              </a:rPr>
              <a:t> </a:t>
            </a:r>
            <a:r>
              <a:rPr lang="en-US" altLang="zh-TW" sz="1600" b="1" dirty="0" smtClean="0"/>
              <a:t>6.</a:t>
            </a:r>
            <a:r>
              <a:rPr lang="zh-TW" altLang="zh-TW" sz="1600" b="1" dirty="0"/>
              <a:t>固定而有限的行為</a:t>
            </a:r>
            <a:r>
              <a:rPr lang="zh-TW" altLang="zh-TW" sz="1600" b="1" dirty="0" smtClean="0"/>
              <a:t>模式</a:t>
            </a:r>
            <a:r>
              <a:rPr lang="en-US" altLang="zh-TW" sz="1600" b="1" dirty="0" smtClean="0"/>
              <a:t>(</a:t>
            </a:r>
            <a:r>
              <a:rPr lang="zh-TW" altLang="en-US" sz="1600" b="1" dirty="0" smtClean="0"/>
              <a:t>堅持某件事一定要怎麼做，難以接受變動</a:t>
            </a:r>
            <a:r>
              <a:rPr lang="en-US" altLang="zh-TW" sz="1600" b="1" dirty="0" smtClean="0"/>
              <a:t>)</a:t>
            </a:r>
            <a:endParaRPr lang="zh-TW" altLang="zh-TW" sz="1600" dirty="0"/>
          </a:p>
          <a:p>
            <a:pPr marL="27305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TW" sz="1600" b="1" dirty="0" smtClean="0">
                <a:sym typeface="Wingdings 2" panose="05020102010507070707" pitchFamily="18" charset="2"/>
              </a:rPr>
              <a:t>     </a:t>
            </a:r>
            <a:r>
              <a:rPr lang="en-US" altLang="zh-TW" sz="1600" b="1" dirty="0" smtClean="0"/>
              <a:t>7.</a:t>
            </a:r>
            <a:r>
              <a:rPr lang="zh-TW" altLang="zh-TW" sz="1600" b="1" dirty="0"/>
              <a:t>狹窄的</a:t>
            </a:r>
            <a:r>
              <a:rPr lang="zh-TW" altLang="zh-TW" sz="1600" b="1" dirty="0" smtClean="0"/>
              <a:t>興趣</a:t>
            </a:r>
            <a:r>
              <a:rPr lang="en-US" altLang="zh-TW" sz="1600" b="1" dirty="0"/>
              <a:t>(</a:t>
            </a:r>
            <a:r>
              <a:rPr lang="zh-TW" altLang="en-US" sz="1600" b="1" dirty="0"/>
              <a:t>固執的只對某個東西或話題</a:t>
            </a:r>
            <a:r>
              <a:rPr lang="zh-TW" altLang="en-US" sz="1600" b="1" dirty="0" smtClean="0"/>
              <a:t>有興趣</a:t>
            </a:r>
            <a:r>
              <a:rPr lang="en-US" altLang="zh-TW" sz="1600" b="1" dirty="0" smtClean="0"/>
              <a:t>)</a:t>
            </a:r>
            <a:endParaRPr lang="en-US" altLang="zh-TW" sz="1600" b="1" dirty="0" smtClean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TW" altLang="en-US" sz="1600" dirty="0" smtClean="0"/>
              <a:t>三、對於這位學生，我在思考的問題是：                                 </a:t>
            </a:r>
            <a:endParaRPr lang="en-US" altLang="zh-TW" sz="1600" dirty="0" smtClean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TW" altLang="en-US" sz="1600" dirty="0"/>
              <a:t> </a:t>
            </a:r>
            <a:r>
              <a:rPr lang="zh-TW" altLang="en-US" sz="1600" dirty="0" smtClean="0"/>
              <a:t>                                                                        </a:t>
            </a:r>
            <a:endParaRPr lang="en-US" altLang="zh-TW" sz="1600" dirty="0" smtClean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zh-TW" altLang="en-US" sz="1600" dirty="0"/>
              <a:t> </a:t>
            </a:r>
            <a:r>
              <a:rPr lang="zh-TW" altLang="en-US" sz="1600" dirty="0" smtClean="0"/>
              <a:t>                                                                      </a:t>
            </a:r>
            <a:endParaRPr lang="zh-TW" altLang="zh-TW" sz="1600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en-US" altLang="zh-TW" sz="1600" dirty="0" smtClean="0">
              <a:sym typeface="Wingdings 2" panose="05020102010507070707" pitchFamily="18" charset="2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617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828510"/>
              </p:ext>
            </p:extLst>
          </p:nvPr>
        </p:nvGraphicFramePr>
        <p:xfrm>
          <a:off x="1691681" y="1628800"/>
          <a:ext cx="6522311" cy="3867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5"/>
                <a:gridCol w="792088"/>
                <a:gridCol w="5226168"/>
              </a:tblGrid>
              <a:tr h="1230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b="1" u="non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3.</a:t>
                      </a:r>
                      <a:r>
                        <a:rPr lang="zh-TW" altLang="zh-TW" sz="2400" b="1" u="none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適當獎懲</a:t>
                      </a:r>
                      <a:endParaRPr lang="zh-TW" altLang="en-US" sz="2400" b="1" u="non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0850" indent="-450850">
                        <a:lnSpc>
                          <a:spcPct val="150000"/>
                        </a:lnSpc>
                      </a:pP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(1)</a:t>
                      </a:r>
                      <a:r>
                        <a:rPr lang="zh-TW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配合班規宣導，建立班級一致性的獎懲規則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</a:p>
                    <a:p>
                      <a:pPr marL="450850" indent="-450850">
                        <a:lnSpc>
                          <a:spcPct val="150000"/>
                        </a:lnSpc>
                      </a:pPr>
                      <a:r>
                        <a:rPr lang="en-US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(2)</a:t>
                      </a:r>
                      <a:r>
                        <a:rPr lang="zh-TW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小組團體後效制</a:t>
                      </a:r>
                      <a:r>
                        <a:rPr lang="zh-TW" altLang="zh-TW" sz="2400" b="1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。以小組為單位計點加分，運用同儕的力量帶動特殊學生遵守規範。</a:t>
                      </a:r>
                    </a:p>
                    <a:p>
                      <a:pPr marL="450850" indent="-450850">
                        <a:lnSpc>
                          <a:spcPct val="150000"/>
                        </a:lnSpc>
                      </a:pPr>
                      <a:r>
                        <a:rPr lang="en-US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(3)</a:t>
                      </a:r>
                      <a:r>
                        <a:rPr lang="zh-TW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與特教老師討論是否要調整某些</a:t>
                      </a:r>
                      <a:r>
                        <a:rPr lang="zh-TW" altLang="zh-TW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要求</a:t>
                      </a:r>
                      <a:r>
                        <a:rPr lang="zh-TW" altLang="en-US" sz="2400" b="1" u="sng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。</a:t>
                      </a:r>
                      <a:endParaRPr lang="zh-TW" altLang="zh-TW" sz="2400" b="1" u="none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619672" y="817583"/>
            <a:ext cx="6440596" cy="595194"/>
          </a:xfrm>
          <a:prstGeom prst="snip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l"/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問題常用的</a:t>
            </a:r>
            <a:r>
              <a:rPr lang="zh-TW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做法</a:t>
            </a:r>
            <a:endParaRPr lang="zh-TW" altLang="zh-TW" sz="32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827584" y="1628800"/>
            <a:ext cx="648072" cy="388843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TW" altLang="zh-TW" sz="3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四、綜合說明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6605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單二 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  <a:hlinkClick r:id="rId2" action="ppaction://hlinksldjump"/>
              </a:rPr>
              <a:t>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4045" y="1628800"/>
            <a:ext cx="6882331" cy="4320480"/>
          </a:xfrm>
        </p:spPr>
        <p:txBody>
          <a:bodyPr>
            <a:normAutofit/>
          </a:bodyPr>
          <a:lstStyle/>
          <a:p>
            <a:pPr marL="625475" indent="-625475">
              <a:buNone/>
            </a:pPr>
            <a:r>
              <a:rPr lang="zh-TW" altLang="en-US" dirty="0">
                <a:sym typeface="Wingdings 2" panose="05020102010507070707" pitchFamily="18" charset="2"/>
              </a:rPr>
              <a:t></a:t>
            </a:r>
            <a:r>
              <a:rPr lang="zh-TW" altLang="en-US" dirty="0" smtClean="0"/>
              <a:t>對於這位學生的問題我現在想到的可嘗試策略是：                                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                                                     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                                                    </a:t>
            </a:r>
            <a:endParaRPr lang="zh-TW" altLang="zh-TW" dirty="0"/>
          </a:p>
          <a:p>
            <a:pPr marL="0" indent="0">
              <a:buNone/>
            </a:pPr>
            <a:endParaRPr lang="en-US" altLang="zh-TW" dirty="0" smtClean="0">
              <a:sym typeface="Wingdings 2" panose="05020102010507070707" pitchFamily="18" charset="2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19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43808" y="692696"/>
            <a:ext cx="3744416" cy="5231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、導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讀 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  <a:hlinkClick r:id="rId2" action="ppaction://hlinksldjump"/>
              </a:rPr>
              <a:t></a:t>
            </a:r>
            <a:endParaRPr lang="zh-TW" altLang="en-US" sz="3200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946633"/>
              </p:ext>
            </p:extLst>
          </p:nvPr>
        </p:nvGraphicFramePr>
        <p:xfrm>
          <a:off x="1619672" y="1407329"/>
          <a:ext cx="6336928" cy="4541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一般五邊形 5"/>
          <p:cNvSpPr/>
          <p:nvPr/>
        </p:nvSpPr>
        <p:spPr>
          <a:xfrm>
            <a:off x="1790947" y="2512798"/>
            <a:ext cx="360000" cy="3600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endParaRPr lang="zh-TW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一般五邊形 6"/>
          <p:cNvSpPr/>
          <p:nvPr/>
        </p:nvSpPr>
        <p:spPr>
          <a:xfrm>
            <a:off x="1790947" y="3456420"/>
            <a:ext cx="360000" cy="3600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</a:p>
        </p:txBody>
      </p:sp>
      <p:sp>
        <p:nvSpPr>
          <p:cNvPr id="8" name="一般五邊形 7"/>
          <p:cNvSpPr/>
          <p:nvPr/>
        </p:nvSpPr>
        <p:spPr>
          <a:xfrm>
            <a:off x="1790947" y="4457054"/>
            <a:ext cx="360000" cy="3600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</a:p>
        </p:txBody>
      </p:sp>
      <p:sp>
        <p:nvSpPr>
          <p:cNvPr id="9" name="一般五邊形 8"/>
          <p:cNvSpPr/>
          <p:nvPr/>
        </p:nvSpPr>
        <p:spPr>
          <a:xfrm>
            <a:off x="1790947" y="5321110"/>
            <a:ext cx="360000" cy="3600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endParaRPr lang="zh-TW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http://a0.att.hudong.com/50/28/0130000115130213068528984775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405" y="1340768"/>
            <a:ext cx="1187084" cy="890313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6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6643" y="686610"/>
            <a:ext cx="6883749" cy="5022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教室裡的自閉症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  <a:hlinkClick r:id="rId2" action="ppaction://hlinksldjump"/>
              </a:rPr>
              <a:t>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15503" y="1304027"/>
            <a:ext cx="5784889" cy="1178963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在當今的融合教育班級裡泛自閉症候群（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Autistic spectrum syndromes, 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ASD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）的學生已經越來越常見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http://a0.att.hudong.com/50/28/013000011513021306852898477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98" y="735029"/>
            <a:ext cx="1210210" cy="90765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.sucai.redocn.com/attachments/images/201209/20120924/Redocn_20120921123244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87" y="2806409"/>
            <a:ext cx="1113903" cy="78530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.blogmura.com/user/30/145237/je9iejl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26" y="3027690"/>
            <a:ext cx="936104" cy="879256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xn--hds64ni6eoxd6ub998a8tt5qq.tw/images/epost/%E6%84%9B%E7%94%9F%E6%B0%A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07" y="3972024"/>
            <a:ext cx="1030033" cy="72364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1.gtimg.com/hb/pics/hv1/67/207/1311/853006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206" y="5068536"/>
            <a:ext cx="708880" cy="72664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xnhzl.files.wordpress.com/2011/11/figh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57" y="4748064"/>
            <a:ext cx="877334" cy="77784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4.bp.blogspot.com/_s2mhx6ahT0k/TIS36tUH5mI/AAAAAAAADpA/EvlJYVQFLwo/s400/argu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723" y="4979639"/>
            <a:ext cx="1030449" cy="82178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2.t.itc.cn/mblog/pic/201109_1_13/1314854283398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2438" y="12729744"/>
            <a:ext cx="49656" cy="5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pic4.nipic.com/20091026/3594994_135042044171_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25" y="4022115"/>
            <a:ext cx="1259108" cy="87438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49903" y="5512400"/>
            <a:ext cx="1465601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中下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到資優的認知能力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965083" y="3544411"/>
            <a:ext cx="1113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困惑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3886097" y="2938623"/>
            <a:ext cx="526167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冷漠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015151" y="2923507"/>
            <a:ext cx="495671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固執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6773549" y="2643766"/>
            <a:ext cx="440038" cy="1015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不理人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6" name="Picture 28" descr="http://www.weimeikeai.com/uploads/allimg/121120/1K53T911-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724" y="2763679"/>
            <a:ext cx="1011443" cy="86432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0" descr="http://www.weimeikeai.com/uploads/allimg/121120/1K53T403-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76" y="2763075"/>
            <a:ext cx="1125826" cy="91601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http://c.hiphotos.baidu.com/zhidao/wh%3D450%2C600/sign=5f158cee20a446237e9fad66ad125e38/4afbfbedab64034f4ac73492afc379310a551d1f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25" y="2631096"/>
            <a:ext cx="576414" cy="100446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字方塊 28"/>
          <p:cNvSpPr txBox="1"/>
          <p:nvPr/>
        </p:nvSpPr>
        <p:spPr>
          <a:xfrm>
            <a:off x="6787172" y="3717037"/>
            <a:ext cx="440038" cy="1015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易</a:t>
            </a: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生氣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4858350" y="3961657"/>
            <a:ext cx="751392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不服管教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853674" y="3937273"/>
            <a:ext cx="717145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臉色難看</a:t>
            </a:r>
            <a:endParaRPr lang="zh-TW" altLang="en-US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2" name="Picture 6" descr="http://pic4.nipic.com/20091209/2598033_110323011653_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290" y="3875771"/>
            <a:ext cx="1190972" cy="771108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 descr="http://pic7.nipic.com/20100527/3179695_091758715368_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716" y="3793519"/>
            <a:ext cx="1147281" cy="86270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文字方塊 33"/>
          <p:cNvSpPr txBox="1"/>
          <p:nvPr/>
        </p:nvSpPr>
        <p:spPr>
          <a:xfrm>
            <a:off x="4802536" y="4757584"/>
            <a:ext cx="717145" cy="1015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同儕相處困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難</a:t>
            </a:r>
          </a:p>
        </p:txBody>
      </p:sp>
      <p:sp>
        <p:nvSpPr>
          <p:cNvPr id="7" name="弧形箭號 (上彎) 6"/>
          <p:cNvSpPr/>
          <p:nvPr/>
        </p:nvSpPr>
        <p:spPr>
          <a:xfrm rot="11426101">
            <a:off x="1614554" y="2727961"/>
            <a:ext cx="562214" cy="35394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弧形箭號 (下彎) 7"/>
          <p:cNvSpPr/>
          <p:nvPr/>
        </p:nvSpPr>
        <p:spPr>
          <a:xfrm>
            <a:off x="3155572" y="2692120"/>
            <a:ext cx="652624" cy="31324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99509" y="5805593"/>
            <a:ext cx="5832648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2000" b="1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人際互動的規則與技巧上的理解與運用有顯著困難</a:t>
            </a:r>
            <a:endParaRPr lang="zh-TW" altLang="en-US" sz="2000" b="1" dirty="0"/>
          </a:p>
        </p:txBody>
      </p:sp>
      <p:sp>
        <p:nvSpPr>
          <p:cNvPr id="11" name="手繪多邊形 10"/>
          <p:cNvSpPr/>
          <p:nvPr/>
        </p:nvSpPr>
        <p:spPr>
          <a:xfrm>
            <a:off x="2172979" y="3964579"/>
            <a:ext cx="548640" cy="1759131"/>
          </a:xfrm>
          <a:custGeom>
            <a:avLst/>
            <a:gdLst>
              <a:gd name="connsiteX0" fmla="*/ 156754 w 548640"/>
              <a:gd name="connsiteY0" fmla="*/ 0 h 1759131"/>
              <a:gd name="connsiteX1" fmla="*/ 348342 w 548640"/>
              <a:gd name="connsiteY1" fmla="*/ 17417 h 1759131"/>
              <a:gd name="connsiteX2" fmla="*/ 409302 w 548640"/>
              <a:gd name="connsiteY2" fmla="*/ 34834 h 1759131"/>
              <a:gd name="connsiteX3" fmla="*/ 418011 w 548640"/>
              <a:gd name="connsiteY3" fmla="*/ 60960 h 1759131"/>
              <a:gd name="connsiteX4" fmla="*/ 435428 w 548640"/>
              <a:gd name="connsiteY4" fmla="*/ 95794 h 1759131"/>
              <a:gd name="connsiteX5" fmla="*/ 365760 w 548640"/>
              <a:gd name="connsiteY5" fmla="*/ 113211 h 1759131"/>
              <a:gd name="connsiteX6" fmla="*/ 330925 w 548640"/>
              <a:gd name="connsiteY6" fmla="*/ 130629 h 1759131"/>
              <a:gd name="connsiteX7" fmla="*/ 296091 w 548640"/>
              <a:gd name="connsiteY7" fmla="*/ 139337 h 1759131"/>
              <a:gd name="connsiteX8" fmla="*/ 269965 w 548640"/>
              <a:gd name="connsiteY8" fmla="*/ 148046 h 1759131"/>
              <a:gd name="connsiteX9" fmla="*/ 252548 w 548640"/>
              <a:gd name="connsiteY9" fmla="*/ 174171 h 1759131"/>
              <a:gd name="connsiteX10" fmla="*/ 217714 w 548640"/>
              <a:gd name="connsiteY10" fmla="*/ 217714 h 1759131"/>
              <a:gd name="connsiteX11" fmla="*/ 209005 w 548640"/>
              <a:gd name="connsiteY11" fmla="*/ 243840 h 1759131"/>
              <a:gd name="connsiteX12" fmla="*/ 252548 w 548640"/>
              <a:gd name="connsiteY12" fmla="*/ 287383 h 1759131"/>
              <a:gd name="connsiteX13" fmla="*/ 296091 w 548640"/>
              <a:gd name="connsiteY13" fmla="*/ 313509 h 1759131"/>
              <a:gd name="connsiteX14" fmla="*/ 357051 w 548640"/>
              <a:gd name="connsiteY14" fmla="*/ 330926 h 1759131"/>
              <a:gd name="connsiteX15" fmla="*/ 383177 w 548640"/>
              <a:gd name="connsiteY15" fmla="*/ 348343 h 1759131"/>
              <a:gd name="connsiteX16" fmla="*/ 435428 w 548640"/>
              <a:gd name="connsiteY16" fmla="*/ 365760 h 1759131"/>
              <a:gd name="connsiteX17" fmla="*/ 418011 w 548640"/>
              <a:gd name="connsiteY17" fmla="*/ 391886 h 1759131"/>
              <a:gd name="connsiteX18" fmla="*/ 357051 w 548640"/>
              <a:gd name="connsiteY18" fmla="*/ 409303 h 1759131"/>
              <a:gd name="connsiteX19" fmla="*/ 322217 w 548640"/>
              <a:gd name="connsiteY19" fmla="*/ 426720 h 1759131"/>
              <a:gd name="connsiteX20" fmla="*/ 296091 w 548640"/>
              <a:gd name="connsiteY20" fmla="*/ 435429 h 1759131"/>
              <a:gd name="connsiteX21" fmla="*/ 269965 w 548640"/>
              <a:gd name="connsiteY21" fmla="*/ 461554 h 1759131"/>
              <a:gd name="connsiteX22" fmla="*/ 200297 w 548640"/>
              <a:gd name="connsiteY22" fmla="*/ 470263 h 1759131"/>
              <a:gd name="connsiteX23" fmla="*/ 174171 w 548640"/>
              <a:gd name="connsiteY23" fmla="*/ 478971 h 1759131"/>
              <a:gd name="connsiteX24" fmla="*/ 191588 w 548640"/>
              <a:gd name="connsiteY24" fmla="*/ 505097 h 1759131"/>
              <a:gd name="connsiteX25" fmla="*/ 217714 w 548640"/>
              <a:gd name="connsiteY25" fmla="*/ 513806 h 1759131"/>
              <a:gd name="connsiteX26" fmla="*/ 243840 w 548640"/>
              <a:gd name="connsiteY26" fmla="*/ 531223 h 1759131"/>
              <a:gd name="connsiteX27" fmla="*/ 278674 w 548640"/>
              <a:gd name="connsiteY27" fmla="*/ 539931 h 1759131"/>
              <a:gd name="connsiteX28" fmla="*/ 304800 w 548640"/>
              <a:gd name="connsiteY28" fmla="*/ 548640 h 1759131"/>
              <a:gd name="connsiteX29" fmla="*/ 322217 w 548640"/>
              <a:gd name="connsiteY29" fmla="*/ 574766 h 1759131"/>
              <a:gd name="connsiteX30" fmla="*/ 348342 w 548640"/>
              <a:gd name="connsiteY30" fmla="*/ 583474 h 1759131"/>
              <a:gd name="connsiteX31" fmla="*/ 357051 w 548640"/>
              <a:gd name="connsiteY31" fmla="*/ 609600 h 1759131"/>
              <a:gd name="connsiteX32" fmla="*/ 409302 w 548640"/>
              <a:gd name="connsiteY32" fmla="*/ 618309 h 1759131"/>
              <a:gd name="connsiteX33" fmla="*/ 444137 w 548640"/>
              <a:gd name="connsiteY33" fmla="*/ 627017 h 1759131"/>
              <a:gd name="connsiteX34" fmla="*/ 357051 w 548640"/>
              <a:gd name="connsiteY34" fmla="*/ 661851 h 1759131"/>
              <a:gd name="connsiteX35" fmla="*/ 339634 w 548640"/>
              <a:gd name="connsiteY35" fmla="*/ 687977 h 1759131"/>
              <a:gd name="connsiteX36" fmla="*/ 304800 w 548640"/>
              <a:gd name="connsiteY36" fmla="*/ 696686 h 1759131"/>
              <a:gd name="connsiteX37" fmla="*/ 287382 w 548640"/>
              <a:gd name="connsiteY37" fmla="*/ 722811 h 1759131"/>
              <a:gd name="connsiteX38" fmla="*/ 243840 w 548640"/>
              <a:gd name="connsiteY38" fmla="*/ 731520 h 1759131"/>
              <a:gd name="connsiteX39" fmla="*/ 217714 w 548640"/>
              <a:gd name="connsiteY39" fmla="*/ 740229 h 1759131"/>
              <a:gd name="connsiteX40" fmla="*/ 182880 w 548640"/>
              <a:gd name="connsiteY40" fmla="*/ 748937 h 1759131"/>
              <a:gd name="connsiteX41" fmla="*/ 165462 w 548640"/>
              <a:gd name="connsiteY41" fmla="*/ 766354 h 1759131"/>
              <a:gd name="connsiteX42" fmla="*/ 191588 w 548640"/>
              <a:gd name="connsiteY42" fmla="*/ 748937 h 1759131"/>
              <a:gd name="connsiteX43" fmla="*/ 269965 w 548640"/>
              <a:gd name="connsiteY43" fmla="*/ 775063 h 1759131"/>
              <a:gd name="connsiteX44" fmla="*/ 313508 w 548640"/>
              <a:gd name="connsiteY44" fmla="*/ 783771 h 1759131"/>
              <a:gd name="connsiteX45" fmla="*/ 348342 w 548640"/>
              <a:gd name="connsiteY45" fmla="*/ 801189 h 1759131"/>
              <a:gd name="connsiteX46" fmla="*/ 374468 w 548640"/>
              <a:gd name="connsiteY46" fmla="*/ 809897 h 1759131"/>
              <a:gd name="connsiteX47" fmla="*/ 348342 w 548640"/>
              <a:gd name="connsiteY47" fmla="*/ 818606 h 1759131"/>
              <a:gd name="connsiteX48" fmla="*/ 269965 w 548640"/>
              <a:gd name="connsiteY48" fmla="*/ 827314 h 1759131"/>
              <a:gd name="connsiteX49" fmla="*/ 200297 w 548640"/>
              <a:gd name="connsiteY49" fmla="*/ 853440 h 1759131"/>
              <a:gd name="connsiteX50" fmla="*/ 165462 w 548640"/>
              <a:gd name="connsiteY50" fmla="*/ 879566 h 1759131"/>
              <a:gd name="connsiteX51" fmla="*/ 113211 w 548640"/>
              <a:gd name="connsiteY51" fmla="*/ 888274 h 1759131"/>
              <a:gd name="connsiteX52" fmla="*/ 0 w 548640"/>
              <a:gd name="connsiteY52" fmla="*/ 914400 h 1759131"/>
              <a:gd name="connsiteX53" fmla="*/ 78377 w 548640"/>
              <a:gd name="connsiteY53" fmla="*/ 966651 h 1759131"/>
              <a:gd name="connsiteX54" fmla="*/ 139337 w 548640"/>
              <a:gd name="connsiteY54" fmla="*/ 975360 h 1759131"/>
              <a:gd name="connsiteX55" fmla="*/ 165462 w 548640"/>
              <a:gd name="connsiteY55" fmla="*/ 984069 h 1759131"/>
              <a:gd name="connsiteX56" fmla="*/ 200297 w 548640"/>
              <a:gd name="connsiteY56" fmla="*/ 1001486 h 1759131"/>
              <a:gd name="connsiteX57" fmla="*/ 243840 w 548640"/>
              <a:gd name="connsiteY57" fmla="*/ 1010194 h 1759131"/>
              <a:gd name="connsiteX58" fmla="*/ 278674 w 548640"/>
              <a:gd name="connsiteY58" fmla="*/ 1018903 h 1759131"/>
              <a:gd name="connsiteX59" fmla="*/ 304800 w 548640"/>
              <a:gd name="connsiteY59" fmla="*/ 1036320 h 1759131"/>
              <a:gd name="connsiteX60" fmla="*/ 409302 w 548640"/>
              <a:gd name="connsiteY60" fmla="*/ 1053737 h 1759131"/>
              <a:gd name="connsiteX61" fmla="*/ 426720 w 548640"/>
              <a:gd name="connsiteY61" fmla="*/ 1071154 h 1759131"/>
              <a:gd name="connsiteX62" fmla="*/ 383177 w 548640"/>
              <a:gd name="connsiteY62" fmla="*/ 1079863 h 1759131"/>
              <a:gd name="connsiteX63" fmla="*/ 296091 w 548640"/>
              <a:gd name="connsiteY63" fmla="*/ 1088571 h 1759131"/>
              <a:gd name="connsiteX64" fmla="*/ 252548 w 548640"/>
              <a:gd name="connsiteY64" fmla="*/ 1114697 h 1759131"/>
              <a:gd name="connsiteX65" fmla="*/ 217714 w 548640"/>
              <a:gd name="connsiteY65" fmla="*/ 1123406 h 1759131"/>
              <a:gd name="connsiteX66" fmla="*/ 156754 w 548640"/>
              <a:gd name="connsiteY66" fmla="*/ 1149531 h 1759131"/>
              <a:gd name="connsiteX67" fmla="*/ 217714 w 548640"/>
              <a:gd name="connsiteY67" fmla="*/ 1184366 h 1759131"/>
              <a:gd name="connsiteX68" fmla="*/ 287382 w 548640"/>
              <a:gd name="connsiteY68" fmla="*/ 1193074 h 1759131"/>
              <a:gd name="connsiteX69" fmla="*/ 339634 w 548640"/>
              <a:gd name="connsiteY69" fmla="*/ 1219200 h 1759131"/>
              <a:gd name="connsiteX70" fmla="*/ 391885 w 548640"/>
              <a:gd name="connsiteY70" fmla="*/ 1236617 h 1759131"/>
              <a:gd name="connsiteX71" fmla="*/ 461554 w 548640"/>
              <a:gd name="connsiteY71" fmla="*/ 1262743 h 1759131"/>
              <a:gd name="connsiteX72" fmla="*/ 365760 w 548640"/>
              <a:gd name="connsiteY72" fmla="*/ 1297577 h 1759131"/>
              <a:gd name="connsiteX73" fmla="*/ 296091 w 548640"/>
              <a:gd name="connsiteY73" fmla="*/ 1341120 h 1759131"/>
              <a:gd name="connsiteX74" fmla="*/ 261257 w 548640"/>
              <a:gd name="connsiteY74" fmla="*/ 1349829 h 1759131"/>
              <a:gd name="connsiteX75" fmla="*/ 235131 w 548640"/>
              <a:gd name="connsiteY75" fmla="*/ 1367246 h 1759131"/>
              <a:gd name="connsiteX76" fmla="*/ 156754 w 548640"/>
              <a:gd name="connsiteY76" fmla="*/ 1384663 h 1759131"/>
              <a:gd name="connsiteX77" fmla="*/ 121920 w 548640"/>
              <a:gd name="connsiteY77" fmla="*/ 1402080 h 1759131"/>
              <a:gd name="connsiteX78" fmla="*/ 148045 w 548640"/>
              <a:gd name="connsiteY78" fmla="*/ 1410789 h 1759131"/>
              <a:gd name="connsiteX79" fmla="*/ 156754 w 548640"/>
              <a:gd name="connsiteY79" fmla="*/ 1436914 h 1759131"/>
              <a:gd name="connsiteX80" fmla="*/ 182880 w 548640"/>
              <a:gd name="connsiteY80" fmla="*/ 1445623 h 1759131"/>
              <a:gd name="connsiteX81" fmla="*/ 296091 w 548640"/>
              <a:gd name="connsiteY81" fmla="*/ 1489166 h 1759131"/>
              <a:gd name="connsiteX82" fmla="*/ 348342 w 548640"/>
              <a:gd name="connsiteY82" fmla="*/ 1515291 h 1759131"/>
              <a:gd name="connsiteX83" fmla="*/ 374468 w 548640"/>
              <a:gd name="connsiteY83" fmla="*/ 1532709 h 1759131"/>
              <a:gd name="connsiteX84" fmla="*/ 418011 w 548640"/>
              <a:gd name="connsiteY84" fmla="*/ 1541417 h 1759131"/>
              <a:gd name="connsiteX85" fmla="*/ 444137 w 548640"/>
              <a:gd name="connsiteY85" fmla="*/ 1558834 h 1759131"/>
              <a:gd name="connsiteX86" fmla="*/ 496388 w 548640"/>
              <a:gd name="connsiteY86" fmla="*/ 1576251 h 1759131"/>
              <a:gd name="connsiteX87" fmla="*/ 522514 w 548640"/>
              <a:gd name="connsiteY87" fmla="*/ 1593669 h 1759131"/>
              <a:gd name="connsiteX88" fmla="*/ 548640 w 548640"/>
              <a:gd name="connsiteY88" fmla="*/ 1602377 h 1759131"/>
              <a:gd name="connsiteX89" fmla="*/ 487680 w 548640"/>
              <a:gd name="connsiteY89" fmla="*/ 1637211 h 1759131"/>
              <a:gd name="connsiteX90" fmla="*/ 444137 w 548640"/>
              <a:gd name="connsiteY90" fmla="*/ 1654629 h 1759131"/>
              <a:gd name="connsiteX91" fmla="*/ 418011 w 548640"/>
              <a:gd name="connsiteY91" fmla="*/ 1663337 h 1759131"/>
              <a:gd name="connsiteX92" fmla="*/ 383177 w 548640"/>
              <a:gd name="connsiteY92" fmla="*/ 1680754 h 1759131"/>
              <a:gd name="connsiteX93" fmla="*/ 322217 w 548640"/>
              <a:gd name="connsiteY93" fmla="*/ 1689463 h 1759131"/>
              <a:gd name="connsiteX94" fmla="*/ 287382 w 548640"/>
              <a:gd name="connsiteY94" fmla="*/ 1698171 h 1759131"/>
              <a:gd name="connsiteX95" fmla="*/ 217714 w 548640"/>
              <a:gd name="connsiteY95" fmla="*/ 1733006 h 1759131"/>
              <a:gd name="connsiteX96" fmla="*/ 200297 w 548640"/>
              <a:gd name="connsiteY96" fmla="*/ 1759131 h 175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48640" h="1759131">
                <a:moveTo>
                  <a:pt x="156754" y="0"/>
                </a:moveTo>
                <a:cubicBezTo>
                  <a:pt x="220617" y="5806"/>
                  <a:pt x="284639" y="10067"/>
                  <a:pt x="348342" y="17417"/>
                </a:cubicBezTo>
                <a:cubicBezTo>
                  <a:pt x="365063" y="19346"/>
                  <a:pt x="392544" y="29248"/>
                  <a:pt x="409302" y="34834"/>
                </a:cubicBezTo>
                <a:cubicBezTo>
                  <a:pt x="412205" y="43543"/>
                  <a:pt x="411520" y="54469"/>
                  <a:pt x="418011" y="60960"/>
                </a:cubicBezTo>
                <a:cubicBezTo>
                  <a:pt x="419670" y="62619"/>
                  <a:pt x="480214" y="70913"/>
                  <a:pt x="435428" y="95794"/>
                </a:cubicBezTo>
                <a:cubicBezTo>
                  <a:pt x="414503" y="107419"/>
                  <a:pt x="365760" y="113211"/>
                  <a:pt x="365760" y="113211"/>
                </a:cubicBezTo>
                <a:cubicBezTo>
                  <a:pt x="354148" y="119017"/>
                  <a:pt x="343081" y="126071"/>
                  <a:pt x="330925" y="130629"/>
                </a:cubicBezTo>
                <a:cubicBezTo>
                  <a:pt x="319718" y="134831"/>
                  <a:pt x="307599" y="136049"/>
                  <a:pt x="296091" y="139337"/>
                </a:cubicBezTo>
                <a:cubicBezTo>
                  <a:pt x="287264" y="141859"/>
                  <a:pt x="278674" y="145143"/>
                  <a:pt x="269965" y="148046"/>
                </a:cubicBezTo>
                <a:cubicBezTo>
                  <a:pt x="264159" y="156754"/>
                  <a:pt x="259086" y="165998"/>
                  <a:pt x="252548" y="174171"/>
                </a:cubicBezTo>
                <a:cubicBezTo>
                  <a:pt x="230951" y="201168"/>
                  <a:pt x="235581" y="181981"/>
                  <a:pt x="217714" y="217714"/>
                </a:cubicBezTo>
                <a:cubicBezTo>
                  <a:pt x="213609" y="225925"/>
                  <a:pt x="211908" y="235131"/>
                  <a:pt x="209005" y="243840"/>
                </a:cubicBezTo>
                <a:cubicBezTo>
                  <a:pt x="223519" y="258354"/>
                  <a:pt x="236520" y="274560"/>
                  <a:pt x="252548" y="287383"/>
                </a:cubicBezTo>
                <a:cubicBezTo>
                  <a:pt x="265765" y="297957"/>
                  <a:pt x="280951" y="305939"/>
                  <a:pt x="296091" y="313509"/>
                </a:cubicBezTo>
                <a:cubicBezTo>
                  <a:pt x="308580" y="319753"/>
                  <a:pt x="345897" y="328137"/>
                  <a:pt x="357051" y="330926"/>
                </a:cubicBezTo>
                <a:cubicBezTo>
                  <a:pt x="365760" y="336732"/>
                  <a:pt x="373613" y="344092"/>
                  <a:pt x="383177" y="348343"/>
                </a:cubicBezTo>
                <a:cubicBezTo>
                  <a:pt x="399954" y="355799"/>
                  <a:pt x="435428" y="365760"/>
                  <a:pt x="435428" y="365760"/>
                </a:cubicBezTo>
                <a:cubicBezTo>
                  <a:pt x="429622" y="374469"/>
                  <a:pt x="426184" y="385348"/>
                  <a:pt x="418011" y="391886"/>
                </a:cubicBezTo>
                <a:cubicBezTo>
                  <a:pt x="411822" y="396837"/>
                  <a:pt x="359992" y="408200"/>
                  <a:pt x="357051" y="409303"/>
                </a:cubicBezTo>
                <a:cubicBezTo>
                  <a:pt x="344896" y="413861"/>
                  <a:pt x="334149" y="421606"/>
                  <a:pt x="322217" y="426720"/>
                </a:cubicBezTo>
                <a:cubicBezTo>
                  <a:pt x="313779" y="430336"/>
                  <a:pt x="304800" y="432526"/>
                  <a:pt x="296091" y="435429"/>
                </a:cubicBezTo>
                <a:cubicBezTo>
                  <a:pt x="287382" y="444137"/>
                  <a:pt x="281539" y="457345"/>
                  <a:pt x="269965" y="461554"/>
                </a:cubicBezTo>
                <a:cubicBezTo>
                  <a:pt x="247971" y="469552"/>
                  <a:pt x="223323" y="466076"/>
                  <a:pt x="200297" y="470263"/>
                </a:cubicBezTo>
                <a:cubicBezTo>
                  <a:pt x="191265" y="471905"/>
                  <a:pt x="182880" y="476068"/>
                  <a:pt x="174171" y="478971"/>
                </a:cubicBezTo>
                <a:cubicBezTo>
                  <a:pt x="179977" y="487680"/>
                  <a:pt x="183415" y="498559"/>
                  <a:pt x="191588" y="505097"/>
                </a:cubicBezTo>
                <a:cubicBezTo>
                  <a:pt x="198756" y="510832"/>
                  <a:pt x="209503" y="509701"/>
                  <a:pt x="217714" y="513806"/>
                </a:cubicBezTo>
                <a:cubicBezTo>
                  <a:pt x="227075" y="518487"/>
                  <a:pt x="234220" y="527100"/>
                  <a:pt x="243840" y="531223"/>
                </a:cubicBezTo>
                <a:cubicBezTo>
                  <a:pt x="254841" y="535938"/>
                  <a:pt x="267166" y="536643"/>
                  <a:pt x="278674" y="539931"/>
                </a:cubicBezTo>
                <a:cubicBezTo>
                  <a:pt x="287501" y="542453"/>
                  <a:pt x="296091" y="545737"/>
                  <a:pt x="304800" y="548640"/>
                </a:cubicBezTo>
                <a:cubicBezTo>
                  <a:pt x="310606" y="557349"/>
                  <a:pt x="314044" y="568228"/>
                  <a:pt x="322217" y="574766"/>
                </a:cubicBezTo>
                <a:cubicBezTo>
                  <a:pt x="329385" y="580500"/>
                  <a:pt x="341851" y="576983"/>
                  <a:pt x="348342" y="583474"/>
                </a:cubicBezTo>
                <a:cubicBezTo>
                  <a:pt x="354833" y="589965"/>
                  <a:pt x="349081" y="605045"/>
                  <a:pt x="357051" y="609600"/>
                </a:cubicBezTo>
                <a:cubicBezTo>
                  <a:pt x="372382" y="618361"/>
                  <a:pt x="391988" y="614846"/>
                  <a:pt x="409302" y="618309"/>
                </a:cubicBezTo>
                <a:cubicBezTo>
                  <a:pt x="421039" y="620656"/>
                  <a:pt x="432525" y="624114"/>
                  <a:pt x="444137" y="627017"/>
                </a:cubicBezTo>
                <a:cubicBezTo>
                  <a:pt x="404788" y="686042"/>
                  <a:pt x="457119" y="621824"/>
                  <a:pt x="357051" y="661851"/>
                </a:cubicBezTo>
                <a:cubicBezTo>
                  <a:pt x="347333" y="665738"/>
                  <a:pt x="348343" y="682171"/>
                  <a:pt x="339634" y="687977"/>
                </a:cubicBezTo>
                <a:cubicBezTo>
                  <a:pt x="329676" y="694616"/>
                  <a:pt x="316411" y="693783"/>
                  <a:pt x="304800" y="696686"/>
                </a:cubicBezTo>
                <a:cubicBezTo>
                  <a:pt x="298994" y="705394"/>
                  <a:pt x="296469" y="717618"/>
                  <a:pt x="287382" y="722811"/>
                </a:cubicBezTo>
                <a:cubicBezTo>
                  <a:pt x="274531" y="730155"/>
                  <a:pt x="258199" y="727930"/>
                  <a:pt x="243840" y="731520"/>
                </a:cubicBezTo>
                <a:cubicBezTo>
                  <a:pt x="234934" y="733747"/>
                  <a:pt x="226541" y="737707"/>
                  <a:pt x="217714" y="740229"/>
                </a:cubicBezTo>
                <a:cubicBezTo>
                  <a:pt x="206206" y="743517"/>
                  <a:pt x="194491" y="746034"/>
                  <a:pt x="182880" y="748937"/>
                </a:cubicBezTo>
                <a:cubicBezTo>
                  <a:pt x="177074" y="754743"/>
                  <a:pt x="157251" y="766354"/>
                  <a:pt x="165462" y="766354"/>
                </a:cubicBezTo>
                <a:cubicBezTo>
                  <a:pt x="175928" y="766354"/>
                  <a:pt x="181158" y="748068"/>
                  <a:pt x="191588" y="748937"/>
                </a:cubicBezTo>
                <a:cubicBezTo>
                  <a:pt x="219032" y="751224"/>
                  <a:pt x="242961" y="769663"/>
                  <a:pt x="269965" y="775063"/>
                </a:cubicBezTo>
                <a:lnTo>
                  <a:pt x="313508" y="783771"/>
                </a:lnTo>
                <a:cubicBezTo>
                  <a:pt x="325119" y="789577"/>
                  <a:pt x="336410" y="796075"/>
                  <a:pt x="348342" y="801189"/>
                </a:cubicBezTo>
                <a:cubicBezTo>
                  <a:pt x="356779" y="804805"/>
                  <a:pt x="374468" y="800717"/>
                  <a:pt x="374468" y="809897"/>
                </a:cubicBezTo>
                <a:cubicBezTo>
                  <a:pt x="374468" y="819077"/>
                  <a:pt x="357397" y="817097"/>
                  <a:pt x="348342" y="818606"/>
                </a:cubicBezTo>
                <a:cubicBezTo>
                  <a:pt x="322413" y="822927"/>
                  <a:pt x="296091" y="824411"/>
                  <a:pt x="269965" y="827314"/>
                </a:cubicBezTo>
                <a:cubicBezTo>
                  <a:pt x="189677" y="880841"/>
                  <a:pt x="313286" y="803222"/>
                  <a:pt x="200297" y="853440"/>
                </a:cubicBezTo>
                <a:cubicBezTo>
                  <a:pt x="187033" y="859335"/>
                  <a:pt x="178938" y="874175"/>
                  <a:pt x="165462" y="879566"/>
                </a:cubicBezTo>
                <a:cubicBezTo>
                  <a:pt x="149068" y="886124"/>
                  <a:pt x="130416" y="884304"/>
                  <a:pt x="113211" y="888274"/>
                </a:cubicBezTo>
                <a:cubicBezTo>
                  <a:pt x="-31550" y="921680"/>
                  <a:pt x="128929" y="892911"/>
                  <a:pt x="0" y="914400"/>
                </a:cubicBezTo>
                <a:cubicBezTo>
                  <a:pt x="133361" y="941074"/>
                  <a:pt x="-55608" y="893569"/>
                  <a:pt x="78377" y="966651"/>
                </a:cubicBezTo>
                <a:cubicBezTo>
                  <a:pt x="96397" y="976480"/>
                  <a:pt x="119017" y="972457"/>
                  <a:pt x="139337" y="975360"/>
                </a:cubicBezTo>
                <a:cubicBezTo>
                  <a:pt x="148045" y="978263"/>
                  <a:pt x="157025" y="980453"/>
                  <a:pt x="165462" y="984069"/>
                </a:cubicBezTo>
                <a:cubicBezTo>
                  <a:pt x="177394" y="989183"/>
                  <a:pt x="187981" y="997381"/>
                  <a:pt x="200297" y="1001486"/>
                </a:cubicBezTo>
                <a:cubicBezTo>
                  <a:pt x="214339" y="1006167"/>
                  <a:pt x="229391" y="1006983"/>
                  <a:pt x="243840" y="1010194"/>
                </a:cubicBezTo>
                <a:cubicBezTo>
                  <a:pt x="255524" y="1012790"/>
                  <a:pt x="267063" y="1016000"/>
                  <a:pt x="278674" y="1018903"/>
                </a:cubicBezTo>
                <a:cubicBezTo>
                  <a:pt x="287383" y="1024709"/>
                  <a:pt x="295180" y="1032197"/>
                  <a:pt x="304800" y="1036320"/>
                </a:cubicBezTo>
                <a:cubicBezTo>
                  <a:pt x="328495" y="1046475"/>
                  <a:pt x="393934" y="1051816"/>
                  <a:pt x="409302" y="1053737"/>
                </a:cubicBezTo>
                <a:cubicBezTo>
                  <a:pt x="415108" y="1059543"/>
                  <a:pt x="432526" y="1065348"/>
                  <a:pt x="426720" y="1071154"/>
                </a:cubicBezTo>
                <a:cubicBezTo>
                  <a:pt x="416254" y="1081621"/>
                  <a:pt x="397849" y="1077907"/>
                  <a:pt x="383177" y="1079863"/>
                </a:cubicBezTo>
                <a:cubicBezTo>
                  <a:pt x="354259" y="1083719"/>
                  <a:pt x="325120" y="1085668"/>
                  <a:pt x="296091" y="1088571"/>
                </a:cubicBezTo>
                <a:cubicBezTo>
                  <a:pt x="281577" y="1097280"/>
                  <a:pt x="268016" y="1107822"/>
                  <a:pt x="252548" y="1114697"/>
                </a:cubicBezTo>
                <a:cubicBezTo>
                  <a:pt x="241611" y="1119558"/>
                  <a:pt x="229222" y="1120118"/>
                  <a:pt x="217714" y="1123406"/>
                </a:cubicBezTo>
                <a:cubicBezTo>
                  <a:pt x="187811" y="1131950"/>
                  <a:pt x="187724" y="1134046"/>
                  <a:pt x="156754" y="1149531"/>
                </a:cubicBezTo>
                <a:cubicBezTo>
                  <a:pt x="172303" y="1159897"/>
                  <a:pt x="200034" y="1179946"/>
                  <a:pt x="217714" y="1184366"/>
                </a:cubicBezTo>
                <a:cubicBezTo>
                  <a:pt x="240419" y="1190042"/>
                  <a:pt x="264159" y="1190171"/>
                  <a:pt x="287382" y="1193074"/>
                </a:cubicBezTo>
                <a:cubicBezTo>
                  <a:pt x="382670" y="1224838"/>
                  <a:pt x="238335" y="1174179"/>
                  <a:pt x="339634" y="1219200"/>
                </a:cubicBezTo>
                <a:cubicBezTo>
                  <a:pt x="356411" y="1226656"/>
                  <a:pt x="375464" y="1228407"/>
                  <a:pt x="391885" y="1236617"/>
                </a:cubicBezTo>
                <a:cubicBezTo>
                  <a:pt x="437425" y="1259386"/>
                  <a:pt x="414125" y="1250885"/>
                  <a:pt x="461554" y="1262743"/>
                </a:cubicBezTo>
                <a:cubicBezTo>
                  <a:pt x="373496" y="1315578"/>
                  <a:pt x="465349" y="1267701"/>
                  <a:pt x="365760" y="1297577"/>
                </a:cubicBezTo>
                <a:cubicBezTo>
                  <a:pt x="315201" y="1312744"/>
                  <a:pt x="344376" y="1316977"/>
                  <a:pt x="296091" y="1341120"/>
                </a:cubicBezTo>
                <a:cubicBezTo>
                  <a:pt x="285386" y="1346473"/>
                  <a:pt x="272868" y="1346926"/>
                  <a:pt x="261257" y="1349829"/>
                </a:cubicBezTo>
                <a:cubicBezTo>
                  <a:pt x="252548" y="1355635"/>
                  <a:pt x="244751" y="1363123"/>
                  <a:pt x="235131" y="1367246"/>
                </a:cubicBezTo>
                <a:cubicBezTo>
                  <a:pt x="224374" y="1371856"/>
                  <a:pt x="164498" y="1383114"/>
                  <a:pt x="156754" y="1384663"/>
                </a:cubicBezTo>
                <a:cubicBezTo>
                  <a:pt x="145143" y="1390469"/>
                  <a:pt x="126025" y="1389764"/>
                  <a:pt x="121920" y="1402080"/>
                </a:cubicBezTo>
                <a:cubicBezTo>
                  <a:pt x="119017" y="1410788"/>
                  <a:pt x="141554" y="1404298"/>
                  <a:pt x="148045" y="1410789"/>
                </a:cubicBezTo>
                <a:cubicBezTo>
                  <a:pt x="154536" y="1417280"/>
                  <a:pt x="150263" y="1430423"/>
                  <a:pt x="156754" y="1436914"/>
                </a:cubicBezTo>
                <a:cubicBezTo>
                  <a:pt x="163245" y="1443405"/>
                  <a:pt x="174669" y="1441518"/>
                  <a:pt x="182880" y="1445623"/>
                </a:cubicBezTo>
                <a:cubicBezTo>
                  <a:pt x="275518" y="1491942"/>
                  <a:pt x="208421" y="1474554"/>
                  <a:pt x="296091" y="1489166"/>
                </a:cubicBezTo>
                <a:cubicBezTo>
                  <a:pt x="370976" y="1539088"/>
                  <a:pt x="276224" y="1479231"/>
                  <a:pt x="348342" y="1515291"/>
                </a:cubicBezTo>
                <a:cubicBezTo>
                  <a:pt x="357704" y="1519972"/>
                  <a:pt x="364668" y="1529034"/>
                  <a:pt x="374468" y="1532709"/>
                </a:cubicBezTo>
                <a:cubicBezTo>
                  <a:pt x="388327" y="1537906"/>
                  <a:pt x="403497" y="1538514"/>
                  <a:pt x="418011" y="1541417"/>
                </a:cubicBezTo>
                <a:cubicBezTo>
                  <a:pt x="426720" y="1547223"/>
                  <a:pt x="434573" y="1554583"/>
                  <a:pt x="444137" y="1558834"/>
                </a:cubicBezTo>
                <a:cubicBezTo>
                  <a:pt x="460914" y="1566290"/>
                  <a:pt x="496388" y="1576251"/>
                  <a:pt x="496388" y="1576251"/>
                </a:cubicBezTo>
                <a:cubicBezTo>
                  <a:pt x="505097" y="1582057"/>
                  <a:pt x="513152" y="1588988"/>
                  <a:pt x="522514" y="1593669"/>
                </a:cubicBezTo>
                <a:cubicBezTo>
                  <a:pt x="530725" y="1597774"/>
                  <a:pt x="548640" y="1593197"/>
                  <a:pt x="548640" y="1602377"/>
                </a:cubicBezTo>
                <a:cubicBezTo>
                  <a:pt x="548640" y="1629449"/>
                  <a:pt x="500848" y="1632821"/>
                  <a:pt x="487680" y="1637211"/>
                </a:cubicBezTo>
                <a:cubicBezTo>
                  <a:pt x="472850" y="1642154"/>
                  <a:pt x="458774" y="1649140"/>
                  <a:pt x="444137" y="1654629"/>
                </a:cubicBezTo>
                <a:cubicBezTo>
                  <a:pt x="435542" y="1657852"/>
                  <a:pt x="426448" y="1659721"/>
                  <a:pt x="418011" y="1663337"/>
                </a:cubicBezTo>
                <a:cubicBezTo>
                  <a:pt x="406079" y="1668451"/>
                  <a:pt x="395701" y="1677338"/>
                  <a:pt x="383177" y="1680754"/>
                </a:cubicBezTo>
                <a:cubicBezTo>
                  <a:pt x="363374" y="1686155"/>
                  <a:pt x="342412" y="1685791"/>
                  <a:pt x="322217" y="1689463"/>
                </a:cubicBezTo>
                <a:cubicBezTo>
                  <a:pt x="310441" y="1691604"/>
                  <a:pt x="298994" y="1695268"/>
                  <a:pt x="287382" y="1698171"/>
                </a:cubicBezTo>
                <a:cubicBezTo>
                  <a:pt x="264159" y="1709783"/>
                  <a:pt x="232116" y="1711403"/>
                  <a:pt x="217714" y="1733006"/>
                </a:cubicBezTo>
                <a:lnTo>
                  <a:pt x="200297" y="1759131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手繪多邊形 39"/>
          <p:cNvSpPr/>
          <p:nvPr/>
        </p:nvSpPr>
        <p:spPr>
          <a:xfrm>
            <a:off x="2158243" y="4169842"/>
            <a:ext cx="548640" cy="1759131"/>
          </a:xfrm>
          <a:custGeom>
            <a:avLst/>
            <a:gdLst>
              <a:gd name="connsiteX0" fmla="*/ 156754 w 548640"/>
              <a:gd name="connsiteY0" fmla="*/ 0 h 1759131"/>
              <a:gd name="connsiteX1" fmla="*/ 348342 w 548640"/>
              <a:gd name="connsiteY1" fmla="*/ 17417 h 1759131"/>
              <a:gd name="connsiteX2" fmla="*/ 409302 w 548640"/>
              <a:gd name="connsiteY2" fmla="*/ 34834 h 1759131"/>
              <a:gd name="connsiteX3" fmla="*/ 418011 w 548640"/>
              <a:gd name="connsiteY3" fmla="*/ 60960 h 1759131"/>
              <a:gd name="connsiteX4" fmla="*/ 435428 w 548640"/>
              <a:gd name="connsiteY4" fmla="*/ 95794 h 1759131"/>
              <a:gd name="connsiteX5" fmla="*/ 365760 w 548640"/>
              <a:gd name="connsiteY5" fmla="*/ 113211 h 1759131"/>
              <a:gd name="connsiteX6" fmla="*/ 330925 w 548640"/>
              <a:gd name="connsiteY6" fmla="*/ 130629 h 1759131"/>
              <a:gd name="connsiteX7" fmla="*/ 296091 w 548640"/>
              <a:gd name="connsiteY7" fmla="*/ 139337 h 1759131"/>
              <a:gd name="connsiteX8" fmla="*/ 269965 w 548640"/>
              <a:gd name="connsiteY8" fmla="*/ 148046 h 1759131"/>
              <a:gd name="connsiteX9" fmla="*/ 252548 w 548640"/>
              <a:gd name="connsiteY9" fmla="*/ 174171 h 1759131"/>
              <a:gd name="connsiteX10" fmla="*/ 217714 w 548640"/>
              <a:gd name="connsiteY10" fmla="*/ 217714 h 1759131"/>
              <a:gd name="connsiteX11" fmla="*/ 209005 w 548640"/>
              <a:gd name="connsiteY11" fmla="*/ 243840 h 1759131"/>
              <a:gd name="connsiteX12" fmla="*/ 252548 w 548640"/>
              <a:gd name="connsiteY12" fmla="*/ 287383 h 1759131"/>
              <a:gd name="connsiteX13" fmla="*/ 296091 w 548640"/>
              <a:gd name="connsiteY13" fmla="*/ 313509 h 1759131"/>
              <a:gd name="connsiteX14" fmla="*/ 357051 w 548640"/>
              <a:gd name="connsiteY14" fmla="*/ 330926 h 1759131"/>
              <a:gd name="connsiteX15" fmla="*/ 383177 w 548640"/>
              <a:gd name="connsiteY15" fmla="*/ 348343 h 1759131"/>
              <a:gd name="connsiteX16" fmla="*/ 435428 w 548640"/>
              <a:gd name="connsiteY16" fmla="*/ 365760 h 1759131"/>
              <a:gd name="connsiteX17" fmla="*/ 418011 w 548640"/>
              <a:gd name="connsiteY17" fmla="*/ 391886 h 1759131"/>
              <a:gd name="connsiteX18" fmla="*/ 357051 w 548640"/>
              <a:gd name="connsiteY18" fmla="*/ 409303 h 1759131"/>
              <a:gd name="connsiteX19" fmla="*/ 322217 w 548640"/>
              <a:gd name="connsiteY19" fmla="*/ 426720 h 1759131"/>
              <a:gd name="connsiteX20" fmla="*/ 296091 w 548640"/>
              <a:gd name="connsiteY20" fmla="*/ 435429 h 1759131"/>
              <a:gd name="connsiteX21" fmla="*/ 269965 w 548640"/>
              <a:gd name="connsiteY21" fmla="*/ 461554 h 1759131"/>
              <a:gd name="connsiteX22" fmla="*/ 200297 w 548640"/>
              <a:gd name="connsiteY22" fmla="*/ 470263 h 1759131"/>
              <a:gd name="connsiteX23" fmla="*/ 174171 w 548640"/>
              <a:gd name="connsiteY23" fmla="*/ 478971 h 1759131"/>
              <a:gd name="connsiteX24" fmla="*/ 191588 w 548640"/>
              <a:gd name="connsiteY24" fmla="*/ 505097 h 1759131"/>
              <a:gd name="connsiteX25" fmla="*/ 217714 w 548640"/>
              <a:gd name="connsiteY25" fmla="*/ 513806 h 1759131"/>
              <a:gd name="connsiteX26" fmla="*/ 243840 w 548640"/>
              <a:gd name="connsiteY26" fmla="*/ 531223 h 1759131"/>
              <a:gd name="connsiteX27" fmla="*/ 278674 w 548640"/>
              <a:gd name="connsiteY27" fmla="*/ 539931 h 1759131"/>
              <a:gd name="connsiteX28" fmla="*/ 304800 w 548640"/>
              <a:gd name="connsiteY28" fmla="*/ 548640 h 1759131"/>
              <a:gd name="connsiteX29" fmla="*/ 322217 w 548640"/>
              <a:gd name="connsiteY29" fmla="*/ 574766 h 1759131"/>
              <a:gd name="connsiteX30" fmla="*/ 348342 w 548640"/>
              <a:gd name="connsiteY30" fmla="*/ 583474 h 1759131"/>
              <a:gd name="connsiteX31" fmla="*/ 357051 w 548640"/>
              <a:gd name="connsiteY31" fmla="*/ 609600 h 1759131"/>
              <a:gd name="connsiteX32" fmla="*/ 409302 w 548640"/>
              <a:gd name="connsiteY32" fmla="*/ 618309 h 1759131"/>
              <a:gd name="connsiteX33" fmla="*/ 444137 w 548640"/>
              <a:gd name="connsiteY33" fmla="*/ 627017 h 1759131"/>
              <a:gd name="connsiteX34" fmla="*/ 357051 w 548640"/>
              <a:gd name="connsiteY34" fmla="*/ 661851 h 1759131"/>
              <a:gd name="connsiteX35" fmla="*/ 339634 w 548640"/>
              <a:gd name="connsiteY35" fmla="*/ 687977 h 1759131"/>
              <a:gd name="connsiteX36" fmla="*/ 304800 w 548640"/>
              <a:gd name="connsiteY36" fmla="*/ 696686 h 1759131"/>
              <a:gd name="connsiteX37" fmla="*/ 287382 w 548640"/>
              <a:gd name="connsiteY37" fmla="*/ 722811 h 1759131"/>
              <a:gd name="connsiteX38" fmla="*/ 243840 w 548640"/>
              <a:gd name="connsiteY38" fmla="*/ 731520 h 1759131"/>
              <a:gd name="connsiteX39" fmla="*/ 217714 w 548640"/>
              <a:gd name="connsiteY39" fmla="*/ 740229 h 1759131"/>
              <a:gd name="connsiteX40" fmla="*/ 182880 w 548640"/>
              <a:gd name="connsiteY40" fmla="*/ 748937 h 1759131"/>
              <a:gd name="connsiteX41" fmla="*/ 165462 w 548640"/>
              <a:gd name="connsiteY41" fmla="*/ 766354 h 1759131"/>
              <a:gd name="connsiteX42" fmla="*/ 191588 w 548640"/>
              <a:gd name="connsiteY42" fmla="*/ 748937 h 1759131"/>
              <a:gd name="connsiteX43" fmla="*/ 269965 w 548640"/>
              <a:gd name="connsiteY43" fmla="*/ 775063 h 1759131"/>
              <a:gd name="connsiteX44" fmla="*/ 313508 w 548640"/>
              <a:gd name="connsiteY44" fmla="*/ 783771 h 1759131"/>
              <a:gd name="connsiteX45" fmla="*/ 348342 w 548640"/>
              <a:gd name="connsiteY45" fmla="*/ 801189 h 1759131"/>
              <a:gd name="connsiteX46" fmla="*/ 374468 w 548640"/>
              <a:gd name="connsiteY46" fmla="*/ 809897 h 1759131"/>
              <a:gd name="connsiteX47" fmla="*/ 348342 w 548640"/>
              <a:gd name="connsiteY47" fmla="*/ 818606 h 1759131"/>
              <a:gd name="connsiteX48" fmla="*/ 269965 w 548640"/>
              <a:gd name="connsiteY48" fmla="*/ 827314 h 1759131"/>
              <a:gd name="connsiteX49" fmla="*/ 200297 w 548640"/>
              <a:gd name="connsiteY49" fmla="*/ 853440 h 1759131"/>
              <a:gd name="connsiteX50" fmla="*/ 165462 w 548640"/>
              <a:gd name="connsiteY50" fmla="*/ 879566 h 1759131"/>
              <a:gd name="connsiteX51" fmla="*/ 113211 w 548640"/>
              <a:gd name="connsiteY51" fmla="*/ 888274 h 1759131"/>
              <a:gd name="connsiteX52" fmla="*/ 0 w 548640"/>
              <a:gd name="connsiteY52" fmla="*/ 914400 h 1759131"/>
              <a:gd name="connsiteX53" fmla="*/ 78377 w 548640"/>
              <a:gd name="connsiteY53" fmla="*/ 966651 h 1759131"/>
              <a:gd name="connsiteX54" fmla="*/ 139337 w 548640"/>
              <a:gd name="connsiteY54" fmla="*/ 975360 h 1759131"/>
              <a:gd name="connsiteX55" fmla="*/ 165462 w 548640"/>
              <a:gd name="connsiteY55" fmla="*/ 984069 h 1759131"/>
              <a:gd name="connsiteX56" fmla="*/ 200297 w 548640"/>
              <a:gd name="connsiteY56" fmla="*/ 1001486 h 1759131"/>
              <a:gd name="connsiteX57" fmla="*/ 243840 w 548640"/>
              <a:gd name="connsiteY57" fmla="*/ 1010194 h 1759131"/>
              <a:gd name="connsiteX58" fmla="*/ 278674 w 548640"/>
              <a:gd name="connsiteY58" fmla="*/ 1018903 h 1759131"/>
              <a:gd name="connsiteX59" fmla="*/ 304800 w 548640"/>
              <a:gd name="connsiteY59" fmla="*/ 1036320 h 1759131"/>
              <a:gd name="connsiteX60" fmla="*/ 409302 w 548640"/>
              <a:gd name="connsiteY60" fmla="*/ 1053737 h 1759131"/>
              <a:gd name="connsiteX61" fmla="*/ 426720 w 548640"/>
              <a:gd name="connsiteY61" fmla="*/ 1071154 h 1759131"/>
              <a:gd name="connsiteX62" fmla="*/ 383177 w 548640"/>
              <a:gd name="connsiteY62" fmla="*/ 1079863 h 1759131"/>
              <a:gd name="connsiteX63" fmla="*/ 296091 w 548640"/>
              <a:gd name="connsiteY63" fmla="*/ 1088571 h 1759131"/>
              <a:gd name="connsiteX64" fmla="*/ 252548 w 548640"/>
              <a:gd name="connsiteY64" fmla="*/ 1114697 h 1759131"/>
              <a:gd name="connsiteX65" fmla="*/ 217714 w 548640"/>
              <a:gd name="connsiteY65" fmla="*/ 1123406 h 1759131"/>
              <a:gd name="connsiteX66" fmla="*/ 156754 w 548640"/>
              <a:gd name="connsiteY66" fmla="*/ 1149531 h 1759131"/>
              <a:gd name="connsiteX67" fmla="*/ 217714 w 548640"/>
              <a:gd name="connsiteY67" fmla="*/ 1184366 h 1759131"/>
              <a:gd name="connsiteX68" fmla="*/ 287382 w 548640"/>
              <a:gd name="connsiteY68" fmla="*/ 1193074 h 1759131"/>
              <a:gd name="connsiteX69" fmla="*/ 339634 w 548640"/>
              <a:gd name="connsiteY69" fmla="*/ 1219200 h 1759131"/>
              <a:gd name="connsiteX70" fmla="*/ 391885 w 548640"/>
              <a:gd name="connsiteY70" fmla="*/ 1236617 h 1759131"/>
              <a:gd name="connsiteX71" fmla="*/ 461554 w 548640"/>
              <a:gd name="connsiteY71" fmla="*/ 1262743 h 1759131"/>
              <a:gd name="connsiteX72" fmla="*/ 365760 w 548640"/>
              <a:gd name="connsiteY72" fmla="*/ 1297577 h 1759131"/>
              <a:gd name="connsiteX73" fmla="*/ 296091 w 548640"/>
              <a:gd name="connsiteY73" fmla="*/ 1341120 h 1759131"/>
              <a:gd name="connsiteX74" fmla="*/ 261257 w 548640"/>
              <a:gd name="connsiteY74" fmla="*/ 1349829 h 1759131"/>
              <a:gd name="connsiteX75" fmla="*/ 235131 w 548640"/>
              <a:gd name="connsiteY75" fmla="*/ 1367246 h 1759131"/>
              <a:gd name="connsiteX76" fmla="*/ 156754 w 548640"/>
              <a:gd name="connsiteY76" fmla="*/ 1384663 h 1759131"/>
              <a:gd name="connsiteX77" fmla="*/ 121920 w 548640"/>
              <a:gd name="connsiteY77" fmla="*/ 1402080 h 1759131"/>
              <a:gd name="connsiteX78" fmla="*/ 148045 w 548640"/>
              <a:gd name="connsiteY78" fmla="*/ 1410789 h 1759131"/>
              <a:gd name="connsiteX79" fmla="*/ 156754 w 548640"/>
              <a:gd name="connsiteY79" fmla="*/ 1436914 h 1759131"/>
              <a:gd name="connsiteX80" fmla="*/ 182880 w 548640"/>
              <a:gd name="connsiteY80" fmla="*/ 1445623 h 1759131"/>
              <a:gd name="connsiteX81" fmla="*/ 296091 w 548640"/>
              <a:gd name="connsiteY81" fmla="*/ 1489166 h 1759131"/>
              <a:gd name="connsiteX82" fmla="*/ 348342 w 548640"/>
              <a:gd name="connsiteY82" fmla="*/ 1515291 h 1759131"/>
              <a:gd name="connsiteX83" fmla="*/ 374468 w 548640"/>
              <a:gd name="connsiteY83" fmla="*/ 1532709 h 1759131"/>
              <a:gd name="connsiteX84" fmla="*/ 418011 w 548640"/>
              <a:gd name="connsiteY84" fmla="*/ 1541417 h 1759131"/>
              <a:gd name="connsiteX85" fmla="*/ 444137 w 548640"/>
              <a:gd name="connsiteY85" fmla="*/ 1558834 h 1759131"/>
              <a:gd name="connsiteX86" fmla="*/ 496388 w 548640"/>
              <a:gd name="connsiteY86" fmla="*/ 1576251 h 1759131"/>
              <a:gd name="connsiteX87" fmla="*/ 522514 w 548640"/>
              <a:gd name="connsiteY87" fmla="*/ 1593669 h 1759131"/>
              <a:gd name="connsiteX88" fmla="*/ 548640 w 548640"/>
              <a:gd name="connsiteY88" fmla="*/ 1602377 h 1759131"/>
              <a:gd name="connsiteX89" fmla="*/ 487680 w 548640"/>
              <a:gd name="connsiteY89" fmla="*/ 1637211 h 1759131"/>
              <a:gd name="connsiteX90" fmla="*/ 444137 w 548640"/>
              <a:gd name="connsiteY90" fmla="*/ 1654629 h 1759131"/>
              <a:gd name="connsiteX91" fmla="*/ 418011 w 548640"/>
              <a:gd name="connsiteY91" fmla="*/ 1663337 h 1759131"/>
              <a:gd name="connsiteX92" fmla="*/ 383177 w 548640"/>
              <a:gd name="connsiteY92" fmla="*/ 1680754 h 1759131"/>
              <a:gd name="connsiteX93" fmla="*/ 322217 w 548640"/>
              <a:gd name="connsiteY93" fmla="*/ 1689463 h 1759131"/>
              <a:gd name="connsiteX94" fmla="*/ 287382 w 548640"/>
              <a:gd name="connsiteY94" fmla="*/ 1698171 h 1759131"/>
              <a:gd name="connsiteX95" fmla="*/ 217714 w 548640"/>
              <a:gd name="connsiteY95" fmla="*/ 1733006 h 1759131"/>
              <a:gd name="connsiteX96" fmla="*/ 200297 w 548640"/>
              <a:gd name="connsiteY96" fmla="*/ 1759131 h 175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48640" h="1759131">
                <a:moveTo>
                  <a:pt x="156754" y="0"/>
                </a:moveTo>
                <a:cubicBezTo>
                  <a:pt x="220617" y="5806"/>
                  <a:pt x="284639" y="10067"/>
                  <a:pt x="348342" y="17417"/>
                </a:cubicBezTo>
                <a:cubicBezTo>
                  <a:pt x="365063" y="19346"/>
                  <a:pt x="392544" y="29248"/>
                  <a:pt x="409302" y="34834"/>
                </a:cubicBezTo>
                <a:cubicBezTo>
                  <a:pt x="412205" y="43543"/>
                  <a:pt x="411520" y="54469"/>
                  <a:pt x="418011" y="60960"/>
                </a:cubicBezTo>
                <a:cubicBezTo>
                  <a:pt x="419670" y="62619"/>
                  <a:pt x="480214" y="70913"/>
                  <a:pt x="435428" y="95794"/>
                </a:cubicBezTo>
                <a:cubicBezTo>
                  <a:pt x="414503" y="107419"/>
                  <a:pt x="365760" y="113211"/>
                  <a:pt x="365760" y="113211"/>
                </a:cubicBezTo>
                <a:cubicBezTo>
                  <a:pt x="354148" y="119017"/>
                  <a:pt x="343081" y="126071"/>
                  <a:pt x="330925" y="130629"/>
                </a:cubicBezTo>
                <a:cubicBezTo>
                  <a:pt x="319718" y="134831"/>
                  <a:pt x="307599" y="136049"/>
                  <a:pt x="296091" y="139337"/>
                </a:cubicBezTo>
                <a:cubicBezTo>
                  <a:pt x="287264" y="141859"/>
                  <a:pt x="278674" y="145143"/>
                  <a:pt x="269965" y="148046"/>
                </a:cubicBezTo>
                <a:cubicBezTo>
                  <a:pt x="264159" y="156754"/>
                  <a:pt x="259086" y="165998"/>
                  <a:pt x="252548" y="174171"/>
                </a:cubicBezTo>
                <a:cubicBezTo>
                  <a:pt x="230951" y="201168"/>
                  <a:pt x="235581" y="181981"/>
                  <a:pt x="217714" y="217714"/>
                </a:cubicBezTo>
                <a:cubicBezTo>
                  <a:pt x="213609" y="225925"/>
                  <a:pt x="211908" y="235131"/>
                  <a:pt x="209005" y="243840"/>
                </a:cubicBezTo>
                <a:cubicBezTo>
                  <a:pt x="223519" y="258354"/>
                  <a:pt x="236520" y="274560"/>
                  <a:pt x="252548" y="287383"/>
                </a:cubicBezTo>
                <a:cubicBezTo>
                  <a:pt x="265765" y="297957"/>
                  <a:pt x="280951" y="305939"/>
                  <a:pt x="296091" y="313509"/>
                </a:cubicBezTo>
                <a:cubicBezTo>
                  <a:pt x="308580" y="319753"/>
                  <a:pt x="345897" y="328137"/>
                  <a:pt x="357051" y="330926"/>
                </a:cubicBezTo>
                <a:cubicBezTo>
                  <a:pt x="365760" y="336732"/>
                  <a:pt x="373613" y="344092"/>
                  <a:pt x="383177" y="348343"/>
                </a:cubicBezTo>
                <a:cubicBezTo>
                  <a:pt x="399954" y="355799"/>
                  <a:pt x="435428" y="365760"/>
                  <a:pt x="435428" y="365760"/>
                </a:cubicBezTo>
                <a:cubicBezTo>
                  <a:pt x="429622" y="374469"/>
                  <a:pt x="426184" y="385348"/>
                  <a:pt x="418011" y="391886"/>
                </a:cubicBezTo>
                <a:cubicBezTo>
                  <a:pt x="411822" y="396837"/>
                  <a:pt x="359992" y="408200"/>
                  <a:pt x="357051" y="409303"/>
                </a:cubicBezTo>
                <a:cubicBezTo>
                  <a:pt x="344896" y="413861"/>
                  <a:pt x="334149" y="421606"/>
                  <a:pt x="322217" y="426720"/>
                </a:cubicBezTo>
                <a:cubicBezTo>
                  <a:pt x="313779" y="430336"/>
                  <a:pt x="304800" y="432526"/>
                  <a:pt x="296091" y="435429"/>
                </a:cubicBezTo>
                <a:cubicBezTo>
                  <a:pt x="287382" y="444137"/>
                  <a:pt x="281539" y="457345"/>
                  <a:pt x="269965" y="461554"/>
                </a:cubicBezTo>
                <a:cubicBezTo>
                  <a:pt x="247971" y="469552"/>
                  <a:pt x="223323" y="466076"/>
                  <a:pt x="200297" y="470263"/>
                </a:cubicBezTo>
                <a:cubicBezTo>
                  <a:pt x="191265" y="471905"/>
                  <a:pt x="182880" y="476068"/>
                  <a:pt x="174171" y="478971"/>
                </a:cubicBezTo>
                <a:cubicBezTo>
                  <a:pt x="179977" y="487680"/>
                  <a:pt x="183415" y="498559"/>
                  <a:pt x="191588" y="505097"/>
                </a:cubicBezTo>
                <a:cubicBezTo>
                  <a:pt x="198756" y="510832"/>
                  <a:pt x="209503" y="509701"/>
                  <a:pt x="217714" y="513806"/>
                </a:cubicBezTo>
                <a:cubicBezTo>
                  <a:pt x="227075" y="518487"/>
                  <a:pt x="234220" y="527100"/>
                  <a:pt x="243840" y="531223"/>
                </a:cubicBezTo>
                <a:cubicBezTo>
                  <a:pt x="254841" y="535938"/>
                  <a:pt x="267166" y="536643"/>
                  <a:pt x="278674" y="539931"/>
                </a:cubicBezTo>
                <a:cubicBezTo>
                  <a:pt x="287501" y="542453"/>
                  <a:pt x="296091" y="545737"/>
                  <a:pt x="304800" y="548640"/>
                </a:cubicBezTo>
                <a:cubicBezTo>
                  <a:pt x="310606" y="557349"/>
                  <a:pt x="314044" y="568228"/>
                  <a:pt x="322217" y="574766"/>
                </a:cubicBezTo>
                <a:cubicBezTo>
                  <a:pt x="329385" y="580500"/>
                  <a:pt x="341851" y="576983"/>
                  <a:pt x="348342" y="583474"/>
                </a:cubicBezTo>
                <a:cubicBezTo>
                  <a:pt x="354833" y="589965"/>
                  <a:pt x="349081" y="605045"/>
                  <a:pt x="357051" y="609600"/>
                </a:cubicBezTo>
                <a:cubicBezTo>
                  <a:pt x="372382" y="618361"/>
                  <a:pt x="391988" y="614846"/>
                  <a:pt x="409302" y="618309"/>
                </a:cubicBezTo>
                <a:cubicBezTo>
                  <a:pt x="421039" y="620656"/>
                  <a:pt x="432525" y="624114"/>
                  <a:pt x="444137" y="627017"/>
                </a:cubicBezTo>
                <a:cubicBezTo>
                  <a:pt x="404788" y="686042"/>
                  <a:pt x="457119" y="621824"/>
                  <a:pt x="357051" y="661851"/>
                </a:cubicBezTo>
                <a:cubicBezTo>
                  <a:pt x="347333" y="665738"/>
                  <a:pt x="348343" y="682171"/>
                  <a:pt x="339634" y="687977"/>
                </a:cubicBezTo>
                <a:cubicBezTo>
                  <a:pt x="329676" y="694616"/>
                  <a:pt x="316411" y="693783"/>
                  <a:pt x="304800" y="696686"/>
                </a:cubicBezTo>
                <a:cubicBezTo>
                  <a:pt x="298994" y="705394"/>
                  <a:pt x="296469" y="717618"/>
                  <a:pt x="287382" y="722811"/>
                </a:cubicBezTo>
                <a:cubicBezTo>
                  <a:pt x="274531" y="730155"/>
                  <a:pt x="258199" y="727930"/>
                  <a:pt x="243840" y="731520"/>
                </a:cubicBezTo>
                <a:cubicBezTo>
                  <a:pt x="234934" y="733747"/>
                  <a:pt x="226541" y="737707"/>
                  <a:pt x="217714" y="740229"/>
                </a:cubicBezTo>
                <a:cubicBezTo>
                  <a:pt x="206206" y="743517"/>
                  <a:pt x="194491" y="746034"/>
                  <a:pt x="182880" y="748937"/>
                </a:cubicBezTo>
                <a:cubicBezTo>
                  <a:pt x="177074" y="754743"/>
                  <a:pt x="157251" y="766354"/>
                  <a:pt x="165462" y="766354"/>
                </a:cubicBezTo>
                <a:cubicBezTo>
                  <a:pt x="175928" y="766354"/>
                  <a:pt x="181158" y="748068"/>
                  <a:pt x="191588" y="748937"/>
                </a:cubicBezTo>
                <a:cubicBezTo>
                  <a:pt x="219032" y="751224"/>
                  <a:pt x="242961" y="769663"/>
                  <a:pt x="269965" y="775063"/>
                </a:cubicBezTo>
                <a:lnTo>
                  <a:pt x="313508" y="783771"/>
                </a:lnTo>
                <a:cubicBezTo>
                  <a:pt x="325119" y="789577"/>
                  <a:pt x="336410" y="796075"/>
                  <a:pt x="348342" y="801189"/>
                </a:cubicBezTo>
                <a:cubicBezTo>
                  <a:pt x="356779" y="804805"/>
                  <a:pt x="374468" y="800717"/>
                  <a:pt x="374468" y="809897"/>
                </a:cubicBezTo>
                <a:cubicBezTo>
                  <a:pt x="374468" y="819077"/>
                  <a:pt x="357397" y="817097"/>
                  <a:pt x="348342" y="818606"/>
                </a:cubicBezTo>
                <a:cubicBezTo>
                  <a:pt x="322413" y="822927"/>
                  <a:pt x="296091" y="824411"/>
                  <a:pt x="269965" y="827314"/>
                </a:cubicBezTo>
                <a:cubicBezTo>
                  <a:pt x="189677" y="880841"/>
                  <a:pt x="313286" y="803222"/>
                  <a:pt x="200297" y="853440"/>
                </a:cubicBezTo>
                <a:cubicBezTo>
                  <a:pt x="187033" y="859335"/>
                  <a:pt x="178938" y="874175"/>
                  <a:pt x="165462" y="879566"/>
                </a:cubicBezTo>
                <a:cubicBezTo>
                  <a:pt x="149068" y="886124"/>
                  <a:pt x="130416" y="884304"/>
                  <a:pt x="113211" y="888274"/>
                </a:cubicBezTo>
                <a:cubicBezTo>
                  <a:pt x="-31550" y="921680"/>
                  <a:pt x="128929" y="892911"/>
                  <a:pt x="0" y="914400"/>
                </a:cubicBezTo>
                <a:cubicBezTo>
                  <a:pt x="133361" y="941074"/>
                  <a:pt x="-55608" y="893569"/>
                  <a:pt x="78377" y="966651"/>
                </a:cubicBezTo>
                <a:cubicBezTo>
                  <a:pt x="96397" y="976480"/>
                  <a:pt x="119017" y="972457"/>
                  <a:pt x="139337" y="975360"/>
                </a:cubicBezTo>
                <a:cubicBezTo>
                  <a:pt x="148045" y="978263"/>
                  <a:pt x="157025" y="980453"/>
                  <a:pt x="165462" y="984069"/>
                </a:cubicBezTo>
                <a:cubicBezTo>
                  <a:pt x="177394" y="989183"/>
                  <a:pt x="187981" y="997381"/>
                  <a:pt x="200297" y="1001486"/>
                </a:cubicBezTo>
                <a:cubicBezTo>
                  <a:pt x="214339" y="1006167"/>
                  <a:pt x="229391" y="1006983"/>
                  <a:pt x="243840" y="1010194"/>
                </a:cubicBezTo>
                <a:cubicBezTo>
                  <a:pt x="255524" y="1012790"/>
                  <a:pt x="267063" y="1016000"/>
                  <a:pt x="278674" y="1018903"/>
                </a:cubicBezTo>
                <a:cubicBezTo>
                  <a:pt x="287383" y="1024709"/>
                  <a:pt x="295180" y="1032197"/>
                  <a:pt x="304800" y="1036320"/>
                </a:cubicBezTo>
                <a:cubicBezTo>
                  <a:pt x="328495" y="1046475"/>
                  <a:pt x="393934" y="1051816"/>
                  <a:pt x="409302" y="1053737"/>
                </a:cubicBezTo>
                <a:cubicBezTo>
                  <a:pt x="415108" y="1059543"/>
                  <a:pt x="432526" y="1065348"/>
                  <a:pt x="426720" y="1071154"/>
                </a:cubicBezTo>
                <a:cubicBezTo>
                  <a:pt x="416254" y="1081621"/>
                  <a:pt x="397849" y="1077907"/>
                  <a:pt x="383177" y="1079863"/>
                </a:cubicBezTo>
                <a:cubicBezTo>
                  <a:pt x="354259" y="1083719"/>
                  <a:pt x="325120" y="1085668"/>
                  <a:pt x="296091" y="1088571"/>
                </a:cubicBezTo>
                <a:cubicBezTo>
                  <a:pt x="281577" y="1097280"/>
                  <a:pt x="268016" y="1107822"/>
                  <a:pt x="252548" y="1114697"/>
                </a:cubicBezTo>
                <a:cubicBezTo>
                  <a:pt x="241611" y="1119558"/>
                  <a:pt x="229222" y="1120118"/>
                  <a:pt x="217714" y="1123406"/>
                </a:cubicBezTo>
                <a:cubicBezTo>
                  <a:pt x="187811" y="1131950"/>
                  <a:pt x="187724" y="1134046"/>
                  <a:pt x="156754" y="1149531"/>
                </a:cubicBezTo>
                <a:cubicBezTo>
                  <a:pt x="172303" y="1159897"/>
                  <a:pt x="200034" y="1179946"/>
                  <a:pt x="217714" y="1184366"/>
                </a:cubicBezTo>
                <a:cubicBezTo>
                  <a:pt x="240419" y="1190042"/>
                  <a:pt x="264159" y="1190171"/>
                  <a:pt x="287382" y="1193074"/>
                </a:cubicBezTo>
                <a:cubicBezTo>
                  <a:pt x="382670" y="1224838"/>
                  <a:pt x="238335" y="1174179"/>
                  <a:pt x="339634" y="1219200"/>
                </a:cubicBezTo>
                <a:cubicBezTo>
                  <a:pt x="356411" y="1226656"/>
                  <a:pt x="375464" y="1228407"/>
                  <a:pt x="391885" y="1236617"/>
                </a:cubicBezTo>
                <a:cubicBezTo>
                  <a:pt x="437425" y="1259386"/>
                  <a:pt x="414125" y="1250885"/>
                  <a:pt x="461554" y="1262743"/>
                </a:cubicBezTo>
                <a:cubicBezTo>
                  <a:pt x="373496" y="1315578"/>
                  <a:pt x="465349" y="1267701"/>
                  <a:pt x="365760" y="1297577"/>
                </a:cubicBezTo>
                <a:cubicBezTo>
                  <a:pt x="315201" y="1312744"/>
                  <a:pt x="344376" y="1316977"/>
                  <a:pt x="296091" y="1341120"/>
                </a:cubicBezTo>
                <a:cubicBezTo>
                  <a:pt x="285386" y="1346473"/>
                  <a:pt x="272868" y="1346926"/>
                  <a:pt x="261257" y="1349829"/>
                </a:cubicBezTo>
                <a:cubicBezTo>
                  <a:pt x="252548" y="1355635"/>
                  <a:pt x="244751" y="1363123"/>
                  <a:pt x="235131" y="1367246"/>
                </a:cubicBezTo>
                <a:cubicBezTo>
                  <a:pt x="224374" y="1371856"/>
                  <a:pt x="164498" y="1383114"/>
                  <a:pt x="156754" y="1384663"/>
                </a:cubicBezTo>
                <a:cubicBezTo>
                  <a:pt x="145143" y="1390469"/>
                  <a:pt x="126025" y="1389764"/>
                  <a:pt x="121920" y="1402080"/>
                </a:cubicBezTo>
                <a:cubicBezTo>
                  <a:pt x="119017" y="1410788"/>
                  <a:pt x="141554" y="1404298"/>
                  <a:pt x="148045" y="1410789"/>
                </a:cubicBezTo>
                <a:cubicBezTo>
                  <a:pt x="154536" y="1417280"/>
                  <a:pt x="150263" y="1430423"/>
                  <a:pt x="156754" y="1436914"/>
                </a:cubicBezTo>
                <a:cubicBezTo>
                  <a:pt x="163245" y="1443405"/>
                  <a:pt x="174669" y="1441518"/>
                  <a:pt x="182880" y="1445623"/>
                </a:cubicBezTo>
                <a:cubicBezTo>
                  <a:pt x="275518" y="1491942"/>
                  <a:pt x="208421" y="1474554"/>
                  <a:pt x="296091" y="1489166"/>
                </a:cubicBezTo>
                <a:cubicBezTo>
                  <a:pt x="370976" y="1539088"/>
                  <a:pt x="276224" y="1479231"/>
                  <a:pt x="348342" y="1515291"/>
                </a:cubicBezTo>
                <a:cubicBezTo>
                  <a:pt x="357704" y="1519972"/>
                  <a:pt x="364668" y="1529034"/>
                  <a:pt x="374468" y="1532709"/>
                </a:cubicBezTo>
                <a:cubicBezTo>
                  <a:pt x="388327" y="1537906"/>
                  <a:pt x="403497" y="1538514"/>
                  <a:pt x="418011" y="1541417"/>
                </a:cubicBezTo>
                <a:cubicBezTo>
                  <a:pt x="426720" y="1547223"/>
                  <a:pt x="434573" y="1554583"/>
                  <a:pt x="444137" y="1558834"/>
                </a:cubicBezTo>
                <a:cubicBezTo>
                  <a:pt x="460914" y="1566290"/>
                  <a:pt x="496388" y="1576251"/>
                  <a:pt x="496388" y="1576251"/>
                </a:cubicBezTo>
                <a:cubicBezTo>
                  <a:pt x="505097" y="1582057"/>
                  <a:pt x="513152" y="1588988"/>
                  <a:pt x="522514" y="1593669"/>
                </a:cubicBezTo>
                <a:cubicBezTo>
                  <a:pt x="530725" y="1597774"/>
                  <a:pt x="548640" y="1593197"/>
                  <a:pt x="548640" y="1602377"/>
                </a:cubicBezTo>
                <a:cubicBezTo>
                  <a:pt x="548640" y="1629449"/>
                  <a:pt x="500848" y="1632821"/>
                  <a:pt x="487680" y="1637211"/>
                </a:cubicBezTo>
                <a:cubicBezTo>
                  <a:pt x="472850" y="1642154"/>
                  <a:pt x="458774" y="1649140"/>
                  <a:pt x="444137" y="1654629"/>
                </a:cubicBezTo>
                <a:cubicBezTo>
                  <a:pt x="435542" y="1657852"/>
                  <a:pt x="426448" y="1659721"/>
                  <a:pt x="418011" y="1663337"/>
                </a:cubicBezTo>
                <a:cubicBezTo>
                  <a:pt x="406079" y="1668451"/>
                  <a:pt x="395701" y="1677338"/>
                  <a:pt x="383177" y="1680754"/>
                </a:cubicBezTo>
                <a:cubicBezTo>
                  <a:pt x="363374" y="1686155"/>
                  <a:pt x="342412" y="1685791"/>
                  <a:pt x="322217" y="1689463"/>
                </a:cubicBezTo>
                <a:cubicBezTo>
                  <a:pt x="310441" y="1691604"/>
                  <a:pt x="298994" y="1695268"/>
                  <a:pt x="287382" y="1698171"/>
                </a:cubicBezTo>
                <a:cubicBezTo>
                  <a:pt x="264159" y="1709783"/>
                  <a:pt x="232116" y="1711403"/>
                  <a:pt x="217714" y="1733006"/>
                </a:cubicBezTo>
                <a:lnTo>
                  <a:pt x="200297" y="1759131"/>
                </a:lnTo>
              </a:path>
            </a:pathLst>
          </a:custGeom>
          <a:noFill/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2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什麼是重要的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3675" y="1772816"/>
            <a:ext cx="6986593" cy="3603812"/>
          </a:xfrm>
        </p:spPr>
        <p:txBody>
          <a:bodyPr/>
          <a:lstStyle/>
          <a:p>
            <a:pPr marL="0" indent="0">
              <a:lnSpc>
                <a:spcPct val="200000"/>
              </a:lnSpc>
              <a:spcBef>
                <a:spcPts val="1200"/>
              </a:spcBef>
              <a:buNone/>
            </a:pPr>
            <a:r>
              <a:rPr lang="zh-TW" altLang="en-US" dirty="0" smtClean="0">
                <a:sym typeface="Wingdings 2" panose="05020102010507070707" pitchFamily="18" charset="2"/>
              </a:rPr>
              <a:t></a:t>
            </a:r>
            <a:r>
              <a:rPr lang="zh-TW" altLang="en-US" b="1" dirty="0" smtClean="0">
                <a:sym typeface="Wingdings 2" panose="05020102010507070707" pitchFamily="18" charset="2"/>
              </a:rPr>
              <a:t>自閉症學生面臨的</a:t>
            </a:r>
            <a:r>
              <a:rPr lang="zh-TW" altLang="en-US" b="1" dirty="0" smtClean="0"/>
              <a:t>最大挑戰</a:t>
            </a:r>
            <a:r>
              <a:rPr lang="zh-TW" altLang="en-US" dirty="0" smtClean="0"/>
              <a:t>：</a:t>
            </a:r>
            <a:r>
              <a:rPr lang="zh-TW" altLang="zh-TW" dirty="0" smtClean="0"/>
              <a:t>學習</a:t>
            </a:r>
            <a:r>
              <a:rPr lang="zh-TW" altLang="zh-TW" dirty="0"/>
              <a:t>適應社會</a:t>
            </a:r>
            <a:r>
              <a:rPr lang="zh-TW" altLang="zh-TW" dirty="0" smtClean="0"/>
              <a:t>生活</a:t>
            </a:r>
            <a:endParaRPr lang="en-US" altLang="zh-TW" dirty="0" smtClean="0"/>
          </a:p>
          <a:p>
            <a:pPr marL="360363" indent="-360363">
              <a:lnSpc>
                <a:spcPct val="200000"/>
              </a:lnSpc>
              <a:spcBef>
                <a:spcPts val="1200"/>
              </a:spcBef>
              <a:buNone/>
            </a:pPr>
            <a:r>
              <a:rPr lang="zh-TW" altLang="en-US" dirty="0" smtClean="0">
                <a:sym typeface="Wingdings 2" panose="05020102010507070707" pitchFamily="18" charset="2"/>
              </a:rPr>
              <a:t></a:t>
            </a:r>
            <a:r>
              <a:rPr lang="zh-TW" altLang="en-US" b="1" dirty="0" smtClean="0">
                <a:sym typeface="Wingdings 2" panose="05020102010507070707" pitchFamily="18" charset="2"/>
              </a:rPr>
              <a:t>教育的重要工作方向</a:t>
            </a:r>
            <a:r>
              <a:rPr lang="zh-TW" altLang="en-US" dirty="0" smtClean="0">
                <a:sym typeface="Wingdings 2" panose="05020102010507070707" pitchFamily="18" charset="2"/>
              </a:rPr>
              <a:t>：</a:t>
            </a:r>
            <a:r>
              <a:rPr lang="zh-TW" altLang="zh-TW" dirty="0" smtClean="0"/>
              <a:t>融合教育的趨勢下，讓</a:t>
            </a:r>
            <a:r>
              <a:rPr lang="zh-TW" altLang="zh-TW" dirty="0"/>
              <a:t>自閉症學生能在</a:t>
            </a:r>
            <a:r>
              <a:rPr lang="zh-TW" altLang="zh-TW" b="1" dirty="0">
                <a:solidFill>
                  <a:srgbClr val="0070C0"/>
                </a:solidFill>
              </a:rPr>
              <a:t>班級</a:t>
            </a:r>
            <a:r>
              <a:rPr lang="zh-TW" altLang="zh-TW" b="1" dirty="0" smtClean="0">
                <a:solidFill>
                  <a:srgbClr val="0070C0"/>
                </a:solidFill>
              </a:rPr>
              <a:t>中</a:t>
            </a:r>
            <a:r>
              <a:rPr lang="zh-TW" altLang="zh-TW" dirty="0" smtClean="0"/>
              <a:t>增加</a:t>
            </a:r>
            <a:r>
              <a:rPr lang="zh-TW" altLang="zh-TW" dirty="0"/>
              <a:t>與</a:t>
            </a:r>
            <a:r>
              <a:rPr lang="zh-TW" altLang="zh-TW" b="1" dirty="0">
                <a:solidFill>
                  <a:srgbClr val="0070C0"/>
                </a:solidFill>
              </a:rPr>
              <a:t>同儕</a:t>
            </a:r>
            <a:r>
              <a:rPr lang="zh-TW" altLang="zh-TW" dirty="0"/>
              <a:t>共同</a:t>
            </a:r>
            <a:r>
              <a:rPr lang="zh-TW" altLang="zh-TW" b="1" dirty="0">
                <a:solidFill>
                  <a:srgbClr val="FF0000"/>
                </a:solidFill>
              </a:rPr>
              <a:t>生活</a:t>
            </a:r>
            <a:r>
              <a:rPr lang="zh-TW" altLang="zh-TW" dirty="0"/>
              <a:t>與</a:t>
            </a:r>
            <a:r>
              <a:rPr lang="zh-TW" altLang="zh-TW" b="1" dirty="0">
                <a:solidFill>
                  <a:srgbClr val="FF0000"/>
                </a:solidFill>
              </a:rPr>
              <a:t>學習</a:t>
            </a:r>
            <a:r>
              <a:rPr lang="zh-TW" altLang="zh-TW" dirty="0"/>
              <a:t>的</a:t>
            </a:r>
            <a:r>
              <a:rPr lang="zh-TW" altLang="zh-TW" dirty="0" smtClean="0"/>
              <a:t>機會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314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一、自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閉症的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定義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  <a:hlinkClick r:id="rId2" action="ppaction://hlinksldjump"/>
              </a:rPr>
              <a:t>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9442" y="1700808"/>
            <a:ext cx="6196405" cy="3603812"/>
          </a:xfrm>
        </p:spPr>
        <p:txBody>
          <a:bodyPr>
            <a:normAutofit/>
          </a:bodyPr>
          <a:lstStyle/>
          <a:p>
            <a:r>
              <a:rPr lang="zh-TW" altLang="zh-TW" dirty="0"/>
              <a:t>依據「身心障礙及資賦優異學生鑑定辦法」第</a:t>
            </a:r>
            <a:r>
              <a:rPr lang="en-US" altLang="zh-TW" dirty="0"/>
              <a:t>12</a:t>
            </a:r>
            <a:r>
              <a:rPr lang="zh-TW" altLang="zh-TW" dirty="0"/>
              <a:t>條之自閉症，指因神經心理功能異常而顯現出溝通、社會互動、行為及興趣表現上有嚴重問題，致在學習及生活適應上有顯著困難者。</a:t>
            </a:r>
          </a:p>
          <a:p>
            <a:r>
              <a:rPr lang="zh-TW" altLang="zh-TW" dirty="0"/>
              <a:t>前項所定自閉症，其鑑定基準依下列各款規定：</a:t>
            </a:r>
          </a:p>
          <a:p>
            <a:pPr marL="0" indent="0">
              <a:buNone/>
            </a:pPr>
            <a:r>
              <a:rPr lang="zh-TW" altLang="zh-TW" dirty="0"/>
              <a:t>（一）顯著社會互動及溝通困難。</a:t>
            </a:r>
          </a:p>
          <a:p>
            <a:pPr marL="0" indent="0">
              <a:buNone/>
            </a:pPr>
            <a:r>
              <a:rPr lang="zh-TW" altLang="zh-TW" dirty="0"/>
              <a:t>（二）表現出固定而有限之行為模式及興趣。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1783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966</TotalTime>
  <Words>3641</Words>
  <Application>Microsoft Office PowerPoint</Application>
  <PresentationFormat>如螢幕大小 (4:3)</PresentationFormat>
  <Paragraphs>327</Paragraphs>
  <Slides>40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51" baseType="lpstr">
      <vt:lpstr>Franklin Gothic Book</vt:lpstr>
      <vt:lpstr>Rage Italic</vt:lpstr>
      <vt:lpstr>微軟正黑體</vt:lpstr>
      <vt:lpstr>新細明體</vt:lpstr>
      <vt:lpstr>標楷體</vt:lpstr>
      <vt:lpstr>Brush Script MT</vt:lpstr>
      <vt:lpstr>Constantia</vt:lpstr>
      <vt:lpstr>Times New Roman</vt:lpstr>
      <vt:lpstr>Wingdings</vt:lpstr>
      <vt:lpstr>Wingdings 2</vt:lpstr>
      <vt:lpstr>圖釘</vt:lpstr>
      <vt:lpstr>臺北融合教育現場教學手冊(下冊) ─第三章自閉症學生的認識與輔導</vt:lpstr>
      <vt:lpstr>大  綱</vt:lpstr>
      <vt:lpstr>宣導方式 </vt:lpstr>
      <vt:lpstr>作業單一 </vt:lpstr>
      <vt:lpstr>作業單二 </vt:lpstr>
      <vt:lpstr>壹、導 讀  </vt:lpstr>
      <vt:lpstr>    教室裡的自閉症 </vt:lpstr>
      <vt:lpstr>什麼是重要的</vt:lpstr>
      <vt:lpstr>一、自閉症的定義 </vt:lpstr>
      <vt:lpstr>二、自閉症的特徵</vt:lpstr>
      <vt:lpstr>三、自閉症的類型</vt:lpstr>
      <vt:lpstr>三、自閉症的類型</vt:lpstr>
      <vt:lpstr>三、自閉症的類型—嚴重度</vt:lpstr>
      <vt:lpstr>三、自閉症的類型—嚴重度</vt:lpstr>
      <vt:lpstr>三、自閉症的類型—嚴重度</vt:lpstr>
      <vt:lpstr>四、自閉症的因應措施與教學策略</vt:lpstr>
      <vt:lpstr>四、自閉症的因應措施與教學策略</vt:lpstr>
      <vt:lpstr>四、自閉症的因應措施與教學策略</vt:lpstr>
      <vt:lpstr>建議延伸閱讀書目</vt:lpstr>
      <vt:lpstr>貳、自閉症學生案例分享—   案例一  亞斯伯格症  大雄</vt:lpstr>
      <vt:lpstr>二、問題概述與分析</vt:lpstr>
      <vt:lpstr>冬月老師來了</vt:lpstr>
      <vt:lpstr>三、介入輔導</vt:lpstr>
      <vt:lpstr>三、介入輔導</vt:lpstr>
      <vt:lpstr>三、介入輔導</vt:lpstr>
      <vt:lpstr>三、介入輔導</vt:lpstr>
      <vt:lpstr>四、綜合說明</vt:lpstr>
      <vt:lpstr>四、綜合說明</vt:lpstr>
      <vt:lpstr>貳、自閉症學生案例分享— 案例二 亞斯伯格(自閉症)大毛</vt:lpstr>
      <vt:lpstr>二、問題概述與分析</vt:lpstr>
      <vt:lpstr>三、介入輔導</vt:lpstr>
      <vt:lpstr>三、介入輔導</vt:lpstr>
      <vt:lpstr>三、介入輔導</vt:lpstr>
      <vt:lpstr>三、介入輔導</vt:lpstr>
      <vt:lpstr>三、介入輔導</vt:lpstr>
      <vt:lpstr>三、介入輔導</vt:lpstr>
      <vt:lpstr>四、綜合說明</vt:lpstr>
      <vt:lpstr>四、綜合說明</vt:lpstr>
      <vt:lpstr>四、綜合說明</vt:lpstr>
      <vt:lpstr>(二)問題常用的做法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臺北融合教育現場教學手冊(下冊) ─第三章自閉症學生的認識與輔導</dc:title>
  <dc:creator>ACER</dc:creator>
  <cp:lastModifiedBy>user01</cp:lastModifiedBy>
  <cp:revision>115</cp:revision>
  <dcterms:created xsi:type="dcterms:W3CDTF">2015-04-27T05:44:30Z</dcterms:created>
  <dcterms:modified xsi:type="dcterms:W3CDTF">2015-06-02T15:37:00Z</dcterms:modified>
</cp:coreProperties>
</file>