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5"/>
  </p:notesMasterIdLst>
  <p:handoutMasterIdLst>
    <p:handoutMasterId r:id="rId36"/>
  </p:handoutMasterIdLst>
  <p:sldIdLst>
    <p:sldId id="257" r:id="rId2"/>
    <p:sldId id="301" r:id="rId3"/>
    <p:sldId id="266" r:id="rId4"/>
    <p:sldId id="303" r:id="rId5"/>
    <p:sldId id="268" r:id="rId6"/>
    <p:sldId id="274" r:id="rId7"/>
    <p:sldId id="269" r:id="rId8"/>
    <p:sldId id="270" r:id="rId9"/>
    <p:sldId id="271" r:id="rId10"/>
    <p:sldId id="272" r:id="rId11"/>
    <p:sldId id="287" r:id="rId12"/>
    <p:sldId id="280" r:id="rId13"/>
    <p:sldId id="282" r:id="rId14"/>
    <p:sldId id="283" r:id="rId15"/>
    <p:sldId id="284" r:id="rId16"/>
    <p:sldId id="304" r:id="rId17"/>
    <p:sldId id="305" r:id="rId18"/>
    <p:sldId id="285" r:id="rId19"/>
    <p:sldId id="286" r:id="rId20"/>
    <p:sldId id="289" r:id="rId21"/>
    <p:sldId id="302" r:id="rId22"/>
    <p:sldId id="291" r:id="rId23"/>
    <p:sldId id="294" r:id="rId24"/>
    <p:sldId id="299" r:id="rId25"/>
    <p:sldId id="275" r:id="rId26"/>
    <p:sldId id="298" r:id="rId27"/>
    <p:sldId id="306" r:id="rId28"/>
    <p:sldId id="300" r:id="rId29"/>
    <p:sldId id="276" r:id="rId30"/>
    <p:sldId id="264" r:id="rId31"/>
    <p:sldId id="279" r:id="rId32"/>
    <p:sldId id="307" r:id="rId33"/>
    <p:sldId id="296" r:id="rId34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3366"/>
    <a:srgbClr val="6600CC"/>
    <a:srgbClr val="CCFFCC"/>
    <a:srgbClr val="FFFF99"/>
    <a:srgbClr val="FF3300"/>
    <a:srgbClr val="FF3399"/>
    <a:srgbClr val="CCFF99"/>
    <a:srgbClr val="CC99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0" autoAdjust="0"/>
  </p:normalViewPr>
  <p:slideViewPr>
    <p:cSldViewPr>
      <p:cViewPr varScale="1">
        <p:scale>
          <a:sx n="63" d="100"/>
          <a:sy n="63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56F52-DEFC-4432-9C69-E287E20BA23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439845B-1706-4B39-8210-70980D3B88AB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情緒密碼戰</a:t>
          </a:r>
          <a:endParaRPr lang="zh-TW" altLang="en-US" sz="3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43D58E8F-C7E7-433B-A082-ADC8AB866529}" type="parTrans" cxnId="{611609A8-6D3F-4019-BE4D-AB42CB55ACAD}">
      <dgm:prSet/>
      <dgm:spPr/>
      <dgm:t>
        <a:bodyPr/>
        <a:lstStyle/>
        <a:p>
          <a:endParaRPr lang="zh-TW" altLang="en-US"/>
        </a:p>
      </dgm:t>
    </dgm:pt>
    <dgm:pt modelId="{68B24B9C-0D46-42F1-B9FA-DCDFF3CC5912}" type="sibTrans" cxnId="{611609A8-6D3F-4019-BE4D-AB42CB55ACAD}">
      <dgm:prSet/>
      <dgm:spPr/>
      <dgm:t>
        <a:bodyPr/>
        <a:lstStyle/>
        <a:p>
          <a:endParaRPr lang="zh-TW" altLang="en-US"/>
        </a:p>
      </dgm:t>
    </dgm:pt>
    <dgm:pt modelId="{D15405F6-9465-4716-AAEF-72035C877292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畫情緒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515CC39D-70A0-40BC-971E-3B57EEB05327}" type="parTrans" cxnId="{2809381F-1C5F-4359-B506-87319D9B78E9}">
      <dgm:prSet/>
      <dgm:spPr/>
      <dgm:t>
        <a:bodyPr/>
        <a:lstStyle/>
        <a:p>
          <a:endParaRPr lang="zh-TW" altLang="en-US"/>
        </a:p>
      </dgm:t>
    </dgm:pt>
    <dgm:pt modelId="{ECA7A619-80B3-4518-95A3-FFDCD6441892}" type="sibTrans" cxnId="{2809381F-1C5F-4359-B506-87319D9B78E9}">
      <dgm:prSet/>
      <dgm:spPr/>
      <dgm:t>
        <a:bodyPr/>
        <a:lstStyle/>
        <a:p>
          <a:endParaRPr lang="zh-TW" altLang="en-US"/>
        </a:p>
      </dgm:t>
    </dgm:pt>
    <dgm:pt modelId="{3C9CADE5-65A7-4FCE-A8B0-54B62CE04C16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說書人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97466A32-0CC2-4397-A848-BEBC9631A1D2}" type="parTrans" cxnId="{B51518DC-3B0C-4789-B592-65B7B9CC6265}">
      <dgm:prSet/>
      <dgm:spPr/>
      <dgm:t>
        <a:bodyPr/>
        <a:lstStyle/>
        <a:p>
          <a:endParaRPr lang="zh-TW" altLang="en-US"/>
        </a:p>
      </dgm:t>
    </dgm:pt>
    <dgm:pt modelId="{739CDEC0-692F-48C1-996E-41328CF68FF6}" type="sibTrans" cxnId="{B51518DC-3B0C-4789-B592-65B7B9CC6265}">
      <dgm:prSet/>
      <dgm:spPr/>
      <dgm:t>
        <a:bodyPr/>
        <a:lstStyle/>
        <a:p>
          <a:endParaRPr lang="zh-TW" altLang="en-US"/>
        </a:p>
      </dgm:t>
    </dgm:pt>
    <dgm:pt modelId="{44195951-9F39-449E-BBF9-8A914C7C266B}">
      <dgm:prSet phldrT="[文字]" custT="1"/>
      <dgm:spPr>
        <a:solidFill>
          <a:srgbClr val="33CC33"/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情緒處方箋</a:t>
          </a:r>
          <a:endParaRPr lang="zh-TW" altLang="en-US" sz="3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4E45E046-B752-4D2D-BD53-12A746E67788}" type="parTrans" cxnId="{CE48FB6C-793C-4BCF-86C9-CA9B18A5A5B1}">
      <dgm:prSet/>
      <dgm:spPr/>
      <dgm:t>
        <a:bodyPr/>
        <a:lstStyle/>
        <a:p>
          <a:endParaRPr lang="zh-TW" altLang="en-US"/>
        </a:p>
      </dgm:t>
    </dgm:pt>
    <dgm:pt modelId="{1D7D775D-CA6F-40AE-9886-91067B567496}" type="sibTrans" cxnId="{CE48FB6C-793C-4BCF-86C9-CA9B18A5A5B1}">
      <dgm:prSet/>
      <dgm:spPr/>
      <dgm:t>
        <a:bodyPr/>
        <a:lstStyle/>
        <a:p>
          <a:endParaRPr lang="zh-TW" altLang="en-US"/>
        </a:p>
      </dgm:t>
    </dgm:pt>
    <dgm:pt modelId="{741DAC4F-24D5-4D81-8C1E-4EBE9D646932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釘子的故事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835AF41E-2A40-46D3-BD49-58B6FB1DD8EC}" type="parTrans" cxnId="{C0081C6F-A884-4E54-B56A-E5186D9F72E0}">
      <dgm:prSet/>
      <dgm:spPr/>
      <dgm:t>
        <a:bodyPr/>
        <a:lstStyle/>
        <a:p>
          <a:endParaRPr lang="zh-TW" altLang="en-US"/>
        </a:p>
      </dgm:t>
    </dgm:pt>
    <dgm:pt modelId="{EB02CBCB-86D2-4947-B278-07518012EB36}" type="sibTrans" cxnId="{C0081C6F-A884-4E54-B56A-E5186D9F72E0}">
      <dgm:prSet/>
      <dgm:spPr/>
      <dgm:t>
        <a:bodyPr/>
        <a:lstStyle/>
        <a:p>
          <a:endParaRPr lang="zh-TW" altLang="en-US"/>
        </a:p>
      </dgm:t>
    </dgm:pt>
    <dgm:pt modelId="{86012C7F-BB99-4E25-A703-635FA487D582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情緒紓解高手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4F63E23C-342F-4B2C-AA0B-94C4354085D0}" type="parTrans" cxnId="{8BAF0322-ED55-4A5C-9A8E-C84328FCA5DE}">
      <dgm:prSet/>
      <dgm:spPr/>
      <dgm:t>
        <a:bodyPr/>
        <a:lstStyle/>
        <a:p>
          <a:endParaRPr lang="zh-TW" altLang="en-US"/>
        </a:p>
      </dgm:t>
    </dgm:pt>
    <dgm:pt modelId="{5AB6AE5A-D8CF-4760-B100-5E89A0172120}" type="sibTrans" cxnId="{8BAF0322-ED55-4A5C-9A8E-C84328FCA5DE}">
      <dgm:prSet/>
      <dgm:spPr/>
      <dgm:t>
        <a:bodyPr/>
        <a:lstStyle/>
        <a:p>
          <a:endParaRPr lang="zh-TW" altLang="en-US"/>
        </a:p>
      </dgm:t>
    </dgm:pt>
    <dgm:pt modelId="{35651B8E-89A7-4114-BEBD-2DBA5F00811E}">
      <dgm:prSet phldrT="[文字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下一次</a:t>
          </a:r>
          <a:endParaRPr lang="en-US" altLang="zh-TW" sz="3200" dirty="0" smtClean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  <a:p>
          <a:r>
            <a:rPr lang="zh-TW" altLang="en-US" sz="3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微笑</a:t>
          </a:r>
          <a:endParaRPr lang="zh-TW" altLang="en-US" sz="3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A190ED78-6F77-40A4-98B1-02088CA4C9C3}" type="parTrans" cxnId="{D123575A-3EAE-4983-879C-0BE5856A3433}">
      <dgm:prSet/>
      <dgm:spPr/>
      <dgm:t>
        <a:bodyPr/>
        <a:lstStyle/>
        <a:p>
          <a:endParaRPr lang="zh-TW" altLang="en-US"/>
        </a:p>
      </dgm:t>
    </dgm:pt>
    <dgm:pt modelId="{1F06F1BF-EFDD-4338-A5C0-19F2DB263973}" type="sibTrans" cxnId="{D123575A-3EAE-4983-879C-0BE5856A3433}">
      <dgm:prSet/>
      <dgm:spPr/>
      <dgm:t>
        <a:bodyPr/>
        <a:lstStyle/>
        <a:p>
          <a:endParaRPr lang="zh-TW" altLang="en-US"/>
        </a:p>
      </dgm:t>
    </dgm:pt>
    <dgm:pt modelId="{16CC4285-B7CE-4116-97F5-CFD9359A9385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影片賞析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51164B09-9CFF-4908-928C-3D503BF0B8AC}" type="parTrans" cxnId="{54D19E72-860C-4646-AEBC-EA2CD51659BD}">
      <dgm:prSet/>
      <dgm:spPr/>
      <dgm:t>
        <a:bodyPr/>
        <a:lstStyle/>
        <a:p>
          <a:endParaRPr lang="zh-TW" altLang="en-US"/>
        </a:p>
      </dgm:t>
    </dgm:pt>
    <dgm:pt modelId="{2CCE8335-3F5D-4EE4-A0FF-98339AC88098}" type="sibTrans" cxnId="{54D19E72-860C-4646-AEBC-EA2CD51659BD}">
      <dgm:prSet/>
      <dgm:spPr/>
      <dgm:t>
        <a:bodyPr/>
        <a:lstStyle/>
        <a:p>
          <a:endParaRPr lang="zh-TW" altLang="en-US"/>
        </a:p>
      </dgm:t>
    </dgm:pt>
    <dgm:pt modelId="{76B6D370-B7E5-4348-AEBB-1064ABDB2ED1}">
      <dgm:prSet custT="1"/>
      <dgm:spPr>
        <a:solidFill>
          <a:srgbClr val="FF6600"/>
        </a:solidFill>
      </dgm:spPr>
      <dgm:t>
        <a:bodyPr/>
        <a:lstStyle/>
        <a:p>
          <a:r>
            <a:rPr lang="zh-TW" altLang="en-US" sz="3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冒險氣球</a:t>
          </a:r>
          <a:endParaRPr lang="zh-TW" altLang="en-US" sz="3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gm:t>
    </dgm:pt>
    <dgm:pt modelId="{A2C48833-7F45-4A43-A857-98BE79EBA128}" type="parTrans" cxnId="{73168739-4758-445F-A23F-2B863117E048}">
      <dgm:prSet/>
      <dgm:spPr/>
      <dgm:t>
        <a:bodyPr/>
        <a:lstStyle/>
        <a:p>
          <a:endParaRPr lang="zh-TW" altLang="en-US"/>
        </a:p>
      </dgm:t>
    </dgm:pt>
    <dgm:pt modelId="{80B97F1C-B2A8-40C3-8672-082BA334F43D}" type="sibTrans" cxnId="{73168739-4758-445F-A23F-2B863117E048}">
      <dgm:prSet/>
      <dgm:spPr/>
      <dgm:t>
        <a:bodyPr/>
        <a:lstStyle/>
        <a:p>
          <a:endParaRPr lang="zh-TW" altLang="en-US"/>
        </a:p>
      </dgm:t>
    </dgm:pt>
    <dgm:pt modelId="{4A5ABF4A-5A66-48CB-A79B-8757810494D3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正負向情緒體驗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6963D4D9-687B-4F15-94D8-9A1CD6360F21}" type="parTrans" cxnId="{A0A825FE-E64E-496D-A149-0D8310E2B7C9}">
      <dgm:prSet/>
      <dgm:spPr/>
      <dgm:t>
        <a:bodyPr/>
        <a:lstStyle/>
        <a:p>
          <a:endParaRPr lang="zh-TW" altLang="en-US"/>
        </a:p>
      </dgm:t>
    </dgm:pt>
    <dgm:pt modelId="{901699E4-4B7C-4232-BF5C-2981C80BF307}" type="sibTrans" cxnId="{A0A825FE-E64E-496D-A149-0D8310E2B7C9}">
      <dgm:prSet/>
      <dgm:spPr/>
      <dgm:t>
        <a:bodyPr/>
        <a:lstStyle/>
        <a:p>
          <a:endParaRPr lang="zh-TW" altLang="en-US"/>
        </a:p>
      </dgm:t>
    </dgm:pt>
    <dgm:pt modelId="{42AC5CED-8308-495B-BDE0-33AE90EE9B15}">
      <dgm:prSet phldrT="[文字]" custT="1"/>
      <dgm:spPr/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陽光新配方</a:t>
          </a:r>
          <a:endParaRPr lang="zh-TW" altLang="en-US" sz="2200" dirty="0">
            <a:latin typeface="標楷體" pitchFamily="65" charset="-120"/>
            <a:ea typeface="標楷體" pitchFamily="65" charset="-120"/>
          </a:endParaRPr>
        </a:p>
      </dgm:t>
    </dgm:pt>
    <dgm:pt modelId="{C05D117B-9B70-4E78-84FE-557D42BC2833}" type="parTrans" cxnId="{2FB0A32B-8D6E-4E8C-83A4-9F638FC827E7}">
      <dgm:prSet/>
      <dgm:spPr/>
      <dgm:t>
        <a:bodyPr/>
        <a:lstStyle/>
        <a:p>
          <a:endParaRPr lang="zh-TW" altLang="en-US"/>
        </a:p>
      </dgm:t>
    </dgm:pt>
    <dgm:pt modelId="{09A02DD1-BB6E-4966-A781-A8C37697B310}" type="sibTrans" cxnId="{2FB0A32B-8D6E-4E8C-83A4-9F638FC827E7}">
      <dgm:prSet/>
      <dgm:spPr/>
      <dgm:t>
        <a:bodyPr/>
        <a:lstStyle/>
        <a:p>
          <a:endParaRPr lang="zh-TW" altLang="en-US"/>
        </a:p>
      </dgm:t>
    </dgm:pt>
    <dgm:pt modelId="{23D727AF-F65D-45A2-9F76-A9C6DE199824}" type="pres">
      <dgm:prSet presAssocID="{9FC56F52-DEFC-4432-9C69-E287E20BA2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9CD6231-7A9E-43F0-8698-8C57C63C32B4}" type="pres">
      <dgm:prSet presAssocID="{9FC56F52-DEFC-4432-9C69-E287E20BA23B}" presName="tSp" presStyleCnt="0"/>
      <dgm:spPr/>
    </dgm:pt>
    <dgm:pt modelId="{EDF61CC7-30F0-4229-88BE-8EC2D1C0C139}" type="pres">
      <dgm:prSet presAssocID="{9FC56F52-DEFC-4432-9C69-E287E20BA23B}" presName="bSp" presStyleCnt="0"/>
      <dgm:spPr/>
    </dgm:pt>
    <dgm:pt modelId="{2E11AC0E-65D9-411E-BA75-6683EDDBAB67}" type="pres">
      <dgm:prSet presAssocID="{9FC56F52-DEFC-4432-9C69-E287E20BA23B}" presName="process" presStyleCnt="0"/>
      <dgm:spPr/>
    </dgm:pt>
    <dgm:pt modelId="{52B765ED-FD15-4A42-A5F7-C4764875E311}" type="pres">
      <dgm:prSet presAssocID="{8439845B-1706-4B39-8210-70980D3B88AB}" presName="composite1" presStyleCnt="0"/>
      <dgm:spPr/>
    </dgm:pt>
    <dgm:pt modelId="{E43A6728-1BF2-4DD4-AADB-4B21DD04CF94}" type="pres">
      <dgm:prSet presAssocID="{8439845B-1706-4B39-8210-70980D3B88AB}" presName="dummyNode1" presStyleLbl="node1" presStyleIdx="0" presStyleCnt="4"/>
      <dgm:spPr/>
    </dgm:pt>
    <dgm:pt modelId="{E19D0F02-8264-4451-9753-A69F253289F2}" type="pres">
      <dgm:prSet presAssocID="{8439845B-1706-4B39-8210-70980D3B88AB}" presName="childNode1" presStyleLbl="bgAcc1" presStyleIdx="0" presStyleCnt="4" custScaleX="167124" custScaleY="137518" custLinFactNeighborX="-14916" custLinFactNeighborY="-3953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632D12-6FDA-4285-B4F3-8FEB6550EF8D}" type="pres">
      <dgm:prSet presAssocID="{8439845B-1706-4B39-8210-70980D3B88A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17243B-510C-41DA-9D19-814587356FC3}" type="pres">
      <dgm:prSet presAssocID="{8439845B-1706-4B39-8210-70980D3B88AB}" presName="parentNode1" presStyleLbl="node1" presStyleIdx="0" presStyleCnt="4" custScaleX="200375" custScaleY="299268" custLinFactNeighborX="7058" custLinFactNeighborY="8299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01E6CE-5C17-4C3A-8886-234A01E9DC20}" type="pres">
      <dgm:prSet presAssocID="{8439845B-1706-4B39-8210-70980D3B88AB}" presName="connSite1" presStyleCnt="0"/>
      <dgm:spPr/>
    </dgm:pt>
    <dgm:pt modelId="{BB04ED45-8359-44E0-9C07-1938840ADC40}" type="pres">
      <dgm:prSet presAssocID="{68B24B9C-0D46-42F1-B9FA-DCDFF3CC5912}" presName="Name9" presStyleLbl="sibTrans2D1" presStyleIdx="0" presStyleCnt="3" custLinFactNeighborX="5959" custLinFactNeighborY="6930"/>
      <dgm:spPr/>
      <dgm:t>
        <a:bodyPr/>
        <a:lstStyle/>
        <a:p>
          <a:endParaRPr lang="zh-TW" altLang="en-US"/>
        </a:p>
      </dgm:t>
    </dgm:pt>
    <dgm:pt modelId="{373CB4F1-4452-49B5-8A5D-06DBF19F2509}" type="pres">
      <dgm:prSet presAssocID="{76B6D370-B7E5-4348-AEBB-1064ABDB2ED1}" presName="composite2" presStyleCnt="0"/>
      <dgm:spPr/>
    </dgm:pt>
    <dgm:pt modelId="{77790EDA-E27B-4EF8-8A67-E2C555C0B410}" type="pres">
      <dgm:prSet presAssocID="{76B6D370-B7E5-4348-AEBB-1064ABDB2ED1}" presName="dummyNode2" presStyleLbl="node1" presStyleIdx="0" presStyleCnt="4"/>
      <dgm:spPr/>
    </dgm:pt>
    <dgm:pt modelId="{72746509-8E89-4776-BB0A-196DA1E44F8C}" type="pres">
      <dgm:prSet presAssocID="{76B6D370-B7E5-4348-AEBB-1064ABDB2ED1}" presName="childNode2" presStyleLbl="bgAcc1" presStyleIdx="1" presStyleCnt="4" custScaleX="202455" custScaleY="138386" custLinFactNeighborX="-1674" custLinFactNeighborY="540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F0E5E9-4AC0-489C-A697-404E0D9FF1E3}" type="pres">
      <dgm:prSet presAssocID="{76B6D370-B7E5-4348-AEBB-1064ABDB2ED1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4441BC-8DC8-4490-84BD-1819A3B4B87C}" type="pres">
      <dgm:prSet presAssocID="{76B6D370-B7E5-4348-AEBB-1064ABDB2ED1}" presName="parentNode2" presStyleLbl="node1" presStyleIdx="1" presStyleCnt="4" custScaleX="175585" custScaleY="325555" custLinFactNeighborX="-14279" custLinFactNeighborY="-3796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AC7056-015C-4CCD-B807-B52601FA2A58}" type="pres">
      <dgm:prSet presAssocID="{76B6D370-B7E5-4348-AEBB-1064ABDB2ED1}" presName="connSite2" presStyleCnt="0"/>
      <dgm:spPr/>
    </dgm:pt>
    <dgm:pt modelId="{D3A53D5C-E296-45E1-9065-2F68D7295FF8}" type="pres">
      <dgm:prSet presAssocID="{80B97F1C-B2A8-40C3-8672-082BA334F43D}" presName="Name18" presStyleLbl="sibTrans2D1" presStyleIdx="1" presStyleCnt="3" custLinFactNeighborX="11133" custLinFactNeighborY="-3056"/>
      <dgm:spPr/>
      <dgm:t>
        <a:bodyPr/>
        <a:lstStyle/>
        <a:p>
          <a:endParaRPr lang="zh-TW" altLang="en-US"/>
        </a:p>
      </dgm:t>
    </dgm:pt>
    <dgm:pt modelId="{21B32F6E-61AB-47A2-87C5-FFF25A9D7200}" type="pres">
      <dgm:prSet presAssocID="{44195951-9F39-449E-BBF9-8A914C7C266B}" presName="composite1" presStyleCnt="0"/>
      <dgm:spPr/>
    </dgm:pt>
    <dgm:pt modelId="{18F7EF2A-BE0B-4CAA-9318-67CC01255AD6}" type="pres">
      <dgm:prSet presAssocID="{44195951-9F39-449E-BBF9-8A914C7C266B}" presName="dummyNode1" presStyleLbl="node1" presStyleIdx="1" presStyleCnt="4"/>
      <dgm:spPr/>
    </dgm:pt>
    <dgm:pt modelId="{FB704982-1E62-461D-B3FE-E72D38981663}" type="pres">
      <dgm:prSet presAssocID="{44195951-9F39-449E-BBF9-8A914C7C266B}" presName="childNode1" presStyleLbl="bgAcc1" presStyleIdx="2" presStyleCnt="4" custScaleX="265605" custScaleY="158950" custLinFactNeighborX="-7891" custLinFactNeighborY="-8402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14750A-CE75-4DA0-B120-C558F30C4D09}" type="pres">
      <dgm:prSet presAssocID="{44195951-9F39-449E-BBF9-8A914C7C266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8F7781-11BF-42F9-A3D9-9157E55389C5}" type="pres">
      <dgm:prSet presAssocID="{44195951-9F39-449E-BBF9-8A914C7C266B}" presName="parentNode1" presStyleLbl="node1" presStyleIdx="2" presStyleCnt="4" custScaleX="209256" custScaleY="352321" custLinFactNeighborX="-31373" custLinFactNeighborY="4370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C5142C-AD29-4FCF-A14F-4F8C190E2499}" type="pres">
      <dgm:prSet presAssocID="{44195951-9F39-449E-BBF9-8A914C7C266B}" presName="connSite1" presStyleCnt="0"/>
      <dgm:spPr/>
    </dgm:pt>
    <dgm:pt modelId="{AF875939-5245-48B4-BCC5-ADCE60307BD7}" type="pres">
      <dgm:prSet presAssocID="{1D7D775D-CA6F-40AE-9886-91067B567496}" presName="Name9" presStyleLbl="sibTrans2D1" presStyleIdx="2" presStyleCnt="3"/>
      <dgm:spPr/>
      <dgm:t>
        <a:bodyPr/>
        <a:lstStyle/>
        <a:p>
          <a:endParaRPr lang="zh-TW" altLang="en-US"/>
        </a:p>
      </dgm:t>
    </dgm:pt>
    <dgm:pt modelId="{10493A0A-E50B-4DBD-8EAA-BD5C7CED7D73}" type="pres">
      <dgm:prSet presAssocID="{35651B8E-89A7-4114-BEBD-2DBA5F00811E}" presName="composite2" presStyleCnt="0"/>
      <dgm:spPr/>
    </dgm:pt>
    <dgm:pt modelId="{7A91C070-A562-488F-9394-20E50184D92E}" type="pres">
      <dgm:prSet presAssocID="{35651B8E-89A7-4114-BEBD-2DBA5F00811E}" presName="dummyNode2" presStyleLbl="node1" presStyleIdx="2" presStyleCnt="4"/>
      <dgm:spPr/>
    </dgm:pt>
    <dgm:pt modelId="{BD98EB36-75CE-4903-A9E7-74D17C97E5C3}" type="pres">
      <dgm:prSet presAssocID="{35651B8E-89A7-4114-BEBD-2DBA5F00811E}" presName="childNode2" presStyleLbl="bgAcc1" presStyleIdx="3" presStyleCnt="4" custScaleX="246589" custScaleY="160088" custLinFactNeighborX="-42355" custLinFactNeighborY="986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DC0C89-EC76-40BB-976E-50824F4A8B55}" type="pres">
      <dgm:prSet presAssocID="{35651B8E-89A7-4114-BEBD-2DBA5F00811E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149262-0D52-4C93-A6C7-CB9113E33B48}" type="pres">
      <dgm:prSet presAssocID="{35651B8E-89A7-4114-BEBD-2DBA5F00811E}" presName="parentNode2" presStyleLbl="node1" presStyleIdx="3" presStyleCnt="4" custScaleX="217215" custScaleY="356311" custLinFactNeighborX="-49338" custLinFactNeighborY="-3367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AF2505-C3CC-41C1-9DF3-D798B4BC313B}" type="pres">
      <dgm:prSet presAssocID="{35651B8E-89A7-4114-BEBD-2DBA5F00811E}" presName="connSite2" presStyleCnt="0"/>
      <dgm:spPr/>
    </dgm:pt>
  </dgm:ptLst>
  <dgm:cxnLst>
    <dgm:cxn modelId="{66CE3F17-5D64-4FE8-B856-9D1A87B45CA7}" type="presOf" srcId="{42AC5CED-8308-495B-BDE0-33AE90EE9B15}" destId="{BD98EB36-75CE-4903-A9E7-74D17C97E5C3}" srcOrd="0" destOrd="1" presId="urn:microsoft.com/office/officeart/2005/8/layout/hProcess4"/>
    <dgm:cxn modelId="{F4F404A4-5280-42BF-BE2D-5AFDDFAA899B}" type="presOf" srcId="{741DAC4F-24D5-4D81-8C1E-4EBE9D646932}" destId="{4B14750A-CE75-4DA0-B120-C558F30C4D09}" srcOrd="1" destOrd="0" presId="urn:microsoft.com/office/officeart/2005/8/layout/hProcess4"/>
    <dgm:cxn modelId="{6221F10B-0A50-456E-BF37-718833C16E29}" type="presOf" srcId="{76B6D370-B7E5-4348-AEBB-1064ABDB2ED1}" destId="{4D4441BC-8DC8-4490-84BD-1819A3B4B87C}" srcOrd="0" destOrd="0" presId="urn:microsoft.com/office/officeart/2005/8/layout/hProcess4"/>
    <dgm:cxn modelId="{398C7183-688B-4969-9572-1756F469A0F6}" type="presOf" srcId="{741DAC4F-24D5-4D81-8C1E-4EBE9D646932}" destId="{FB704982-1E62-461D-B3FE-E72D38981663}" srcOrd="0" destOrd="0" presId="urn:microsoft.com/office/officeart/2005/8/layout/hProcess4"/>
    <dgm:cxn modelId="{B7483EA0-A8F2-4ECE-AE35-0A299707ED5E}" type="presOf" srcId="{86012C7F-BB99-4E25-A703-635FA487D582}" destId="{4B14750A-CE75-4DA0-B120-C558F30C4D09}" srcOrd="1" destOrd="1" presId="urn:microsoft.com/office/officeart/2005/8/layout/hProcess4"/>
    <dgm:cxn modelId="{069EAEA5-B81F-4319-8E99-B0D718FFCDD5}" type="presOf" srcId="{4A5ABF4A-5A66-48CB-A79B-8757810494D3}" destId="{72746509-8E89-4776-BB0A-196DA1E44F8C}" srcOrd="0" destOrd="0" presId="urn:microsoft.com/office/officeart/2005/8/layout/hProcess4"/>
    <dgm:cxn modelId="{2809381F-1C5F-4359-B506-87319D9B78E9}" srcId="{8439845B-1706-4B39-8210-70980D3B88AB}" destId="{D15405F6-9465-4716-AAEF-72035C877292}" srcOrd="0" destOrd="0" parTransId="{515CC39D-70A0-40BC-971E-3B57EEB05327}" sibTransId="{ECA7A619-80B3-4518-95A3-FFDCD6441892}"/>
    <dgm:cxn modelId="{B51518DC-3B0C-4789-B592-65B7B9CC6265}" srcId="{8439845B-1706-4B39-8210-70980D3B88AB}" destId="{3C9CADE5-65A7-4FCE-A8B0-54B62CE04C16}" srcOrd="1" destOrd="0" parTransId="{97466A32-0CC2-4397-A848-BEBC9631A1D2}" sibTransId="{739CDEC0-692F-48C1-996E-41328CF68FF6}"/>
    <dgm:cxn modelId="{D77BC61D-E44D-43A8-8F75-654E137D3D6C}" type="presOf" srcId="{35651B8E-89A7-4114-BEBD-2DBA5F00811E}" destId="{A2149262-0D52-4C93-A6C7-CB9113E33B48}" srcOrd="0" destOrd="0" presId="urn:microsoft.com/office/officeart/2005/8/layout/hProcess4"/>
    <dgm:cxn modelId="{8DB4C9C4-6FBA-407E-BAC4-668CFCEA9A10}" type="presOf" srcId="{3C9CADE5-65A7-4FCE-A8B0-54B62CE04C16}" destId="{E6632D12-6FDA-4285-B4F3-8FEB6550EF8D}" srcOrd="1" destOrd="1" presId="urn:microsoft.com/office/officeart/2005/8/layout/hProcess4"/>
    <dgm:cxn modelId="{71EA9B11-E36A-4657-A8B5-804DAAC79E2C}" type="presOf" srcId="{D15405F6-9465-4716-AAEF-72035C877292}" destId="{E6632D12-6FDA-4285-B4F3-8FEB6550EF8D}" srcOrd="1" destOrd="0" presId="urn:microsoft.com/office/officeart/2005/8/layout/hProcess4"/>
    <dgm:cxn modelId="{54D19E72-860C-4646-AEBC-EA2CD51659BD}" srcId="{35651B8E-89A7-4114-BEBD-2DBA5F00811E}" destId="{16CC4285-B7CE-4116-97F5-CFD9359A9385}" srcOrd="0" destOrd="0" parTransId="{51164B09-9CFF-4908-928C-3D503BF0B8AC}" sibTransId="{2CCE8335-3F5D-4EE4-A0FF-98339AC88098}"/>
    <dgm:cxn modelId="{CE48FB6C-793C-4BCF-86C9-CA9B18A5A5B1}" srcId="{9FC56F52-DEFC-4432-9C69-E287E20BA23B}" destId="{44195951-9F39-449E-BBF9-8A914C7C266B}" srcOrd="2" destOrd="0" parTransId="{4E45E046-B752-4D2D-BD53-12A746E67788}" sibTransId="{1D7D775D-CA6F-40AE-9886-91067B567496}"/>
    <dgm:cxn modelId="{2FB0A32B-8D6E-4E8C-83A4-9F638FC827E7}" srcId="{35651B8E-89A7-4114-BEBD-2DBA5F00811E}" destId="{42AC5CED-8308-495B-BDE0-33AE90EE9B15}" srcOrd="1" destOrd="0" parTransId="{C05D117B-9B70-4E78-84FE-557D42BC2833}" sibTransId="{09A02DD1-BB6E-4966-A781-A8C37697B310}"/>
    <dgm:cxn modelId="{66097786-1E2F-48C9-9303-14FC40D418B5}" type="presOf" srcId="{4A5ABF4A-5A66-48CB-A79B-8757810494D3}" destId="{E1F0E5E9-4AC0-489C-A697-404E0D9FF1E3}" srcOrd="1" destOrd="0" presId="urn:microsoft.com/office/officeart/2005/8/layout/hProcess4"/>
    <dgm:cxn modelId="{6EA3DFF7-AF07-4948-A80A-1D329B09B6FD}" type="presOf" srcId="{68B24B9C-0D46-42F1-B9FA-DCDFF3CC5912}" destId="{BB04ED45-8359-44E0-9C07-1938840ADC40}" srcOrd="0" destOrd="0" presId="urn:microsoft.com/office/officeart/2005/8/layout/hProcess4"/>
    <dgm:cxn modelId="{A0A825FE-E64E-496D-A149-0D8310E2B7C9}" srcId="{76B6D370-B7E5-4348-AEBB-1064ABDB2ED1}" destId="{4A5ABF4A-5A66-48CB-A79B-8757810494D3}" srcOrd="0" destOrd="0" parTransId="{6963D4D9-687B-4F15-94D8-9A1CD6360F21}" sibTransId="{901699E4-4B7C-4232-BF5C-2981C80BF307}"/>
    <dgm:cxn modelId="{8D4BE860-2AFA-434E-AC38-C13AE8B616CA}" type="presOf" srcId="{16CC4285-B7CE-4116-97F5-CFD9359A9385}" destId="{96DC0C89-EC76-40BB-976E-50824F4A8B55}" srcOrd="1" destOrd="0" presId="urn:microsoft.com/office/officeart/2005/8/layout/hProcess4"/>
    <dgm:cxn modelId="{63F0CC6C-CFC9-4672-81D6-ADF4295C0003}" type="presOf" srcId="{3C9CADE5-65A7-4FCE-A8B0-54B62CE04C16}" destId="{E19D0F02-8264-4451-9753-A69F253289F2}" srcOrd="0" destOrd="1" presId="urn:microsoft.com/office/officeart/2005/8/layout/hProcess4"/>
    <dgm:cxn modelId="{FA85F69B-8577-45A1-A15D-D0758B0220AA}" type="presOf" srcId="{16CC4285-B7CE-4116-97F5-CFD9359A9385}" destId="{BD98EB36-75CE-4903-A9E7-74D17C97E5C3}" srcOrd="0" destOrd="0" presId="urn:microsoft.com/office/officeart/2005/8/layout/hProcess4"/>
    <dgm:cxn modelId="{73168739-4758-445F-A23F-2B863117E048}" srcId="{9FC56F52-DEFC-4432-9C69-E287E20BA23B}" destId="{76B6D370-B7E5-4348-AEBB-1064ABDB2ED1}" srcOrd="1" destOrd="0" parTransId="{A2C48833-7F45-4A43-A857-98BE79EBA128}" sibTransId="{80B97F1C-B2A8-40C3-8672-082BA334F43D}"/>
    <dgm:cxn modelId="{8126104C-A523-42C4-9F01-1470097669E0}" type="presOf" srcId="{D15405F6-9465-4716-AAEF-72035C877292}" destId="{E19D0F02-8264-4451-9753-A69F253289F2}" srcOrd="0" destOrd="0" presId="urn:microsoft.com/office/officeart/2005/8/layout/hProcess4"/>
    <dgm:cxn modelId="{611609A8-6D3F-4019-BE4D-AB42CB55ACAD}" srcId="{9FC56F52-DEFC-4432-9C69-E287E20BA23B}" destId="{8439845B-1706-4B39-8210-70980D3B88AB}" srcOrd="0" destOrd="0" parTransId="{43D58E8F-C7E7-433B-A082-ADC8AB866529}" sibTransId="{68B24B9C-0D46-42F1-B9FA-DCDFF3CC5912}"/>
    <dgm:cxn modelId="{8BAF0322-ED55-4A5C-9A8E-C84328FCA5DE}" srcId="{44195951-9F39-449E-BBF9-8A914C7C266B}" destId="{86012C7F-BB99-4E25-A703-635FA487D582}" srcOrd="1" destOrd="0" parTransId="{4F63E23C-342F-4B2C-AA0B-94C4354085D0}" sibTransId="{5AB6AE5A-D8CF-4760-B100-5E89A0172120}"/>
    <dgm:cxn modelId="{616729B3-22EF-4D2D-9BEF-C37BD1577148}" type="presOf" srcId="{42AC5CED-8308-495B-BDE0-33AE90EE9B15}" destId="{96DC0C89-EC76-40BB-976E-50824F4A8B55}" srcOrd="1" destOrd="1" presId="urn:microsoft.com/office/officeart/2005/8/layout/hProcess4"/>
    <dgm:cxn modelId="{1D013B89-2566-4E73-BD5B-40CC078801DB}" type="presOf" srcId="{86012C7F-BB99-4E25-A703-635FA487D582}" destId="{FB704982-1E62-461D-B3FE-E72D38981663}" srcOrd="0" destOrd="1" presId="urn:microsoft.com/office/officeart/2005/8/layout/hProcess4"/>
    <dgm:cxn modelId="{96798513-7CF6-4A40-98B3-E889E28A13EE}" type="presOf" srcId="{80B97F1C-B2A8-40C3-8672-082BA334F43D}" destId="{D3A53D5C-E296-45E1-9065-2F68D7295FF8}" srcOrd="0" destOrd="0" presId="urn:microsoft.com/office/officeart/2005/8/layout/hProcess4"/>
    <dgm:cxn modelId="{58B3845E-D2A7-421D-A7A7-3AD9888EE57A}" type="presOf" srcId="{9FC56F52-DEFC-4432-9C69-E287E20BA23B}" destId="{23D727AF-F65D-45A2-9F76-A9C6DE199824}" srcOrd="0" destOrd="0" presId="urn:microsoft.com/office/officeart/2005/8/layout/hProcess4"/>
    <dgm:cxn modelId="{C0081C6F-A884-4E54-B56A-E5186D9F72E0}" srcId="{44195951-9F39-449E-BBF9-8A914C7C266B}" destId="{741DAC4F-24D5-4D81-8C1E-4EBE9D646932}" srcOrd="0" destOrd="0" parTransId="{835AF41E-2A40-46D3-BD49-58B6FB1DD8EC}" sibTransId="{EB02CBCB-86D2-4947-B278-07518012EB36}"/>
    <dgm:cxn modelId="{4A4B7AE2-7D78-4610-B006-C5DA88024194}" type="presOf" srcId="{44195951-9F39-449E-BBF9-8A914C7C266B}" destId="{A58F7781-11BF-42F9-A3D9-9157E55389C5}" srcOrd="0" destOrd="0" presId="urn:microsoft.com/office/officeart/2005/8/layout/hProcess4"/>
    <dgm:cxn modelId="{5F1AE1CB-C37A-4CC1-B96D-49A0512B920C}" type="presOf" srcId="{8439845B-1706-4B39-8210-70980D3B88AB}" destId="{4617243B-510C-41DA-9D19-814587356FC3}" srcOrd="0" destOrd="0" presId="urn:microsoft.com/office/officeart/2005/8/layout/hProcess4"/>
    <dgm:cxn modelId="{75F83387-E38C-4F71-8B35-28294276AAF3}" type="presOf" srcId="{1D7D775D-CA6F-40AE-9886-91067B567496}" destId="{AF875939-5245-48B4-BCC5-ADCE60307BD7}" srcOrd="0" destOrd="0" presId="urn:microsoft.com/office/officeart/2005/8/layout/hProcess4"/>
    <dgm:cxn modelId="{D123575A-3EAE-4983-879C-0BE5856A3433}" srcId="{9FC56F52-DEFC-4432-9C69-E287E20BA23B}" destId="{35651B8E-89A7-4114-BEBD-2DBA5F00811E}" srcOrd="3" destOrd="0" parTransId="{A190ED78-6F77-40A4-98B1-02088CA4C9C3}" sibTransId="{1F06F1BF-EFDD-4338-A5C0-19F2DB263973}"/>
    <dgm:cxn modelId="{AC425132-7CFE-4947-8003-9CD74172944B}" type="presParOf" srcId="{23D727AF-F65D-45A2-9F76-A9C6DE199824}" destId="{49CD6231-7A9E-43F0-8698-8C57C63C32B4}" srcOrd="0" destOrd="0" presId="urn:microsoft.com/office/officeart/2005/8/layout/hProcess4"/>
    <dgm:cxn modelId="{7884F33F-3265-4218-AEB2-C4A25B99BD40}" type="presParOf" srcId="{23D727AF-F65D-45A2-9F76-A9C6DE199824}" destId="{EDF61CC7-30F0-4229-88BE-8EC2D1C0C139}" srcOrd="1" destOrd="0" presId="urn:microsoft.com/office/officeart/2005/8/layout/hProcess4"/>
    <dgm:cxn modelId="{93557538-BDB9-478B-90D0-5912B9A5914F}" type="presParOf" srcId="{23D727AF-F65D-45A2-9F76-A9C6DE199824}" destId="{2E11AC0E-65D9-411E-BA75-6683EDDBAB67}" srcOrd="2" destOrd="0" presId="urn:microsoft.com/office/officeart/2005/8/layout/hProcess4"/>
    <dgm:cxn modelId="{CDD8B9D2-587F-4BF7-BCF8-92305F8F8C52}" type="presParOf" srcId="{2E11AC0E-65D9-411E-BA75-6683EDDBAB67}" destId="{52B765ED-FD15-4A42-A5F7-C4764875E311}" srcOrd="0" destOrd="0" presId="urn:microsoft.com/office/officeart/2005/8/layout/hProcess4"/>
    <dgm:cxn modelId="{C454C508-EA25-47FF-9627-386602950C04}" type="presParOf" srcId="{52B765ED-FD15-4A42-A5F7-C4764875E311}" destId="{E43A6728-1BF2-4DD4-AADB-4B21DD04CF94}" srcOrd="0" destOrd="0" presId="urn:microsoft.com/office/officeart/2005/8/layout/hProcess4"/>
    <dgm:cxn modelId="{3C5805C1-5AFA-46BB-A944-C7C81BD08DF1}" type="presParOf" srcId="{52B765ED-FD15-4A42-A5F7-C4764875E311}" destId="{E19D0F02-8264-4451-9753-A69F253289F2}" srcOrd="1" destOrd="0" presId="urn:microsoft.com/office/officeart/2005/8/layout/hProcess4"/>
    <dgm:cxn modelId="{7FAD9C57-D809-42A8-A5C1-0FFE73313B90}" type="presParOf" srcId="{52B765ED-FD15-4A42-A5F7-C4764875E311}" destId="{E6632D12-6FDA-4285-B4F3-8FEB6550EF8D}" srcOrd="2" destOrd="0" presId="urn:microsoft.com/office/officeart/2005/8/layout/hProcess4"/>
    <dgm:cxn modelId="{5149F96A-1B92-4A80-9910-F08A0A584066}" type="presParOf" srcId="{52B765ED-FD15-4A42-A5F7-C4764875E311}" destId="{4617243B-510C-41DA-9D19-814587356FC3}" srcOrd="3" destOrd="0" presId="urn:microsoft.com/office/officeart/2005/8/layout/hProcess4"/>
    <dgm:cxn modelId="{AB63BBCB-DF1D-497B-8388-2597E36B2463}" type="presParOf" srcId="{52B765ED-FD15-4A42-A5F7-C4764875E311}" destId="{4C01E6CE-5C17-4C3A-8886-234A01E9DC20}" srcOrd="4" destOrd="0" presId="urn:microsoft.com/office/officeart/2005/8/layout/hProcess4"/>
    <dgm:cxn modelId="{3E8AD5B2-7DCA-43E6-A463-1CF39D21C7A0}" type="presParOf" srcId="{2E11AC0E-65D9-411E-BA75-6683EDDBAB67}" destId="{BB04ED45-8359-44E0-9C07-1938840ADC40}" srcOrd="1" destOrd="0" presId="urn:microsoft.com/office/officeart/2005/8/layout/hProcess4"/>
    <dgm:cxn modelId="{4A15BD77-F8F1-46C0-8D77-A010973EDECF}" type="presParOf" srcId="{2E11AC0E-65D9-411E-BA75-6683EDDBAB67}" destId="{373CB4F1-4452-49B5-8A5D-06DBF19F2509}" srcOrd="2" destOrd="0" presId="urn:microsoft.com/office/officeart/2005/8/layout/hProcess4"/>
    <dgm:cxn modelId="{4CC6AD9D-1DBA-4E0E-8753-7D1E5DA5BCB5}" type="presParOf" srcId="{373CB4F1-4452-49B5-8A5D-06DBF19F2509}" destId="{77790EDA-E27B-4EF8-8A67-E2C555C0B410}" srcOrd="0" destOrd="0" presId="urn:microsoft.com/office/officeart/2005/8/layout/hProcess4"/>
    <dgm:cxn modelId="{7227F8A7-DCA1-470D-BEAF-85229D4E908E}" type="presParOf" srcId="{373CB4F1-4452-49B5-8A5D-06DBF19F2509}" destId="{72746509-8E89-4776-BB0A-196DA1E44F8C}" srcOrd="1" destOrd="0" presId="urn:microsoft.com/office/officeart/2005/8/layout/hProcess4"/>
    <dgm:cxn modelId="{3D3F18A0-8BDA-4606-9DCC-2B855C1BAAE9}" type="presParOf" srcId="{373CB4F1-4452-49B5-8A5D-06DBF19F2509}" destId="{E1F0E5E9-4AC0-489C-A697-404E0D9FF1E3}" srcOrd="2" destOrd="0" presId="urn:microsoft.com/office/officeart/2005/8/layout/hProcess4"/>
    <dgm:cxn modelId="{D20EC3F5-EBAB-40FC-BF72-522246732AA8}" type="presParOf" srcId="{373CB4F1-4452-49B5-8A5D-06DBF19F2509}" destId="{4D4441BC-8DC8-4490-84BD-1819A3B4B87C}" srcOrd="3" destOrd="0" presId="urn:microsoft.com/office/officeart/2005/8/layout/hProcess4"/>
    <dgm:cxn modelId="{03AAC429-1064-4080-A7D3-691353837644}" type="presParOf" srcId="{373CB4F1-4452-49B5-8A5D-06DBF19F2509}" destId="{D6AC7056-015C-4CCD-B807-B52601FA2A58}" srcOrd="4" destOrd="0" presId="urn:microsoft.com/office/officeart/2005/8/layout/hProcess4"/>
    <dgm:cxn modelId="{F7FFC362-E5FD-4834-A7D0-56B6FF1ACC39}" type="presParOf" srcId="{2E11AC0E-65D9-411E-BA75-6683EDDBAB67}" destId="{D3A53D5C-E296-45E1-9065-2F68D7295FF8}" srcOrd="3" destOrd="0" presId="urn:microsoft.com/office/officeart/2005/8/layout/hProcess4"/>
    <dgm:cxn modelId="{958A210B-6C22-4BE2-9FE1-6AE231FF04B9}" type="presParOf" srcId="{2E11AC0E-65D9-411E-BA75-6683EDDBAB67}" destId="{21B32F6E-61AB-47A2-87C5-FFF25A9D7200}" srcOrd="4" destOrd="0" presId="urn:microsoft.com/office/officeart/2005/8/layout/hProcess4"/>
    <dgm:cxn modelId="{E4BA34DC-4CE6-45B4-B705-C3E897B90D84}" type="presParOf" srcId="{21B32F6E-61AB-47A2-87C5-FFF25A9D7200}" destId="{18F7EF2A-BE0B-4CAA-9318-67CC01255AD6}" srcOrd="0" destOrd="0" presId="urn:microsoft.com/office/officeart/2005/8/layout/hProcess4"/>
    <dgm:cxn modelId="{1D69F109-A22D-4AA0-A9CA-13F8D58CE631}" type="presParOf" srcId="{21B32F6E-61AB-47A2-87C5-FFF25A9D7200}" destId="{FB704982-1E62-461D-B3FE-E72D38981663}" srcOrd="1" destOrd="0" presId="urn:microsoft.com/office/officeart/2005/8/layout/hProcess4"/>
    <dgm:cxn modelId="{6CE6C634-BA90-4048-BA5B-AC35A022C04F}" type="presParOf" srcId="{21B32F6E-61AB-47A2-87C5-FFF25A9D7200}" destId="{4B14750A-CE75-4DA0-B120-C558F30C4D09}" srcOrd="2" destOrd="0" presId="urn:microsoft.com/office/officeart/2005/8/layout/hProcess4"/>
    <dgm:cxn modelId="{75B6BC4B-761A-4C81-89E0-97877D1F00F1}" type="presParOf" srcId="{21B32F6E-61AB-47A2-87C5-FFF25A9D7200}" destId="{A58F7781-11BF-42F9-A3D9-9157E55389C5}" srcOrd="3" destOrd="0" presId="urn:microsoft.com/office/officeart/2005/8/layout/hProcess4"/>
    <dgm:cxn modelId="{F3141623-D676-444F-89DC-56371697B77A}" type="presParOf" srcId="{21B32F6E-61AB-47A2-87C5-FFF25A9D7200}" destId="{11C5142C-AD29-4FCF-A14F-4F8C190E2499}" srcOrd="4" destOrd="0" presId="urn:microsoft.com/office/officeart/2005/8/layout/hProcess4"/>
    <dgm:cxn modelId="{FE2D5887-E34E-4A8F-85AE-8F3CD552C76A}" type="presParOf" srcId="{2E11AC0E-65D9-411E-BA75-6683EDDBAB67}" destId="{AF875939-5245-48B4-BCC5-ADCE60307BD7}" srcOrd="5" destOrd="0" presId="urn:microsoft.com/office/officeart/2005/8/layout/hProcess4"/>
    <dgm:cxn modelId="{A0555CD5-F4B9-4632-9F42-C1DC620C1FAF}" type="presParOf" srcId="{2E11AC0E-65D9-411E-BA75-6683EDDBAB67}" destId="{10493A0A-E50B-4DBD-8EAA-BD5C7CED7D73}" srcOrd="6" destOrd="0" presId="urn:microsoft.com/office/officeart/2005/8/layout/hProcess4"/>
    <dgm:cxn modelId="{DED7BA40-BE08-40A0-854D-08DD43AC0FA6}" type="presParOf" srcId="{10493A0A-E50B-4DBD-8EAA-BD5C7CED7D73}" destId="{7A91C070-A562-488F-9394-20E50184D92E}" srcOrd="0" destOrd="0" presId="urn:microsoft.com/office/officeart/2005/8/layout/hProcess4"/>
    <dgm:cxn modelId="{2CE74E2C-20AB-46ED-9977-1E9C2FBC9026}" type="presParOf" srcId="{10493A0A-E50B-4DBD-8EAA-BD5C7CED7D73}" destId="{BD98EB36-75CE-4903-A9E7-74D17C97E5C3}" srcOrd="1" destOrd="0" presId="urn:microsoft.com/office/officeart/2005/8/layout/hProcess4"/>
    <dgm:cxn modelId="{70F3E2DD-E760-408B-821F-B95816A65726}" type="presParOf" srcId="{10493A0A-E50B-4DBD-8EAA-BD5C7CED7D73}" destId="{96DC0C89-EC76-40BB-976E-50824F4A8B55}" srcOrd="2" destOrd="0" presId="urn:microsoft.com/office/officeart/2005/8/layout/hProcess4"/>
    <dgm:cxn modelId="{41494F9A-FAB6-478E-BC4A-574CA82687A6}" type="presParOf" srcId="{10493A0A-E50B-4DBD-8EAA-BD5C7CED7D73}" destId="{A2149262-0D52-4C93-A6C7-CB9113E33B48}" srcOrd="3" destOrd="0" presId="urn:microsoft.com/office/officeart/2005/8/layout/hProcess4"/>
    <dgm:cxn modelId="{A134E932-0503-4809-8FB1-EC8766F502F7}" type="presParOf" srcId="{10493A0A-E50B-4DBD-8EAA-BD5C7CED7D73}" destId="{A9AF2505-C3CC-41C1-9DF3-D798B4BC313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9D0F02-8264-4451-9753-A69F253289F2}">
      <dsp:nvSpPr>
        <dsp:cNvPr id="0" name=""/>
        <dsp:cNvSpPr/>
      </dsp:nvSpPr>
      <dsp:spPr>
        <a:xfrm>
          <a:off x="0" y="1801918"/>
          <a:ext cx="1461864" cy="9921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畫情緒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說書人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22832" y="1824750"/>
        <a:ext cx="1416200" cy="733872"/>
      </dsp:txXfrm>
    </dsp:sp>
    <dsp:sp modelId="{BB04ED45-8359-44E0-9C07-1938840ADC40}">
      <dsp:nvSpPr>
        <dsp:cNvPr id="0" name=""/>
        <dsp:cNvSpPr/>
      </dsp:nvSpPr>
      <dsp:spPr>
        <a:xfrm>
          <a:off x="941586" y="2532773"/>
          <a:ext cx="1803099" cy="1803099"/>
        </a:xfrm>
        <a:prstGeom prst="leftCircularArrow">
          <a:avLst>
            <a:gd name="adj1" fmla="val 1292"/>
            <a:gd name="adj2" fmla="val 152288"/>
            <a:gd name="adj3" fmla="val 2274198"/>
            <a:gd name="adj4" fmla="val 9370888"/>
            <a:gd name="adj5" fmla="val 15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7243B-510C-41DA-9D19-814587356FC3}">
      <dsp:nvSpPr>
        <dsp:cNvPr id="0" name=""/>
        <dsp:cNvSpPr/>
      </dsp:nvSpPr>
      <dsp:spPr>
        <a:xfrm>
          <a:off x="155022" y="2737934"/>
          <a:ext cx="1557970" cy="925327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情緒密碼戰</a:t>
          </a:r>
          <a:endParaRPr lang="zh-TW" altLang="en-US" sz="3200" kern="1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182124" y="2765036"/>
        <a:ext cx="1503766" cy="871123"/>
      </dsp:txXfrm>
    </dsp:sp>
    <dsp:sp modelId="{72746509-8E89-4776-BB0A-196DA1E44F8C}">
      <dsp:nvSpPr>
        <dsp:cNvPr id="0" name=""/>
        <dsp:cNvSpPr/>
      </dsp:nvSpPr>
      <dsp:spPr>
        <a:xfrm>
          <a:off x="1754377" y="2800063"/>
          <a:ext cx="1770911" cy="9983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正負向情緒體驗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1777353" y="3036981"/>
        <a:ext cx="1724959" cy="738504"/>
      </dsp:txXfrm>
    </dsp:sp>
    <dsp:sp modelId="{D3A53D5C-E296-45E1-9065-2F68D7295FF8}">
      <dsp:nvSpPr>
        <dsp:cNvPr id="0" name=""/>
        <dsp:cNvSpPr/>
      </dsp:nvSpPr>
      <dsp:spPr>
        <a:xfrm>
          <a:off x="2884542" y="984573"/>
          <a:ext cx="2373873" cy="2373873"/>
        </a:xfrm>
        <a:prstGeom prst="circularArrow">
          <a:avLst>
            <a:gd name="adj1" fmla="val 981"/>
            <a:gd name="adj2" fmla="val 114873"/>
            <a:gd name="adj3" fmla="val 18880555"/>
            <a:gd name="adj4" fmla="val 11746449"/>
            <a:gd name="adj5" fmla="val 114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441BC-8DC8-4490-84BD-1819A3B4B87C}">
      <dsp:nvSpPr>
        <dsp:cNvPr id="0" name=""/>
        <dsp:cNvSpPr/>
      </dsp:nvSpPr>
      <dsp:spPr>
        <a:xfrm>
          <a:off x="2006627" y="1928250"/>
          <a:ext cx="1365221" cy="1006606"/>
        </a:xfrm>
        <a:prstGeom prst="roundRect">
          <a:avLst>
            <a:gd name="adj" fmla="val 10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冒險氣球</a:t>
          </a:r>
          <a:endParaRPr lang="zh-TW" altLang="en-US" sz="3200" kern="1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2036109" y="1957732"/>
        <a:ext cx="1306257" cy="947642"/>
      </dsp:txXfrm>
    </dsp:sp>
    <dsp:sp modelId="{FB704982-1E62-461D-B3FE-E72D38981663}">
      <dsp:nvSpPr>
        <dsp:cNvPr id="0" name=""/>
        <dsp:cNvSpPr/>
      </dsp:nvSpPr>
      <dsp:spPr>
        <a:xfrm>
          <a:off x="3581811" y="1390708"/>
          <a:ext cx="2323295" cy="11467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釘子的故事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情緒紓解高手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3608201" y="1417098"/>
        <a:ext cx="2270515" cy="848245"/>
      </dsp:txXfrm>
    </dsp:sp>
    <dsp:sp modelId="{AF875939-5245-48B4-BCC5-ADCE60307BD7}">
      <dsp:nvSpPr>
        <dsp:cNvPr id="0" name=""/>
        <dsp:cNvSpPr/>
      </dsp:nvSpPr>
      <dsp:spPr>
        <a:xfrm>
          <a:off x="4655000" y="2183380"/>
          <a:ext cx="2304577" cy="2304577"/>
        </a:xfrm>
        <a:prstGeom prst="leftCircularArrow">
          <a:avLst>
            <a:gd name="adj1" fmla="val 1011"/>
            <a:gd name="adj2" fmla="val 118404"/>
            <a:gd name="adj3" fmla="val 2821567"/>
            <a:gd name="adj4" fmla="val 9952141"/>
            <a:gd name="adj5" fmla="val 117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F7781-11BF-42F9-A3D9-9157E55389C5}">
      <dsp:nvSpPr>
        <dsp:cNvPr id="0" name=""/>
        <dsp:cNvSpPr/>
      </dsp:nvSpPr>
      <dsp:spPr>
        <a:xfrm>
          <a:off x="3900825" y="2521462"/>
          <a:ext cx="1627022" cy="1089365"/>
        </a:xfrm>
        <a:prstGeom prst="roundRect">
          <a:avLst>
            <a:gd name="adj" fmla="val 10000"/>
          </a:avLst>
        </a:prstGeom>
        <a:solidFill>
          <a:srgbClr val="33CC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情緒處方箋</a:t>
          </a:r>
          <a:endParaRPr lang="zh-TW" altLang="en-US" sz="3200" kern="1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3932731" y="2553368"/>
        <a:ext cx="1563210" cy="1025553"/>
      </dsp:txXfrm>
    </dsp:sp>
    <dsp:sp modelId="{BD98EB36-75CE-4903-A9E7-74D17C97E5C3}">
      <dsp:nvSpPr>
        <dsp:cNvPr id="0" name=""/>
        <dsp:cNvSpPr/>
      </dsp:nvSpPr>
      <dsp:spPr>
        <a:xfrm>
          <a:off x="5714549" y="3037442"/>
          <a:ext cx="2156959" cy="1154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影片賞析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陽光新配方</a:t>
          </a:r>
          <a:endParaRPr lang="zh-TW" altLang="en-US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5741128" y="3311515"/>
        <a:ext cx="2103801" cy="854318"/>
      </dsp:txXfrm>
    </dsp:sp>
    <dsp:sp modelId="{A2149262-0D52-4C93-A6C7-CB9113E33B48}">
      <dsp:nvSpPr>
        <dsp:cNvPr id="0" name=""/>
        <dsp:cNvSpPr/>
      </dsp:nvSpPr>
      <dsp:spPr>
        <a:xfrm>
          <a:off x="6081233" y="1887639"/>
          <a:ext cx="1688906" cy="1101702"/>
        </a:xfrm>
        <a:prstGeom prst="roundRect">
          <a:avLst>
            <a:gd name="adj" fmla="val 10000"/>
          </a:avLst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下一次</a:t>
          </a:r>
          <a:endParaRPr lang="en-US" altLang="zh-TW" sz="3200" kern="1200" dirty="0" smtClean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rPr>
            <a:t>微笑</a:t>
          </a:r>
          <a:endParaRPr lang="zh-TW" altLang="en-US" sz="3200" kern="1200" dirty="0">
            <a:solidFill>
              <a:schemeClr val="tx1"/>
            </a:solidFill>
            <a:latin typeface="華康中圓體" pitchFamily="49" charset="-120"/>
            <a:ea typeface="華康中圓體" pitchFamily="49" charset="-120"/>
          </a:endParaRPr>
        </a:p>
      </dsp:txBody>
      <dsp:txXfrm>
        <a:off x="6113501" y="1919907"/>
        <a:ext cx="1624370" cy="1037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628D3-9D37-477F-A5D9-9F7DAF9B6D48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5091-9C70-4F24-B14F-3425A67C8A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23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09C82-2764-4F7A-A94C-FFA3CC63EC7B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B6878-0A74-4417-98F7-D12621D2140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490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本校</a:t>
            </a:r>
            <a:r>
              <a:rPr lang="en-US" altLang="zh-TW" dirty="0" smtClean="0"/>
              <a:t>58</a:t>
            </a:r>
            <a:r>
              <a:rPr lang="zh-TW" altLang="en-US" dirty="0" smtClean="0"/>
              <a:t>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6878-0A74-4417-98F7-D12621D2140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3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多講一些老師的準備：</a:t>
            </a:r>
            <a:endParaRPr lang="en-US" altLang="zh-TW" dirty="0" smtClean="0"/>
          </a:p>
          <a:p>
            <a:r>
              <a:rPr lang="zh-TW" altLang="en-US" dirty="0" smtClean="0"/>
              <a:t>上課前會先看過去的檔案資料、邀請上過課的老師經驗分享、針對改進之處收集資料</a:t>
            </a:r>
            <a:endParaRPr lang="en-US" altLang="zh-TW" dirty="0" smtClean="0"/>
          </a:p>
          <a:p>
            <a:r>
              <a:rPr lang="zh-TW" altLang="en-US" dirty="0" smtClean="0"/>
              <a:t>活動方式的改變：桌遊（創意＋理解）、體驗（同理心）→ 翻轉→體驗、實踐、省思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6878-0A74-4417-98F7-D12621D2140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89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F57-56B1-4C49-AC80-769D9259B0F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dirty="0" smtClean="0"/>
              <a:t>常態性、時間多、對話多</a:t>
            </a:r>
          </a:p>
          <a:p>
            <a:r>
              <a:rPr lang="zh-TW" altLang="zh-TW" dirty="0" smtClean="0"/>
              <a:t>針對一個主題討論很多次</a:t>
            </a:r>
          </a:p>
          <a:p>
            <a:r>
              <a:rPr lang="zh-TW" altLang="zh-TW" dirty="0" smtClean="0"/>
              <a:t>每週固定</a:t>
            </a:r>
          </a:p>
          <a:p>
            <a:r>
              <a:rPr lang="zh-TW" altLang="zh-TW" dirty="0" smtClean="0"/>
              <a:t>好處：課程完整、不會死角、多元激盪、不同上法有值得的學習、問話的技巧</a:t>
            </a:r>
          </a:p>
          <a:p>
            <a:r>
              <a:rPr lang="zh-TW" altLang="zh-TW" dirty="0" smtClean="0"/>
              <a:t>快速的修正</a:t>
            </a:r>
          </a:p>
          <a:p>
            <a:r>
              <a:rPr lang="zh-TW" altLang="zh-TW" dirty="0" smtClean="0"/>
              <a:t>課程設計有邏輯架構</a:t>
            </a:r>
          </a:p>
          <a:p>
            <a:r>
              <a:rPr lang="zh-TW" altLang="zh-TW" dirty="0" smtClean="0"/>
              <a:t>教師對教材的熟悉度較高</a:t>
            </a:r>
            <a:endParaRPr lang="zh-TW" altLang="en-US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dirty="0" smtClean="0">
                <a:solidFill>
                  <a:srgbClr val="002060"/>
                </a:solidFill>
              </a:rPr>
              <a:t>共同備課促成社群成員</a:t>
            </a:r>
            <a:r>
              <a:rPr lang="zh-TW" altLang="en-US" dirty="0" smtClean="0">
                <a:solidFill>
                  <a:srgbClr val="002060"/>
                </a:solidFill>
              </a:rPr>
              <a:t>常密集</a:t>
            </a:r>
            <a:r>
              <a:rPr lang="zh-TW" altLang="zh-TW" dirty="0" smtClean="0">
                <a:solidFill>
                  <a:srgbClr val="002060"/>
                </a:solidFill>
              </a:rPr>
              <a:t>討論，彼此腦力激盪產出的</a:t>
            </a:r>
            <a:r>
              <a:rPr lang="zh-TW" altLang="en-US" dirty="0" smtClean="0">
                <a:solidFill>
                  <a:srgbClr val="002060"/>
                </a:solidFill>
              </a:rPr>
              <a:t>教學設計</a:t>
            </a:r>
            <a:r>
              <a:rPr lang="zh-TW" altLang="zh-TW" dirty="0" smtClean="0">
                <a:solidFill>
                  <a:srgbClr val="002060"/>
                </a:solidFill>
              </a:rPr>
              <a:t>，能提升</a:t>
            </a:r>
            <a:r>
              <a:rPr lang="zh-TW" altLang="en-US" dirty="0" smtClean="0">
                <a:solidFill>
                  <a:srgbClr val="002060"/>
                </a:solidFill>
              </a:rPr>
              <a:t>豐富</a:t>
            </a:r>
            <a:r>
              <a:rPr lang="zh-TW" altLang="zh-TW" dirty="0" smtClean="0">
                <a:solidFill>
                  <a:srgbClr val="002060"/>
                </a:solidFill>
              </a:rPr>
              <a:t>課程的多樣性</a:t>
            </a:r>
            <a:r>
              <a:rPr lang="zh-TW" altLang="en-US" dirty="0" smtClean="0">
                <a:solidFill>
                  <a:srgbClr val="002060"/>
                </a:solidFill>
              </a:rPr>
              <a:t>，</a:t>
            </a:r>
            <a:r>
              <a:rPr lang="zh-TW" altLang="zh-TW" dirty="0" smtClean="0">
                <a:solidFill>
                  <a:srgbClr val="002060"/>
                </a:solidFill>
              </a:rPr>
              <a:t>實際運用於</a:t>
            </a:r>
            <a:r>
              <a:rPr lang="zh-TW" altLang="en-US" dirty="0" smtClean="0">
                <a:solidFill>
                  <a:srgbClr val="002060"/>
                </a:solidFill>
              </a:rPr>
              <a:t>課堂</a:t>
            </a:r>
            <a:r>
              <a:rPr lang="zh-TW" altLang="zh-TW" dirty="0" smtClean="0">
                <a:solidFill>
                  <a:srgbClr val="002060"/>
                </a:solidFill>
              </a:rPr>
              <a:t>教學。</a:t>
            </a:r>
            <a:r>
              <a:rPr lang="zh-TW" altLang="en-US" dirty="0" smtClean="0">
                <a:solidFill>
                  <a:srgbClr val="002060"/>
                </a:solidFill>
              </a:rPr>
              <a:t>且有助於新進教師掌握與瞭解課程進行脈絡，增進教學品質與均質。</a:t>
            </a:r>
            <a:endParaRPr lang="en-US" altLang="zh-TW" dirty="0" smtClean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B6878-0A74-4417-98F7-D12621D21405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089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92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820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4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33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95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71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715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18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19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41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04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BBAE4-5187-4913-9A46-D85CFFCC92EE}" type="datetimeFigureOut">
              <a:rPr lang="zh-TW" altLang="en-US" smtClean="0"/>
              <a:pPr/>
              <a:t>2014/11/24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980F9-18CC-46B2-9560-502AD88A917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53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102-1%20-%20&#36628;&#20061;&#24859;&#24773;&#35611;&#22530;&#20633;&#35506;&#37325;&#40670;&#33287;&#32000;&#37636;%20.docx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102-2%20-%20&#24046;&#30064;&#21270;&#25945;&#23416;&#30740;&#32722;%20-%20&#35352;&#37636;%20-%20103.03.27.do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103&#32156;&#21512;&#27963;&#21205;&#38936;&#21484;&#20998;&#20139;%20-%20103.08.18/102-2%20-%20&#29983;&#28079;&#31995;&#21015;&#21345;&#29255;&#30340;&#39636;&#39511;&#33287;&#25945;&#23416;&#25033;&#29992;%20-%20&#35352;&#37636;%20-%20103.04.10%20(1)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102-2%20-%20&#29983;&#28079;&#31995;&#21015;&#21345;&#29255;&#30340;&#39636;&#39511;&#33287;&#25945;&#23416;&#25033;&#29992;%20-%20&#35352;&#37636;%20-%20103.04.10%20(1).doc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20.jpeg"/><Relationship Id="rId2" Type="http://schemas.openxmlformats.org/officeDocument/2006/relationships/hyperlink" Target="102-2%20-%20&#32156;&#21512;&#27963;&#21205;&#38936;&#22495;&#25104;&#25928;&#22577;&#21578;&#34920;&#65288;OK&#65289;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102-1-&#20843;&#24180;&#32026;-&#36628;&#23566;&#27963;&#21205;&#31185;-&#26399;&#26411;&#35506;&#31243;&#27298;&#35342;&#65288;&#30906;&#23450;&#29256;&#65289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102-1%20-%20&#32156;&#21512;&#27963;&#21205;&#38936;&#22495;_&#20849;&#21516;&#20633;&#35506;&#24037;&#20316;&#35336;&#30059;&#26280;&#34892;&#20107;&#26310;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102-2%20-%20&#32156;&#21512;&#27963;&#21205;&#38936;&#22495;_&#20849;&#21516;&#20633;&#35506;&#24037;&#20316;&#35336;&#30059;&#26280;&#34892;&#20107;&#26310;.docx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103&#32156;&#21512;&#27963;&#21205;&#38936;&#21484;&#20998;&#20139;%20-%20103.08.18/102-1%20-%20&#19971;&#24180;&#32026;&#20849;&#21516;&#20633;&#35506;&#37325;&#40670;&#33287;&#32000;&#37636;&#65288;&#25105;&#30340;&#22810;&#20803;&#38754;&#35980;&#65289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0843;&#24180;&#32026;&#21451;&#35516;&#33836;&#27506;&#20633;&#35506;&#37325;&#40670;.doc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&#20843;&#24180;&#32026;&#36628;&#23566;&#31185;&#20633;&#35506;&#32000;&#37636;0909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476672"/>
            <a:ext cx="8820472" cy="20162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>
              <a:spcBef>
                <a:spcPts val="1200"/>
              </a:spcBef>
            </a:pPr>
            <a:r>
              <a:rPr lang="zh-TW" altLang="en-US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共同備課實例分享</a:t>
            </a:r>
            <a:endParaRPr lang="en-US" altLang="zh-TW" sz="60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00">
              <a:spcBef>
                <a:spcPts val="1200"/>
              </a:spcBef>
            </a:pPr>
            <a:r>
              <a:rPr lang="en-US" altLang="zh-TW" sz="60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(102-103)</a:t>
            </a:r>
            <a:endParaRPr lang="zh-TW" altLang="en-US" sz="60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43608" y="3356992"/>
            <a:ext cx="6624736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zh-TW" altLang="en-US" sz="4000" kern="0" dirty="0" smtClean="0"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北投國中 劉理枝 </a:t>
            </a:r>
            <a:endParaRPr lang="en-US" altLang="ja-JP" sz="4000" kern="0" dirty="0">
              <a:effectLst>
                <a:glow rad="101600">
                  <a:srgbClr val="FFC000">
                    <a:alpha val="60000"/>
                  </a:srgb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11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10626" r="44832" b="67344"/>
          <a:stretch/>
        </p:blipFill>
        <p:spPr bwMode="auto">
          <a:xfrm>
            <a:off x="45673" y="879184"/>
            <a:ext cx="8856984" cy="5819711"/>
          </a:xfrm>
          <a:prstGeom prst="rect">
            <a:avLst/>
          </a:prstGeom>
          <a:noFill/>
          <a:ln w="25400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14735" r="56121" b="70837"/>
          <a:stretch/>
        </p:blipFill>
        <p:spPr bwMode="auto">
          <a:xfrm>
            <a:off x="3851920" y="4005064"/>
            <a:ext cx="4968552" cy="1944217"/>
          </a:xfrm>
          <a:prstGeom prst="rect">
            <a:avLst/>
          </a:prstGeom>
          <a:noFill/>
          <a:ln w="254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t="14485" r="55876" b="72757"/>
          <a:stretch/>
        </p:blipFill>
        <p:spPr bwMode="auto">
          <a:xfrm>
            <a:off x="3851920" y="156490"/>
            <a:ext cx="4968552" cy="2031388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3767" r="53509" b="76201"/>
          <a:stretch/>
        </p:blipFill>
        <p:spPr bwMode="auto">
          <a:xfrm>
            <a:off x="3810507" y="2304552"/>
            <a:ext cx="4968552" cy="14844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5536" y="156490"/>
            <a:ext cx="3312368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輔九 備課記錄檔案</a:t>
            </a:r>
            <a:endParaRPr lang="zh-TW" altLang="en-US" sz="2800" dirty="0"/>
          </a:p>
        </p:txBody>
      </p:sp>
      <p:cxnSp>
        <p:nvCxnSpPr>
          <p:cNvPr id="10" name="直線接點 9">
            <a:hlinkClick r:id="rId6" action="ppaction://hlinkfile"/>
          </p:cNvPr>
          <p:cNvCxnSpPr/>
          <p:nvPr/>
        </p:nvCxnSpPr>
        <p:spPr>
          <a:xfrm>
            <a:off x="1331640" y="6381328"/>
            <a:ext cx="38164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0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836712"/>
            <a:ext cx="9144000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4000" dirty="0" smtClean="0">
                <a:solidFill>
                  <a:srgbClr val="0070C0"/>
                </a:solidFill>
              </a:rPr>
              <a:t>轉眼間</a:t>
            </a:r>
            <a:r>
              <a:rPr lang="zh-TW" altLang="en-US" sz="5400" dirty="0" smtClean="0">
                <a:solidFill>
                  <a:srgbClr val="0070C0"/>
                </a:solidFill>
              </a:rPr>
              <a:t>，</a:t>
            </a:r>
            <a:r>
              <a:rPr lang="zh-TW" altLang="en-US" sz="4000" dirty="0" smtClean="0">
                <a:solidFill>
                  <a:srgbClr val="0070C0"/>
                </a:solidFill>
              </a:rPr>
              <a:t>上學期過去了</a:t>
            </a:r>
            <a:r>
              <a:rPr lang="en-US" altLang="zh-TW" sz="4000" dirty="0" smtClean="0">
                <a:solidFill>
                  <a:srgbClr val="0070C0"/>
                </a:solidFill>
              </a:rPr>
              <a:t>….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4716016" cy="3955813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3536582"/>
            <a:ext cx="4196534" cy="332141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2" descr="http://3c.ltn.com.tw/Upload/3c/page/2013/10/29/131029-10847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10" y="548680"/>
            <a:ext cx="1790754" cy="22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260648"/>
            <a:ext cx="61206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102-2 </a:t>
            </a:r>
            <a:r>
              <a:rPr lang="zh-TW" altLang="en-US" sz="3200" dirty="0" smtClean="0">
                <a:solidFill>
                  <a:srgbClr val="FF0000"/>
                </a:solidFill>
              </a:rPr>
              <a:t>備課重點 </a:t>
            </a:r>
            <a:r>
              <a:rPr lang="en-US" altLang="zh-TW" sz="3200" dirty="0" smtClean="0">
                <a:solidFill>
                  <a:srgbClr val="FF0000"/>
                </a:solidFill>
              </a:rPr>
              <a:t>–</a:t>
            </a:r>
            <a:r>
              <a:rPr lang="zh-TW" altLang="en-US" sz="3200" dirty="0" smtClean="0">
                <a:solidFill>
                  <a:srgbClr val="FF0000"/>
                </a:solidFill>
              </a:rPr>
              <a:t> 差異化教學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12727" r="29722" b="59584"/>
          <a:stretch/>
        </p:blipFill>
        <p:spPr bwMode="auto">
          <a:xfrm>
            <a:off x="0" y="1124744"/>
            <a:ext cx="7272808" cy="5733256"/>
          </a:xfrm>
          <a:prstGeom prst="rect">
            <a:avLst/>
          </a:prstGeom>
          <a:ln w="15875">
            <a:solidFill>
              <a:srgbClr val="CC99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10833" r="56451" b="68381"/>
          <a:stretch/>
        </p:blipFill>
        <p:spPr bwMode="auto">
          <a:xfrm>
            <a:off x="4283968" y="2998088"/>
            <a:ext cx="4860032" cy="359926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>
            <a:hlinkClick r:id="rId4" action="ppaction://hlinkfile"/>
          </p:cNvPr>
          <p:cNvSpPr/>
          <p:nvPr/>
        </p:nvSpPr>
        <p:spPr>
          <a:xfrm>
            <a:off x="107504" y="3991372"/>
            <a:ext cx="4176464" cy="73377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53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22278" r="25856" b="6149"/>
          <a:stretch/>
        </p:blipFill>
        <p:spPr bwMode="auto">
          <a:xfrm>
            <a:off x="26028" y="-21267"/>
            <a:ext cx="6202155" cy="697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DSC04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1"/>
            <a:ext cx="3326740" cy="2744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8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5" t="24583" r="26443" b="8334"/>
          <a:stretch/>
        </p:blipFill>
        <p:spPr bwMode="auto">
          <a:xfrm>
            <a:off x="323528" y="25152"/>
            <a:ext cx="5882640" cy="65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19292"/>
            <a:ext cx="2952328" cy="245892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33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調整大小P10609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08312" cy="24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3" t="22278" r="26650" b="5948"/>
          <a:stretch/>
        </p:blipFill>
        <p:spPr bwMode="auto">
          <a:xfrm>
            <a:off x="116273" y="548680"/>
            <a:ext cx="5751871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59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619672" y="836712"/>
            <a:ext cx="5438846" cy="5414673"/>
            <a:chOff x="1619672" y="836712"/>
            <a:chExt cx="5438846" cy="5414673"/>
          </a:xfrm>
        </p:grpSpPr>
        <p:pic>
          <p:nvPicPr>
            <p:cNvPr id="8" name="Picture 2" descr="http://3c.ltn.com.tw/Upload/3c/page/2013/10/29/131029-10847-5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619672" y="836712"/>
              <a:ext cx="5438846" cy="541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文字方塊 5"/>
            <p:cNvSpPr txBox="1"/>
            <p:nvPr/>
          </p:nvSpPr>
          <p:spPr>
            <a:xfrm>
              <a:off x="2267744" y="1628800"/>
              <a:ext cx="3960440" cy="12241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共備真好</a:t>
              </a:r>
              <a:r>
                <a:rPr lang="en-US" altLang="zh-TW" sz="3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!!</a:t>
              </a:r>
            </a:p>
            <a:p>
              <a:pPr algn="ctr"/>
              <a:r>
                <a:rPr lang="zh-TW" altLang="en-US" sz="3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我們再玩一次</a:t>
              </a:r>
              <a:r>
                <a:rPr lang="en-US" altLang="zh-TW" sz="3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!!</a:t>
              </a:r>
              <a:endParaRPr lang="zh-TW" alt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向左箭號 10"/>
          <p:cNvSpPr/>
          <p:nvPr/>
        </p:nvSpPr>
        <p:spPr>
          <a:xfrm>
            <a:off x="6372200" y="4005064"/>
            <a:ext cx="1080120" cy="360040"/>
          </a:xfrm>
          <a:prstGeom prst="leftArrow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96336" y="3717032"/>
            <a:ext cx="800219" cy="11521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3399"/>
                </a:solidFill>
              </a:rPr>
              <a:t>領召</a:t>
            </a:r>
            <a:endParaRPr lang="zh-TW" altLang="en-US" sz="4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44827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有增能</a:t>
            </a:r>
            <a:r>
              <a:rPr lang="zh-TW" altLang="en-US" sz="5400" dirty="0" smtClean="0"/>
              <a:t>的備課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2" t="22708" r="25622" b="11875"/>
          <a:stretch/>
        </p:blipFill>
        <p:spPr bwMode="auto">
          <a:xfrm>
            <a:off x="179512" y="190532"/>
            <a:ext cx="6126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生涯卡研習照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623" y="404664"/>
            <a:ext cx="2988169" cy="25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生涯卡研習 - ２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89" y="3284984"/>
            <a:ext cx="3006384" cy="253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>
            <a:hlinkClick r:id="rId6" action="ppaction://hlinkfile"/>
          </p:cNvPr>
          <p:cNvCxnSpPr/>
          <p:nvPr/>
        </p:nvCxnSpPr>
        <p:spPr>
          <a:xfrm>
            <a:off x="1403648" y="1844824"/>
            <a:ext cx="237626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>
          <a:xfrm>
            <a:off x="2843808" y="1971899"/>
            <a:ext cx="4326279" cy="8132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rgbClr val="0070C0"/>
                </a:solidFill>
              </a:rPr>
              <a:t>增能研習後，需研擬、討論教案並實施，才符合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『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共備</a:t>
            </a:r>
            <a:r>
              <a:rPr lang="en-US" altLang="zh-TW" sz="2000" b="1" dirty="0" smtClean="0">
                <a:solidFill>
                  <a:srgbClr val="0070C0"/>
                </a:solidFill>
              </a:rPr>
              <a:t>』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精神與意義</a:t>
            </a:r>
            <a:endParaRPr lang="zh-TW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3541" r="31270" b="6250"/>
          <a:stretch/>
        </p:blipFill>
        <p:spPr bwMode="auto">
          <a:xfrm>
            <a:off x="-67344" y="35456"/>
            <a:ext cx="59766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1" t="12916" r="24934" b="6042"/>
          <a:stretch/>
        </p:blipFill>
        <p:spPr bwMode="auto">
          <a:xfrm>
            <a:off x="1331640" y="35456"/>
            <a:ext cx="6507481" cy="6858000"/>
          </a:xfrm>
          <a:prstGeom prst="rect">
            <a:avLst/>
          </a:prstGeom>
          <a:noFill/>
          <a:ln w="127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11875" r="25168" b="6041"/>
          <a:stretch/>
        </p:blipFill>
        <p:spPr bwMode="auto">
          <a:xfrm>
            <a:off x="1349936" y="1124744"/>
            <a:ext cx="64617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12708" r="24890" b="5416"/>
          <a:stretch/>
        </p:blipFill>
        <p:spPr bwMode="auto">
          <a:xfrm>
            <a:off x="1349936" y="2420888"/>
            <a:ext cx="6489186" cy="598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t="12708" r="24890" b="6458"/>
          <a:stretch/>
        </p:blipFill>
        <p:spPr bwMode="auto">
          <a:xfrm>
            <a:off x="1322510" y="3789040"/>
            <a:ext cx="6489187" cy="591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7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44827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領域型</a:t>
            </a:r>
            <a:r>
              <a:rPr lang="zh-TW" altLang="en-US" sz="5400" dirty="0" smtClean="0"/>
              <a:t>的備課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37" y="764704"/>
            <a:ext cx="9144000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5400" dirty="0" smtClean="0">
                <a:solidFill>
                  <a:srgbClr val="0070C0"/>
                </a:solidFill>
              </a:rPr>
              <a:t> </a:t>
            </a:r>
            <a:r>
              <a:rPr lang="zh-TW" altLang="en-US" sz="3600" dirty="0" smtClean="0">
                <a:solidFill>
                  <a:srgbClr val="0070C0"/>
                </a:solidFill>
              </a:rPr>
              <a:t>轉眼間，下學期也過去了</a:t>
            </a:r>
            <a:r>
              <a:rPr lang="en-US" altLang="zh-TW" sz="3600" dirty="0" smtClean="0">
                <a:solidFill>
                  <a:srgbClr val="0070C0"/>
                </a:solidFill>
              </a:rPr>
              <a:t>….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3" name="文字方塊 2">
            <a:hlinkClick r:id="rId2" action="ppaction://hlinkfile"/>
          </p:cNvPr>
          <p:cNvSpPr txBox="1"/>
          <p:nvPr/>
        </p:nvSpPr>
        <p:spPr>
          <a:xfrm>
            <a:off x="971600" y="297921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期末領域夥伴製作「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教師專業學習社群工作坊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成效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，肯定共備的收穫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6" y="4074999"/>
            <a:ext cx="2501751" cy="2090305"/>
          </a:xfrm>
          <a:prstGeom prst="rect">
            <a:avLst/>
          </a:prstGeom>
          <a:ln w="31750" cmpd="sng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5" name="圖片 4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60708"/>
            <a:ext cx="2520280" cy="2090304"/>
          </a:xfrm>
          <a:prstGeom prst="rect">
            <a:avLst/>
          </a:prstGeom>
          <a:ln w="31750" cmpd="sng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6" name="圖片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074998"/>
            <a:ext cx="2599159" cy="2090305"/>
          </a:xfrm>
          <a:prstGeom prst="rect">
            <a:avLst/>
          </a:prstGeom>
          <a:ln w="31750" cmpd="sng"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3074" name="Picture 2" descr="http://3c.ltn.com.tw/Upload/3c/page/2013/10/29/131029-10847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10" y="548680"/>
            <a:ext cx="1790754" cy="228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9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圖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2448272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rgbClr val="C00000"/>
                </a:solidFill>
              </a:rPr>
              <a:t>傳承型</a:t>
            </a:r>
            <a:r>
              <a:rPr lang="zh-TW" altLang="en-US" sz="5400" dirty="0" smtClean="0"/>
              <a:t>的備課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775877"/>
              </p:ext>
            </p:extLst>
          </p:nvPr>
        </p:nvGraphicFramePr>
        <p:xfrm>
          <a:off x="323528" y="1124744"/>
          <a:ext cx="8532948" cy="5685460"/>
        </p:xfrm>
        <a:graphic>
          <a:graphicData uri="http://schemas.openxmlformats.org/drawingml/2006/table">
            <a:tbl>
              <a:tblPr firstRow="1" firstCol="1" bandRow="1"/>
              <a:tblGrid>
                <a:gridCol w="1548172"/>
                <a:gridCol w="2520280"/>
                <a:gridCol w="4464496"/>
              </a:tblGrid>
              <a:tr h="32144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細圓體"/>
                          <a:ea typeface="標楷體"/>
                          <a:cs typeface="標楷體"/>
                        </a:rPr>
                        <a:t>活動名稱</a:t>
                      </a:r>
                      <a:endParaRPr lang="zh-TW" sz="2000" kern="100" dirty="0">
                        <a:effectLst/>
                        <a:latin typeface="華康細圓體"/>
                        <a:cs typeface="華康細圓體"/>
                      </a:endParaRPr>
                    </a:p>
                  </a:txBody>
                  <a:tcPr marL="48880" marR="488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華康細圓體"/>
                          <a:ea typeface="標楷體"/>
                          <a:cs typeface="Times New Roman"/>
                        </a:rPr>
                        <a:t>教學活動</a:t>
                      </a:r>
                      <a:endParaRPr lang="zh-TW" sz="2000" kern="100" dirty="0">
                        <a:effectLst/>
                        <a:latin typeface="華康細圓體"/>
                        <a:cs typeface="華康細圓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Calibri"/>
                          <a:ea typeface="標楷體"/>
                        </a:rPr>
                        <a:t>教學歷程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682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7030A0"/>
                          </a:solidFill>
                          <a:effectLst/>
                          <a:latin typeface="華康細圓體"/>
                          <a:ea typeface="標楷體"/>
                          <a:cs typeface="標楷體"/>
                        </a:rPr>
                        <a:t>首部曲～</a:t>
                      </a:r>
                      <a:endParaRPr lang="zh-TW" sz="2200" kern="100" dirty="0">
                        <a:effectLst/>
                        <a:latin typeface="華康細圓體"/>
                        <a:cs typeface="華康細圓體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標楷體"/>
                        </a:rPr>
                        <a:t>認識校園霸凌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華康細圓體"/>
                          <a:ea typeface="標楷體"/>
                          <a:cs typeface="Times New Roman"/>
                        </a:rPr>
                        <a:t>變奏的友誼</a:t>
                      </a:r>
                      <a:endParaRPr lang="zh-TW" sz="2200" kern="100" dirty="0">
                        <a:effectLst/>
                        <a:latin typeface="華康細圓體"/>
                        <a:cs typeface="華康細圓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華康細圓體"/>
                          <a:ea typeface="標楷體"/>
                          <a:cs typeface="Times New Roman"/>
                        </a:rPr>
                        <a:t>大家都知道的真相</a:t>
                      </a:r>
                      <a:endParaRPr lang="zh-TW" sz="2200" kern="100" dirty="0">
                        <a:effectLst/>
                        <a:latin typeface="華康細圓體"/>
                        <a:cs typeface="華康細圓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華康細圓體"/>
                          <a:ea typeface="標楷體"/>
                          <a:cs typeface="Times New Roman"/>
                        </a:rPr>
                        <a:t>黑麻吉的秘密</a:t>
                      </a:r>
                      <a:endParaRPr lang="zh-TW" sz="2200" kern="100" dirty="0">
                        <a:effectLst/>
                        <a:latin typeface="華康細圓體"/>
                        <a:cs typeface="華康細圓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引導</a:t>
                      </a:r>
                      <a:r>
                        <a:rPr lang="zh-TW" altLang="en-US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學生</a:t>
                      </a: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思考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霸</a:t>
                      </a: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凌可能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的發生原因。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用</a:t>
                      </a:r>
                      <a:r>
                        <a:rPr lang="zh-TW" sz="2200" kern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便利貼和瓦楞板蒐集學生對霸凌事件的感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受及想法</a:t>
                      </a:r>
                      <a:r>
                        <a:rPr lang="zh-TW" sz="2200" kern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，</a:t>
                      </a:r>
                      <a:r>
                        <a:rPr lang="zh-TW" sz="2200" kern="0" dirty="0" smtClean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並自由</a:t>
                      </a:r>
                      <a:r>
                        <a:rPr lang="zh-TW" sz="2200" kern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分享。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澄清</a:t>
                      </a:r>
                      <a:r>
                        <a:rPr lang="zh-TW" sz="2200" kern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霸凌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定義</a:t>
                      </a:r>
                      <a:r>
                        <a:rPr lang="zh-TW" sz="2200" kern="0" dirty="0">
                          <a:solidFill>
                            <a:srgbClr val="333333"/>
                          </a:solidFill>
                          <a:effectLst/>
                          <a:latin typeface="Calibri"/>
                          <a:ea typeface="標楷體"/>
                          <a:cs typeface="Arial"/>
                        </a:rPr>
                        <a:t>、類型及角色。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solidFill>
                            <a:srgbClr val="7030A0"/>
                          </a:solidFill>
                          <a:effectLst/>
                          <a:latin typeface="華康細圓體"/>
                          <a:ea typeface="標楷體"/>
                          <a:cs typeface="標楷體"/>
                        </a:rPr>
                        <a:t>二部曲～</a:t>
                      </a:r>
                      <a:endParaRPr lang="zh-TW" sz="2200" kern="100">
                        <a:effectLst/>
                        <a:latin typeface="華康細圓體"/>
                        <a:cs typeface="華康細圓體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標楷體"/>
                        </a:rPr>
                        <a:t>不是我的錯？</a:t>
                      </a:r>
                      <a:endParaRPr lang="zh-TW" sz="2200" kern="10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>
                          <a:effectLst/>
                          <a:latin typeface="標楷體"/>
                          <a:ea typeface="標楷體"/>
                          <a:cs typeface="Times New Roman"/>
                        </a:rPr>
                        <a:t>不是我的錯</a:t>
                      </a: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>
                          <a:effectLst/>
                          <a:latin typeface="標楷體"/>
                          <a:ea typeface="標楷體"/>
                          <a:cs typeface="Times New Roman"/>
                        </a:rPr>
                        <a:t>不怕校園惡勢力</a:t>
                      </a: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>
                          <a:effectLst/>
                          <a:latin typeface="標楷體"/>
                          <a:ea typeface="標楷體"/>
                          <a:cs typeface="Times New Roman"/>
                        </a:rPr>
                        <a:t>正義力量的來臨</a:t>
                      </a: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透過全班</a:t>
                      </a: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輪流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朗讀、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扮演繪本角色的方式，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體會霸凌事件中加害人、被害人及旁觀者的感受，並探討漠視霸凌行為可能帶來的影響。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討論</a:t>
                      </a:r>
                      <a:r>
                        <a:rPr lang="zh-TW" sz="2200" kern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面對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霸凌事件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時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的自我保護措施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及對受害者可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提供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的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協助</a:t>
                      </a: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01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7030A0"/>
                          </a:solidFill>
                          <a:effectLst/>
                          <a:latin typeface="華康細圓體"/>
                          <a:ea typeface="標楷體"/>
                          <a:cs typeface="標楷體"/>
                        </a:rPr>
                        <a:t>三部曲～</a:t>
                      </a:r>
                      <a:endParaRPr lang="zh-TW" sz="2200" kern="100" dirty="0">
                        <a:effectLst/>
                        <a:latin typeface="華康細圓體"/>
                        <a:cs typeface="華康細圓體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標楷體"/>
                        </a:rPr>
                        <a:t>正義的力量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200" kern="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正義的力量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200" kern="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正義的力量四部曲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200" kern="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 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朋友，老實說</a:t>
                      </a:r>
                      <a:r>
                        <a:rPr lang="en-US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…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用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宣導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影片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介紹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</a:rPr>
                        <a:t>校園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</a:rPr>
                        <a:t>霸凌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</a:rPr>
                        <a:t>事件的處理流程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</a:rPr>
                        <a:t>及相關罰則。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引導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學生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</a:t>
                      </a: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習以具體有效的策略保護自己及</a:t>
                      </a:r>
                      <a:r>
                        <a:rPr lang="zh-TW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他人</a:t>
                      </a:r>
                      <a:r>
                        <a:rPr lang="zh-TW" altLang="en-US" sz="2200" kern="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  <a:p>
                      <a:pPr marL="342900" lvl="0" indent="-342900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透過學習單和小卡的書寫，</a:t>
                      </a:r>
                      <a:r>
                        <a:rPr lang="zh-TW" sz="2200" kern="0" dirty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檢視自己的行為是否造成他人傷害，並練習為自己的行為表達歉意與彌補。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</a:endParaRPr>
                    </a:p>
                  </a:txBody>
                  <a:tcPr marL="48880" marR="488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1691680" y="164637"/>
            <a:ext cx="568863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102-1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霸凌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(</a:t>
            </a:r>
            <a:r>
              <a:rPr kumimoji="0" lang="zh-TW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八上</a:t>
            </a: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Hei" pitchFamily="49" charset="-122"/>
                <a:ea typeface="SimHei" pitchFamily="49" charset="-122"/>
                <a:cs typeface="+mj-cs"/>
              </a:rPr>
              <a:t>)</a:t>
            </a:r>
            <a:endParaRPr kumimoji="0" lang="zh-TW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Hei" pitchFamily="49" charset="-122"/>
              <a:ea typeface="SimHei" pitchFamily="49" charset="-122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332656"/>
            <a:ext cx="1512168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BEFORE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87624" y="9087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省思</a:t>
            </a:r>
            <a:endParaRPr lang="zh-TW" altLang="en-US" dirty="0"/>
          </a:p>
        </p:txBody>
      </p:sp>
      <p:pic>
        <p:nvPicPr>
          <p:cNvPr id="4" name="圖片 3" descr="圖片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691680" y="2060848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影片媒材能促發學生的情緒感受度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實施時機可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再</a:t>
            </a: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提早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同</a:t>
            </a: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理心之提升有限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en-US" sz="32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學生求助動機有待加強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l"/>
            </a:pPr>
            <a:endParaRPr kumimoji="1" lang="en-US" altLang="zh-TW" b="1" dirty="0" smtClean="0"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endParaRPr kumimoji="1" lang="en-US" altLang="zh-TW" b="1" dirty="0" smtClean="0"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endParaRPr kumimoji="1" lang="en-US" altLang="zh-TW" b="1" dirty="0" smtClean="0"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980728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「霸凌課程」省思</a:t>
            </a:r>
            <a:endParaRPr lang="zh-TW" altLang="en-US" sz="4400" dirty="0"/>
          </a:p>
        </p:txBody>
      </p:sp>
      <p:sp>
        <p:nvSpPr>
          <p:cNvPr id="11" name="橢圓 10"/>
          <p:cNvSpPr/>
          <p:nvPr/>
        </p:nvSpPr>
        <p:spPr>
          <a:xfrm>
            <a:off x="5364088" y="2708920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6084168" y="3501008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6156176" y="4437112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716719"/>
              </p:ext>
            </p:extLst>
          </p:nvPr>
        </p:nvGraphicFramePr>
        <p:xfrm>
          <a:off x="251519" y="1220758"/>
          <a:ext cx="8712970" cy="5449531"/>
        </p:xfrm>
        <a:graphic>
          <a:graphicData uri="http://schemas.openxmlformats.org/drawingml/2006/table">
            <a:tbl>
              <a:tblPr/>
              <a:tblGrid>
                <a:gridCol w="1440161"/>
                <a:gridCol w="2160886"/>
                <a:gridCol w="5111923"/>
              </a:tblGrid>
              <a:tr h="4800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細圓體" pitchFamily="49" charset="-120"/>
                          <a:ea typeface="新細明體" pitchFamily="18" charset="-120"/>
                          <a:cs typeface="標楷體" pitchFamily="65" charset="-120"/>
                        </a:rPr>
                        <a:t>活動名稱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CCCC"/>
                        </a:solidFill>
                        <a:effectLst/>
                        <a:latin typeface="華康細圓體" pitchFamily="49" charset="-120"/>
                        <a:ea typeface="華康細圓體" pitchFamily="49" charset="-120"/>
                        <a:cs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細圓體" pitchFamily="49" charset="-120"/>
                          <a:ea typeface="新細明體" pitchFamily="18" charset="-120"/>
                          <a:cs typeface="華康細圓體" pitchFamily="49" charset="-120"/>
                        </a:rPr>
                        <a:t>教學活動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CCCC"/>
                        </a:solidFill>
                        <a:effectLst/>
                        <a:latin typeface="華康細圓體" pitchFamily="49" charset="-120"/>
                        <a:ea typeface="新細明體" pitchFamily="18" charset="-120"/>
                        <a:cs typeface="華康細圓體" pitchFamily="49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華康細圓體" pitchFamily="49" charset="-120"/>
                          <a:ea typeface="新細明體" pitchFamily="18" charset="-120"/>
                          <a:cs typeface="華康細圓體" pitchFamily="49" charset="-120"/>
                        </a:rPr>
                        <a:t>教學</a:t>
                      </a: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華康細圓體" pitchFamily="49" charset="-120"/>
                        </a:rPr>
                        <a:t>歷程</a:t>
                      </a:r>
                      <a:endParaRPr kumimoji="0" lang="zh-TW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CCCC"/>
                        </a:solidFill>
                        <a:effectLst/>
                        <a:latin typeface="華康細圓體" pitchFamily="49" charset="-120"/>
                        <a:ea typeface="新細明體" pitchFamily="18" charset="-120"/>
                        <a:cs typeface="華康細圓體" pitchFamily="49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980"/>
                      </a:srgbClr>
                    </a:solidFill>
                  </a:tcPr>
                </a:tc>
              </a:tr>
              <a:tr h="100512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誰是</a:t>
                      </a:r>
                      <a:endParaRPr kumimoji="0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老大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撲克牌比大小</a:t>
                      </a:r>
                      <a:endParaRPr kumimoji="0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真相追追追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透過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體驗活動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，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體會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個人在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班級中地位高低</a:t>
                      </a:r>
                      <a:r>
                        <a:rPr kumimoji="0" lang="zh-TW" alt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時的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感受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以及對班級氣氛的影響。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探討形成班級地位高低的原因。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1187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霸凌</a:t>
                      </a:r>
                      <a:endParaRPr kumimoji="0" lang="en-US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哪裡來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我看過的霸凌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換個立場想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藉由圖片討論，引導學生寫出其曾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經驗過的霸凌行為。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歸納霸凌的類型，並澄清霸凌的定義。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教師引導學生體察面對霸凌的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個人責任。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29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霸凌</a:t>
                      </a:r>
                      <a:endParaRPr kumimoji="0" lang="en-US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不上身</a:t>
                      </a:r>
                      <a:endParaRPr kumimoji="0" lang="zh-TW" altLang="zh-TW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（一課）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你是哪一型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華康細圓體" pitchFamily="49" charset="-120"/>
                        </a:rPr>
                        <a:t>霸凌不上身</a:t>
                      </a:r>
                      <a:endParaRPr kumimoji="0" lang="zh-TW" altLang="zh-TW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C4C4C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華康細圓體" pitchFamily="49" charset="-12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indent="-3429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indent="-28575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indent="-228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藉由心理測驗，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檢視個人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面對霸凌行為時的反應型態。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透過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生教組長宣導短片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，</a:t>
                      </a: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教導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學生自我保護技巧與求助管道。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</a:pPr>
                      <a:r>
                        <a:rPr kumimoji="0" lang="zh-TW" altLang="zh-TW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討論</a:t>
                      </a:r>
                      <a:r>
                        <a:rPr kumimoji="0" lang="zh-TW" altLang="zh-TW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C4C4C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Calibri" pitchFamily="34" charset="0"/>
                        </a:rPr>
                        <a:t>霸凌者、被霸凌者、旁觀者三種角色，在霸凌事件中各自需要面對的責任。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691680" y="164637"/>
            <a:ext cx="6707088" cy="1143000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latin typeface="SimHei" pitchFamily="49" charset="-122"/>
                <a:ea typeface="SimHei" pitchFamily="49" charset="-122"/>
              </a:rPr>
              <a:t>102-</a:t>
            </a:r>
            <a:r>
              <a:rPr lang="en-US" altLang="zh-TW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2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霸凌</a:t>
            </a:r>
            <a:r>
              <a:rPr lang="en-US" altLang="zh-TW" dirty="0" smtClean="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七</a:t>
            </a:r>
            <a:r>
              <a:rPr lang="zh-TW" altLang="en-US" dirty="0" smtClean="0">
                <a:latin typeface="SimHei" pitchFamily="49" charset="-122"/>
                <a:ea typeface="SimHei" pitchFamily="49" charset="-122"/>
              </a:rPr>
              <a:t>下</a:t>
            </a:r>
            <a:r>
              <a:rPr lang="en-US" altLang="zh-TW" dirty="0" smtClean="0">
                <a:latin typeface="SimHei" pitchFamily="49" charset="-122"/>
                <a:ea typeface="SimHei" pitchFamily="49" charset="-122"/>
              </a:rPr>
              <a:t>)</a:t>
            </a:r>
            <a:endParaRPr lang="zh-TW" altLang="en-US" dirty="0" smtClean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851920" y="1268760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635896" y="4797152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156176" y="0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332656"/>
            <a:ext cx="1368152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AFTER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8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8354" y="404664"/>
            <a:ext cx="4063456" cy="610628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483768" y="908720"/>
            <a:ext cx="446449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  <a:cs typeface="Times New Roman" pitchFamily="18" charset="0"/>
              </a:rPr>
              <a:t>學生投入度↑</a:t>
            </a:r>
            <a:endParaRPr lang="en-US" altLang="zh-TW" sz="3600" b="1" dirty="0" smtClean="0">
              <a:solidFill>
                <a:srgbClr val="FF3300"/>
              </a:solidFill>
              <a:latin typeface="華康娃娃體W7" pitchFamily="81" charset="-120"/>
              <a:ea typeface="華康娃娃體W7" pitchFamily="81" charset="-120"/>
              <a:cs typeface="Times New Roman" pitchFamily="18" charset="0"/>
            </a:endParaRPr>
          </a:p>
          <a:p>
            <a:r>
              <a:rPr lang="zh-TW" altLang="en-US" sz="3600" b="1" dirty="0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  <a:cs typeface="Times New Roman" pitchFamily="18" charset="0"/>
              </a:rPr>
              <a:t>霸凌事件發生率↓</a:t>
            </a:r>
            <a:endParaRPr lang="en-US" altLang="zh-TW" sz="3600" b="1" dirty="0" smtClean="0">
              <a:solidFill>
                <a:srgbClr val="FF3300"/>
              </a:solidFill>
              <a:latin typeface="華康娃娃體W7" pitchFamily="81" charset="-120"/>
              <a:ea typeface="華康娃娃體W7" pitchFamily="81" charset="-120"/>
              <a:cs typeface="Times New Roman" pitchFamily="18" charset="0"/>
            </a:endParaRPr>
          </a:p>
          <a:p>
            <a:r>
              <a:rPr lang="zh-TW" altLang="en-US" sz="3600" b="1" dirty="0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  <a:cs typeface="Times New Roman" pitchFamily="18" charset="0"/>
              </a:rPr>
              <a:t>超滿意</a:t>
            </a:r>
            <a:r>
              <a:rPr lang="en-US" altLang="zh-TW" sz="3600" b="1" dirty="0" err="1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  <a:cs typeface="Times New Roman" pitchFamily="18" charset="0"/>
              </a:rPr>
              <a:t>Der</a:t>
            </a:r>
            <a:r>
              <a:rPr lang="en-US" altLang="zh-TW" sz="3600" b="1" dirty="0" smtClean="0">
                <a:solidFill>
                  <a:srgbClr val="FF3300"/>
                </a:solidFill>
                <a:latin typeface="華康娃娃體W7" pitchFamily="81" charset="-120"/>
                <a:ea typeface="華康娃娃體W7" pitchFamily="81" charset="-120"/>
                <a:cs typeface="Times New Roman" pitchFamily="18" charset="0"/>
              </a:rPr>
              <a:t>~~</a:t>
            </a:r>
          </a:p>
        </p:txBody>
      </p:sp>
    </p:spTree>
    <p:extLst>
      <p:ext uri="{BB962C8B-B14F-4D97-AF65-F5344CB8AC3E}">
        <p14:creationId xmlns:p14="http://schemas.microsoft.com/office/powerpoint/2010/main" val="634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051720" y="404664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400" dirty="0" smtClean="0"/>
              <a:t>102-1</a:t>
            </a:r>
            <a:r>
              <a:rPr lang="zh-TW" altLang="en-US" sz="4400" dirty="0" smtClean="0"/>
              <a:t>心靈即時通</a:t>
            </a:r>
            <a:r>
              <a:rPr lang="zh-TW" altLang="zh-TW" sz="4400" dirty="0" smtClean="0"/>
              <a:t>架構</a:t>
            </a:r>
            <a:endParaRPr lang="zh-TW" altLang="zh-TW" sz="4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6454"/>
              </p:ext>
            </p:extLst>
          </p:nvPr>
        </p:nvGraphicFramePr>
        <p:xfrm>
          <a:off x="395536" y="1412776"/>
          <a:ext cx="8280920" cy="49956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647"/>
                <a:gridCol w="6309273"/>
              </a:tblGrid>
              <a:tr h="66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活動一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情緒追追追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看影片猜情緒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填寫「情緒九宮格」並倆倆分享</a:t>
                      </a: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活動二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冒險氣球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「一週情緒事件紀錄」分享</a:t>
                      </a:r>
                      <a:endParaRPr lang="zh-TW" sz="2000" kern="100" dirty="0">
                        <a:effectLst/>
                        <a:latin typeface="華康細圓體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以氣球打氣活動體驗負向情緒累積對人的影響</a:t>
                      </a:r>
                      <a:endParaRPr lang="zh-TW" sz="2000" kern="100" dirty="0"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</a:tr>
              <a:tr h="894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活動三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情緒轉轉彎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以情境討論帶出「事件」、「情緒」、「想法」以及「行為」之間的關係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正向思考練習</a:t>
                      </a:r>
                      <a:endParaRPr lang="zh-TW" sz="2000" kern="100" dirty="0"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1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活動四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solidFill>
                            <a:schemeClr val="tx1"/>
                          </a:solidFill>
                          <a:effectLst/>
                        </a:rPr>
                        <a:t>情緒處方箋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教師講述「釘子的故事」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學生從「一週情緒事件紀錄」中整理出個人處理情緒的方法，進行組內分享，並給彼此回饋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小組依據「訓練</a:t>
                      </a:r>
                      <a:r>
                        <a:rPr lang="en-US" sz="2000" kern="100" dirty="0">
                          <a:effectLst/>
                        </a:rPr>
                        <a:t>EQ</a:t>
                      </a:r>
                      <a:r>
                        <a:rPr lang="zh-TW" sz="2000" kern="100" dirty="0">
                          <a:effectLst/>
                        </a:rPr>
                        <a:t>小撇步」的分類，歸納出有效的情緒調適方法，並進行補充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000" kern="100" dirty="0">
                          <a:effectLst/>
                        </a:rPr>
                        <a:t>驗收時間：情緒調適方法的運用</a:t>
                      </a:r>
                      <a:endParaRPr lang="zh-TW" sz="2000" kern="100" dirty="0">
                        <a:effectLst/>
                        <a:latin typeface="華康細圓體"/>
                        <a:cs typeface="Times New Roman"/>
                      </a:endParaRPr>
                    </a:p>
                  </a:txBody>
                  <a:tcPr marL="54873" marR="548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3528" y="332656"/>
            <a:ext cx="1512168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BEFORE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6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187624" y="9087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省思</a:t>
            </a:r>
            <a:endParaRPr lang="zh-TW" altLang="en-US" dirty="0"/>
          </a:p>
        </p:txBody>
      </p:sp>
      <p:pic>
        <p:nvPicPr>
          <p:cNvPr id="4" name="圖片 3" descr="圖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47664" y="2060849"/>
            <a:ext cx="72728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體驗活動效果好，可繼續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對</a:t>
            </a:r>
            <a:r>
              <a:rPr kumimoji="1" lang="zh-TW" altLang="zh-TW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情緒</a:t>
            </a: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的辨識與表達稍嫌表面，可再   深化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Calibri" pitchFamily="34" charset="0"/>
              </a:rPr>
              <a:t>第三節太難，第四節太滿，應再調整</a:t>
            </a:r>
            <a:endParaRPr kumimoji="1" lang="en-US" altLang="zh-TW" sz="3200" dirty="0" smtClean="0">
              <a:latin typeface="標楷體" pitchFamily="65" charset="-120"/>
              <a:ea typeface="標楷體" pitchFamily="65" charset="-120"/>
              <a:cs typeface="Calibri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l"/>
            </a:pPr>
            <a:r>
              <a:rPr kumimoji="1" lang="zh-TW" altLang="en-US" sz="32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搭配評量標準試作</a:t>
            </a:r>
            <a:endParaRPr kumimoji="1" lang="en-US" altLang="zh-TW" b="1" dirty="0" smtClean="0">
              <a:latin typeface="Calibri" pitchFamily="34" charset="0"/>
              <a:ea typeface="新細明體" pitchFamily="18" charset="-12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90872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「心靈即時通」省思</a:t>
            </a:r>
            <a:endParaRPr lang="zh-TW" altLang="en-US" sz="4400" dirty="0"/>
          </a:p>
        </p:txBody>
      </p:sp>
      <p:sp>
        <p:nvSpPr>
          <p:cNvPr id="11" name="橢圓 10"/>
          <p:cNvSpPr/>
          <p:nvPr/>
        </p:nvSpPr>
        <p:spPr>
          <a:xfrm>
            <a:off x="2411760" y="3284984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7524328" y="3645024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220072" y="4941168"/>
            <a:ext cx="720080" cy="720080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改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71072"/>
              </p:ext>
            </p:extLst>
          </p:nvPr>
        </p:nvGraphicFramePr>
        <p:xfrm>
          <a:off x="899592" y="1220755"/>
          <a:ext cx="82444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 5"/>
          <p:cNvSpPr/>
          <p:nvPr/>
        </p:nvSpPr>
        <p:spPr>
          <a:xfrm>
            <a:off x="1331640" y="2420888"/>
            <a:ext cx="720080" cy="72008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</a:rPr>
              <a:t>改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5940152" y="2132856"/>
            <a:ext cx="720080" cy="72008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</a:rPr>
              <a:t>改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300192" y="5229200"/>
            <a:ext cx="720080" cy="720080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solidFill>
                  <a:srgbClr val="FF0000"/>
                </a:solidFill>
              </a:rPr>
              <a:t>改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332656"/>
            <a:ext cx="1368152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</a:rPr>
              <a:t>AFTER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79712" y="620688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400" dirty="0" smtClean="0"/>
              <a:t>10</a:t>
            </a:r>
            <a:r>
              <a:rPr lang="en-US" altLang="zh-TW" sz="4400" dirty="0" smtClean="0">
                <a:solidFill>
                  <a:srgbClr val="FF0000"/>
                </a:solidFill>
              </a:rPr>
              <a:t>3</a:t>
            </a:r>
            <a:r>
              <a:rPr lang="en-US" altLang="zh-TW" sz="4400" dirty="0" smtClean="0"/>
              <a:t>-1</a:t>
            </a:r>
            <a:r>
              <a:rPr lang="zh-TW" altLang="en-US" sz="4400" dirty="0" smtClean="0"/>
              <a:t>心靈即時通</a:t>
            </a:r>
            <a:r>
              <a:rPr lang="zh-TW" altLang="zh-TW" sz="4400" dirty="0" smtClean="0"/>
              <a:t>架構</a:t>
            </a:r>
            <a:endParaRPr lang="zh-TW" altLang="zh-TW" sz="4400" dirty="0"/>
          </a:p>
        </p:txBody>
      </p:sp>
    </p:spTree>
    <p:extLst>
      <p:ext uri="{BB962C8B-B14F-4D97-AF65-F5344CB8AC3E}">
        <p14:creationId xmlns:p14="http://schemas.microsoft.com/office/powerpoint/2010/main" val="303769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心得</a:t>
            </a:r>
            <a:endParaRPr lang="zh-TW" altLang="en-US" b="1" dirty="0">
              <a:solidFill>
                <a:srgbClr val="FF00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 smtClean="0">
                <a:solidFill>
                  <a:srgbClr val="A50021"/>
                </a:solidFill>
                <a:latin typeface="標楷體" pitchFamily="65" charset="-120"/>
                <a:sym typeface="Wingdings"/>
              </a:rPr>
              <a:t>1.</a:t>
            </a:r>
            <a:r>
              <a:rPr lang="zh-TW" altLang="en-US" dirty="0" smtClean="0">
                <a:solidFill>
                  <a:srgbClr val="A50021"/>
                </a:solidFill>
                <a:latin typeface="標楷體" pitchFamily="65" charset="-120"/>
              </a:rPr>
              <a:t>團隊</a:t>
            </a:r>
            <a:r>
              <a:rPr lang="zh-TW" altLang="en-US" dirty="0">
                <a:solidFill>
                  <a:srgbClr val="A50021"/>
                </a:solidFill>
                <a:latin typeface="標楷體" pitchFamily="65" charset="-120"/>
              </a:rPr>
              <a:t>共識與目標的重要：</a:t>
            </a:r>
            <a:endParaRPr lang="en-US" altLang="zh-TW" dirty="0">
              <a:solidFill>
                <a:srgbClr val="A50021"/>
              </a:solidFill>
              <a:latin typeface="標楷體" pitchFamily="65" charset="-12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團隊討論、凝聚共識，做出合乎領域每位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成員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期待的目標，是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推動領域事務重要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的一步。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本學年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以分科備課為每位教師教學精進的共同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需求與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目標。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cxnSp>
        <p:nvCxnSpPr>
          <p:cNvPr id="4" name="直線接點 3"/>
          <p:cNvCxnSpPr/>
          <p:nvPr/>
        </p:nvCxnSpPr>
        <p:spPr>
          <a:xfrm>
            <a:off x="1979712" y="1230059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s://encrypted-tbn1.gstatic.com/images?q=tbn:ANd9GcT8yEYND2cpyHQYN5N9JNDMudPIWRiWE5nScipO4NAyB9OJCQ5S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37112"/>
            <a:ext cx="5187849" cy="2113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606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861048"/>
            <a:ext cx="453650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625412" y="357997"/>
            <a:ext cx="5595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一、凝聚共識＋訂定目標</a:t>
            </a:r>
            <a:endParaRPr lang="en-US" altLang="zh-TW" sz="2800" dirty="0" smtClean="0">
              <a:solidFill>
                <a:srgbClr val="00206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1560" y="980728"/>
            <a:ext cx="7920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rgbClr val="002060"/>
                </a:solidFill>
              </a:rPr>
              <a:t>透過領域討論，確認每位教師</a:t>
            </a:r>
            <a:r>
              <a:rPr lang="zh-TW" altLang="en-US" sz="2800" dirty="0" smtClean="0">
                <a:solidFill>
                  <a:srgbClr val="002060"/>
                </a:solidFill>
              </a:rPr>
              <a:t>對領域會議的期待與目標，</a:t>
            </a:r>
            <a:r>
              <a:rPr lang="zh-TW" altLang="en-US" sz="2800" dirty="0">
                <a:solidFill>
                  <a:srgbClr val="002060"/>
                </a:solidFill>
              </a:rPr>
              <a:t>在於能</a:t>
            </a:r>
            <a:r>
              <a:rPr lang="zh-TW" altLang="zh-TW" sz="2800" dirty="0">
                <a:solidFill>
                  <a:srgbClr val="FF0000"/>
                </a:solidFill>
              </a:rPr>
              <a:t>透過共同備課，</a:t>
            </a:r>
            <a:r>
              <a:rPr lang="zh-TW" altLang="en-US" sz="2800" dirty="0">
                <a:solidFill>
                  <a:srgbClr val="FF0000"/>
                </a:solidFill>
              </a:rPr>
              <a:t>精進教學實務，</a:t>
            </a:r>
            <a:r>
              <a:rPr lang="zh-TW" altLang="en-US" sz="2800" dirty="0" smtClean="0">
                <a:solidFill>
                  <a:srgbClr val="FF0000"/>
                </a:solidFill>
              </a:rPr>
              <a:t>產出</a:t>
            </a:r>
            <a:r>
              <a:rPr lang="zh-TW" altLang="zh-TW" sz="2800" dirty="0" smtClean="0">
                <a:solidFill>
                  <a:srgbClr val="FF0000"/>
                </a:solidFill>
              </a:rPr>
              <a:t>教案</a:t>
            </a:r>
            <a:r>
              <a:rPr lang="zh-TW" altLang="zh-TW" sz="2800" dirty="0">
                <a:solidFill>
                  <a:srgbClr val="7030A0"/>
                </a:solidFill>
              </a:rPr>
              <a:t>。</a:t>
            </a:r>
            <a:r>
              <a:rPr lang="zh-TW" altLang="en-US" sz="2800" dirty="0">
                <a:solidFill>
                  <a:srgbClr val="002060"/>
                </a:solidFill>
              </a:rPr>
              <a:t>以此為本學年目標，並在每次備課後產出相關教學成果與記錄。</a:t>
            </a:r>
            <a:endParaRPr lang="en-US" altLang="zh-TW" sz="2800" dirty="0">
              <a:solidFill>
                <a:srgbClr val="002060"/>
              </a:solidFill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>
            <a:off x="5004048" y="328498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5940152" y="3140968"/>
            <a:ext cx="2880320" cy="9541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個人</a:t>
            </a:r>
            <a:r>
              <a:rPr lang="zh-TW" altLang="zh-TW" sz="2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教學精進</a:t>
            </a:r>
            <a:r>
              <a:rPr lang="zh-TW" altLang="zh-TW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的</a:t>
            </a:r>
            <a:endParaRPr lang="en-US" altLang="zh-TW" sz="28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需求</a:t>
            </a:r>
            <a:r>
              <a:rPr lang="zh-TW" altLang="en-US" sz="28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分科備課</a:t>
            </a:r>
            <a:r>
              <a:rPr lang="en-US" altLang="zh-TW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996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32040" y="489987"/>
            <a:ext cx="38164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TW" alt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共同備課一起來  </a:t>
            </a:r>
            <a:endParaRPr lang="en-US" altLang="zh-TW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268428" y="1861630"/>
            <a:ext cx="8723312" cy="3949899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常態性、每週進行、持續修正與檢討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對話多、多元激盪的火花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課程邏輯架構較完整、增加對教材的熟悉度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提昇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教學品質與學習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成效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老少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配，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教學相長、分工合作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2" name="Picture 4" descr="https://encrypted-tbn1.gstatic.com/images?q=tbn:ANd9GcQACLMU1G57c2wQL-sOu0XKV-MgN2Hj7rEQVpLxF4p183TdPr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5" y="1882157"/>
            <a:ext cx="1052035" cy="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encrypted-tbn1.gstatic.com/images?q=tbn:ANd9GcQACLMU1G57c2wQL-sOu0XKV-MgN2Hj7rEQVpLxF4p183TdPr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5" y="2744914"/>
            <a:ext cx="1052035" cy="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encrypted-tbn1.gstatic.com/images?q=tbn:ANd9GcQACLMU1G57c2wQL-sOu0XKV-MgN2Hj7rEQVpLxF4p183TdPr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7" y="3633827"/>
            <a:ext cx="1052035" cy="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1.gstatic.com/images?q=tbn:ANd9GcQACLMU1G57c2wQL-sOu0XKV-MgN2Hj7rEQVpLxF4p183TdPr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2" y="4509120"/>
            <a:ext cx="1052035" cy="66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接點 9"/>
          <p:cNvCxnSpPr/>
          <p:nvPr/>
        </p:nvCxnSpPr>
        <p:spPr>
          <a:xfrm>
            <a:off x="1979712" y="1095453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encrypted-tbn1.gstatic.com/images?q=tbn:ANd9GcRnEyGm7yVrMOtzmCwwuaHrPlwqhH3cr2T_RHDh79QOF87YzyoF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4" y="117509"/>
            <a:ext cx="4187706" cy="95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33975" y="125475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solidFill>
                  <a:srgbClr val="A50021"/>
                </a:solidFill>
                <a:latin typeface="標楷體" pitchFamily="65" charset="-120"/>
              </a:rPr>
              <a:t>2.</a:t>
            </a:r>
            <a:r>
              <a:rPr lang="zh-TW" altLang="en-US" sz="3200" dirty="0">
                <a:solidFill>
                  <a:srgbClr val="A50021"/>
                </a:solidFill>
                <a:latin typeface="標楷體" pitchFamily="65" charset="-120"/>
              </a:rPr>
              <a:t>共同備課的好處：</a:t>
            </a:r>
            <a:endParaRPr lang="en-US" altLang="zh-TW" sz="3200" dirty="0">
              <a:solidFill>
                <a:srgbClr val="A50021"/>
              </a:solidFill>
              <a:latin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8517" y="5301208"/>
            <a:ext cx="82809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3200" dirty="0">
                <a:solidFill>
                  <a:srgbClr val="A50021"/>
                </a:solidFill>
                <a:latin typeface="標楷體" pitchFamily="65" charset="-120"/>
              </a:rPr>
              <a:t>3.</a:t>
            </a:r>
            <a:r>
              <a:rPr lang="zh-TW" altLang="en-US" sz="3200" dirty="0">
                <a:solidFill>
                  <a:srgbClr val="A50021"/>
                </a:solidFill>
                <a:latin typeface="標楷體" pitchFamily="65" charset="-120"/>
              </a:rPr>
              <a:t>共同備課的人數：</a:t>
            </a:r>
            <a:endParaRPr lang="en-US" altLang="zh-TW" sz="3200" dirty="0">
              <a:solidFill>
                <a:srgbClr val="A50021"/>
              </a:solidFill>
              <a:latin typeface="標楷體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400" dirty="0">
                <a:solidFill>
                  <a:srgbClr val="002060"/>
                </a:solidFill>
              </a:rPr>
              <a:t>以</a:t>
            </a:r>
            <a:r>
              <a:rPr lang="en-US" altLang="zh-TW" sz="2400" dirty="0">
                <a:solidFill>
                  <a:srgbClr val="002060"/>
                </a:solidFill>
              </a:rPr>
              <a:t>2-3</a:t>
            </a:r>
            <a:r>
              <a:rPr lang="zh-TW" altLang="zh-TW" sz="2400" dirty="0">
                <a:solidFill>
                  <a:srgbClr val="002060"/>
                </a:solidFill>
              </a:rPr>
              <a:t>人</a:t>
            </a:r>
            <a:r>
              <a:rPr lang="zh-TW" altLang="en-US" sz="2400" dirty="0">
                <a:solidFill>
                  <a:srgbClr val="002060"/>
                </a:solidFill>
              </a:rPr>
              <a:t>共同</a:t>
            </a:r>
            <a:r>
              <a:rPr lang="zh-TW" altLang="zh-TW" sz="2400" dirty="0">
                <a:solidFill>
                  <a:srgbClr val="002060"/>
                </a:solidFill>
              </a:rPr>
              <a:t>備課，</a:t>
            </a:r>
            <a:r>
              <a:rPr lang="zh-TW" altLang="en-US" sz="2400" dirty="0">
                <a:solidFill>
                  <a:srgbClr val="002060"/>
                </a:solidFill>
              </a:rPr>
              <a:t>為最佳共備人數</a:t>
            </a:r>
            <a:r>
              <a:rPr lang="zh-TW" altLang="en-US" sz="2400" dirty="0" smtClean="0">
                <a:solidFill>
                  <a:srgbClr val="002060"/>
                </a:solidFill>
              </a:rPr>
              <a:t>。</a:t>
            </a:r>
            <a:r>
              <a:rPr lang="zh-TW" altLang="zh-TW" sz="2400" dirty="0" smtClean="0">
                <a:solidFill>
                  <a:srgbClr val="002060"/>
                </a:solidFill>
              </a:rPr>
              <a:t>討論</a:t>
            </a:r>
            <a:r>
              <a:rPr lang="zh-TW" altLang="zh-TW" sz="2400" dirty="0">
                <a:solidFill>
                  <a:srgbClr val="002060"/>
                </a:solidFill>
              </a:rPr>
              <a:t>時間較好安排</a:t>
            </a:r>
            <a:r>
              <a:rPr lang="zh-TW" altLang="en-US" sz="2400" dirty="0">
                <a:solidFill>
                  <a:srgbClr val="002060"/>
                </a:solidFill>
              </a:rPr>
              <a:t> </a:t>
            </a:r>
            <a:r>
              <a:rPr lang="zh-TW" altLang="zh-TW" sz="2400" dirty="0">
                <a:solidFill>
                  <a:srgbClr val="002060"/>
                </a:solidFill>
              </a:rPr>
              <a:t>，</a:t>
            </a:r>
            <a:r>
              <a:rPr lang="zh-TW" altLang="en-US" sz="2400" dirty="0">
                <a:solidFill>
                  <a:srgbClr val="002060"/>
                </a:solidFill>
              </a:rPr>
              <a:t>較能有深度對話。</a:t>
            </a:r>
            <a:endParaRPr lang="en-US" altLang="zh-TW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  <p:bldP spid="3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9464" y="332656"/>
            <a:ext cx="8229600" cy="223224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zh-TW" dirty="0" smtClean="0">
                <a:solidFill>
                  <a:srgbClr val="A50021"/>
                </a:solidFill>
                <a:latin typeface="標楷體" pitchFamily="65" charset="-120"/>
              </a:rPr>
              <a:t>4.</a:t>
            </a:r>
            <a:r>
              <a:rPr lang="zh-TW" altLang="zh-TW" dirty="0" smtClean="0">
                <a:solidFill>
                  <a:srgbClr val="A50021"/>
                </a:solidFill>
                <a:latin typeface="標楷體" pitchFamily="65" charset="-120"/>
              </a:rPr>
              <a:t>留下</a:t>
            </a:r>
            <a:r>
              <a:rPr lang="zh-TW" altLang="zh-TW" dirty="0">
                <a:solidFill>
                  <a:srgbClr val="A50021"/>
                </a:solidFill>
                <a:latin typeface="標楷體" pitchFamily="65" charset="-120"/>
              </a:rPr>
              <a:t>過程記錄：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共同備課留下記錄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完成簡案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能針對課程 </a:t>
            </a:r>
            <a:r>
              <a:rPr lang="zh-TW" altLang="zh-TW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思與檢討，</a:t>
            </a:r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可作為教學資料庫，以備下次</a:t>
            </a:r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課程使用</a:t>
            </a:r>
            <a:r>
              <a:rPr lang="zh-TW" altLang="zh-TW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8196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8" t="22119" r="26210" b="9375"/>
          <a:stretch/>
        </p:blipFill>
        <p:spPr bwMode="auto">
          <a:xfrm>
            <a:off x="3347864" y="2091626"/>
            <a:ext cx="5796136" cy="47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/>
          <p:cNvSpPr/>
          <p:nvPr/>
        </p:nvSpPr>
        <p:spPr>
          <a:xfrm>
            <a:off x="5427026" y="4258789"/>
            <a:ext cx="122413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487398" y="5657408"/>
            <a:ext cx="61206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54292" y="6244520"/>
            <a:ext cx="1224136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8" name="Picture 6" descr="https://encrypted-tbn3.gstatic.com/images?q=tbn:ANd9GcQTOh6iRKo97HogDvNLDBVEO2nOLctKsYiO43arXFCKH5nSqgc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2520280" cy="271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2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建 議</a:t>
            </a:r>
            <a:endParaRPr lang="zh-TW" altLang="en-US" b="1" dirty="0">
              <a:solidFill>
                <a:srgbClr val="FF00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邀請前一年上過課的老師參與共備</a:t>
            </a:r>
            <a:r>
              <a:rPr lang="zh-TW" altLang="en-US" sz="3000" dirty="0">
                <a:latin typeface="華康細圓體" pitchFamily="49" charset="-120"/>
                <a:ea typeface="華康細圓體" pitchFamily="49" charset="-120"/>
              </a:rPr>
              <a:t>、</a:t>
            </a: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經驗分享，可讓課程</a:t>
            </a:r>
            <a:r>
              <a:rPr lang="zh-TW" altLang="en-US" sz="3000" dirty="0">
                <a:latin typeface="華康細圓體" pitchFamily="49" charset="-120"/>
                <a:ea typeface="華康細圓體" pitchFamily="49" charset="-120"/>
              </a:rPr>
              <a:t>「</a:t>
            </a: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去蕪存菁</a:t>
            </a:r>
            <a:r>
              <a:rPr lang="zh-TW" altLang="en-US" sz="3000" dirty="0">
                <a:latin typeface="華康細圓體" pitchFamily="49" charset="-120"/>
                <a:ea typeface="華康細圓體" pitchFamily="49" charset="-120"/>
              </a:rPr>
              <a:t>」</a:t>
            </a: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再進化</a:t>
            </a:r>
            <a:r>
              <a:rPr lang="zh-TW" altLang="en-US" sz="3000" dirty="0" smtClean="0">
                <a:latin typeface="華康細圓體" pitchFamily="49" charset="-120"/>
                <a:ea typeface="華康細圓體" pitchFamily="49" charset="-120"/>
              </a:rPr>
              <a:t>升級</a:t>
            </a: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，成效更高</a:t>
            </a:r>
            <a:r>
              <a:rPr lang="zh-TW" altLang="en-US" sz="3000" dirty="0" smtClean="0">
                <a:latin typeface="華康細圓體" pitchFamily="49" charset="-120"/>
                <a:ea typeface="華康細圓體" pitchFamily="49" charset="-120"/>
              </a:rPr>
              <a:t>。</a:t>
            </a:r>
            <a:endParaRPr lang="en-US" altLang="zh-TW" sz="3000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共備若能加上觀課，效果會更加成。</a:t>
            </a:r>
            <a:endParaRPr lang="en-US" altLang="zh-TW" sz="3000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zh-TW" sz="3000" dirty="0" smtClean="0">
                <a:latin typeface="華康細圓體" pitchFamily="49" charset="-120"/>
                <a:ea typeface="華康細圓體" pitchFamily="49" charset="-120"/>
              </a:rPr>
              <a:t>要有慷慨分享、自動認領分工的心理準備和共識，這樣的合作才會長久</a:t>
            </a:r>
            <a:r>
              <a:rPr lang="zh-TW" altLang="en-US" sz="3000" dirty="0" smtClean="0">
                <a:latin typeface="華康細圓體" pitchFamily="49" charset="-120"/>
                <a:ea typeface="華康細圓體" pitchFamily="49" charset="-120"/>
              </a:rPr>
              <a:t>。</a:t>
            </a:r>
            <a:endParaRPr lang="zh-TW" altLang="zh-TW" sz="3000" dirty="0" smtClean="0">
              <a:latin typeface="華康細圓體" pitchFamily="49" charset="-120"/>
              <a:ea typeface="華康細圓體" pitchFamily="49" charset="-120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979712" y="1230059"/>
            <a:ext cx="705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61311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字方塊 2"/>
          <p:cNvSpPr txBox="1"/>
          <p:nvPr/>
        </p:nvSpPr>
        <p:spPr>
          <a:xfrm>
            <a:off x="251520" y="260648"/>
            <a:ext cx="5184576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 descr="LINE_3.jpg"/>
          <p:cNvPicPr>
            <a:picLocks noChangeAspect="1"/>
          </p:cNvPicPr>
          <p:nvPr/>
        </p:nvPicPr>
        <p:blipFill>
          <a:blip r:embed="rId4" cstate="print"/>
          <a:srcRect b="8997"/>
          <a:stretch>
            <a:fillRect/>
          </a:stretch>
        </p:blipFill>
        <p:spPr>
          <a:xfrm>
            <a:off x="755576" y="1340768"/>
            <a:ext cx="5067300" cy="2557066"/>
          </a:xfrm>
          <a:prstGeom prst="rect">
            <a:avLst/>
          </a:prstGeom>
        </p:spPr>
      </p:pic>
      <p:sp>
        <p:nvSpPr>
          <p:cNvPr id="6" name="雲朵形圖說文字 5"/>
          <p:cNvSpPr/>
          <p:nvPr/>
        </p:nvSpPr>
        <p:spPr>
          <a:xfrm>
            <a:off x="5580112" y="0"/>
            <a:ext cx="2880320" cy="1844824"/>
          </a:xfrm>
          <a:prstGeom prst="cloudCallout">
            <a:avLst>
              <a:gd name="adj1" fmla="val -42469"/>
              <a:gd name="adj2" fmla="val 6698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3366"/>
                </a:solidFill>
              </a:rPr>
              <a:t>找到對象，隨時可以開始</a:t>
            </a:r>
            <a:endParaRPr lang="zh-TW" altLang="en-US" sz="28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23032" r="25856" b="8750"/>
          <a:stretch/>
        </p:blipFill>
        <p:spPr bwMode="auto">
          <a:xfrm>
            <a:off x="1907704" y="116632"/>
            <a:ext cx="6300192" cy="6741368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539552" y="260648"/>
            <a:ext cx="1800200" cy="40011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  會議記錄</a:t>
            </a:r>
            <a:endParaRPr lang="zh-TW" altLang="en-US" sz="2000" dirty="0"/>
          </a:p>
        </p:txBody>
      </p:sp>
      <p:sp>
        <p:nvSpPr>
          <p:cNvPr id="18" name="橢圓 17"/>
          <p:cNvSpPr/>
          <p:nvPr/>
        </p:nvSpPr>
        <p:spPr>
          <a:xfrm>
            <a:off x="3851920" y="764704"/>
            <a:ext cx="1784787" cy="4745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572000" y="3068960"/>
            <a:ext cx="1784787" cy="61567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4139952" y="3789040"/>
            <a:ext cx="1382257" cy="3078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5868144" y="4365104"/>
            <a:ext cx="1456055" cy="4676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4283968" y="4941168"/>
            <a:ext cx="1382257" cy="4716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5724128" y="83671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課程架構調整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516216" y="3140968"/>
            <a:ext cx="13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共同備課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508104" y="5373216"/>
            <a:ext cx="13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共同備課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164288" y="4653136"/>
            <a:ext cx="13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共同備課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5335136" y="3550837"/>
            <a:ext cx="1384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</a:rPr>
              <a:t>共同備課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0" grpId="0"/>
      <p:bldP spid="21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1560" y="440618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二、</a:t>
            </a:r>
            <a:r>
              <a:rPr lang="zh-TW" altLang="en-US" sz="2800" dirty="0" smtClean="0"/>
              <a:t>確認共同備課主題與形式</a:t>
            </a:r>
            <a:endParaRPr lang="en-US" altLang="zh-TW" sz="28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32360"/>
              </p:ext>
            </p:extLst>
          </p:nvPr>
        </p:nvGraphicFramePr>
        <p:xfrm>
          <a:off x="1259632" y="1268759"/>
          <a:ext cx="6550430" cy="36614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96133"/>
                <a:gridCol w="1596133"/>
                <a:gridCol w="1596133"/>
                <a:gridCol w="1762031"/>
              </a:tblGrid>
              <a:tr h="1079255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rgbClr val="6633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童軍</a:t>
                      </a:r>
                      <a:endParaRPr lang="zh-TW" altLang="en-US" sz="3200" b="0" dirty="0">
                        <a:solidFill>
                          <a:srgbClr val="6633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rgbClr val="6633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家政</a:t>
                      </a:r>
                      <a:endParaRPr lang="zh-TW" altLang="en-US" sz="3200" b="0" dirty="0">
                        <a:solidFill>
                          <a:srgbClr val="6633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solidFill>
                            <a:srgbClr val="6633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輔導</a:t>
                      </a:r>
                      <a:endParaRPr lang="zh-TW" altLang="en-US" sz="3200" b="0" dirty="0">
                        <a:solidFill>
                          <a:srgbClr val="6633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8533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663300"/>
                          </a:solidFill>
                        </a:rPr>
                        <a:t>七年級</a:t>
                      </a:r>
                      <a:endParaRPr lang="zh-TW" altLang="en-US" sz="2400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/>
                        <a:t>1</a:t>
                      </a:r>
                      <a:r>
                        <a:rPr lang="zh-TW" altLang="en-US" sz="3200" dirty="0" smtClean="0"/>
                        <a:t>人</a:t>
                      </a:r>
                      <a:endParaRPr lang="zh-TW" altLang="en-US" sz="32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人</a:t>
                      </a:r>
                      <a:endParaRPr lang="zh-TW" altLang="en-US" sz="2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＋兼課</a:t>
                      </a:r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人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99"/>
                    </a:solidFill>
                  </a:tcPr>
                </a:tc>
              </a:tr>
              <a:tr h="85338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663300"/>
                          </a:solidFill>
                        </a:rPr>
                        <a:t>八年級</a:t>
                      </a:r>
                      <a:endParaRPr lang="zh-TW" altLang="en-US" sz="2400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</a:t>
                      </a:r>
                      <a:r>
                        <a:rPr lang="zh-TW" altLang="en-US" sz="2400" dirty="0" smtClean="0"/>
                        <a:t>人</a:t>
                      </a:r>
                      <a:endParaRPr lang="en-US" altLang="zh-TW" sz="2400" dirty="0" smtClean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  <a:endParaRPr lang="en-US" altLang="zh-TW" sz="2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＋</a:t>
                      </a:r>
                      <a:r>
                        <a:rPr lang="zh-TW" altLang="en-US" sz="2000" dirty="0" smtClean="0"/>
                        <a:t>實習教師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8143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663300"/>
                          </a:solidFill>
                        </a:rPr>
                        <a:t>九年級</a:t>
                      </a:r>
                      <a:endParaRPr lang="zh-TW" altLang="en-US" sz="2400" dirty="0">
                        <a:solidFill>
                          <a:srgbClr val="6633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兼課</a:t>
                      </a:r>
                      <a:r>
                        <a:rPr lang="en-US" altLang="zh-TW" sz="2400" dirty="0" smtClean="0"/>
                        <a:t>2</a:t>
                      </a:r>
                      <a:r>
                        <a:rPr lang="zh-TW" altLang="en-US" sz="2400" dirty="0" smtClean="0"/>
                        <a:t>人</a:t>
                      </a: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人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1284824" y="5085184"/>
            <a:ext cx="6739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/>
              <a:t>  分    科：</a:t>
            </a:r>
            <a:r>
              <a:rPr lang="zh-TW" altLang="en-US" sz="2800" b="1" dirty="0" smtClean="0">
                <a:solidFill>
                  <a:srgbClr val="FF3399"/>
                </a:solidFill>
              </a:rPr>
              <a:t>（童）（家 ）</a:t>
            </a:r>
            <a:endParaRPr lang="en-US" altLang="zh-TW" sz="2800" b="1" dirty="0" smtClean="0">
              <a:solidFill>
                <a:srgbClr val="FF3399"/>
              </a:solidFill>
            </a:endParaRPr>
          </a:p>
          <a:p>
            <a:r>
              <a:rPr lang="zh-TW" altLang="en-US" sz="2800" b="1" dirty="0" smtClean="0"/>
              <a:t>  分年級：</a:t>
            </a:r>
            <a:r>
              <a:rPr lang="zh-TW" altLang="en-US" sz="2800" b="1" dirty="0" smtClean="0">
                <a:solidFill>
                  <a:srgbClr val="92D050"/>
                </a:solidFill>
              </a:rPr>
              <a:t>七輔</a:t>
            </a:r>
            <a:r>
              <a:rPr lang="zh-TW" altLang="en-US" sz="2800" b="1" dirty="0" smtClean="0"/>
              <a:t>、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八輔</a:t>
            </a:r>
            <a:r>
              <a:rPr lang="zh-TW" altLang="en-US" sz="2800" b="1" dirty="0" smtClean="0"/>
              <a:t>、</a:t>
            </a:r>
            <a:r>
              <a:rPr lang="zh-TW" altLang="en-US" sz="2800" b="1" dirty="0" smtClean="0">
                <a:solidFill>
                  <a:srgbClr val="CC99FF"/>
                </a:solidFill>
              </a:rPr>
              <a:t>九輔</a:t>
            </a:r>
            <a:endParaRPr lang="en-US" altLang="zh-TW" sz="2800" b="1" dirty="0" smtClean="0">
              <a:solidFill>
                <a:srgbClr val="CC99FF"/>
              </a:solidFill>
            </a:endParaRPr>
          </a:p>
          <a:p>
            <a:r>
              <a:rPr lang="zh-TW" altLang="en-US" sz="2800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  <a:sym typeface="Wingdings"/>
              </a:rPr>
              <a:t></a:t>
            </a:r>
            <a:r>
              <a:rPr lang="zh-TW" altLang="en-US" sz="2800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留存記錄、至少產出</a:t>
            </a:r>
            <a:r>
              <a:rPr lang="en-US" altLang="zh-TW" sz="2800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教案（或相關成果）</a:t>
            </a:r>
            <a:endParaRPr lang="zh-TW" altLang="en-US" sz="28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444208" y="528003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ym typeface="Wingdings"/>
              </a:rPr>
              <a:t></a:t>
            </a:r>
            <a:r>
              <a:rPr lang="zh-TW" altLang="en-US" sz="2400" b="1" dirty="0" smtClean="0"/>
              <a:t>班級數：</a:t>
            </a:r>
            <a:r>
              <a:rPr lang="en-US" altLang="zh-TW" sz="2400" b="1" dirty="0" smtClean="0"/>
              <a:t>58</a:t>
            </a:r>
            <a:r>
              <a:rPr lang="zh-TW" altLang="en-US" sz="2400" b="1" dirty="0" smtClean="0"/>
              <a:t>班</a:t>
            </a:r>
            <a:endParaRPr lang="zh-TW" altLang="en-US" sz="2400" b="1" dirty="0"/>
          </a:p>
        </p:txBody>
      </p:sp>
      <p:sp>
        <p:nvSpPr>
          <p:cNvPr id="3" name="橢圓 2"/>
          <p:cNvSpPr/>
          <p:nvPr/>
        </p:nvSpPr>
        <p:spPr>
          <a:xfrm>
            <a:off x="2987824" y="1412776"/>
            <a:ext cx="1296144" cy="8640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654444" y="1444040"/>
            <a:ext cx="1296144" cy="86409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090836" y="2455952"/>
            <a:ext cx="1841748" cy="8385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182316" y="3318872"/>
            <a:ext cx="1841748" cy="8385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090836" y="4246592"/>
            <a:ext cx="1841748" cy="8385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65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6" grpId="0"/>
      <p:bldP spid="2" grpId="0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" t="25625" r="65692" b="10624"/>
          <a:stretch/>
        </p:blipFill>
        <p:spPr bwMode="auto">
          <a:xfrm>
            <a:off x="248020" y="1512041"/>
            <a:ext cx="3243859" cy="4584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79569"/>
            <a:ext cx="2473404" cy="338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948264" y="3717032"/>
            <a:ext cx="181276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共同備課     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行事曆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>
            <a:hlinkClick r:id="rId5" action="ppaction://hlinkfile"/>
          </p:cNvPr>
          <p:cNvPicPr/>
          <p:nvPr/>
        </p:nvPicPr>
        <p:blipFill rotWithShape="1">
          <a:blip r:embed="rId6" cstate="print"/>
          <a:srcRect l="14558" t="24033" r="49577" b="8288"/>
          <a:stretch/>
        </p:blipFill>
        <p:spPr bwMode="auto">
          <a:xfrm>
            <a:off x="3706653" y="1478193"/>
            <a:ext cx="3066383" cy="4618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96001" y="745101"/>
            <a:ext cx="2639984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102-1</a:t>
            </a:r>
            <a:r>
              <a:rPr lang="zh-TW" altLang="en-US" sz="2400" dirty="0" smtClean="0"/>
              <a:t>備課行事曆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10195" y="745102"/>
            <a:ext cx="2859297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102-2</a:t>
            </a:r>
            <a:r>
              <a:rPr lang="zh-TW" altLang="en-US" sz="2400" dirty="0" smtClean="0"/>
              <a:t>備課行事曆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814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7" t="11898" r="45994" b="58795"/>
          <a:stretch/>
        </p:blipFill>
        <p:spPr bwMode="auto">
          <a:xfrm>
            <a:off x="202910" y="1124744"/>
            <a:ext cx="7560840" cy="4876679"/>
          </a:xfrm>
          <a:prstGeom prst="rect">
            <a:avLst/>
          </a:prstGeom>
          <a:noFill/>
          <a:ln w="25400">
            <a:solidFill>
              <a:srgbClr val="CC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1459" r="51391" b="47500"/>
          <a:stretch/>
        </p:blipFill>
        <p:spPr bwMode="auto">
          <a:xfrm>
            <a:off x="3419872" y="2060848"/>
            <a:ext cx="5724128" cy="4475737"/>
          </a:xfrm>
          <a:prstGeom prst="rect">
            <a:avLst/>
          </a:prstGeom>
          <a:noFill/>
          <a:ln w="25400">
            <a:solidFill>
              <a:srgbClr val="CC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980385" y="378242"/>
            <a:ext cx="4103783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102-1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綜合活動領域</a:t>
            </a:r>
            <a:r>
              <a:rPr lang="zh-TW" altLang="en-US" sz="2800" dirty="0" smtClean="0"/>
              <a:t>檔案</a:t>
            </a:r>
            <a:endParaRPr lang="zh-TW" alt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3" t="12323" r="43894" b="66876"/>
          <a:stretch/>
        </p:blipFill>
        <p:spPr bwMode="auto">
          <a:xfrm>
            <a:off x="6107566" y="2420888"/>
            <a:ext cx="3312368" cy="302433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0" t="11459" r="36281" b="77777"/>
          <a:stretch/>
        </p:blipFill>
        <p:spPr bwMode="auto">
          <a:xfrm>
            <a:off x="74119" y="4054112"/>
            <a:ext cx="8923751" cy="208823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0779" r="43426" b="72292"/>
          <a:stretch/>
        </p:blipFill>
        <p:spPr bwMode="auto">
          <a:xfrm>
            <a:off x="179512" y="404664"/>
            <a:ext cx="8818358" cy="3168352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894152" y="745698"/>
            <a:ext cx="3096344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童家備課記錄檔案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94152" y="4221088"/>
            <a:ext cx="3600400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輔七 備課記錄檔案</a:t>
            </a:r>
            <a:endParaRPr lang="zh-TW" altLang="en-US" sz="2800" dirty="0"/>
          </a:p>
        </p:txBody>
      </p:sp>
      <p:cxnSp>
        <p:nvCxnSpPr>
          <p:cNvPr id="4" name="直線接點 3">
            <a:hlinkClick r:id="rId4" action="ppaction://hlinkfile"/>
          </p:cNvPr>
          <p:cNvCxnSpPr/>
          <p:nvPr/>
        </p:nvCxnSpPr>
        <p:spPr>
          <a:xfrm>
            <a:off x="1259632" y="5229200"/>
            <a:ext cx="424847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72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4" t="11558" r="49700" b="51271"/>
          <a:stretch/>
        </p:blipFill>
        <p:spPr bwMode="auto">
          <a:xfrm>
            <a:off x="-10384" y="251500"/>
            <a:ext cx="8867388" cy="629383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479443" y="260648"/>
            <a:ext cx="3172677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輔八 備課記錄檔案</a:t>
            </a:r>
            <a:endParaRPr lang="zh-TW" altLang="en-US" sz="2800" dirty="0"/>
          </a:p>
        </p:txBody>
      </p:sp>
      <p:cxnSp>
        <p:nvCxnSpPr>
          <p:cNvPr id="5" name="直線接點 4">
            <a:hlinkClick r:id="rId3" action="ppaction://hlinkfile"/>
          </p:cNvPr>
          <p:cNvCxnSpPr/>
          <p:nvPr/>
        </p:nvCxnSpPr>
        <p:spPr>
          <a:xfrm>
            <a:off x="1554171" y="5517232"/>
            <a:ext cx="330586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直線接點 7">
            <a:hlinkClick r:id="rId4" action="ppaction://hlinkfile"/>
          </p:cNvPr>
          <p:cNvCxnSpPr/>
          <p:nvPr/>
        </p:nvCxnSpPr>
        <p:spPr>
          <a:xfrm>
            <a:off x="1554171" y="4581128"/>
            <a:ext cx="35938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1458</Words>
  <Application>Microsoft Office PowerPoint</Application>
  <PresentationFormat>如螢幕大小 (4:3)</PresentationFormat>
  <Paragraphs>215</Paragraphs>
  <Slides>33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PowerPoint 簡報</vt:lpstr>
      <vt:lpstr>領域型的備課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有增能的備課</vt:lpstr>
      <vt:lpstr>PowerPoint 簡報</vt:lpstr>
      <vt:lpstr>PowerPoint 簡報</vt:lpstr>
      <vt:lpstr>PowerPoint 簡報</vt:lpstr>
      <vt:lpstr>傳承型的備課</vt:lpstr>
      <vt:lpstr>PowerPoint 簡報</vt:lpstr>
      <vt:lpstr>PowerPoint 簡報</vt:lpstr>
      <vt:lpstr>102-2霸凌(七下)</vt:lpstr>
      <vt:lpstr>PowerPoint 簡報</vt:lpstr>
      <vt:lpstr>PowerPoint 簡報</vt:lpstr>
      <vt:lpstr>PowerPoint 簡報</vt:lpstr>
      <vt:lpstr>PowerPoint 簡報</vt:lpstr>
      <vt:lpstr>心得</vt:lpstr>
      <vt:lpstr>PowerPoint 簡報</vt:lpstr>
      <vt:lpstr>PowerPoint 簡報</vt:lpstr>
      <vt:lpstr>建 議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228</cp:revision>
  <cp:lastPrinted>2014-09-29T09:34:15Z</cp:lastPrinted>
  <dcterms:created xsi:type="dcterms:W3CDTF">2014-01-01T12:32:10Z</dcterms:created>
  <dcterms:modified xsi:type="dcterms:W3CDTF">2014-11-24T04:21:37Z</dcterms:modified>
</cp:coreProperties>
</file>