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sldIdLst>
    <p:sldId id="256" r:id="rId2"/>
    <p:sldId id="258" r:id="rId3"/>
    <p:sldId id="257" r:id="rId4"/>
    <p:sldId id="261" r:id="rId5"/>
    <p:sldId id="269" r:id="rId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55" autoAdjust="0"/>
  </p:normalViewPr>
  <p:slideViewPr>
    <p:cSldViewPr>
      <p:cViewPr>
        <p:scale>
          <a:sx n="60" d="100"/>
          <a:sy n="60" d="100"/>
        </p:scale>
        <p:origin x="-882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B89E2BD-FA06-49CE-947C-17A0EA961E00}" type="datetimeFigureOut">
              <a:rPr lang="zh-TW" altLang="en-US" smtClean="0"/>
              <a:pPr>
                <a:defRPr/>
              </a:pPr>
              <a:t>2014/4/14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C4F210C-D244-4FCD-9186-7B3A3B4B08E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916826E-808E-41D1-8696-D555A4E2CBD1}" type="datetimeFigureOut">
              <a:rPr lang="zh-TW" altLang="en-US" smtClean="0"/>
              <a:pPr>
                <a:defRPr/>
              </a:pPr>
              <a:t>2014/4/14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339B10-B4A5-47E7-8D6F-4982D6DDE7B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51ADD0-4A04-4680-91F3-E4E08FB8A760}" type="datetimeFigureOut">
              <a:rPr lang="zh-TW" altLang="en-US" smtClean="0"/>
              <a:pPr>
                <a:defRPr/>
              </a:pPr>
              <a:t>2014/4/14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63ADEA-4F00-4BBF-B919-304FB4F7870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DDE12F-D981-478C-9334-9CA1B8F7D76F}" type="datetimeFigureOut">
              <a:rPr lang="zh-TW" altLang="en-US" smtClean="0"/>
              <a:pPr>
                <a:defRPr/>
              </a:pPr>
              <a:t>2014/4/14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F16F8E-5498-4702-A049-EE877A73449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778A49D-27F8-4F2C-92F1-558A30CB10DC}" type="datetimeFigureOut">
              <a:rPr lang="zh-TW" altLang="en-US" smtClean="0"/>
              <a:pPr>
                <a:defRPr/>
              </a:pPr>
              <a:t>2014/4/14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EFAE98-3877-4B07-B795-3EE10570CBE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720D388-1B57-4C3B-90F6-34CE2F93783F}" type="datetimeFigureOut">
              <a:rPr lang="zh-TW" altLang="en-US" smtClean="0"/>
              <a:pPr>
                <a:defRPr/>
              </a:pPr>
              <a:t>2014/4/14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4AEEC9-0A3F-475F-B888-16986D075FC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9AB8A6D-3C77-43E5-8687-97816D1DDB95}" type="datetimeFigureOut">
              <a:rPr lang="zh-TW" altLang="en-US" smtClean="0"/>
              <a:pPr>
                <a:defRPr/>
              </a:pPr>
              <a:t>2014/4/14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D8AFB56-82FD-4FCF-B383-9BF4D60EC26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03BDDA0-6EC1-444A-8F35-8A89818B9693}" type="datetimeFigureOut">
              <a:rPr lang="zh-TW" altLang="en-US" smtClean="0"/>
              <a:pPr>
                <a:defRPr/>
              </a:pPr>
              <a:t>2014/4/14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3A9625-F778-4DFA-BC38-7BE4F0878456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E71000-7B0D-4EF3-B1F2-613B64B0AA38}" type="datetimeFigureOut">
              <a:rPr lang="zh-TW" altLang="en-US" smtClean="0"/>
              <a:pPr>
                <a:defRPr/>
              </a:pPr>
              <a:t>2014/4/14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991D234-952E-46D5-B0DB-D0763C7D7E8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9743573D-B192-4A67-BB74-82DDC9CE888A}" type="datetimeFigureOut">
              <a:rPr lang="zh-TW" altLang="en-US" smtClean="0"/>
              <a:pPr>
                <a:defRPr/>
              </a:pPr>
              <a:t>2014/4/14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3002E1-F9A6-40EB-87E5-BE3E588EFF9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C8FEB1C-F00E-475F-875C-9C19B4E1A37E}" type="datetimeFigureOut">
              <a:rPr lang="zh-TW" altLang="en-US" smtClean="0"/>
              <a:pPr>
                <a:defRPr/>
              </a:pPr>
              <a:t>2014/4/14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946F115-E8F2-465C-8F01-C8932DAF0AA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B36879B-DB9A-4019-A747-6390FCC3839E}" type="datetimeFigureOut">
              <a:rPr lang="zh-TW" altLang="en-US" smtClean="0"/>
              <a:pPr>
                <a:defRPr/>
              </a:pPr>
              <a:t>2014/4/14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42DA3A7-F628-4396-B58B-3E7A3A67843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zh-TW" altLang="en-U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說課、觀課、議</a:t>
            </a:r>
            <a:r>
              <a:rPr lang="zh-TW" altLang="en-U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課</a:t>
            </a:r>
            <a:endParaRPr lang="zh-TW" altLang="zh-TW" sz="6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103.4.17</a:t>
            </a:r>
            <a:r>
              <a:rPr lang="zh-TW" altLang="en-US" dirty="0" smtClean="0"/>
              <a:t>臺北市立麗山國中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內容版面配置區 1"/>
          <p:cNvSpPr>
            <a:spLocks noGrp="1"/>
          </p:cNvSpPr>
          <p:nvPr>
            <p:ph idx="1"/>
          </p:nvPr>
        </p:nvSpPr>
        <p:spPr>
          <a:xfrm>
            <a:off x="35496" y="1628801"/>
            <a:ext cx="8856984" cy="3816424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請觀課教師依觀課組別入座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請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觀課教師填寫觀課表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  <a:p>
            <a:pPr marL="109728" indent="0" eaLnBrk="1" hangingPunct="1">
              <a:buNone/>
            </a:pP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中央團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北市團表格不同</a:t>
            </a: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內容版面配置區 2"/>
          <p:cNvSpPr>
            <a:spLocks noGrp="1"/>
          </p:cNvSpPr>
          <p:nvPr>
            <p:ph idx="1"/>
          </p:nvPr>
        </p:nvSpPr>
        <p:spPr>
          <a:xfrm>
            <a:off x="250825" y="1124745"/>
            <a:ext cx="8642350" cy="5517356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主席開場</a:t>
            </a:r>
          </a:p>
          <a:p>
            <a:pPr marL="0" indent="0" eaLnBrk="1" hangingPunct="1">
              <a:buNone/>
            </a:pP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教學者分享：說明教學設計理念和授課心得 </a:t>
            </a:r>
          </a:p>
          <a:p>
            <a:pPr marL="0" indent="0" eaLnBrk="1" hangingPunct="1">
              <a:buNone/>
            </a:pP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觀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課心得分享：以學生學習表現為主 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marL="770382" lvl="1" indent="-514350">
              <a:spcBef>
                <a:spcPts val="0"/>
              </a:spcBef>
              <a:buSzPct val="100000"/>
              <a:buFont typeface="+mj-lt"/>
              <a:buAutoNum type="arabicParenR"/>
            </a:pPr>
            <a:r>
              <a:rPr lang="zh-TW" altLang="zh-TW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從</a:t>
            </a:r>
            <a:r>
              <a:rPr lang="zh-TW" altLang="zh-TW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單元學習目標瞭解和討論學生學習成功或學習困惑之處 </a:t>
            </a:r>
          </a:p>
          <a:p>
            <a:pPr marL="770382" lvl="1" indent="-514350">
              <a:spcBef>
                <a:spcPts val="0"/>
              </a:spcBef>
              <a:buSzPct val="100000"/>
              <a:buFont typeface="+mj-lt"/>
              <a:buAutoNum type="arabicParenR"/>
            </a:pPr>
            <a:r>
              <a:rPr lang="zh-TW" altLang="zh-TW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zh-TW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學習表現要和教材做連結 </a:t>
            </a:r>
            <a:endParaRPr lang="en-US" altLang="zh-TW" sz="2400" b="1" dirty="0">
              <a:solidFill>
                <a:schemeClr val="tx1">
                  <a:lumMod val="95000"/>
                  <a:lumOff val="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770382" lvl="1" indent="-514350">
              <a:spcBef>
                <a:spcPts val="0"/>
              </a:spcBef>
              <a:buSzPct val="100000"/>
              <a:buFont typeface="+mj-lt"/>
              <a:buAutoNum type="arabicParenR"/>
            </a:pPr>
            <a:r>
              <a:rPr lang="zh-TW" altLang="zh-TW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教學</a:t>
            </a:r>
            <a:r>
              <a:rPr lang="zh-TW" altLang="zh-TW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者所關切的觀察焦點 </a:t>
            </a:r>
          </a:p>
          <a:p>
            <a:pPr marL="770382" lvl="1" indent="-514350">
              <a:spcBef>
                <a:spcPts val="0"/>
              </a:spcBef>
              <a:buSzPct val="100000"/>
              <a:buFont typeface="+mj-lt"/>
              <a:buAutoNum type="arabicParenR"/>
            </a:pPr>
            <a:r>
              <a:rPr lang="zh-TW" altLang="zh-TW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分享</a:t>
            </a:r>
            <a:r>
              <a:rPr lang="zh-TW" altLang="zh-TW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從觀課中學到了什麼？ 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觀課者提問並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對話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buFont typeface="Symbol" pitchFamily="18" charset="2"/>
              <a:buNone/>
            </a:pP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主席串聯發言者之對話，引發多樣思考，不做結論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32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3" name="標題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4800" b="1" dirty="0" smtClean="0">
                <a:latin typeface="+mj-ea"/>
              </a:rPr>
              <a:t>共同議課</a:t>
            </a:r>
            <a:r>
              <a:rPr lang="zh-TW" altLang="zh-TW" sz="4800" b="1" dirty="0" smtClean="0">
                <a:latin typeface="+mj-ea"/>
              </a:rPr>
              <a:t>流程</a:t>
            </a:r>
            <a:endParaRPr lang="zh-TW" altLang="zh-TW" sz="4800" dirty="0" smtClean="0">
              <a:latin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內容版面配置區 1"/>
          <p:cNvSpPr>
            <a:spLocks noGrp="1"/>
          </p:cNvSpPr>
          <p:nvPr>
            <p:ph idx="1"/>
          </p:nvPr>
        </p:nvSpPr>
        <p:spPr>
          <a:xfrm>
            <a:off x="683568" y="1484784"/>
            <a:ext cx="7696324" cy="4464496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小組內每位教師輪流分享自己觀察到的小隊學生學習表現，並推選出一位代表上台做綜合分享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en-US" altLang="zh-TW" sz="35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5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因為</a:t>
            </a:r>
            <a:r>
              <a:rPr lang="zh-TW" altLang="en-US" sz="35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有兩種不同表格和觀察向度，歡迎觀課者互相分享觀課發現</a:t>
            </a:r>
            <a:r>
              <a:rPr lang="en-US" altLang="zh-TW" sz="35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4000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議課指導教授提供回饋總結。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67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TW" altLang="en-US" sz="4800" dirty="0" smtClean="0">
                <a:latin typeface="+mj-ea"/>
              </a:rPr>
              <a:t>小組討論活動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+mj-ea"/>
              </a:rPr>
              <a:t>請給學生按個「讚」</a:t>
            </a:r>
          </a:p>
        </p:txBody>
      </p:sp>
      <p:sp>
        <p:nvSpPr>
          <p:cNvPr id="13315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00113" y="1484784"/>
            <a:ext cx="7632700" cy="4824536"/>
          </a:xfrm>
        </p:spPr>
        <p:txBody>
          <a:bodyPr vert="horz">
            <a:normAutofit/>
          </a:bodyPr>
          <a:lstStyle/>
          <a:p>
            <a:pPr>
              <a:defRPr/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請觀課教師在小卡上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給予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被觀課學生回饋。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 marL="109728" indent="0" algn="ctr">
              <a:lnSpc>
                <a:spcPct val="150000"/>
              </a:lnSpc>
              <a:buNone/>
              <a:defRPr/>
            </a:pPr>
            <a:r>
              <a:rPr lang="en-US" altLang="zh-TW" sz="4000" b="1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b="1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收觀課紀錄表並影印</a:t>
            </a:r>
            <a:r>
              <a:rPr lang="en-US" altLang="zh-TW" sz="4000" b="1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zh-TW" altLang="en-US" sz="4000" b="1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拿回觀課紀錄表後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請</a:t>
            </a: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記得</a:t>
            </a:r>
            <a:r>
              <a:rPr lang="zh-TW" altLang="en-US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簽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退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b="1" dirty="0">
              <a:latin typeface="標楷體" pitchFamily="65" charset="-120"/>
              <a:ea typeface="標楷體" pitchFamily="65" charset="-120"/>
            </a:endParaRPr>
          </a:p>
          <a:p>
            <a:pPr marL="0" indent="0" algn="r">
              <a:buFont typeface="Symbol" pitchFamily="18" charset="2"/>
              <a:buNone/>
              <a:defRPr/>
            </a:pP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謝謝您的參與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~</a:t>
            </a:r>
            <a:endParaRPr lang="zh-TW" altLang="en-US" sz="4000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圖釘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</TotalTime>
  <Words>214</Words>
  <Application>Microsoft Office PowerPoint</Application>
  <PresentationFormat>如螢幕大小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Arial</vt:lpstr>
      <vt:lpstr>新細明體</vt:lpstr>
      <vt:lpstr>Candara</vt:lpstr>
      <vt:lpstr>標楷體</vt:lpstr>
      <vt:lpstr>Symbol</vt:lpstr>
      <vt:lpstr>Calibri</vt:lpstr>
      <vt:lpstr>匯合</vt:lpstr>
      <vt:lpstr>說課、觀課、議課</vt:lpstr>
      <vt:lpstr>PowerPoint 簡報</vt:lpstr>
      <vt:lpstr>共同議課流程</vt:lpstr>
      <vt:lpstr>小組討論活動</vt:lpstr>
      <vt:lpstr>請給學生按個「讚」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觀課說明</dc:title>
  <dc:creator>Hellen</dc:creator>
  <cp:lastModifiedBy>t231</cp:lastModifiedBy>
  <cp:revision>21</cp:revision>
  <dcterms:created xsi:type="dcterms:W3CDTF">2013-11-20T12:43:39Z</dcterms:created>
  <dcterms:modified xsi:type="dcterms:W3CDTF">2014-04-14T12:19:41Z</dcterms:modified>
</cp:coreProperties>
</file>