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4" r:id="rId5"/>
    <p:sldId id="263" r:id="rId6"/>
    <p:sldId id="262" r:id="rId7"/>
    <p:sldId id="261" r:id="rId8"/>
    <p:sldId id="260" r:id="rId9"/>
    <p:sldId id="259" r:id="rId10"/>
    <p:sldId id="258"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53" autoAdjust="0"/>
  </p:normalViewPr>
  <p:slideViewPr>
    <p:cSldViewPr>
      <p:cViewPr>
        <p:scale>
          <a:sx n="66" d="100"/>
          <a:sy n="66" d="100"/>
        </p:scale>
        <p:origin x="-72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接點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標題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TW" altLang="en-US" smtClean="0"/>
              <a:t>按一下以編輯母片標題樣式</a:t>
            </a:r>
            <a:endParaRPr kumimoji="0" lang="en-US"/>
          </a:p>
        </p:txBody>
      </p:sp>
      <p:sp>
        <p:nvSpPr>
          <p:cNvPr id="25" name="副標題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31" name="日期版面配置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9FE604-1A1B-4509-91AB-5BCFE29E7F6F}" type="datetimeFigureOut">
              <a:rPr lang="zh-TW" altLang="en-US" smtClean="0"/>
              <a:pPr/>
              <a:t>2014/8/19</a:t>
            </a:fld>
            <a:endParaRPr lang="zh-TW" altLang="en-US"/>
          </a:p>
        </p:txBody>
      </p:sp>
      <p:sp>
        <p:nvSpPr>
          <p:cNvPr id="18" name="頁尾版面配置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TW" altLang="en-US"/>
          </a:p>
        </p:txBody>
      </p:sp>
      <p:sp>
        <p:nvSpPr>
          <p:cNvPr id="29" name="投影片編號版面配置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465926-6675-4E4F-B7DA-B5D9786090B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274955"/>
            <a:ext cx="1524000" cy="5851525"/>
          </a:xfrm>
        </p:spPr>
        <p:txBody>
          <a:bodyPr vert="eaVert" ancho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2"/>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242816" y="6557946"/>
            <a:ext cx="2002464" cy="226902"/>
          </a:xfrm>
        </p:spPr>
        <p:txBody>
          <a:bodyPr/>
          <a:lstStyle>
            <a:extLst/>
          </a:lstStyle>
          <a:p>
            <a:fld id="{629FE604-1A1B-4509-91AB-5BCFE29E7F6F}" type="datetimeFigureOut">
              <a:rPr lang="zh-TW" altLang="en-US" smtClean="0"/>
              <a:pPr/>
              <a:t>2014/8/19</a:t>
            </a:fld>
            <a:endParaRPr lang="zh-TW" altLang="en-US"/>
          </a:p>
        </p:txBody>
      </p:sp>
      <p:sp>
        <p:nvSpPr>
          <p:cNvPr id="5" name="頁尾版面配置區 4"/>
          <p:cNvSpPr>
            <a:spLocks noGrp="1"/>
          </p:cNvSpPr>
          <p:nvPr>
            <p:ph type="ftr" sz="quarter" idx="11"/>
          </p:nvPr>
        </p:nvSpPr>
        <p:spPr>
          <a:xfrm>
            <a:off x="457200" y="6556248"/>
            <a:ext cx="3657600" cy="228600"/>
          </a:xfrm>
        </p:spPr>
        <p:txBody>
          <a:bodyPr/>
          <a:lstStyle>
            <a:extLst/>
          </a:lstStyle>
          <a:p>
            <a:endParaRPr lang="zh-TW" altLang="en-US"/>
          </a:p>
        </p:txBody>
      </p:sp>
      <p:sp>
        <p:nvSpPr>
          <p:cNvPr id="6" name="投影片編號版面配置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465926-6675-4E4F-B7DA-B5D9786090B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9FE604-1A1B-4509-91AB-5BCFE29E7F6F}" type="datetimeFigureOut">
              <a:rPr lang="zh-TW" altLang="en-US" smtClean="0"/>
              <a:pPr/>
              <a:t>2014/8/19</a:t>
            </a:fld>
            <a:endParaRPr lang="zh-TW" altLang="en-US"/>
          </a:p>
        </p:txBody>
      </p:sp>
      <p:sp>
        <p:nvSpPr>
          <p:cNvPr id="5" name="頁尾版面配置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TW" altLang="en-US"/>
          </a:p>
        </p:txBody>
      </p:sp>
      <p:sp>
        <p:nvSpPr>
          <p:cNvPr id="6" name="投影片編號版面配置區 5"/>
          <p:cNvSpPr>
            <a:spLocks noGrp="1"/>
          </p:cNvSpPr>
          <p:nvPr>
            <p:ph type="sldNum" sz="quarter" idx="12"/>
          </p:nvPr>
        </p:nvSpPr>
        <p:spPr>
          <a:xfrm>
            <a:off x="6733952" y="6555112"/>
            <a:ext cx="588336" cy="228600"/>
          </a:xfrm>
        </p:spPr>
        <p:txBody>
          <a:bodyPr/>
          <a:lstStyle>
            <a:extLst/>
          </a:lstStyle>
          <a:p>
            <a:fld id="{E5465926-6675-4E4F-B7DA-B5D9786090B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tx2"/>
                </a:solidFill>
              </a:defRPr>
            </a:lvl1pPr>
            <a:extLst/>
          </a:lstStyle>
          <a:p>
            <a:fld id="{629FE604-1A1B-4509-91AB-5BCFE29E7F6F}" type="datetimeFigureOut">
              <a:rPr lang="zh-TW" altLang="en-US" smtClean="0"/>
              <a:pPr/>
              <a:t>2014/8/19</a:t>
            </a:fld>
            <a:endParaRPr lang="zh-TW" altLang="en-US"/>
          </a:p>
        </p:txBody>
      </p:sp>
      <p:sp>
        <p:nvSpPr>
          <p:cNvPr id="3" name="頁尾版面配置區 2"/>
          <p:cNvSpPr>
            <a:spLocks noGrp="1"/>
          </p:cNvSpPr>
          <p:nvPr>
            <p:ph type="ftr" sz="quarter" idx="11"/>
          </p:nvPr>
        </p:nvSpPr>
        <p:spPr/>
        <p:txBody>
          <a:bodyPr/>
          <a:lstStyle>
            <a:lvl1pPr>
              <a:defRPr>
                <a:solidFill>
                  <a:schemeClr val="tx2"/>
                </a:solidFill>
              </a:defRPr>
            </a:lvl1pPr>
            <a:extLst/>
          </a:lstStyle>
          <a:p>
            <a:endParaRPr lang="zh-TW" altLang="en-US"/>
          </a:p>
        </p:txBody>
      </p:sp>
      <p:sp>
        <p:nvSpPr>
          <p:cNvPr id="4" name="投影片編號版面配置區 3"/>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TW" altLang="en-US" smtClean="0"/>
              <a:t>按一下以編輯母片標題樣式</a:t>
            </a:r>
            <a:endParaRPr kumimoji="0" lang="en-US" dirty="0"/>
          </a:p>
        </p:txBody>
      </p:sp>
      <p:sp>
        <p:nvSpPr>
          <p:cNvPr id="4" name="文字版面配置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TW" altLang="en-US" smtClean="0"/>
              <a:t>按一下以編輯母片文字樣式</a:t>
            </a:r>
          </a:p>
        </p:txBody>
      </p:sp>
      <p:sp>
        <p:nvSpPr>
          <p:cNvPr id="5" name="日期版面配置區 4"/>
          <p:cNvSpPr>
            <a:spLocks noGrp="1"/>
          </p:cNvSpPr>
          <p:nvPr>
            <p:ph type="dt" sz="half" idx="10"/>
          </p:nvPr>
        </p:nvSpPr>
        <p:spPr/>
        <p:txBody>
          <a:bodyPr/>
          <a:lstStyle>
            <a:extLst/>
          </a:lstStyle>
          <a:p>
            <a:fld id="{629FE604-1A1B-4509-91AB-5BCFE29E7F6F}" type="datetimeFigureOut">
              <a:rPr lang="zh-TW" altLang="en-US" smtClean="0"/>
              <a:pPr/>
              <a:t>2014/8/19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5465926-6675-4E4F-B7DA-B5D9786090B2}" type="slidenum">
              <a:rPr lang="zh-TW" altLang="en-US" smtClean="0"/>
              <a:pPr/>
              <a:t>‹#›</a:t>
            </a:fld>
            <a:endParaRPr lang="zh-TW" altLang="en-US"/>
          </a:p>
        </p:txBody>
      </p:sp>
      <p:sp>
        <p:nvSpPr>
          <p:cNvPr id="10" name="圖片版面配置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TW" altLang="en-US" smtClean="0"/>
              <a:t>按一下圖示以新增圖片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標題版面配置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TW" altLang="en-US" smtClean="0"/>
              <a:t>按一下以編輯母片標題樣式</a:t>
            </a:r>
            <a:endParaRPr kumimoji="0" lang="en-US"/>
          </a:p>
        </p:txBody>
      </p:sp>
      <p:sp>
        <p:nvSpPr>
          <p:cNvPr id="31" name="文字版面配置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7" name="日期版面配置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9FE604-1A1B-4509-91AB-5BCFE29E7F6F}" type="datetimeFigureOut">
              <a:rPr lang="zh-TW" altLang="en-US" smtClean="0"/>
              <a:pPr/>
              <a:t>2014/8/19</a:t>
            </a:fld>
            <a:endParaRPr lang="zh-TW" altLang="en-US"/>
          </a:p>
        </p:txBody>
      </p:sp>
      <p:sp>
        <p:nvSpPr>
          <p:cNvPr id="4" name="頁尾版面配置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TW" altLang="en-US"/>
          </a:p>
        </p:txBody>
      </p:sp>
      <p:sp>
        <p:nvSpPr>
          <p:cNvPr id="16" name="投影片編號版面配置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465926-6675-4E4F-B7DA-B5D9786090B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31038;&#26371;&#23560;&#26989;&#23416;&#32722;&#31038;&#32676;&#27963;&#21270;&#25945;&#23416;&#30693;&#33021;&#24037;&#20316;&#22346;&#35336;&#30059;ok.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620688"/>
            <a:ext cx="7772400" cy="1470025"/>
          </a:xfrm>
        </p:spPr>
        <p:txBody>
          <a:bodyPr/>
          <a:lstStyle/>
          <a:p>
            <a:r>
              <a:rPr lang="zh-TW" altLang="zh-TW" dirty="0"/>
              <a:t>台北市社會領域共備</a:t>
            </a:r>
            <a:r>
              <a:rPr lang="zh-TW" altLang="zh-TW" dirty="0" smtClean="0"/>
              <a:t>模式</a:t>
            </a:r>
            <a:r>
              <a:rPr lang="en-US" altLang="zh-TW" dirty="0" smtClean="0"/>
              <a:t/>
            </a:r>
            <a:br>
              <a:rPr lang="en-US" altLang="zh-TW" dirty="0" smtClean="0"/>
            </a:br>
            <a:r>
              <a:rPr lang="zh-TW" altLang="en-US" dirty="0" smtClean="0"/>
              <a:t>公民第二組</a:t>
            </a:r>
            <a:endParaRPr lang="zh-TW" altLang="en-US" dirty="0"/>
          </a:p>
        </p:txBody>
      </p:sp>
      <p:sp>
        <p:nvSpPr>
          <p:cNvPr id="3" name="副標題 2"/>
          <p:cNvSpPr>
            <a:spLocks noGrp="1"/>
          </p:cNvSpPr>
          <p:nvPr>
            <p:ph type="subTitle" idx="1"/>
          </p:nvPr>
        </p:nvSpPr>
        <p:spPr>
          <a:xfrm>
            <a:off x="1371600" y="2276872"/>
            <a:ext cx="7304856" cy="4320480"/>
          </a:xfrm>
        </p:spPr>
        <p:txBody>
          <a:bodyPr>
            <a:normAutofit fontScale="92500" lnSpcReduction="20000"/>
          </a:bodyPr>
          <a:lstStyle/>
          <a:p>
            <a:r>
              <a:rPr lang="zh-TW" altLang="en-US" sz="4000" dirty="0" smtClean="0"/>
              <a:t>北安國中張庭榮老師</a:t>
            </a:r>
            <a:endParaRPr lang="en-US" altLang="zh-TW" sz="4000" dirty="0" smtClean="0"/>
          </a:p>
          <a:p>
            <a:r>
              <a:rPr lang="zh-TW" altLang="en-US" sz="4000" dirty="0" smtClean="0"/>
              <a:t>永吉國中王敏中老師</a:t>
            </a:r>
            <a:endParaRPr lang="en-US" altLang="zh-TW" sz="4000" dirty="0" smtClean="0"/>
          </a:p>
          <a:p>
            <a:r>
              <a:rPr lang="zh-TW" altLang="en-US" sz="4000" dirty="0" smtClean="0"/>
              <a:t>長安國中季亞南老師</a:t>
            </a:r>
            <a:endParaRPr lang="en-US" altLang="zh-TW" sz="4000" dirty="0" smtClean="0"/>
          </a:p>
          <a:p>
            <a:r>
              <a:rPr lang="zh-TW" altLang="en-US" sz="4000" dirty="0" smtClean="0"/>
              <a:t>大直高中呂忻昀老師</a:t>
            </a:r>
            <a:endParaRPr lang="en-US" altLang="zh-TW" sz="4000" dirty="0" smtClean="0"/>
          </a:p>
          <a:p>
            <a:r>
              <a:rPr lang="zh-TW" altLang="en-US" sz="4000" dirty="0" smtClean="0"/>
              <a:t>五常國中蘇靜如老師</a:t>
            </a:r>
            <a:endParaRPr lang="en-US" altLang="zh-TW" sz="4000" dirty="0" smtClean="0"/>
          </a:p>
          <a:p>
            <a:r>
              <a:rPr lang="zh-TW" altLang="en-US" sz="4000" dirty="0" smtClean="0"/>
              <a:t>麗山國中洪芯蕾老師</a:t>
            </a:r>
            <a:endParaRPr lang="en-US" altLang="zh-TW" sz="4000" dirty="0" smtClean="0"/>
          </a:p>
          <a:p>
            <a:r>
              <a:rPr lang="zh-TW" altLang="en-US" sz="4000" dirty="0" smtClean="0"/>
              <a:t>西松高中黃仲宏老師</a:t>
            </a:r>
            <a:endParaRPr lang="en-US" altLang="zh-TW" sz="4000" dirty="0" smtClean="0"/>
          </a:p>
          <a:p>
            <a:r>
              <a:rPr lang="zh-TW" altLang="en-US" sz="4000" dirty="0" smtClean="0"/>
              <a:t>靜修女中李靜宜老師 </a:t>
            </a:r>
            <a:endParaRPr lang="zh-TW" alt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八</a:t>
            </a:r>
            <a:r>
              <a:rPr lang="en-US" altLang="zh-TW" dirty="0" smtClean="0"/>
              <a:t>)</a:t>
            </a:r>
            <a:r>
              <a:rPr lang="zh-TW" altLang="en-US" dirty="0" smtClean="0"/>
              <a:t>內聘講師分享</a:t>
            </a:r>
            <a:endParaRPr lang="zh-TW" altLang="en-US" dirty="0"/>
          </a:p>
        </p:txBody>
      </p:sp>
      <p:sp>
        <p:nvSpPr>
          <p:cNvPr id="3" name="內容版面配置區 2"/>
          <p:cNvSpPr>
            <a:spLocks noGrp="1"/>
          </p:cNvSpPr>
          <p:nvPr>
            <p:ph idx="1"/>
          </p:nvPr>
        </p:nvSpPr>
        <p:spPr/>
        <p:txBody>
          <a:bodyPr/>
          <a:lstStyle/>
          <a:p>
            <a:r>
              <a:rPr lang="zh-TW" altLang="en-US" dirty="0" smtClean="0"/>
              <a:t>聘請校內相關教師分享</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72816"/>
            <a:ext cx="7239000" cy="1143000"/>
          </a:xfrm>
        </p:spPr>
        <p:txBody>
          <a:bodyPr>
            <a:normAutofit fontScale="90000"/>
          </a:bodyPr>
          <a:lstStyle/>
          <a:p>
            <a:r>
              <a:rPr lang="zh-TW" altLang="zh-TW" dirty="0" smtClean="0"/>
              <a:t>活化</a:t>
            </a:r>
            <a:r>
              <a:rPr lang="zh-TW" altLang="zh-TW" dirty="0" smtClean="0"/>
              <a:t>教學</a:t>
            </a:r>
            <a:r>
              <a:rPr lang="zh-TW" altLang="zh-TW" dirty="0" smtClean="0"/>
              <a:t>知</a:t>
            </a:r>
            <a:r>
              <a:rPr lang="zh-TW" altLang="en-US" dirty="0" smtClean="0">
                <a:hlinkClick r:id="rId2" action="ppaction://hlinkfile"/>
              </a:rPr>
              <a:t>社會專業</a:t>
            </a:r>
            <a:r>
              <a:rPr lang="zh-TW" altLang="zh-TW" dirty="0" smtClean="0"/>
              <a:t>工作</a:t>
            </a:r>
            <a:r>
              <a:rPr lang="zh-TW" altLang="zh-TW" dirty="0" smtClean="0"/>
              <a:t>坊計畫</a:t>
            </a:r>
            <a:r>
              <a:rPr lang="en-US" altLang="zh-TW" dirty="0" smtClean="0"/>
              <a:t>(</a:t>
            </a:r>
            <a:r>
              <a:rPr lang="zh-TW" altLang="en-US" dirty="0" smtClean="0"/>
              <a:t>範例</a:t>
            </a:r>
            <a:r>
              <a:rPr lang="en-US" altLang="zh-TW" dirty="0" smtClean="0"/>
              <a:t>)</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共備課程規劃</a:t>
            </a:r>
            <a:endParaRPr lang="zh-TW" altLang="en-US" dirty="0"/>
          </a:p>
        </p:txBody>
      </p:sp>
      <p:sp>
        <p:nvSpPr>
          <p:cNvPr id="3" name="內容版面配置區 2"/>
          <p:cNvSpPr>
            <a:spLocks noGrp="1"/>
          </p:cNvSpPr>
          <p:nvPr>
            <p:ph idx="1"/>
          </p:nvPr>
        </p:nvSpPr>
        <p:spPr/>
        <p:txBody>
          <a:bodyPr/>
          <a:lstStyle/>
          <a:p>
            <a:pPr>
              <a:buNone/>
            </a:pPr>
            <a:r>
              <a:rPr lang="en-US" altLang="zh-TW" dirty="0" smtClean="0"/>
              <a:t>(</a:t>
            </a:r>
            <a:r>
              <a:rPr lang="zh-TW" altLang="en-US" dirty="0" smtClean="0"/>
              <a:t>一</a:t>
            </a:r>
            <a:r>
              <a:rPr lang="en-US" altLang="zh-TW" dirty="0" smtClean="0"/>
              <a:t>)</a:t>
            </a:r>
            <a:r>
              <a:rPr lang="zh-TW" altLang="en-US" dirty="0" smtClean="0"/>
              <a:t>迷思釐清</a:t>
            </a:r>
            <a:endParaRPr lang="en-US" altLang="zh-TW" dirty="0" smtClean="0"/>
          </a:p>
          <a:p>
            <a:pPr>
              <a:buNone/>
            </a:pPr>
            <a:r>
              <a:rPr lang="en-US" altLang="zh-TW" dirty="0" smtClean="0"/>
              <a:t>(</a:t>
            </a:r>
            <a:r>
              <a:rPr lang="zh-TW" altLang="en-US" dirty="0" smtClean="0"/>
              <a:t>二</a:t>
            </a:r>
            <a:r>
              <a:rPr lang="en-US" altLang="zh-TW" dirty="0" smtClean="0"/>
              <a:t>)</a:t>
            </a:r>
            <a:r>
              <a:rPr lang="zh-TW" altLang="en-US" dirty="0" smtClean="0"/>
              <a:t>公開觀課之決定核心概念</a:t>
            </a:r>
            <a:endParaRPr lang="en-US" altLang="zh-TW" dirty="0" smtClean="0"/>
          </a:p>
          <a:p>
            <a:pPr>
              <a:buNone/>
            </a:pPr>
            <a:r>
              <a:rPr lang="en-US" altLang="zh-TW" dirty="0" smtClean="0"/>
              <a:t>(</a:t>
            </a:r>
            <a:r>
              <a:rPr lang="zh-TW" altLang="en-US" dirty="0" smtClean="0"/>
              <a:t>三</a:t>
            </a:r>
            <a:r>
              <a:rPr lang="en-US" altLang="zh-TW" dirty="0" smtClean="0"/>
              <a:t>)</a:t>
            </a:r>
            <a:r>
              <a:rPr lang="zh-TW" altLang="en-US" dirty="0" smtClean="0"/>
              <a:t>公開觀課之課程設計</a:t>
            </a:r>
            <a:endParaRPr lang="en-US" altLang="zh-TW" dirty="0" smtClean="0"/>
          </a:p>
          <a:p>
            <a:pPr>
              <a:buNone/>
            </a:pPr>
            <a:r>
              <a:rPr lang="en-US" altLang="zh-TW" dirty="0" smtClean="0"/>
              <a:t>(</a:t>
            </a:r>
            <a:r>
              <a:rPr lang="zh-TW" altLang="en-US" dirty="0" smtClean="0"/>
              <a:t>四</a:t>
            </a:r>
            <a:r>
              <a:rPr lang="en-US" altLang="zh-TW" dirty="0" smtClean="0"/>
              <a:t>)</a:t>
            </a:r>
            <a:r>
              <a:rPr lang="zh-TW" altLang="en-US" dirty="0" smtClean="0"/>
              <a:t>公開觀課之正式觀摩</a:t>
            </a:r>
            <a:endParaRPr lang="en-US" altLang="zh-TW" dirty="0" smtClean="0"/>
          </a:p>
          <a:p>
            <a:pPr>
              <a:buNone/>
            </a:pPr>
            <a:r>
              <a:rPr lang="en-US" altLang="zh-TW" dirty="0" smtClean="0"/>
              <a:t>(</a:t>
            </a:r>
            <a:r>
              <a:rPr lang="zh-TW" altLang="en-US" dirty="0" smtClean="0"/>
              <a:t>五</a:t>
            </a:r>
            <a:r>
              <a:rPr lang="en-US" altLang="zh-TW" dirty="0" smtClean="0"/>
              <a:t>)</a:t>
            </a:r>
            <a:r>
              <a:rPr lang="zh-TW" altLang="en-US" dirty="0" smtClean="0"/>
              <a:t>公開觀課之議課討論</a:t>
            </a:r>
            <a:endParaRPr lang="en-US" altLang="zh-TW" dirty="0" smtClean="0"/>
          </a:p>
          <a:p>
            <a:pPr>
              <a:buNone/>
            </a:pPr>
            <a:r>
              <a:rPr lang="en-US" altLang="zh-TW" dirty="0" smtClean="0"/>
              <a:t>(</a:t>
            </a:r>
            <a:r>
              <a:rPr lang="zh-TW" altLang="en-US" dirty="0" smtClean="0"/>
              <a:t>六</a:t>
            </a:r>
            <a:r>
              <a:rPr lang="en-US" altLang="zh-TW" dirty="0" smtClean="0"/>
              <a:t>)</a:t>
            </a:r>
            <a:r>
              <a:rPr lang="zh-TW" altLang="en-US" dirty="0" smtClean="0"/>
              <a:t>評量試題分析與檢討</a:t>
            </a:r>
            <a:endParaRPr lang="en-US" altLang="zh-TW" dirty="0" smtClean="0"/>
          </a:p>
          <a:p>
            <a:pPr>
              <a:buNone/>
            </a:pPr>
            <a:r>
              <a:rPr lang="en-US" altLang="zh-TW" dirty="0" smtClean="0"/>
              <a:t>(</a:t>
            </a:r>
            <a:r>
              <a:rPr lang="zh-TW" altLang="en-US" dirty="0" smtClean="0"/>
              <a:t>七</a:t>
            </a:r>
            <a:r>
              <a:rPr lang="en-US" altLang="zh-TW" dirty="0" smtClean="0"/>
              <a:t>)</a:t>
            </a:r>
            <a:r>
              <a:rPr lang="zh-TW" altLang="en-US" dirty="0" smtClean="0"/>
              <a:t>校外研習</a:t>
            </a:r>
            <a:endParaRPr lang="en-US" altLang="zh-TW" dirty="0" smtClean="0"/>
          </a:p>
          <a:p>
            <a:pPr>
              <a:buNone/>
            </a:pPr>
            <a:r>
              <a:rPr lang="en-US" altLang="zh-TW" dirty="0" smtClean="0"/>
              <a:t>(</a:t>
            </a:r>
            <a:r>
              <a:rPr lang="zh-TW" altLang="en-US" dirty="0" smtClean="0"/>
              <a:t>八</a:t>
            </a:r>
            <a:r>
              <a:rPr lang="en-US" altLang="zh-TW" dirty="0" smtClean="0"/>
              <a:t>)</a:t>
            </a:r>
            <a:r>
              <a:rPr lang="zh-TW" altLang="en-US" dirty="0" smtClean="0"/>
              <a:t>內聘講師分享</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一</a:t>
            </a:r>
            <a:r>
              <a:rPr lang="en-US" altLang="zh-TW" dirty="0" smtClean="0"/>
              <a:t>)</a:t>
            </a:r>
            <a:r>
              <a:rPr lang="zh-TW" altLang="en-US" dirty="0" smtClean="0"/>
              <a:t>迷思釐清</a:t>
            </a:r>
            <a:endParaRPr lang="zh-TW" altLang="en-US" dirty="0"/>
          </a:p>
        </p:txBody>
      </p:sp>
      <p:sp>
        <p:nvSpPr>
          <p:cNvPr id="3" name="內容版面配置區 2"/>
          <p:cNvSpPr>
            <a:spLocks noGrp="1"/>
          </p:cNvSpPr>
          <p:nvPr>
            <p:ph idx="1"/>
          </p:nvPr>
        </p:nvSpPr>
        <p:spPr/>
        <p:txBody>
          <a:bodyPr/>
          <a:lstStyle/>
          <a:p>
            <a:pPr>
              <a:buNone/>
            </a:pPr>
            <a:r>
              <a:rPr lang="zh-TW" altLang="en-US" dirty="0" smtClean="0"/>
              <a:t>社會科教師專業對話討論探討歷地公教材中常見的教與學爭議或學習概念的釐清</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二</a:t>
            </a:r>
            <a:r>
              <a:rPr lang="en-US" altLang="zh-TW" dirty="0" smtClean="0"/>
              <a:t>)</a:t>
            </a:r>
            <a:r>
              <a:rPr lang="zh-TW" altLang="en-US" dirty="0" smtClean="0"/>
              <a:t>公開觀課之決定核心概念</a:t>
            </a:r>
            <a:endParaRPr lang="zh-TW" altLang="en-US" dirty="0"/>
          </a:p>
        </p:txBody>
      </p:sp>
      <p:sp>
        <p:nvSpPr>
          <p:cNvPr id="3" name="內容版面配置區 2"/>
          <p:cNvSpPr>
            <a:spLocks noGrp="1"/>
          </p:cNvSpPr>
          <p:nvPr>
            <p:ph idx="1"/>
          </p:nvPr>
        </p:nvSpPr>
        <p:spPr/>
        <p:txBody>
          <a:bodyPr/>
          <a:lstStyle/>
          <a:p>
            <a:pPr>
              <a:buNone/>
            </a:pPr>
            <a:r>
              <a:rPr lang="zh-TW" altLang="en-US" dirty="0" smtClean="0"/>
              <a:t>決定觀課單元主題</a:t>
            </a:r>
            <a:endParaRPr lang="en-US" altLang="zh-TW" dirty="0" smtClean="0"/>
          </a:p>
          <a:p>
            <a:pPr>
              <a:buNone/>
            </a:pPr>
            <a:r>
              <a:rPr lang="zh-TW" altLang="en-US" dirty="0" smtClean="0"/>
              <a:t>課前準備事宜討論</a:t>
            </a:r>
            <a:endParaRPr lang="en-US" altLang="zh-TW" dirty="0" smtClean="0"/>
          </a:p>
          <a:p>
            <a:pPr>
              <a:buNone/>
            </a:pPr>
            <a:r>
              <a:rPr lang="zh-TW" altLang="en-US" smtClean="0"/>
              <a:t>討論其他分工事宜</a:t>
            </a:r>
          </a:p>
          <a:p>
            <a:pPr>
              <a:buNone/>
            </a:pP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三</a:t>
            </a:r>
            <a:r>
              <a:rPr lang="en-US" altLang="zh-TW" dirty="0" smtClean="0"/>
              <a:t>)</a:t>
            </a:r>
            <a:r>
              <a:rPr lang="zh-TW" altLang="en-US" dirty="0" smtClean="0"/>
              <a:t>公開觀課之課程設計</a:t>
            </a:r>
            <a:endParaRPr lang="zh-TW" altLang="en-US" dirty="0"/>
          </a:p>
        </p:txBody>
      </p:sp>
      <p:sp>
        <p:nvSpPr>
          <p:cNvPr id="3" name="內容版面配置區 2"/>
          <p:cNvSpPr>
            <a:spLocks noGrp="1"/>
          </p:cNvSpPr>
          <p:nvPr>
            <p:ph idx="1"/>
          </p:nvPr>
        </p:nvSpPr>
        <p:spPr/>
        <p:txBody>
          <a:bodyPr/>
          <a:lstStyle/>
          <a:p>
            <a:pPr>
              <a:buNone/>
            </a:pPr>
            <a:r>
              <a:rPr lang="zh-TW" altLang="en-US" dirty="0" smtClean="0"/>
              <a:t>討論課程內容</a:t>
            </a:r>
            <a:endParaRPr lang="en-US" altLang="zh-TW" dirty="0" smtClean="0"/>
          </a:p>
          <a:p>
            <a:pPr>
              <a:buNone/>
            </a:pPr>
            <a:r>
              <a:rPr lang="zh-TW" altLang="en-US" dirty="0" smtClean="0"/>
              <a:t>課程進行方式</a:t>
            </a:r>
            <a:endParaRPr lang="en-US" altLang="zh-TW" dirty="0" smtClean="0"/>
          </a:p>
          <a:p>
            <a:pPr>
              <a:buNone/>
            </a:pPr>
            <a:r>
              <a:rPr lang="zh-TW" altLang="en-US" dirty="0" smtClean="0"/>
              <a:t>學習單</a:t>
            </a:r>
            <a:endParaRPr lang="en-US" altLang="zh-TW" dirty="0" smtClean="0"/>
          </a:p>
          <a:p>
            <a:pPr>
              <a:buNone/>
            </a:pPr>
            <a:r>
              <a:rPr lang="zh-TW" altLang="en-US" dirty="0" smtClean="0"/>
              <a:t>評量方式</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四</a:t>
            </a:r>
            <a:r>
              <a:rPr lang="en-US" altLang="zh-TW" dirty="0" smtClean="0"/>
              <a:t>)</a:t>
            </a:r>
            <a:r>
              <a:rPr lang="zh-TW" altLang="en-US" dirty="0" smtClean="0"/>
              <a:t>公開觀課之正式觀摩</a:t>
            </a:r>
            <a:endParaRPr lang="zh-TW" altLang="en-US" dirty="0"/>
          </a:p>
        </p:txBody>
      </p:sp>
      <p:sp>
        <p:nvSpPr>
          <p:cNvPr id="3" name="內容版面配置區 2"/>
          <p:cNvSpPr>
            <a:spLocks noGrp="1"/>
          </p:cNvSpPr>
          <p:nvPr>
            <p:ph idx="1"/>
          </p:nvPr>
        </p:nvSpPr>
        <p:spPr/>
        <p:txBody>
          <a:bodyPr/>
          <a:lstStyle/>
          <a:p>
            <a:pPr>
              <a:buNone/>
            </a:pPr>
            <a:r>
              <a:rPr lang="zh-TW" altLang="en-US" dirty="0" smtClean="0"/>
              <a:t>觀課拍照、紀錄</a:t>
            </a:r>
            <a:endParaRPr lang="en-US" altLang="zh-TW"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五</a:t>
            </a:r>
            <a:r>
              <a:rPr lang="en-US" altLang="zh-TW" dirty="0" smtClean="0"/>
              <a:t>)</a:t>
            </a:r>
            <a:r>
              <a:rPr lang="zh-TW" altLang="en-US" dirty="0" smtClean="0"/>
              <a:t>公開觀課之議課討論</a:t>
            </a:r>
            <a:endParaRPr lang="zh-TW" altLang="en-US" dirty="0"/>
          </a:p>
        </p:txBody>
      </p:sp>
      <p:sp>
        <p:nvSpPr>
          <p:cNvPr id="3" name="內容版面配置區 2"/>
          <p:cNvSpPr>
            <a:spLocks noGrp="1"/>
          </p:cNvSpPr>
          <p:nvPr>
            <p:ph idx="1"/>
          </p:nvPr>
        </p:nvSpPr>
        <p:spPr/>
        <p:txBody>
          <a:bodyPr/>
          <a:lstStyle/>
          <a:p>
            <a:pPr>
              <a:buNone/>
            </a:pPr>
            <a:r>
              <a:rPr lang="zh-TW" altLang="en-US" dirty="0" smtClean="0"/>
              <a:t>觀課後檢討與回饋</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六</a:t>
            </a:r>
            <a:r>
              <a:rPr lang="en-US" altLang="zh-TW" dirty="0" smtClean="0"/>
              <a:t>)</a:t>
            </a:r>
            <a:r>
              <a:rPr lang="zh-TW" altLang="en-US" dirty="0" smtClean="0"/>
              <a:t>評量試題分析與檢討</a:t>
            </a:r>
            <a:endParaRPr lang="zh-TW" altLang="en-US" dirty="0"/>
          </a:p>
        </p:txBody>
      </p:sp>
      <p:sp>
        <p:nvSpPr>
          <p:cNvPr id="3" name="內容版面配置區 2"/>
          <p:cNvSpPr>
            <a:spLocks noGrp="1"/>
          </p:cNvSpPr>
          <p:nvPr>
            <p:ph idx="1"/>
          </p:nvPr>
        </p:nvSpPr>
        <p:spPr/>
        <p:txBody>
          <a:bodyPr/>
          <a:lstStyle/>
          <a:p>
            <a:pPr>
              <a:buNone/>
            </a:pPr>
            <a:r>
              <a:rPr lang="zh-TW" altLang="en-US" dirty="0" smtClean="0"/>
              <a:t>配合教務處提供鑑別度調查</a:t>
            </a:r>
            <a:endParaRPr lang="en-US" altLang="zh-TW" dirty="0" smtClean="0"/>
          </a:p>
          <a:p>
            <a:pPr>
              <a:buNone/>
            </a:pPr>
            <a:r>
              <a:rPr lang="zh-TW" altLang="en-US" dirty="0" smtClean="0"/>
              <a:t>檢討本次評量優缺點</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t>
            </a:r>
            <a:r>
              <a:rPr lang="zh-TW" altLang="en-US" dirty="0" smtClean="0"/>
              <a:t>七</a:t>
            </a:r>
            <a:r>
              <a:rPr lang="en-US" altLang="zh-TW" dirty="0" smtClean="0"/>
              <a:t>)</a:t>
            </a:r>
            <a:r>
              <a:rPr lang="zh-TW" altLang="en-US" dirty="0" smtClean="0"/>
              <a:t>校外研習</a:t>
            </a:r>
            <a:endParaRPr lang="zh-TW" altLang="en-US" dirty="0"/>
          </a:p>
        </p:txBody>
      </p:sp>
      <p:sp>
        <p:nvSpPr>
          <p:cNvPr id="3" name="內容版面配置區 2"/>
          <p:cNvSpPr>
            <a:spLocks noGrp="1"/>
          </p:cNvSpPr>
          <p:nvPr>
            <p:ph idx="1"/>
          </p:nvPr>
        </p:nvSpPr>
        <p:spPr/>
        <p:txBody>
          <a:bodyPr/>
          <a:lstStyle/>
          <a:p>
            <a:pPr>
              <a:buNone/>
            </a:pPr>
            <a:r>
              <a:rPr lang="zh-TW" altLang="en-US" dirty="0" smtClean="0"/>
              <a:t>參加社會領域相關研習</a:t>
            </a:r>
            <a:endParaRPr lang="en-US" altLang="zh-TW"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華麗">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華麗">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華麗">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TotalTime>
  <Words>272</Words>
  <Application>Microsoft Office PowerPoint</Application>
  <PresentationFormat>如螢幕大小 (4:3)</PresentationFormat>
  <Paragraphs>41</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華麗</vt:lpstr>
      <vt:lpstr>台北市社會領域共備模式 公民第二組</vt:lpstr>
      <vt:lpstr>共備課程規劃</vt:lpstr>
      <vt:lpstr>(一)迷思釐清</vt:lpstr>
      <vt:lpstr>(二)公開觀課之決定核心概念</vt:lpstr>
      <vt:lpstr>(三)公開觀課之課程設計</vt:lpstr>
      <vt:lpstr>(四)公開觀課之正式觀摩</vt:lpstr>
      <vt:lpstr>(五)公開觀課之議課討論</vt:lpstr>
      <vt:lpstr>(六)評量試題分析與檢討</vt:lpstr>
      <vt:lpstr>(七)校外研習</vt:lpstr>
      <vt:lpstr>(八)內聘講師分享</vt:lpstr>
      <vt:lpstr>活化教學知社會專業工作坊計畫(範例)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台北市社會領域共備模式 公民第二組</dc:title>
  <dc:creator>jams</dc:creator>
  <cp:lastModifiedBy>cajh</cp:lastModifiedBy>
  <cp:revision>11</cp:revision>
  <dcterms:created xsi:type="dcterms:W3CDTF">2014-08-19T03:02:09Z</dcterms:created>
  <dcterms:modified xsi:type="dcterms:W3CDTF">2014-08-19T05:28:14Z</dcterms:modified>
</cp:coreProperties>
</file>