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7082" r:id="rId1"/>
  </p:sldMasterIdLst>
  <p:notesMasterIdLst>
    <p:notesMasterId r:id="rId15"/>
  </p:notesMasterIdLst>
  <p:handoutMasterIdLst>
    <p:handoutMasterId r:id="rId16"/>
  </p:handoutMasterIdLst>
  <p:sldIdLst>
    <p:sldId id="367" r:id="rId2"/>
    <p:sldId id="327" r:id="rId3"/>
    <p:sldId id="359" r:id="rId4"/>
    <p:sldId id="442" r:id="rId5"/>
    <p:sldId id="448" r:id="rId6"/>
    <p:sldId id="436" r:id="rId7"/>
    <p:sldId id="453" r:id="rId8"/>
    <p:sldId id="438" r:id="rId9"/>
    <p:sldId id="452" r:id="rId10"/>
    <p:sldId id="450" r:id="rId11"/>
    <p:sldId id="451" r:id="rId12"/>
    <p:sldId id="440" r:id="rId13"/>
    <p:sldId id="454" r:id="rId14"/>
  </p:sldIdLst>
  <p:sldSz cx="9144000" cy="6858000" type="screen4x3"/>
  <p:notesSz cx="6669088" cy="992822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A3BD1F"/>
    <a:srgbClr val="00CC99"/>
    <a:srgbClr val="0000FF"/>
    <a:srgbClr val="FFE5E5"/>
    <a:srgbClr val="CECECE"/>
    <a:srgbClr val="353535"/>
    <a:srgbClr val="FF6600"/>
    <a:srgbClr val="FFDDDD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32" autoAdjust="0"/>
    <p:restoredTop sz="94353" autoAdjust="0"/>
  </p:normalViewPr>
  <p:slideViewPr>
    <p:cSldViewPr>
      <p:cViewPr varScale="1">
        <p:scale>
          <a:sx n="62" d="100"/>
          <a:sy n="62" d="100"/>
        </p:scale>
        <p:origin x="-1064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6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2609D964-EE40-4BF5-AFD5-6171072796D3}" type="datetime1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7FB5ABFD-C71F-4500-A3E5-90FDAA87483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456890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E93DD6C-7CE5-4C4E-803F-D315FEF2901E}" type="datetime1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4FCE950A-8BB5-4E64-AF99-CFC645C73A9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157580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CE93DD6C-7CE5-4C4E-803F-D315FEF2901E}" type="datetime1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FCE950A-8BB5-4E64-AF99-CFC645C73A92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1816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CE93DD6C-7CE5-4C4E-803F-D315FEF2901E}" type="datetime1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FCE950A-8BB5-4E64-AF99-CFC645C73A92}" type="slidenum">
              <a:rPr lang="zh-TW" altLang="en-US" smtClean="0"/>
              <a:pPr>
                <a:defRPr/>
              </a:pPr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856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9F9C40-A57E-49A5-8F9B-3E9945DB8690}" type="datetime1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7C25F149-97C5-4CD7-8BC4-26FF637E90D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7655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B95991-C7D2-4413-B599-3952E1FE74BF}" type="datetime1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45D9DE55-0FB4-451D-9CC8-94D03AFF2C7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55206"/>
      </p:ext>
    </p:extLst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B95991-C7D2-4413-B599-3952E1FE74BF}" type="datetime1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45D9DE55-0FB4-451D-9CC8-94D03AFF2C7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3683639"/>
      </p:ext>
    </p:extLst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B95991-C7D2-4413-B599-3952E1FE74BF}" type="datetime1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45D9DE55-0FB4-451D-9CC8-94D03AFF2C7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4187680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B95991-C7D2-4413-B599-3952E1FE74BF}" type="datetime1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45D9DE55-0FB4-451D-9CC8-94D03AFF2C7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2833886"/>
      </p:ext>
    </p:extLst>
  </p:cSld>
  <p:clrMapOvr>
    <a:masterClrMapping/>
  </p:clrMapOvr>
  <p:hf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B95991-C7D2-4413-B599-3952E1FE74BF}" type="datetime1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45D9DE55-0FB4-451D-9CC8-94D03AFF2C7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3801636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0F7AD8-BF81-42B7-9114-F415633FFA28}" type="datetime1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400508-891C-4A1B-91B3-39A891D361E7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78755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2B5DC0-8BF5-41D0-B980-68B7C1EA959E}" type="datetime1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5F23C0-37B0-4488-8DC0-DA8E55E25DA1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1381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05A47-06A5-44A5-BADF-12BDAF3F9BE0}" type="datetime1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C902D-0FFC-413C-8552-4337C1DD981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1756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1E18AA-B047-4EAB-86DB-DDEB39CB7D62}" type="datetime1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E493CED4-0E6D-41D1-99CC-407D003CE51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5112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5A751B-0CF9-458E-B1CC-0D9630076C07}" type="datetime1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0AEAFFF4-9B6E-407B-9EFB-31481912490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8076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CB7119-B28B-49D6-8912-58E0E929BF27}" type="datetime1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0A9CD694-D418-46D7-853C-9ADC300D0AE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4622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D5905E-6F87-4067-9025-FE22F809D382}" type="datetime1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AF8017-55FC-43F0-B2E9-B8ADBCC2057F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6940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AAFEC4-448A-4A32-9E9E-E016CB22AC1E}" type="datetime1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5B38B1-CCCB-419F-B118-1DE894F0E12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9385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A28DBF-88C3-4D79-BCE8-C2B7F56FB67D}" type="datetime1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B92A4C-F1DC-4569-B9E2-94AB6BE553A5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3643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E5D89E-7CB1-4F15-BD28-5A9979796F24}" type="datetime1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76C22800-7205-43D3-AFA5-D78B85BDB198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317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04"/>
            <a:ext cx="1952272" cy="6853049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3B95991-C7D2-4413-B599-3952E1FE74BF}" type="datetime1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45D9DE55-0FB4-451D-9CC8-94D03AFF2C7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100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083" r:id="rId1"/>
    <p:sldLayoutId id="2147487084" r:id="rId2"/>
    <p:sldLayoutId id="2147487085" r:id="rId3"/>
    <p:sldLayoutId id="2147487086" r:id="rId4"/>
    <p:sldLayoutId id="2147487087" r:id="rId5"/>
    <p:sldLayoutId id="2147487088" r:id="rId6"/>
    <p:sldLayoutId id="2147487089" r:id="rId7"/>
    <p:sldLayoutId id="2147487090" r:id="rId8"/>
    <p:sldLayoutId id="2147487091" r:id="rId9"/>
    <p:sldLayoutId id="2147487092" r:id="rId10"/>
    <p:sldLayoutId id="2147487093" r:id="rId11"/>
    <p:sldLayoutId id="2147487094" r:id="rId12"/>
    <p:sldLayoutId id="2147487095" r:id="rId13"/>
    <p:sldLayoutId id="2147487096" r:id="rId14"/>
    <p:sldLayoutId id="2147487097" r:id="rId15"/>
    <p:sldLayoutId id="2147487098" r:id="rId16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03648" y="1124744"/>
            <a:ext cx="6508802" cy="1584176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zh-TW" altLang="en-US" sz="4800" b="0" dirty="0" smtClean="0"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48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臺北市</a:t>
            </a:r>
            <a:r>
              <a:rPr lang="zh-TW" altLang="en-US" sz="4800" b="1" dirty="0">
                <a:solidFill>
                  <a:schemeClr val="accent3">
                    <a:lumMod val="50000"/>
                  </a:schemeClr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國教輔導團</a:t>
            </a:r>
            <a:r>
              <a:rPr lang="en-US" altLang="zh-TW" sz="4800" b="1" dirty="0">
                <a:solidFill>
                  <a:schemeClr val="accent3">
                    <a:lumMod val="50000"/>
                  </a:schemeClr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b="1" dirty="0">
                <a:solidFill>
                  <a:schemeClr val="accent3">
                    <a:lumMod val="50000"/>
                  </a:schemeClr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 國中</a:t>
            </a:r>
            <a:r>
              <a:rPr lang="zh-TW" altLang="en-US" sz="4800" b="1" dirty="0">
                <a:solidFill>
                  <a:schemeClr val="accent3">
                    <a:lumMod val="50000"/>
                  </a:schemeClr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特教輔導小組</a:t>
            </a:r>
          </a:p>
        </p:txBody>
      </p:sp>
      <p:sp>
        <p:nvSpPr>
          <p:cNvPr id="15362" name="副標題 2"/>
          <p:cNvSpPr>
            <a:spLocks noGrp="1"/>
          </p:cNvSpPr>
          <p:nvPr>
            <p:ph type="subTitle" idx="1"/>
          </p:nvPr>
        </p:nvSpPr>
        <p:spPr>
          <a:xfrm>
            <a:off x="899592" y="2636912"/>
            <a:ext cx="8109195" cy="3672408"/>
          </a:xfrm>
        </p:spPr>
        <p:txBody>
          <a:bodyPr>
            <a:normAutofit/>
          </a:bodyPr>
          <a:lstStyle/>
          <a:p>
            <a:pPr algn="ctr"/>
            <a:r>
              <a:rPr lang="en-US" altLang="zh-TW" sz="48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108</a:t>
            </a:r>
            <a:r>
              <a:rPr lang="zh-TW" altLang="en-US" sz="48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學年度第</a:t>
            </a:r>
            <a:r>
              <a:rPr lang="en-US" altLang="zh-TW" sz="48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48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學期</a:t>
            </a:r>
            <a:endParaRPr lang="en-US" altLang="zh-TW" sz="4800" b="1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48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第二次團務會議 </a:t>
            </a:r>
            <a:endParaRPr lang="en-US" altLang="zh-TW" sz="4800" b="1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sz="4800" b="1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48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108.12.24</a:t>
            </a:r>
            <a:r>
              <a:rPr lang="zh-TW" altLang="en-US" sz="48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（二）</a:t>
            </a:r>
          </a:p>
        </p:txBody>
      </p:sp>
    </p:spTree>
    <p:extLst>
      <p:ext uri="{BB962C8B-B14F-4D97-AF65-F5344CB8AC3E}">
        <p14:creationId xmlns:p14="http://schemas.microsoft.com/office/powerpoint/2010/main" val="240432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05A47-06A5-44A5-BADF-12BDAF3F9BE0}" type="datetime1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C902D-0FFC-413C-8552-4337C1DD9810}" type="slidenum">
              <a:rPr lang="zh-TW" altLang="en-US" smtClean="0"/>
              <a:pPr>
                <a:defRPr/>
              </a:pPr>
              <a:t>10</a:t>
            </a:fld>
            <a:endParaRPr lang="zh-TW" altLang="en-US"/>
          </a:p>
        </p:txBody>
      </p: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1259632" y="970345"/>
            <a:ext cx="6624736" cy="740314"/>
          </a:xfrm>
        </p:spPr>
        <p:txBody>
          <a:bodyPr>
            <a:noAutofit/>
          </a:bodyPr>
          <a:lstStyle/>
          <a:p>
            <a:r>
              <a:rPr lang="en-US" altLang="zh-TW" sz="4000" b="1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zh-TW" sz="4000" b="1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學年度</a:t>
            </a:r>
            <a:r>
              <a:rPr lang="zh-TW" altLang="en-US" sz="4000" b="1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國中小交流活動</a:t>
            </a:r>
            <a:r>
              <a:rPr lang="en-US" altLang="zh-TW" sz="4000" b="1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000" b="1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000" b="1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參加情形：</a:t>
            </a:r>
            <a:endParaRPr lang="en-US" altLang="zh-TW" sz="4000" b="1" dirty="0">
              <a:solidFill>
                <a:schemeClr val="accent3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331641" y="2133600"/>
            <a:ext cx="7202760" cy="3777622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8486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9780" y="2561953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solidFill>
                  <a:schemeClr val="accent3">
                    <a:lumMod val="50000"/>
                  </a:schemeClr>
                </a:solidFill>
              </a:rPr>
              <a:t>臨時動議</a:t>
            </a:r>
            <a:endParaRPr lang="zh-TW" altLang="en-US" sz="6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540720-904D-4E29-8052-3FE2CEC5E08C}" type="datetime1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C902D-0FFC-413C-8552-4337C1DD9810}" type="slidenum">
              <a:rPr lang="zh-TW" altLang="en-US" smtClean="0"/>
              <a:pPr>
                <a:defRPr/>
              </a:pPr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591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97945" y="691825"/>
            <a:ext cx="6589199" cy="788666"/>
          </a:xfrm>
        </p:spPr>
        <p:txBody>
          <a:bodyPr>
            <a:normAutofit fontScale="90000"/>
          </a:bodyPr>
          <a:lstStyle/>
          <a:p>
            <a:r>
              <a:rPr lang="en-US" altLang="zh-TW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altLang="zh-TW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</a:rPr>
              <a:t>審議</a:t>
            </a:r>
            <a:r>
              <a:rPr lang="zh-TW" altLang="en-US" b="1" dirty="0">
                <a:solidFill>
                  <a:schemeClr val="accent2">
                    <a:lumMod val="50000"/>
                  </a:schemeClr>
                </a:solidFill>
              </a:rPr>
              <a:t>國中特教</a:t>
            </a:r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</a:rPr>
              <a:t>生</a:t>
            </a:r>
            <a:r>
              <a:rPr lang="en-US" altLang="zh-TW" b="1" dirty="0" smtClean="0">
                <a:solidFill>
                  <a:schemeClr val="accent2">
                    <a:lumMod val="50000"/>
                  </a:schemeClr>
                </a:solidFill>
              </a:rPr>
              <a:t>”</a:t>
            </a:r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</a:rPr>
              <a:t>保護性</a:t>
            </a:r>
            <a:r>
              <a:rPr lang="en-US" altLang="zh-TW" b="1" dirty="0" smtClean="0">
                <a:solidFill>
                  <a:schemeClr val="accent2">
                    <a:lumMod val="50000"/>
                  </a:schemeClr>
                </a:solidFill>
              </a:rPr>
              <a:t>”</a:t>
            </a:r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</a:rPr>
              <a:t>個案</a:t>
            </a:r>
            <a:r>
              <a:rPr lang="zh-TW" altLang="en-US" b="1" dirty="0">
                <a:solidFill>
                  <a:schemeClr val="accent2">
                    <a:lumMod val="50000"/>
                  </a:schemeClr>
                </a:solidFill>
              </a:rPr>
              <a:t>管理</a:t>
            </a:r>
            <a:r>
              <a:rPr lang="en-US" altLang="zh-TW" b="1" dirty="0">
                <a:solidFill>
                  <a:schemeClr val="accent2">
                    <a:lumMod val="50000"/>
                  </a:schemeClr>
                </a:solidFill>
              </a:rPr>
              <a:t>SOP</a:t>
            </a:r>
            <a:r>
              <a:rPr lang="zh-TW" altLang="en-US" b="1" dirty="0">
                <a:solidFill>
                  <a:schemeClr val="accent2">
                    <a:lumMod val="50000"/>
                  </a:schemeClr>
                </a:solidFill>
              </a:rPr>
              <a:t>流程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75656" y="1772816"/>
            <a:ext cx="6591985" cy="3777622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內</a:t>
            </a:r>
            <a:r>
              <a:rPr lang="zh-TW" altLang="en-US" sz="3600" dirty="0"/>
              <a:t>湖</a:t>
            </a:r>
            <a:r>
              <a:rPr lang="zh-TW" altLang="en-US" sz="3600" dirty="0" smtClean="0"/>
              <a:t>國中須對議員報告，請輔導員協助檢視報告內容並給予調整建議</a:t>
            </a:r>
            <a:endParaRPr lang="en-US" altLang="zh-TW" sz="3600" dirty="0" smtClean="0"/>
          </a:p>
          <a:p>
            <a:endParaRPr lang="zh-TW" altLang="en-US" sz="36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05A47-06A5-44A5-BADF-12BDAF3F9BE0}" type="datetime1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C902D-0FFC-413C-8552-4337C1DD9810}" type="slidenum">
              <a:rPr lang="zh-TW" altLang="en-US" smtClean="0"/>
              <a:pPr>
                <a:defRPr/>
              </a:pPr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316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47664" y="260648"/>
            <a:ext cx="6589199" cy="716658"/>
          </a:xfrm>
        </p:spPr>
        <p:txBody>
          <a:bodyPr/>
          <a:lstStyle/>
          <a:p>
            <a:r>
              <a:rPr lang="zh-TW" altLang="en-US" dirty="0" smtClean="0"/>
              <a:t>討論瑠公入校輔導結果：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9632" y="908720"/>
            <a:ext cx="7418784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400" dirty="0" smtClean="0"/>
              <a:t>1</a:t>
            </a:r>
            <a:r>
              <a:rPr lang="zh-TW" altLang="en-US" sz="2400" dirty="0" smtClean="0"/>
              <a:t>、輔導員問：</a:t>
            </a:r>
            <a:r>
              <a:rPr lang="en-US" altLang="zh-TW" sz="2400" dirty="0" smtClean="0"/>
              <a:t>6</a:t>
            </a:r>
            <a:r>
              <a:rPr lang="zh-TW" altLang="en-US" sz="2400" dirty="0" smtClean="0"/>
              <a:t>次入校輔導後，還有需要其他協助？</a:t>
            </a:r>
            <a:endParaRPr lang="en-US" altLang="zh-TW" sz="2400" dirty="0" smtClean="0"/>
          </a:p>
          <a:p>
            <a:r>
              <a:rPr lang="zh-TW" altLang="en-US" sz="2400" dirty="0"/>
              <a:t>瑠</a:t>
            </a:r>
            <a:r>
              <a:rPr lang="zh-TW" altLang="en-US" sz="2400" dirty="0" smtClean="0"/>
              <a:t>公自己提出的需求：把</a:t>
            </a:r>
            <a:r>
              <a:rPr lang="en-US" altLang="zh-TW" sz="2400" dirty="0" smtClean="0"/>
              <a:t>PPT</a:t>
            </a:r>
            <a:r>
              <a:rPr lang="zh-TW" altLang="en-US" sz="2400" dirty="0" smtClean="0"/>
              <a:t>寄給輔導員，請輔導員協助檢視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en-US" altLang="zh-TW" sz="2400" dirty="0" smtClean="0"/>
              <a:t>2</a:t>
            </a:r>
            <a:r>
              <a:rPr lang="zh-TW" altLang="en-US" sz="2400" dirty="0" smtClean="0"/>
              <a:t>、</a:t>
            </a:r>
            <a:r>
              <a:rPr lang="en-US" altLang="zh-TW" sz="2400" dirty="0" smtClean="0"/>
              <a:t>IEP</a:t>
            </a:r>
            <a:r>
              <a:rPr lang="zh-TW" altLang="en-US" sz="2400" dirty="0" smtClean="0"/>
              <a:t>已告知理念與方向，但仍沒有能力修改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zh-TW" altLang="en-US" sz="2400" dirty="0"/>
              <a:t>沒有</a:t>
            </a:r>
            <a:r>
              <a:rPr lang="zh-TW" altLang="en-US" sz="2400" dirty="0" smtClean="0"/>
              <a:t>依據</a:t>
            </a:r>
            <a:r>
              <a:rPr lang="en-US" altLang="zh-TW" sz="2400" dirty="0" smtClean="0"/>
              <a:t>IEP</a:t>
            </a:r>
            <a:r>
              <a:rPr lang="zh-TW" altLang="en-US" sz="2400" dirty="0" smtClean="0"/>
              <a:t>骨幹分類書寫，下次來，有提示過的那兩份</a:t>
            </a:r>
            <a:r>
              <a:rPr lang="en-US" altLang="zh-TW" sz="2400" dirty="0" smtClean="0"/>
              <a:t>IEP</a:t>
            </a:r>
            <a:r>
              <a:rPr lang="zh-TW" altLang="en-US" sz="2400" dirty="0" smtClean="0"/>
              <a:t>是有修改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zh-TW" altLang="en-US" sz="2400" dirty="0" smtClean="0"/>
              <a:t>被輔導員修正過的</a:t>
            </a:r>
            <a:r>
              <a:rPr lang="en-US" altLang="zh-TW" sz="2400" dirty="0" smtClean="0"/>
              <a:t>IEP</a:t>
            </a:r>
            <a:r>
              <a:rPr lang="zh-TW" altLang="en-US" sz="2400" dirty="0" smtClean="0"/>
              <a:t>有改，但沒看過的</a:t>
            </a:r>
            <a:r>
              <a:rPr lang="en-US" altLang="zh-TW" sz="2400" dirty="0" smtClean="0"/>
              <a:t>IEP</a:t>
            </a:r>
            <a:r>
              <a:rPr lang="zh-TW" altLang="en-US" sz="2400" dirty="0" smtClean="0"/>
              <a:t>就沒有修改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zh-TW" altLang="en-US" sz="2400" dirty="0" smtClean="0"/>
              <a:t>鑑輔會的障別與</a:t>
            </a:r>
            <a:r>
              <a:rPr lang="en-US" altLang="zh-TW" sz="2400" dirty="0" smtClean="0"/>
              <a:t>IEP</a:t>
            </a:r>
            <a:r>
              <a:rPr lang="zh-TW" altLang="en-US" sz="2400" dirty="0" smtClean="0"/>
              <a:t>提供的服務仍不相符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en-US" altLang="zh-TW" sz="2400" dirty="0" smtClean="0"/>
              <a:t>3</a:t>
            </a:r>
            <a:r>
              <a:rPr lang="zh-TW" altLang="en-US" sz="2400" dirty="0" smtClean="0"/>
              <a:t>、沒辦法對話，沒有自發性主動想問的問題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en-US" altLang="zh-TW" sz="2400" dirty="0" smtClean="0"/>
              <a:t>4</a:t>
            </a:r>
            <a:r>
              <a:rPr lang="zh-TW" altLang="en-US" sz="2400" dirty="0" smtClean="0"/>
              <a:t>、建議瑠公入校輔導</a:t>
            </a:r>
            <a:r>
              <a:rPr lang="en-US" altLang="zh-TW" sz="2400" dirty="0" smtClean="0"/>
              <a:t>6</a:t>
            </a:r>
            <a:r>
              <a:rPr lang="zh-TW" altLang="en-US" sz="2400" dirty="0" smtClean="0"/>
              <a:t>次後可停止。</a:t>
            </a:r>
            <a:endParaRPr lang="zh-TW" altLang="en-US" sz="24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05A47-06A5-44A5-BADF-12BDAF3F9BE0}" type="datetime1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C902D-0FFC-413C-8552-4337C1DD9810}" type="slidenum">
              <a:rPr lang="zh-TW" altLang="en-US" smtClean="0"/>
              <a:pPr>
                <a:defRPr/>
              </a:pPr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251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標題 1"/>
          <p:cNvSpPr>
            <a:spLocks noGrp="1"/>
          </p:cNvSpPr>
          <p:nvPr>
            <p:ph type="title"/>
          </p:nvPr>
        </p:nvSpPr>
        <p:spPr>
          <a:xfrm>
            <a:off x="1556578" y="424244"/>
            <a:ext cx="2880320" cy="727077"/>
          </a:xfrm>
        </p:spPr>
        <p:txBody>
          <a:bodyPr>
            <a:noAutofit/>
          </a:bodyPr>
          <a:lstStyle/>
          <a:p>
            <a:pPr algn="l"/>
            <a:r>
              <a:rPr lang="zh-TW" altLang="en-US" sz="44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會議議程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56578" y="1412776"/>
            <a:ext cx="6215822" cy="3672408"/>
          </a:xfrm>
          <a:ln>
            <a:solidFill>
              <a:schemeClr val="bg1"/>
            </a:solidFill>
          </a:ln>
        </p:spPr>
        <p:txBody>
          <a:bodyPr rtlCol="0">
            <a:no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業務報</a:t>
            </a:r>
            <a:r>
              <a:rPr lang="zh-TW" altLang="en-US" sz="3600" b="1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告</a:t>
            </a:r>
            <a:endParaRPr lang="en-US" altLang="zh-TW" sz="3600" b="1" dirty="0" smtClean="0">
              <a:solidFill>
                <a:schemeClr val="accent5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zh-TW" altLang="en-US" sz="3200" b="1" dirty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頒發</a:t>
            </a:r>
            <a:r>
              <a:rPr lang="en-US" altLang="zh-TW" sz="3200" b="1" dirty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zh-TW" sz="3200" b="1" dirty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學年度</a:t>
            </a:r>
            <a:r>
              <a:rPr lang="zh-TW" altLang="en-US" sz="3200" b="1" dirty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團員</a:t>
            </a:r>
            <a:r>
              <a:rPr lang="zh-TW" altLang="en-US" sz="3200" b="1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聘書</a:t>
            </a:r>
            <a:endParaRPr lang="en-US" altLang="zh-TW" sz="3200" b="1" dirty="0" smtClean="0">
              <a:solidFill>
                <a:schemeClr val="accent3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zh-TW" altLang="en-US" sz="3600" b="1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提案討論</a:t>
            </a:r>
            <a:endParaRPr lang="en-US" altLang="zh-TW" sz="3600" b="1" dirty="0" smtClean="0">
              <a:solidFill>
                <a:schemeClr val="accent5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臨時動議</a:t>
            </a:r>
            <a:endParaRPr lang="en-US" altLang="zh-TW" sz="3600" b="1" dirty="0" smtClean="0">
              <a:solidFill>
                <a:schemeClr val="accent5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zh-TW" sz="36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endParaRPr lang="zh-TW" altLang="zh-TW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  <a:defRPr/>
            </a:pPr>
            <a:endParaRPr lang="en-US" altLang="zh-TW" sz="4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FB90FA-E1EE-4B44-9D60-C11449DAA046}" type="datetime1">
              <a:rPr lang="zh-TW" altLang="en-US" smtClean="0"/>
              <a:t>2019/12/24</a:t>
            </a:fld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C902D-0FFC-413C-8552-4337C1DD9810}" type="slidenum">
              <a:rPr lang="zh-TW" altLang="en-US" smtClean="0"/>
              <a:pPr>
                <a:defRPr/>
              </a:pPr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506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43608" y="2636912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solidFill>
                  <a:schemeClr val="accent3">
                    <a:lumMod val="50000"/>
                  </a:schemeClr>
                </a:solidFill>
              </a:rPr>
              <a:t>業務報告</a:t>
            </a:r>
            <a:endParaRPr lang="zh-TW" altLang="en-US" sz="6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2ED197-A4C5-43DB-916F-E23FB85985F6}" type="datetime1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C902D-0FFC-413C-8552-4337C1DD9810}" type="slidenum">
              <a:rPr lang="zh-TW" altLang="en-US" smtClean="0"/>
              <a:pPr>
                <a:defRPr/>
              </a:pPr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562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標題 1"/>
          <p:cNvSpPr>
            <a:spLocks noGrp="1"/>
          </p:cNvSpPr>
          <p:nvPr>
            <p:ph type="title"/>
          </p:nvPr>
        </p:nvSpPr>
        <p:spPr>
          <a:xfrm>
            <a:off x="1331640" y="720860"/>
            <a:ext cx="7632847" cy="864096"/>
          </a:xfrm>
        </p:spPr>
        <p:txBody>
          <a:bodyPr>
            <a:noAutofit/>
          </a:bodyPr>
          <a:lstStyle/>
          <a:p>
            <a:pPr lvl="0"/>
            <a:r>
              <a:rPr lang="zh-TW" altLang="en-US" sz="4400" b="1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頒發</a:t>
            </a:r>
            <a:r>
              <a:rPr lang="en-US" altLang="zh-TW" sz="4400" b="1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zh-TW" sz="4400" b="1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學年度</a:t>
            </a:r>
            <a:r>
              <a:rPr lang="zh-TW" altLang="en-US" sz="4400" b="1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團員聘書</a:t>
            </a:r>
            <a:endParaRPr lang="zh-TW" altLang="zh-TW" sz="4400" b="1" dirty="0">
              <a:solidFill>
                <a:schemeClr val="accent3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7279F7-56D9-4A19-B97B-A65E2CB0FD14}" type="datetime1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C902D-0FFC-413C-8552-4337C1DD9810}" type="slidenum">
              <a:rPr lang="zh-TW" altLang="en-US" smtClean="0"/>
              <a:pPr>
                <a:defRPr/>
              </a:pPr>
              <a:t>4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8" t="45800" r="6689" b="8000"/>
          <a:stretch/>
        </p:blipFill>
        <p:spPr>
          <a:xfrm>
            <a:off x="511228" y="1772816"/>
            <a:ext cx="8208912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91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9780" y="2561953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>
                <a:solidFill>
                  <a:schemeClr val="accent3">
                    <a:lumMod val="50000"/>
                  </a:schemeClr>
                </a:solidFill>
              </a:rPr>
              <a:t>提案討論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540720-904D-4E29-8052-3FE2CEC5E08C}" type="datetime1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C902D-0FFC-413C-8552-4337C1DD9810}" type="slidenum">
              <a:rPr lang="zh-TW" altLang="en-US" smtClean="0"/>
              <a:pPr>
                <a:defRPr/>
              </a:pPr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962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03717" y="1905000"/>
            <a:ext cx="7981180" cy="4332312"/>
          </a:xfrm>
          <a:ln>
            <a:solidFill>
              <a:schemeClr val="bg1"/>
            </a:solidFill>
          </a:ln>
        </p:spPr>
        <p:txBody>
          <a:bodyPr rtlCol="0">
            <a:no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＊說明：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</a:t>
            </a:r>
            <a:r>
              <a:rPr lang="zh-TW" altLang="zh-TW" sz="3600" b="1" dirty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</a:t>
            </a:r>
            <a:r>
              <a:rPr lang="zh-TW" altLang="en-US" sz="3600" b="1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度三等學校</a:t>
            </a:r>
            <a:endParaRPr lang="en-US" altLang="zh-TW" sz="3600" b="1" dirty="0" smtClean="0">
              <a:solidFill>
                <a:schemeClr val="accent3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身障：至善、蘭州、誠正、信義、龍山</a:t>
            </a:r>
            <a:endParaRPr lang="en-US" altLang="zh-TW" sz="3600" b="1" dirty="0" smtClean="0">
              <a:solidFill>
                <a:schemeClr val="accent3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資優：北投、仁愛、螢橋、忠孝</a:t>
            </a:r>
            <a:endParaRPr lang="en-US" altLang="zh-TW" sz="3600" b="1" dirty="0" smtClean="0">
              <a:solidFill>
                <a:schemeClr val="accent3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zh-TW" sz="3600" b="1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</a:t>
            </a:r>
            <a:r>
              <a:rPr lang="zh-TW" altLang="en-US" sz="3600" b="1" dirty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度三等</a:t>
            </a:r>
            <a:r>
              <a:rPr lang="zh-TW" altLang="en-US" sz="3600" b="1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學校：</a:t>
            </a:r>
            <a:endParaRPr lang="en-US" altLang="zh-TW" sz="3600" b="1" dirty="0" smtClean="0">
              <a:solidFill>
                <a:schemeClr val="accent3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身障</a:t>
            </a:r>
            <a:r>
              <a:rPr lang="zh-TW" altLang="en-US" sz="3600" b="1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3600" b="1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民生</a:t>
            </a:r>
            <a:r>
              <a:rPr lang="en-US" altLang="zh-TW" sz="3600" b="1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endParaRPr lang="en-US" altLang="zh-TW" sz="3600" b="1" dirty="0" smtClean="0">
              <a:solidFill>
                <a:schemeClr val="accent3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3600" b="1" dirty="0">
              <a:solidFill>
                <a:schemeClr val="accent3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3600" b="1" dirty="0">
              <a:solidFill>
                <a:schemeClr val="accent3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7279F7-56D9-4A19-B97B-A65E2CB0FD14}" type="datetime1">
              <a:rPr lang="zh-TW" altLang="en-US" smtClean="0"/>
              <a:t>2019/12/24</a:t>
            </a:fld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C902D-0FFC-413C-8552-4337C1DD9810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審議</a:t>
            </a:r>
            <a:r>
              <a:rPr lang="en-US" altLang="zh-TW" b="1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</a:t>
            </a:r>
            <a:r>
              <a:rPr lang="zh-TW" altLang="zh-TW" b="1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</a:t>
            </a:r>
            <a:r>
              <a:rPr lang="zh-TW" altLang="en-US" b="1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度及</a:t>
            </a:r>
            <a:r>
              <a:rPr lang="en-US" altLang="zh-TW" b="1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b="1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學年度特教成效評鑑三等學校自我改進報告</a:t>
            </a:r>
            <a:endParaRPr lang="zh-TW" alt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13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632848" cy="2736304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民生自我改進計畫審議結果：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一、審查意見：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1.</a:t>
            </a:r>
            <a:r>
              <a:rPr lang="zh-TW" altLang="en-US" dirty="0" smtClean="0"/>
              <a:t>向度二</a:t>
            </a:r>
            <a:r>
              <a:rPr lang="en-US" altLang="zh-TW" dirty="0" smtClean="0"/>
              <a:t>-2</a:t>
            </a:r>
            <a:br>
              <a:rPr lang="en-US" altLang="zh-TW" dirty="0" smtClean="0"/>
            </a:br>
            <a:r>
              <a:rPr lang="en-US" altLang="zh-TW" dirty="0" smtClean="0"/>
              <a:t>(1)</a:t>
            </a:r>
            <a:r>
              <a:rPr lang="zh-TW" altLang="en-US" dirty="0" smtClean="0"/>
              <a:t>學校已有針對疑似生擬定「經鑑輔會鑑定疑似生轉介前</a:t>
            </a:r>
            <a:r>
              <a:rPr lang="zh-TW" altLang="en-US" dirty="0"/>
              <a:t>介入</a:t>
            </a:r>
            <a:r>
              <a:rPr lang="zh-TW" altLang="en-US" dirty="0" smtClean="0"/>
              <a:t>計畫」建議後續宜確實執行。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2.</a:t>
            </a:r>
            <a:r>
              <a:rPr lang="zh-TW" altLang="en-US" dirty="0" smtClean="0"/>
              <a:t>向度四</a:t>
            </a:r>
            <a:r>
              <a:rPr lang="en-US" altLang="zh-TW" dirty="0" smtClean="0"/>
              <a:t>-2</a:t>
            </a:r>
            <a:r>
              <a:rPr lang="zh-TW" altLang="en-US" dirty="0" smtClean="0"/>
              <a:t>，依據委員建議，應確實評估學生需求擬定學年學期目標，定期評估、修正；並藉由教師間同儕互評檢視是否落實。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二、審查結果：審議後大部分通過</a:t>
            </a:r>
            <a:r>
              <a:rPr lang="zh-TW" altLang="en-US" dirty="0"/>
              <a:t>，建議局端核予備查。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05A47-06A5-44A5-BADF-12BDAF3F9BE0}" type="datetime1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C902D-0FFC-413C-8552-4337C1DD9810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356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標題 1"/>
          <p:cNvSpPr>
            <a:spLocks noGrp="1"/>
          </p:cNvSpPr>
          <p:nvPr>
            <p:ph type="title"/>
          </p:nvPr>
        </p:nvSpPr>
        <p:spPr>
          <a:xfrm>
            <a:off x="511228" y="600188"/>
            <a:ext cx="8280920" cy="740314"/>
          </a:xfrm>
        </p:spPr>
        <p:txBody>
          <a:bodyPr>
            <a:noAutofit/>
          </a:bodyPr>
          <a:lstStyle/>
          <a:p>
            <a:r>
              <a:rPr lang="zh-TW" altLang="en-US" sz="4000" b="1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討論</a:t>
            </a:r>
            <a:r>
              <a:rPr lang="en-US" altLang="zh-TW" sz="4000" b="1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en-US" sz="4000" b="1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學年度特教評鑑輔導員分工</a:t>
            </a:r>
            <a:endParaRPr lang="en-US" altLang="zh-TW" sz="4000" b="1" dirty="0">
              <a:solidFill>
                <a:schemeClr val="accent3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7279F7-56D9-4A19-B97B-A65E2CB0FD14}" type="datetime1">
              <a:rPr lang="zh-TW" altLang="en-US" smtClean="0"/>
              <a:t>2019/12/24</a:t>
            </a:fld>
            <a:endParaRPr lang="zh-TW" alt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911446"/>
              </p:ext>
            </p:extLst>
          </p:nvPr>
        </p:nvGraphicFramePr>
        <p:xfrm>
          <a:off x="1061728" y="1353935"/>
          <a:ext cx="7456185" cy="50789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7292">
                  <a:extLst>
                    <a:ext uri="{9D8B030D-6E8A-4147-A177-3AD203B41FA5}">
                      <a16:colId xmlns:a16="http://schemas.microsoft.com/office/drawing/2014/main" xmlns="" val="744877803"/>
                    </a:ext>
                  </a:extLst>
                </a:gridCol>
                <a:gridCol w="6038893">
                  <a:extLst>
                    <a:ext uri="{9D8B030D-6E8A-4147-A177-3AD203B41FA5}">
                      <a16:colId xmlns:a16="http://schemas.microsoft.com/office/drawing/2014/main" xmlns="" val="249377496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班型</a:t>
                      </a:r>
                      <a:endParaRPr lang="zh-TW" sz="2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學校</a:t>
                      </a:r>
                      <a:endParaRPr lang="zh-TW" sz="2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182627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資源班</a:t>
                      </a:r>
                      <a:endParaRPr lang="zh-TW" sz="2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3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800" b="1" kern="100" dirty="0" smtClean="0">
                          <a:solidFill>
                            <a:srgbClr val="D64A3B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中山</a:t>
                      </a:r>
                      <a:r>
                        <a:rPr lang="zh-TW" altLang="en-US" sz="2800" b="1" kern="100" dirty="0" smtClean="0">
                          <a:solidFill>
                            <a:srgbClr val="D64A3B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、</a:t>
                      </a:r>
                      <a:r>
                        <a:rPr lang="zh-TW" altLang="zh-TW" sz="2800" b="1" kern="100" dirty="0" smtClean="0">
                          <a:solidFill>
                            <a:srgbClr val="D64A3B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東湖</a:t>
                      </a:r>
                      <a:r>
                        <a:rPr lang="zh-TW" altLang="en-US" sz="2800" b="1" kern="100" dirty="0" smtClean="0">
                          <a:solidFill>
                            <a:srgbClr val="D64A3B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、</a:t>
                      </a:r>
                      <a:r>
                        <a:rPr lang="zh-TW" altLang="zh-TW" sz="2800" b="1" kern="100" dirty="0" smtClean="0">
                          <a:solidFill>
                            <a:srgbClr val="D64A3B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石牌</a:t>
                      </a:r>
                      <a:r>
                        <a:rPr lang="zh-TW" altLang="en-US" sz="2800" b="1" kern="100" dirty="0" smtClean="0">
                          <a:solidFill>
                            <a:srgbClr val="D64A3B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、瑠公、靜心</a:t>
                      </a:r>
                      <a:r>
                        <a:rPr lang="en-US" altLang="zh-TW" sz="2800" b="1" kern="100" dirty="0" smtClean="0">
                          <a:solidFill>
                            <a:srgbClr val="D64A3B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(5</a:t>
                      </a:r>
                      <a:r>
                        <a:rPr lang="zh-TW" altLang="en-US" sz="2800" b="1" kern="100" dirty="0" smtClean="0">
                          <a:solidFill>
                            <a:srgbClr val="D64A3B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校</a:t>
                      </a:r>
                      <a:r>
                        <a:rPr lang="en-US" altLang="zh-TW" sz="2800" b="1" kern="100" dirty="0" smtClean="0">
                          <a:solidFill>
                            <a:srgbClr val="D64A3B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52076512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資源班</a:t>
                      </a:r>
                      <a:endParaRPr lang="en-US" altLang="zh-TW" sz="2800" kern="100" dirty="0" smtClean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特教班</a:t>
                      </a:r>
                      <a:endParaRPr lang="zh-TW" sz="2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2800" b="1" kern="100" dirty="0" smtClean="0">
                          <a:solidFill>
                            <a:srgbClr val="D64A3B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南門</a:t>
                      </a:r>
                      <a:r>
                        <a:rPr lang="zh-TW" altLang="en-US" sz="2800" b="1" kern="100" dirty="0" smtClean="0">
                          <a:solidFill>
                            <a:srgbClr val="D64A3B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、</a:t>
                      </a:r>
                      <a:r>
                        <a:rPr lang="zh-TW" altLang="zh-TW" sz="2800" b="1" kern="100" dirty="0" smtClean="0">
                          <a:solidFill>
                            <a:srgbClr val="D64A3B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長安</a:t>
                      </a:r>
                      <a:r>
                        <a:rPr lang="zh-TW" altLang="en-US" sz="2800" b="1" kern="100" dirty="0" smtClean="0">
                          <a:solidFill>
                            <a:srgbClr val="D64A3B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、</a:t>
                      </a:r>
                      <a:r>
                        <a:rPr lang="zh-TW" altLang="zh-TW" sz="2800" b="1" kern="100" dirty="0" smtClean="0">
                          <a:solidFill>
                            <a:srgbClr val="D64A3B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新民</a:t>
                      </a:r>
                      <a:r>
                        <a:rPr lang="en-US" altLang="zh-TW" sz="2800" b="1" kern="100" dirty="0" smtClean="0">
                          <a:solidFill>
                            <a:srgbClr val="D64A3B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(3</a:t>
                      </a:r>
                      <a:r>
                        <a:rPr lang="zh-TW" altLang="en-US" sz="2800" b="1" kern="100" dirty="0" smtClean="0">
                          <a:solidFill>
                            <a:srgbClr val="D64A3B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校</a:t>
                      </a:r>
                      <a:r>
                        <a:rPr lang="en-US" altLang="zh-TW" sz="2800" b="1" kern="100" dirty="0" smtClean="0">
                          <a:solidFill>
                            <a:srgbClr val="D64A3B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)</a:t>
                      </a:r>
                      <a:endParaRPr lang="zh-TW" sz="2800" b="1" kern="100" dirty="0">
                        <a:solidFill>
                          <a:srgbClr val="D64A3B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71220638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資源班</a:t>
                      </a:r>
                      <a:endParaRPr lang="en-US" altLang="zh-TW" sz="2800" kern="100" dirty="0" smtClean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資優班</a:t>
                      </a:r>
                      <a:endParaRPr lang="zh-TW" sz="2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3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800" b="1" kern="100" dirty="0" smtClean="0">
                          <a:solidFill>
                            <a:srgbClr val="D64A3B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永吉</a:t>
                      </a:r>
                      <a:r>
                        <a:rPr lang="zh-TW" altLang="en-US" sz="2800" b="1" kern="100" dirty="0" smtClean="0">
                          <a:solidFill>
                            <a:srgbClr val="D64A3B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、</a:t>
                      </a:r>
                      <a:r>
                        <a:rPr lang="zh-TW" altLang="zh-TW" sz="2800" b="1" kern="100" dirty="0" smtClean="0">
                          <a:solidFill>
                            <a:srgbClr val="D64A3B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天母</a:t>
                      </a:r>
                      <a:r>
                        <a:rPr lang="en-US" altLang="zh-TW" sz="2800" b="1" kern="100" dirty="0" smtClean="0">
                          <a:solidFill>
                            <a:srgbClr val="D64A3B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(2</a:t>
                      </a:r>
                      <a:r>
                        <a:rPr lang="zh-TW" altLang="en-US" sz="2800" b="1" kern="100" dirty="0" smtClean="0">
                          <a:solidFill>
                            <a:srgbClr val="D64A3B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校</a:t>
                      </a:r>
                      <a:r>
                        <a:rPr lang="en-US" altLang="zh-TW" sz="2800" b="1" kern="100" dirty="0" smtClean="0">
                          <a:solidFill>
                            <a:srgbClr val="D64A3B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)</a:t>
                      </a:r>
                      <a:endParaRPr lang="zh-TW" altLang="en-US" sz="2800" b="1" kern="100" dirty="0" smtClean="0">
                        <a:solidFill>
                          <a:srgbClr val="D64A3B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6476297"/>
                  </a:ext>
                </a:extLst>
              </a:tr>
              <a:tr h="14065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資源班</a:t>
                      </a:r>
                      <a:endParaRPr lang="en-US" altLang="zh-TW" sz="2800" kern="100" dirty="0" smtClean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特教班</a:t>
                      </a:r>
                      <a:endParaRPr lang="en-US" altLang="zh-TW" sz="2800" kern="100" dirty="0" smtClean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資優班</a:t>
                      </a:r>
                      <a:endParaRPr lang="zh-TW" altLang="zh-TW" sz="2800" kern="100" dirty="0" smtClean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3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800" b="1" kern="100" dirty="0" smtClean="0">
                          <a:solidFill>
                            <a:srgbClr val="D64A3B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介壽</a:t>
                      </a:r>
                      <a:r>
                        <a:rPr lang="en-US" altLang="zh-TW" sz="2800" b="1" kern="100" dirty="0" smtClean="0">
                          <a:solidFill>
                            <a:srgbClr val="D64A3B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(1</a:t>
                      </a:r>
                      <a:r>
                        <a:rPr lang="zh-TW" altLang="en-US" sz="2800" b="1" kern="100" dirty="0" smtClean="0">
                          <a:solidFill>
                            <a:srgbClr val="D64A3B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校</a:t>
                      </a:r>
                      <a:r>
                        <a:rPr lang="en-US" altLang="zh-TW" sz="2800" b="1" kern="100" dirty="0" smtClean="0">
                          <a:solidFill>
                            <a:srgbClr val="D64A3B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)</a:t>
                      </a:r>
                      <a:endParaRPr lang="zh-TW" altLang="en-US" sz="2800" b="1" kern="100" dirty="0" smtClean="0">
                        <a:solidFill>
                          <a:srgbClr val="D64A3B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31005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55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+mj-ea"/>
              </a:rPr>
              <a:t>討論靜心特教評鑑時之調整措施</a:t>
            </a:r>
            <a:endParaRPr lang="zh-TW" altLang="en-US" b="1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決議：評鑑委員說明會議中提案討論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05A47-06A5-44A5-BADF-12BDAF3F9BE0}" type="datetime1">
              <a:rPr lang="zh-TW" altLang="en-US" smtClean="0"/>
              <a:t>2019/12/24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C902D-0FFC-413C-8552-4337C1DD9810}" type="slidenum">
              <a:rPr lang="zh-TW" altLang="en-US" smtClean="0"/>
              <a:pPr>
                <a:defRPr/>
              </a:pPr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363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5436</TotalTime>
  <Words>381</Words>
  <Application>Microsoft Office PowerPoint</Application>
  <PresentationFormat>如螢幕大小 (4:3)</PresentationFormat>
  <Paragraphs>80</Paragraphs>
  <Slides>13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絲縷</vt:lpstr>
      <vt:lpstr>  臺北市國教輔導團   國中特教輔導小組</vt:lpstr>
      <vt:lpstr>會議議程</vt:lpstr>
      <vt:lpstr>業務報告</vt:lpstr>
      <vt:lpstr>頒發108學年度團員聘書</vt:lpstr>
      <vt:lpstr>提案討論</vt:lpstr>
      <vt:lpstr>審議106學年度及107學年度特教成效評鑑三等學校自我改進報告</vt:lpstr>
      <vt:lpstr>民生自我改進計畫審議結果： 一、審查意見： 1.向度二-2 (1)學校已有針對疑似生擬定「經鑑輔會鑑定疑似生轉介前介入計畫」建議後續宜確實執行。 2.向度四-2，依據委員建議，應確實評估學生需求擬定學年學期目標，定期評估、修正；並藉由教師間同儕互評檢視是否落實。 二、審查結果：審議後大部分通過，建議局端核予備查。   </vt:lpstr>
      <vt:lpstr>討論108學年度特教評鑑輔導員分工</vt:lpstr>
      <vt:lpstr>討論靜心特教評鑑時之調整措施</vt:lpstr>
      <vt:lpstr>108學年度國中小交流活動 參加情形：</vt:lpstr>
      <vt:lpstr>臨時動議</vt:lpstr>
      <vt:lpstr> 審議國中特教生”保護性”個案管理SOP流程</vt:lpstr>
      <vt:lpstr>討論瑠公入校輔導結果：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國中特教輔導團</dc:title>
  <dc:creator>user</dc:creator>
  <cp:lastModifiedBy>user</cp:lastModifiedBy>
  <cp:revision>1279</cp:revision>
  <cp:lastPrinted>2015-11-24T02:20:29Z</cp:lastPrinted>
  <dcterms:created xsi:type="dcterms:W3CDTF">2013-09-16T03:54:16Z</dcterms:created>
  <dcterms:modified xsi:type="dcterms:W3CDTF">2019-12-24T04:51:37Z</dcterms:modified>
</cp:coreProperties>
</file>