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403" r:id="rId2"/>
    <p:sldId id="460" r:id="rId3"/>
    <p:sldId id="461" r:id="rId4"/>
    <p:sldId id="463" r:id="rId5"/>
    <p:sldId id="465" r:id="rId6"/>
    <p:sldId id="448" r:id="rId7"/>
    <p:sldId id="473" r:id="rId8"/>
    <p:sldId id="459" r:id="rId9"/>
    <p:sldId id="468" r:id="rId10"/>
    <p:sldId id="469" r:id="rId11"/>
    <p:sldId id="470" r:id="rId12"/>
    <p:sldId id="471" r:id="rId13"/>
    <p:sldId id="472" r:id="rId14"/>
    <p:sldId id="466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8FEAC"/>
    <a:srgbClr val="FF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89474" autoAdjust="0"/>
  </p:normalViewPr>
  <p:slideViewPr>
    <p:cSldViewPr>
      <p:cViewPr>
        <p:scale>
          <a:sx n="60" d="100"/>
          <a:sy n="60" d="100"/>
        </p:scale>
        <p:origin x="-164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3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0FEAF-4328-4F45-AB4B-CF30687B9349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7BF19196-6973-4599-9ABD-48D4C863B4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dirty="0" smtClean="0">
              <a:ln/>
              <a:effectLst/>
              <a:latin typeface="Arial" pitchFamily="34" charset="0"/>
              <a:ea typeface="新細明體" pitchFamily="18" charset="-120"/>
            </a:rPr>
            <a:t>動之</a:t>
          </a:r>
          <a:endParaRPr kumimoji="1" lang="en-US" altLang="zh-TW" b="1" i="0" u="none" strike="noStrike" cap="none" normalizeH="0" baseline="0" dirty="0" smtClean="0">
            <a:ln/>
            <a:effectLst/>
            <a:latin typeface="Arial" pitchFamily="34" charset="0"/>
            <a:ea typeface="新細明體" pitchFamily="18" charset="-12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dirty="0" smtClean="0">
              <a:ln/>
              <a:effectLst/>
              <a:latin typeface="Arial" pitchFamily="34" charset="0"/>
              <a:ea typeface="新細明體" pitchFamily="18" charset="-120"/>
            </a:rPr>
            <a:t>以情</a:t>
          </a:r>
        </a:p>
      </dgm:t>
    </dgm:pt>
    <dgm:pt modelId="{2D0F4435-E9C7-4DC6-9019-9F739BD2A229}" type="parTrans" cxnId="{EC1C5B9E-EC37-407B-ABBF-EA2CE4BEA912}">
      <dgm:prSet/>
      <dgm:spPr/>
      <dgm:t>
        <a:bodyPr/>
        <a:lstStyle/>
        <a:p>
          <a:endParaRPr lang="zh-TW" altLang="en-US"/>
        </a:p>
      </dgm:t>
    </dgm:pt>
    <dgm:pt modelId="{7F2CC0B2-60CC-4698-812C-29AF7BBE608F}" type="sibTrans" cxnId="{EC1C5B9E-EC37-407B-ABBF-EA2CE4BEA912}">
      <dgm:prSet/>
      <dgm:spPr/>
      <dgm:t>
        <a:bodyPr/>
        <a:lstStyle/>
        <a:p>
          <a:endParaRPr lang="zh-TW" altLang="en-US"/>
        </a:p>
      </dgm:t>
    </dgm:pt>
    <dgm:pt modelId="{023B4CEA-AF85-406B-A93E-3357A06F19E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dirty="0" smtClean="0">
              <a:ln/>
              <a:effectLst/>
              <a:latin typeface="Arial" pitchFamily="34" charset="0"/>
              <a:ea typeface="新細明體" pitchFamily="18" charset="-120"/>
            </a:rPr>
            <a:t>具體</a:t>
          </a:r>
          <a:endParaRPr kumimoji="1" lang="en-US" altLang="zh-TW" b="1" i="0" u="none" strike="noStrike" cap="none" normalizeH="0" baseline="0" dirty="0" smtClean="0">
            <a:ln/>
            <a:effectLst/>
            <a:latin typeface="Arial" pitchFamily="34" charset="0"/>
            <a:ea typeface="新細明體" pitchFamily="18" charset="-12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dirty="0" smtClean="0">
              <a:ln/>
              <a:effectLst/>
              <a:latin typeface="Arial" pitchFamily="34" charset="0"/>
              <a:ea typeface="新細明體" pitchFamily="18" charset="-120"/>
            </a:rPr>
            <a:t>可行</a:t>
          </a:r>
        </a:p>
      </dgm:t>
    </dgm:pt>
    <dgm:pt modelId="{93DC9865-1AE2-46DA-9C2F-05A23BF964C3}" type="parTrans" cxnId="{6BA1A2AC-178A-4D6E-B830-6A332FBA5904}">
      <dgm:prSet/>
      <dgm:spPr/>
      <dgm:t>
        <a:bodyPr/>
        <a:lstStyle/>
        <a:p>
          <a:endParaRPr lang="zh-TW" altLang="en-US"/>
        </a:p>
      </dgm:t>
    </dgm:pt>
    <dgm:pt modelId="{9DAA5258-4653-4658-8FAF-1529DBA84959}" type="sibTrans" cxnId="{6BA1A2AC-178A-4D6E-B830-6A332FBA5904}">
      <dgm:prSet/>
      <dgm:spPr/>
      <dgm:t>
        <a:bodyPr/>
        <a:lstStyle/>
        <a:p>
          <a:endParaRPr lang="zh-TW" altLang="en-US"/>
        </a:p>
      </dgm:t>
    </dgm:pt>
    <dgm:pt modelId="{7E9838CF-C695-4B27-823C-2B959753F1A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dirty="0" smtClean="0">
              <a:ln/>
              <a:effectLst/>
              <a:latin typeface="Arial" pitchFamily="34" charset="0"/>
              <a:ea typeface="新細明體" pitchFamily="18" charset="-120"/>
            </a:rPr>
            <a:t>說之</a:t>
          </a:r>
          <a:endParaRPr kumimoji="1" lang="en-US" altLang="zh-TW" b="1" i="0" u="none" strike="noStrike" cap="none" normalizeH="0" baseline="0" dirty="0" smtClean="0">
            <a:ln/>
            <a:effectLst/>
            <a:latin typeface="Arial" pitchFamily="34" charset="0"/>
            <a:ea typeface="新細明體" pitchFamily="18" charset="-12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dirty="0" smtClean="0">
              <a:ln/>
              <a:effectLst/>
              <a:latin typeface="Arial" pitchFamily="34" charset="0"/>
              <a:ea typeface="新細明體" pitchFamily="18" charset="-120"/>
            </a:rPr>
            <a:t>以理</a:t>
          </a:r>
        </a:p>
      </dgm:t>
    </dgm:pt>
    <dgm:pt modelId="{18D01478-9DC3-4BB4-9727-2B67E244A765}" type="parTrans" cxnId="{B3CD1184-8CC3-4919-942F-27C626C0C4F2}">
      <dgm:prSet/>
      <dgm:spPr/>
      <dgm:t>
        <a:bodyPr/>
        <a:lstStyle/>
        <a:p>
          <a:endParaRPr lang="zh-TW" altLang="en-US"/>
        </a:p>
      </dgm:t>
    </dgm:pt>
    <dgm:pt modelId="{DE99CCF4-B5FE-41CD-9596-5BB3AF059446}" type="sibTrans" cxnId="{B3CD1184-8CC3-4919-942F-27C626C0C4F2}">
      <dgm:prSet/>
      <dgm:spPr/>
      <dgm:t>
        <a:bodyPr/>
        <a:lstStyle/>
        <a:p>
          <a:endParaRPr lang="zh-TW" altLang="en-US"/>
        </a:p>
      </dgm:t>
    </dgm:pt>
    <dgm:pt modelId="{645EB4D3-0A72-481A-9AF6-B836DD82860D}" type="pres">
      <dgm:prSet presAssocID="{25B0FEAF-4328-4F45-AB4B-CF30687B9349}" presName="compositeShape" presStyleCnt="0">
        <dgm:presLayoutVars>
          <dgm:chMax val="7"/>
          <dgm:dir/>
          <dgm:resizeHandles val="exact"/>
        </dgm:presLayoutVars>
      </dgm:prSet>
      <dgm:spPr/>
    </dgm:pt>
    <dgm:pt modelId="{610D0672-F85C-49FF-8F93-35EF76195E98}" type="pres">
      <dgm:prSet presAssocID="{7BF19196-6973-4599-9ABD-48D4C863B4D1}" presName="circ1" presStyleLbl="vennNode1" presStyleIdx="0" presStyleCnt="3"/>
      <dgm:spPr/>
      <dgm:t>
        <a:bodyPr/>
        <a:lstStyle/>
        <a:p>
          <a:endParaRPr lang="zh-TW" altLang="en-US"/>
        </a:p>
      </dgm:t>
    </dgm:pt>
    <dgm:pt modelId="{D3F21D8A-041E-4D43-81ED-2E7B7537A4F0}" type="pres">
      <dgm:prSet presAssocID="{7BF19196-6973-4599-9ABD-48D4C863B4D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B9AA65-1484-48E7-AA1F-3FDCEB235722}" type="pres">
      <dgm:prSet presAssocID="{023B4CEA-AF85-406B-A93E-3357A06F19E8}" presName="circ2" presStyleLbl="vennNode1" presStyleIdx="1" presStyleCnt="3"/>
      <dgm:spPr/>
      <dgm:t>
        <a:bodyPr/>
        <a:lstStyle/>
        <a:p>
          <a:endParaRPr lang="zh-TW" altLang="en-US"/>
        </a:p>
      </dgm:t>
    </dgm:pt>
    <dgm:pt modelId="{3D12A10A-5A09-442F-B404-F69D6FC31C76}" type="pres">
      <dgm:prSet presAssocID="{023B4CEA-AF85-406B-A93E-3357A06F19E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36E6B7-2D67-4F09-A2CF-035488E20164}" type="pres">
      <dgm:prSet presAssocID="{7E9838CF-C695-4B27-823C-2B959753F1AF}" presName="circ3" presStyleLbl="vennNode1" presStyleIdx="2" presStyleCnt="3"/>
      <dgm:spPr/>
      <dgm:t>
        <a:bodyPr/>
        <a:lstStyle/>
        <a:p>
          <a:endParaRPr lang="zh-TW" altLang="en-US"/>
        </a:p>
      </dgm:t>
    </dgm:pt>
    <dgm:pt modelId="{F8CF0407-29B0-45F5-8B01-35AC9C6B24FE}" type="pres">
      <dgm:prSet presAssocID="{7E9838CF-C695-4B27-823C-2B959753F1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3CD1184-8CC3-4919-942F-27C626C0C4F2}" srcId="{25B0FEAF-4328-4F45-AB4B-CF30687B9349}" destId="{7E9838CF-C695-4B27-823C-2B959753F1AF}" srcOrd="2" destOrd="0" parTransId="{18D01478-9DC3-4BB4-9727-2B67E244A765}" sibTransId="{DE99CCF4-B5FE-41CD-9596-5BB3AF059446}"/>
    <dgm:cxn modelId="{EC1C5B9E-EC37-407B-ABBF-EA2CE4BEA912}" srcId="{25B0FEAF-4328-4F45-AB4B-CF30687B9349}" destId="{7BF19196-6973-4599-9ABD-48D4C863B4D1}" srcOrd="0" destOrd="0" parTransId="{2D0F4435-E9C7-4DC6-9019-9F739BD2A229}" sibTransId="{7F2CC0B2-60CC-4698-812C-29AF7BBE608F}"/>
    <dgm:cxn modelId="{F8475FB0-581F-4623-AA78-7BD40D9C8C46}" type="presOf" srcId="{25B0FEAF-4328-4F45-AB4B-CF30687B9349}" destId="{645EB4D3-0A72-481A-9AF6-B836DD82860D}" srcOrd="0" destOrd="0" presId="urn:microsoft.com/office/officeart/2005/8/layout/venn1"/>
    <dgm:cxn modelId="{884DC71C-923B-4F48-9FF5-7AC6AE0891BD}" type="presOf" srcId="{7E9838CF-C695-4B27-823C-2B959753F1AF}" destId="{5E36E6B7-2D67-4F09-A2CF-035488E20164}" srcOrd="0" destOrd="0" presId="urn:microsoft.com/office/officeart/2005/8/layout/venn1"/>
    <dgm:cxn modelId="{2FF5364D-069C-4AFB-96E8-C846E6585A58}" type="presOf" srcId="{7BF19196-6973-4599-9ABD-48D4C863B4D1}" destId="{D3F21D8A-041E-4D43-81ED-2E7B7537A4F0}" srcOrd="1" destOrd="0" presId="urn:microsoft.com/office/officeart/2005/8/layout/venn1"/>
    <dgm:cxn modelId="{0DC97B4D-421D-42EE-800D-4032C6F1DE4F}" type="presOf" srcId="{023B4CEA-AF85-406B-A93E-3357A06F19E8}" destId="{3D12A10A-5A09-442F-B404-F69D6FC31C76}" srcOrd="1" destOrd="0" presId="urn:microsoft.com/office/officeart/2005/8/layout/venn1"/>
    <dgm:cxn modelId="{F1321EDB-5637-4AAB-BBBC-58D43B780786}" type="presOf" srcId="{023B4CEA-AF85-406B-A93E-3357A06F19E8}" destId="{C5B9AA65-1484-48E7-AA1F-3FDCEB235722}" srcOrd="0" destOrd="0" presId="urn:microsoft.com/office/officeart/2005/8/layout/venn1"/>
    <dgm:cxn modelId="{9FA1F1BB-9E4C-4044-9C39-CEF99DA41E92}" type="presOf" srcId="{7BF19196-6973-4599-9ABD-48D4C863B4D1}" destId="{610D0672-F85C-49FF-8F93-35EF76195E98}" srcOrd="0" destOrd="0" presId="urn:microsoft.com/office/officeart/2005/8/layout/venn1"/>
    <dgm:cxn modelId="{6BA1A2AC-178A-4D6E-B830-6A332FBA5904}" srcId="{25B0FEAF-4328-4F45-AB4B-CF30687B9349}" destId="{023B4CEA-AF85-406B-A93E-3357A06F19E8}" srcOrd="1" destOrd="0" parTransId="{93DC9865-1AE2-46DA-9C2F-05A23BF964C3}" sibTransId="{9DAA5258-4653-4658-8FAF-1529DBA84959}"/>
    <dgm:cxn modelId="{BA1CD7FD-C17F-4E2B-87B8-9A16FE1BA061}" type="presOf" srcId="{7E9838CF-C695-4B27-823C-2B959753F1AF}" destId="{F8CF0407-29B0-45F5-8B01-35AC9C6B24FE}" srcOrd="1" destOrd="0" presId="urn:microsoft.com/office/officeart/2005/8/layout/venn1"/>
    <dgm:cxn modelId="{778CCDAF-4337-4BDF-89B2-598C280C6509}" type="presParOf" srcId="{645EB4D3-0A72-481A-9AF6-B836DD82860D}" destId="{610D0672-F85C-49FF-8F93-35EF76195E98}" srcOrd="0" destOrd="0" presId="urn:microsoft.com/office/officeart/2005/8/layout/venn1"/>
    <dgm:cxn modelId="{94EB1538-5F2F-4B7B-8110-5EEE2734F958}" type="presParOf" srcId="{645EB4D3-0A72-481A-9AF6-B836DD82860D}" destId="{D3F21D8A-041E-4D43-81ED-2E7B7537A4F0}" srcOrd="1" destOrd="0" presId="urn:microsoft.com/office/officeart/2005/8/layout/venn1"/>
    <dgm:cxn modelId="{4AB5A13D-9087-4C23-AAB4-21518FA07348}" type="presParOf" srcId="{645EB4D3-0A72-481A-9AF6-B836DD82860D}" destId="{C5B9AA65-1484-48E7-AA1F-3FDCEB235722}" srcOrd="2" destOrd="0" presId="urn:microsoft.com/office/officeart/2005/8/layout/venn1"/>
    <dgm:cxn modelId="{7379F00D-18C5-435B-BF7D-0C74B3961D43}" type="presParOf" srcId="{645EB4D3-0A72-481A-9AF6-B836DD82860D}" destId="{3D12A10A-5A09-442F-B404-F69D6FC31C76}" srcOrd="3" destOrd="0" presId="urn:microsoft.com/office/officeart/2005/8/layout/venn1"/>
    <dgm:cxn modelId="{8E17D17A-EDE4-44B7-A5A0-2E1060A99E97}" type="presParOf" srcId="{645EB4D3-0A72-481A-9AF6-B836DD82860D}" destId="{5E36E6B7-2D67-4F09-A2CF-035488E20164}" srcOrd="4" destOrd="0" presId="urn:microsoft.com/office/officeart/2005/8/layout/venn1"/>
    <dgm:cxn modelId="{EC9CF1F1-EE6E-4408-9CD6-D51AE9B27095}" type="presParOf" srcId="{645EB4D3-0A72-481A-9AF6-B836DD82860D}" destId="{F8CF0407-29B0-45F5-8B01-35AC9C6B24F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D0672-F85C-49FF-8F93-35EF76195E98}">
      <dsp:nvSpPr>
        <dsp:cNvPr id="0" name=""/>
        <dsp:cNvSpPr/>
      </dsp:nvSpPr>
      <dsp:spPr>
        <a:xfrm>
          <a:off x="1755616" y="55800"/>
          <a:ext cx="2678430" cy="267843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3600" b="1" i="0" u="none" strike="noStrike" kern="1200" cap="none" normalizeH="0" baseline="0" dirty="0" smtClean="0">
              <a:ln/>
              <a:effectLst/>
              <a:latin typeface="Arial" pitchFamily="34" charset="0"/>
              <a:ea typeface="新細明體" pitchFamily="18" charset="-120"/>
            </a:rPr>
            <a:t>動之</a:t>
          </a:r>
          <a:endParaRPr kumimoji="1" lang="en-US" altLang="zh-TW" sz="3600" b="1" i="0" u="none" strike="noStrike" kern="1200" cap="none" normalizeH="0" baseline="0" dirty="0" smtClean="0">
            <a:ln/>
            <a:effectLst/>
            <a:latin typeface="Arial" pitchFamily="34" charset="0"/>
            <a:ea typeface="新細明體" pitchFamily="18" charset="-12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3600" b="1" i="0" u="none" strike="noStrike" kern="1200" cap="none" normalizeH="0" baseline="0" dirty="0" smtClean="0">
              <a:ln/>
              <a:effectLst/>
              <a:latin typeface="Arial" pitchFamily="34" charset="0"/>
              <a:ea typeface="新細明體" pitchFamily="18" charset="-120"/>
            </a:rPr>
            <a:t>以情</a:t>
          </a:r>
        </a:p>
      </dsp:txBody>
      <dsp:txXfrm>
        <a:off x="2112740" y="524525"/>
        <a:ext cx="1964182" cy="1205293"/>
      </dsp:txXfrm>
    </dsp:sp>
    <dsp:sp modelId="{C5B9AA65-1484-48E7-AA1F-3FDCEB235722}">
      <dsp:nvSpPr>
        <dsp:cNvPr id="0" name=""/>
        <dsp:cNvSpPr/>
      </dsp:nvSpPr>
      <dsp:spPr>
        <a:xfrm>
          <a:off x="2722082" y="1729819"/>
          <a:ext cx="2678430" cy="2678430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3600" b="1" i="0" u="none" strike="noStrike" kern="1200" cap="none" normalizeH="0" baseline="0" dirty="0" smtClean="0">
              <a:ln/>
              <a:effectLst/>
              <a:latin typeface="Arial" pitchFamily="34" charset="0"/>
              <a:ea typeface="新細明體" pitchFamily="18" charset="-120"/>
            </a:rPr>
            <a:t>具體</a:t>
          </a:r>
          <a:endParaRPr kumimoji="1" lang="en-US" altLang="zh-TW" sz="3600" b="1" i="0" u="none" strike="noStrike" kern="1200" cap="none" normalizeH="0" baseline="0" dirty="0" smtClean="0">
            <a:ln/>
            <a:effectLst/>
            <a:latin typeface="Arial" pitchFamily="34" charset="0"/>
            <a:ea typeface="新細明體" pitchFamily="18" charset="-12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3600" b="1" i="0" u="none" strike="noStrike" kern="1200" cap="none" normalizeH="0" baseline="0" dirty="0" smtClean="0">
              <a:ln/>
              <a:effectLst/>
              <a:latin typeface="Arial" pitchFamily="34" charset="0"/>
              <a:ea typeface="新細明體" pitchFamily="18" charset="-120"/>
            </a:rPr>
            <a:t>可行</a:t>
          </a:r>
        </a:p>
      </dsp:txBody>
      <dsp:txXfrm>
        <a:off x="3541236" y="2421747"/>
        <a:ext cx="1607058" cy="1473136"/>
      </dsp:txXfrm>
    </dsp:sp>
    <dsp:sp modelId="{5E36E6B7-2D67-4F09-A2CF-035488E20164}">
      <dsp:nvSpPr>
        <dsp:cNvPr id="0" name=""/>
        <dsp:cNvSpPr/>
      </dsp:nvSpPr>
      <dsp:spPr>
        <a:xfrm>
          <a:off x="789149" y="1729819"/>
          <a:ext cx="2678430" cy="2678430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3600" b="1" i="0" u="none" strike="noStrike" kern="1200" cap="none" normalizeH="0" baseline="0" dirty="0" smtClean="0">
              <a:ln/>
              <a:effectLst/>
              <a:latin typeface="Arial" pitchFamily="34" charset="0"/>
              <a:ea typeface="新細明體" pitchFamily="18" charset="-120"/>
            </a:rPr>
            <a:t>說之</a:t>
          </a:r>
          <a:endParaRPr kumimoji="1" lang="en-US" altLang="zh-TW" sz="3600" b="1" i="0" u="none" strike="noStrike" kern="1200" cap="none" normalizeH="0" baseline="0" dirty="0" smtClean="0">
            <a:ln/>
            <a:effectLst/>
            <a:latin typeface="Arial" pitchFamily="34" charset="0"/>
            <a:ea typeface="新細明體" pitchFamily="18" charset="-12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3600" b="1" i="0" u="none" strike="noStrike" kern="1200" cap="none" normalizeH="0" baseline="0" dirty="0" smtClean="0">
              <a:ln/>
              <a:effectLst/>
              <a:latin typeface="Arial" pitchFamily="34" charset="0"/>
              <a:ea typeface="新細明體" pitchFamily="18" charset="-120"/>
            </a:rPr>
            <a:t>以理</a:t>
          </a:r>
        </a:p>
      </dsp:txBody>
      <dsp:txXfrm>
        <a:off x="1041368" y="2421747"/>
        <a:ext cx="1607058" cy="1473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F36DF-35EB-4AAC-A99C-A3AA58175B58}" type="datetimeFigureOut">
              <a:rPr lang="zh-TW" altLang="en-US" smtClean="0"/>
              <a:t>2015/6/3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7AA76-729E-44FD-8E2A-2084A117D5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47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自我倡導特殊教育的定位、貢獻、與合作的具體方式</a:t>
            </a:r>
          </a:p>
          <a:p>
            <a:r>
              <a:rPr lang="zh-TW" altLang="en-US" dirty="0" smtClean="0"/>
              <a:t>透過增進對特殊學生的理解來</a:t>
            </a:r>
          </a:p>
          <a:p>
            <a:pPr lvl="1"/>
            <a:r>
              <a:rPr lang="zh-TW" altLang="en-US" dirty="0" smtClean="0"/>
              <a:t>促進同理接納</a:t>
            </a:r>
          </a:p>
          <a:p>
            <a:pPr lvl="1"/>
            <a:r>
              <a:rPr lang="zh-TW" altLang="en-US" dirty="0" smtClean="0"/>
              <a:t>溝通適切的教育期待</a:t>
            </a:r>
          </a:p>
          <a:p>
            <a:pPr lvl="1"/>
            <a:r>
              <a:rPr lang="zh-TW" altLang="en-US" dirty="0" smtClean="0"/>
              <a:t>擴充普通教育情境下的教學及輔導策略</a:t>
            </a:r>
          </a:p>
          <a:p>
            <a:r>
              <a:rPr lang="zh-TW" altLang="en-US" dirty="0" smtClean="0"/>
              <a:t>促成有助於融合教育的健康校園體質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AA76-729E-44FD-8E2A-2084A117D52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4766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參閱</a:t>
            </a:r>
            <a:r>
              <a:rPr lang="en-US" altLang="zh-TW" dirty="0" smtClean="0"/>
              <a:t>P.12</a:t>
            </a:r>
            <a:r>
              <a:rPr lang="zh-TW" altLang="en-US" dirty="0" smtClean="0"/>
              <a:t>第一段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AA76-729E-44FD-8E2A-2084A117D52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874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定義</a:t>
            </a:r>
          </a:p>
          <a:p>
            <a:r>
              <a:rPr lang="zh-TW" altLang="en-US" dirty="0" smtClean="0"/>
              <a:t>特徵</a:t>
            </a:r>
          </a:p>
          <a:p>
            <a:r>
              <a:rPr lang="zh-TW" altLang="en-US" dirty="0" smtClean="0"/>
              <a:t>類型</a:t>
            </a:r>
          </a:p>
          <a:p>
            <a:r>
              <a:rPr lang="zh-TW" altLang="en-US" dirty="0" smtClean="0"/>
              <a:t>因應措施與教學策略：改善社會與物理環境、用正向舉例方式教導學生、給予行為一致的回饋或獎勵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AA76-729E-44FD-8E2A-2084A117D52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298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案例四原為</a:t>
            </a:r>
            <a:r>
              <a:rPr lang="en-US" altLang="zh-TW" dirty="0" smtClean="0"/>
              <a:t>ADHD</a:t>
            </a:r>
            <a:r>
              <a:rPr lang="zh-TW" altLang="en-US" dirty="0" smtClean="0"/>
              <a:t>，須改為焦慮型疾患。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AA76-729E-44FD-8E2A-2084A117D52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1509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AA76-729E-44FD-8E2A-2084A117D52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7832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AA76-729E-44FD-8E2A-2084A117D52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7832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的說明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AA76-729E-44FD-8E2A-2084A117D529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666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42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8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29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029D00-8B8C-4A24-A081-E5A8523B490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522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80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8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10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2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3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38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46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4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2D475-862D-4004-8266-64DB9C5AF2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AD0FC-9807-4BAD-A2EA-76F57128AF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9807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情緒行為障礙學生的認識與輔導策略</a:t>
            </a:r>
            <a:endParaRPr lang="zh-TW" altLang="en-US" sz="2400" dirty="0">
              <a:latin typeface="細明體" pitchFamily="49" charset="-120"/>
              <a:ea typeface="細明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05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9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1124744"/>
            <a:ext cx="5957093" cy="3277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2555776" y="3284984"/>
            <a:ext cx="6413329" cy="3456384"/>
            <a:chOff x="2555776" y="3284984"/>
            <a:chExt cx="6413329" cy="3456384"/>
          </a:xfrm>
        </p:grpSpPr>
        <p:sp>
          <p:nvSpPr>
            <p:cNvPr id="4" name="矩形圖說文字 3"/>
            <p:cNvSpPr/>
            <p:nvPr/>
          </p:nvSpPr>
          <p:spPr>
            <a:xfrm flipV="1">
              <a:off x="2555776" y="3284984"/>
              <a:ext cx="6413329" cy="3456384"/>
            </a:xfrm>
            <a:prstGeom prst="wedgeRectCallout">
              <a:avLst>
                <a:gd name="adj1" fmla="val 1950"/>
                <a:gd name="adj2" fmla="val 64257"/>
              </a:avLst>
            </a:prstGeom>
            <a:solidFill>
              <a:srgbClr val="F8FE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lum bright="-42000" contrast="6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1" y="3448610"/>
              <a:ext cx="6125297" cy="3129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556925" y="260648"/>
            <a:ext cx="7848872" cy="1008112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點出學生困難徵兆的背後緣故</a:t>
            </a: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……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333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6000" contras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951521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860164" y="3956210"/>
            <a:ext cx="6120680" cy="1656184"/>
            <a:chOff x="1860164" y="3956210"/>
            <a:chExt cx="6120680" cy="1656184"/>
          </a:xfrm>
        </p:grpSpPr>
        <p:sp>
          <p:nvSpPr>
            <p:cNvPr id="2" name="矩形圖說文字 1"/>
            <p:cNvSpPr/>
            <p:nvPr/>
          </p:nvSpPr>
          <p:spPr>
            <a:xfrm flipV="1">
              <a:off x="1860164" y="3956210"/>
              <a:ext cx="6120680" cy="1656184"/>
            </a:xfrm>
            <a:prstGeom prst="wedgeRectCallout">
              <a:avLst>
                <a:gd name="adj1" fmla="val -39819"/>
                <a:gd name="adj2" fmla="val 82206"/>
              </a:avLst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lum bright="-38000" contrast="5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3754" y="4116511"/>
              <a:ext cx="5733499" cy="1335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17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64" y="980728"/>
            <a:ext cx="5610542" cy="4988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3498330" y="4198124"/>
            <a:ext cx="5404155" cy="2389607"/>
            <a:chOff x="3498330" y="4198124"/>
            <a:chExt cx="5404155" cy="2389607"/>
          </a:xfrm>
        </p:grpSpPr>
        <p:sp>
          <p:nvSpPr>
            <p:cNvPr id="2" name="矩形圖說文字 1"/>
            <p:cNvSpPr/>
            <p:nvPr/>
          </p:nvSpPr>
          <p:spPr>
            <a:xfrm rot="5400000">
              <a:off x="5005604" y="2690850"/>
              <a:ext cx="2389607" cy="5404155"/>
            </a:xfrm>
            <a:prstGeom prst="wedgeRectCallout">
              <a:avLst>
                <a:gd name="adj1" fmla="val -81140"/>
                <a:gd name="adj2" fmla="val 46844"/>
              </a:avLst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lum bright="-34000" contras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8640" y="4410964"/>
              <a:ext cx="5203533" cy="1963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499176" cy="70609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介紹常用策略及背後用意</a:t>
            </a:r>
          </a:p>
        </p:txBody>
      </p:sp>
    </p:spTree>
    <p:extLst>
      <p:ext uri="{BB962C8B-B14F-4D97-AF65-F5344CB8AC3E}">
        <p14:creationId xmlns:p14="http://schemas.microsoft.com/office/powerpoint/2010/main" val="346551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355160" cy="70609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總結問題性質、成因、策略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lum bright="-31000" contras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634" y="1340768"/>
            <a:ext cx="5438775" cy="3876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lum bright="-23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553075" cy="3829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lum bright="-33000" contras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14" y="3147095"/>
            <a:ext cx="5172075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66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使用建議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可視校內需求選擇適合的案例領讀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可搭配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案例分享中，個案的特質描述來介紹障礙特質的實際樣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態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建議每位教師都人手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份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電子檔或紙本皆可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建議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領讀步驟：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瀏覽該個案的背景與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緣起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領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讀問題概述分析與輔導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策略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說明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討論註解</a:t>
            </a: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可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視團體大小，考慮以共讀或角色扮演的方式進行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必要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時可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搭配相關影片：如與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他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同行、特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教相關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電影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lvl="2"/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382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為什麼要推廣融合教育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普通班教師不清楚融合的意義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普通教育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因為不了解某些特殊學生的特質而導致</a:t>
            </a:r>
          </a:p>
          <a:p>
            <a:pPr lvl="1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擔心、害怕、甚至忽略、排斥學生</a:t>
            </a:r>
          </a:p>
          <a:p>
            <a:pPr lvl="1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不適當的教育期待</a:t>
            </a:r>
          </a:p>
          <a:p>
            <a:pPr lvl="1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不適當的教學或管教方式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促進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特殊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學生走入社會</a:t>
            </a:r>
            <a:endParaRPr kumimoji="0"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67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推廣融合教育的方向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466414371"/>
              </p:ext>
            </p:extLst>
          </p:nvPr>
        </p:nvGraphicFramePr>
        <p:xfrm>
          <a:off x="1547664" y="1556792"/>
          <a:ext cx="6189662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67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編輯緣起與理念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2"/>
            <a:ext cx="8229600" cy="4781126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編輯緣起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本書利用案例說明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各類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身心障礙學生的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特質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，採用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故事敘述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呈現相關策略的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應用，讓老師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更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理解學生可能面臨的困境，進而協助他們適應學校生活。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編輯理念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從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認識「人」的角度敘說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︰</a:t>
            </a:r>
          </a:p>
          <a:p>
            <a:pPr lvl="2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降低「疾病化」的標籤色彩</a:t>
            </a:r>
          </a:p>
          <a:p>
            <a:pPr lvl="2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營造「正常化」的接納心態</a:t>
            </a:r>
          </a:p>
          <a:p>
            <a:pPr lvl="1"/>
            <a: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  <a:t>取材於普通教師熟悉的經驗</a:t>
            </a:r>
            <a:r>
              <a:rPr kumimoji="0" lang="zh-TW" altLang="en-US" b="1" dirty="0" smtClean="0">
                <a:latin typeface="微軟正黑體" pitchFamily="34" charset="-120"/>
                <a:ea typeface="微軟正黑體" pitchFamily="34" charset="-120"/>
              </a:rPr>
              <a:t>場景</a:t>
            </a:r>
            <a:endParaRPr kumimoji="0"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kumimoji="0" lang="zh-TW" altLang="en-US" b="1" dirty="0" smtClean="0">
                <a:latin typeface="微軟正黑體" pitchFamily="34" charset="-120"/>
                <a:ea typeface="微軟正黑體" pitchFamily="34" charset="-120"/>
              </a:rPr>
              <a:t>放大</a:t>
            </a:r>
            <a: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  <a:t>關鍵的細節</a:t>
            </a: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，增進普通教師對於特殊學生情緒行為問題重要因素的敏感度</a:t>
            </a:r>
          </a:p>
          <a:p>
            <a:pPr lvl="1"/>
            <a:r>
              <a:rPr kumimoji="0" lang="zh-TW" altLang="en-US" b="1" dirty="0" smtClean="0">
                <a:latin typeface="微軟正黑體" pitchFamily="34" charset="-120"/>
                <a:ea typeface="微軟正黑體" pitchFamily="34" charset="-120"/>
              </a:rPr>
              <a:t>處理技巧的分析與說明</a:t>
            </a:r>
            <a:r>
              <a:rPr kumimoji="0" lang="zh-TW" altLang="en-US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增進普通教師對於特殊學生情緒行為問題常用策略的熟悉度</a:t>
            </a:r>
          </a:p>
        </p:txBody>
      </p:sp>
    </p:spTree>
    <p:extLst>
      <p:ext uri="{BB962C8B-B14F-4D97-AF65-F5344CB8AC3E}">
        <p14:creationId xmlns:p14="http://schemas.microsoft.com/office/powerpoint/2010/main" val="395579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本章架構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92681" y="1436865"/>
            <a:ext cx="3456384" cy="40934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導讀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Calibri" pitchFamily="34" charset="0"/>
              <a:buChar char="−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定義、特徵、類型、因應措施、教學策略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案例分享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Calibri" pitchFamily="34" charset="0"/>
              <a:buChar char="−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透過七位不同類型情障學生的案例故事描述，以加註說明的方式介紹相關特質與關鍵策略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相關資源與支援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Calibri" pitchFamily="34" charset="0"/>
              <a:buChar char="−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書籍、諮詢單位、網站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283968" y="1436865"/>
            <a:ext cx="4536504" cy="1296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zh-TW" dirty="0" smtClean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899592" y="5530293"/>
            <a:ext cx="468052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zh-TW" dirty="0" smtClean="0"/>
          </a:p>
        </p:txBody>
      </p:sp>
      <p:sp>
        <p:nvSpPr>
          <p:cNvPr id="7" name="直線圖說文字 1 6"/>
          <p:cNvSpPr/>
          <p:nvPr/>
        </p:nvSpPr>
        <p:spPr>
          <a:xfrm>
            <a:off x="5316552" y="1625063"/>
            <a:ext cx="3086555" cy="553221"/>
          </a:xfrm>
          <a:prstGeom prst="borderCallout1">
            <a:avLst>
              <a:gd name="adj1" fmla="val 18750"/>
              <a:gd name="adj2" fmla="val -8333"/>
              <a:gd name="adj3" fmla="val 62826"/>
              <a:gd name="adj4" fmla="val -425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TW" altLang="en-US" dirty="0">
                <a:solidFill>
                  <a:schemeClr val="tx1"/>
                </a:solidFill>
              </a:rPr>
              <a:t>對情緒行為障礙的基本</a:t>
            </a:r>
            <a:r>
              <a:rPr lang="zh-TW" altLang="en-US" dirty="0" smtClean="0">
                <a:solidFill>
                  <a:schemeClr val="tx1"/>
                </a:solidFill>
              </a:rPr>
              <a:t>認識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8" name="直線圖說文字 1 7"/>
          <p:cNvSpPr/>
          <p:nvPr/>
        </p:nvSpPr>
        <p:spPr>
          <a:xfrm>
            <a:off x="5316551" y="2930358"/>
            <a:ext cx="3086555" cy="553221"/>
          </a:xfrm>
          <a:prstGeom prst="borderCallout1">
            <a:avLst>
              <a:gd name="adj1" fmla="val 18750"/>
              <a:gd name="adj2" fmla="val -8333"/>
              <a:gd name="adj3" fmla="val 62826"/>
              <a:gd name="adj4" fmla="val -425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TW" altLang="en-US" dirty="0" smtClean="0">
                <a:solidFill>
                  <a:schemeClr val="tx1"/>
                </a:solidFill>
              </a:rPr>
              <a:t>重點在於</a:t>
            </a:r>
            <a:r>
              <a:rPr lang="en-US" altLang="zh-TW" dirty="0" smtClean="0">
                <a:solidFill>
                  <a:schemeClr val="tx1"/>
                </a:solidFill>
              </a:rPr>
              <a:t>｢</a:t>
            </a:r>
            <a:r>
              <a:rPr lang="zh-TW" altLang="en-US" dirty="0" smtClean="0">
                <a:solidFill>
                  <a:schemeClr val="tx1"/>
                </a:solidFill>
              </a:rPr>
              <a:t>註解的理解</a:t>
            </a:r>
            <a:r>
              <a:rPr lang="en-US" altLang="zh-TW" dirty="0" smtClean="0">
                <a:solidFill>
                  <a:schemeClr val="tx1"/>
                </a:solidFill>
                <a:latin typeface="新細明體"/>
                <a:ea typeface="新細明體"/>
              </a:rPr>
              <a:t>｣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1" name="直線圖說文字 1 10"/>
          <p:cNvSpPr/>
          <p:nvPr/>
        </p:nvSpPr>
        <p:spPr>
          <a:xfrm>
            <a:off x="5316552" y="4365104"/>
            <a:ext cx="3086555" cy="792088"/>
          </a:xfrm>
          <a:prstGeom prst="borderCallout1">
            <a:avLst>
              <a:gd name="adj1" fmla="val 18750"/>
              <a:gd name="adj2" fmla="val -8333"/>
              <a:gd name="adj3" fmla="val 62826"/>
              <a:gd name="adj4" fmla="val -425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zh-TW" altLang="en-US" dirty="0" smtClean="0">
                <a:solidFill>
                  <a:schemeClr val="tx1"/>
                </a:solidFill>
              </a:rPr>
              <a:t>鼓勵老師能求助，建立團隊合作的概念</a:t>
            </a:r>
            <a:endParaRPr lang="en-US" altLang="zh-T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7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475980"/>
              </p:ext>
            </p:extLst>
          </p:nvPr>
        </p:nvGraphicFramePr>
        <p:xfrm>
          <a:off x="1403648" y="612226"/>
          <a:ext cx="6480720" cy="5625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9346"/>
                <a:gridCol w="3000194"/>
                <a:gridCol w="2971180"/>
              </a:tblGrid>
              <a:tr h="660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篇別</a:t>
                      </a:r>
                      <a:endParaRPr lang="zh-TW" sz="18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42431" marR="424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標題</a:t>
                      </a:r>
                      <a:endParaRPr lang="zh-TW" sz="18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42431" marR="4243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關鍵策略</a:t>
                      </a:r>
                      <a:endParaRPr lang="zh-TW" sz="18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42431" marR="424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18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一</a:t>
                      </a:r>
                      <a:endParaRPr lang="zh-TW" sz="18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42431" marR="4243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畏懼性疾患</a:t>
                      </a:r>
                      <a:r>
                        <a:rPr lang="en-US" alt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—</a:t>
                      </a: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懼學</a:t>
                      </a:r>
                      <a:endParaRPr lang="en-US" altLang="zh-TW" sz="18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42431" marR="4243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貼心、貼近幫助沉默受傷的孩子上學</a:t>
                      </a:r>
                    </a:p>
                  </a:txBody>
                  <a:tcPr marL="42431" marR="424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18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二</a:t>
                      </a:r>
                      <a:endParaRPr lang="zh-TW" sz="18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42431" marR="42431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畏懼性疾患</a:t>
                      </a:r>
                      <a:r>
                        <a:rPr lang="en-US" alt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—</a:t>
                      </a: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懼學</a:t>
                      </a:r>
                      <a:endParaRPr lang="en-US" altLang="zh-TW" sz="18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42431" marR="4243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團隊合作幫助高風險家庭的孩子上學</a:t>
                      </a:r>
                    </a:p>
                  </a:txBody>
                  <a:tcPr marL="42431" marR="424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18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三</a:t>
                      </a:r>
                      <a:endParaRPr lang="zh-TW" sz="18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42431" marR="4243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學情障兼具</a:t>
                      </a:r>
                      <a:r>
                        <a:rPr lang="en-US" alt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—</a:t>
                      </a: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懼學兼知覺動作發展障礙</a:t>
                      </a:r>
                      <a:endParaRPr lang="zh-TW" sz="18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42431" marR="4243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學習解套幫助學習困難的孩子上學</a:t>
                      </a:r>
                    </a:p>
                  </a:txBody>
                  <a:tcPr marL="42431" marR="424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18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四</a:t>
                      </a:r>
                      <a:endParaRPr lang="zh-TW" sz="18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42431" marR="4243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焦慮型疾患</a:t>
                      </a:r>
                      <a:r>
                        <a:rPr lang="en-US" alt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—</a:t>
                      </a: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教室衝突</a:t>
                      </a:r>
                      <a:endParaRPr lang="en-US" altLang="zh-TW" sz="18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42431" marR="4243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五階段危機週期的因應策略以化解教室衝突危機</a:t>
                      </a:r>
                    </a:p>
                  </a:txBody>
                  <a:tcPr marL="42431" marR="424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23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五</a:t>
                      </a:r>
                      <a:endParaRPr lang="zh-TW" sz="1800" b="1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42431" marR="4243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注意力缺陷過動症</a:t>
                      </a:r>
                      <a:r>
                        <a:rPr lang="en-US" alt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(ADHD)—</a:t>
                      </a: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同儕的逗弄</a:t>
                      </a:r>
                      <a:endParaRPr lang="zh-TW" sz="18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42431" marR="4243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班級宣導平息外號風波</a:t>
                      </a:r>
                    </a:p>
                  </a:txBody>
                  <a:tcPr marL="42431" marR="424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08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六</a:t>
                      </a:r>
                      <a:endParaRPr lang="zh-TW" sz="1800" b="1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42431" marR="4243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注意力缺陷過動症</a:t>
                      </a:r>
                      <a:r>
                        <a:rPr lang="en-US" alt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(ADHD)—</a:t>
                      </a: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師生衝突</a:t>
                      </a:r>
                      <a:endParaRPr lang="zh-TW" sz="18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42431" marR="4243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師生衝突</a:t>
                      </a:r>
                      <a:r>
                        <a:rPr lang="en-US" alt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—</a:t>
                      </a: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訂契約給增強促進師生好關係</a:t>
                      </a:r>
                    </a:p>
                  </a:txBody>
                  <a:tcPr marL="42431" marR="424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58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七</a:t>
                      </a:r>
                      <a:endParaRPr lang="zh-TW" sz="1800" b="1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42431" marR="4243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焦慮性疾患</a:t>
                      </a:r>
                      <a:r>
                        <a:rPr lang="en-US" alt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—</a:t>
                      </a: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干擾上課</a:t>
                      </a:r>
                      <a:endParaRPr lang="zh-TW" sz="18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42431" marR="4243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干擾上課</a:t>
                      </a:r>
                      <a:r>
                        <a:rPr lang="en-US" altLang="zh-TW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—</a:t>
                      </a:r>
                      <a:r>
                        <a:rPr lang="zh-TW" altLang="en-US" sz="18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提供選擇，干擾變學習</a:t>
                      </a:r>
                    </a:p>
                  </a:txBody>
                  <a:tcPr marL="42431" marR="424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39552" y="853617"/>
            <a:ext cx="720079" cy="5016758"/>
          </a:xfrm>
          <a:prstGeom prst="rect">
            <a:avLst/>
          </a:prstGeom>
          <a:noFill/>
          <a:ln>
            <a:noFill/>
          </a:ln>
          <a:effectLst>
            <a:outerShdw blurRad="50800" dist="38100" dir="126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融合教育手冊案例分享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88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案例架構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600202"/>
            <a:ext cx="6840760" cy="4525963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ea"/>
              <a:buAutoNum type="ea1Cht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案例緣起及背景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50000"/>
              </a:lnSpc>
              <a:buFont typeface="+mj-ea"/>
              <a:buAutoNum type="ea1ChtPeriod"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問題概述與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分析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50000"/>
              </a:lnSpc>
              <a:buFont typeface="+mj-ea"/>
              <a:buAutoNum type="ea1ChtPeriod"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輔導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策略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50000"/>
              </a:lnSpc>
              <a:buFont typeface="+mj-ea"/>
              <a:buAutoNum type="ea1ChtPeriod"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綜合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說明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994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案例分析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021167"/>
              </p:ext>
            </p:extLst>
          </p:nvPr>
        </p:nvGraphicFramePr>
        <p:xfrm>
          <a:off x="539552" y="1397000"/>
          <a:ext cx="8208911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871"/>
                <a:gridCol w="653807"/>
                <a:gridCol w="2582730"/>
                <a:gridCol w="1440160"/>
                <a:gridCol w="30963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案例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教育階段</a:t>
                      </a:r>
                    </a:p>
                    <a:p>
                      <a:pPr algn="ctr"/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個案特質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環境背景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問題情形</a:t>
                      </a:r>
                    </a:p>
                    <a:p>
                      <a:pPr algn="ctr"/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成功關鍵策略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一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高中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堅持度高、退縮、敏感、情緒壓抑、完美主義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家庭期待高、管教標準浮動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完全不到校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調整要求、師生特教宣導、營造安全的物理心理環境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二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國中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依賴、安靜退縮、遭遇壓力時以哭鬧表現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家長罹患重病，學生目睹家暴</a:t>
                      </a:r>
                      <a:endParaRPr lang="en-US" altLang="zh-TW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到校不穩定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跨處室分工合作、建立合理期待並搭配增強制度、建立親師溝通管道及提供家長情緒支持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三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國小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身心症狀、動作發展不佳、學習困難，長期遭遇學習挫折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家長忙於生計，學生長期缺乏陪伴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出席狀況逐漸惡化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主動發掘學生核心困難、針對個案困難進行學習調整並搭配增強制度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7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案例分析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520802"/>
              </p:ext>
            </p:extLst>
          </p:nvPr>
        </p:nvGraphicFramePr>
        <p:xfrm>
          <a:off x="539552" y="1397000"/>
          <a:ext cx="8208911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871"/>
                <a:gridCol w="653807"/>
                <a:gridCol w="2582730"/>
                <a:gridCol w="1440160"/>
                <a:gridCol w="30963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案例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教育階段</a:t>
                      </a:r>
                    </a:p>
                    <a:p>
                      <a:pPr algn="ctr"/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個案特質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環境背景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問題情形</a:t>
                      </a:r>
                    </a:p>
                    <a:p>
                      <a:pPr algn="ctr"/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成功關鍵策略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四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國小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高焦慮、敏感、防衛、環境理解困難、情緒處理表達困難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攻擊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先同理情緒再處理事件、以個案能接受的方式協助個案、一致性的爆發行為處理流程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五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高職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對他人言行敏感，亦過度解讀，情緒表達直接、社會技巧較弱</a:t>
                      </a:r>
                      <a:r>
                        <a:rPr lang="en-US" altLang="zh-TW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未穩定就醫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同儕</a:t>
                      </a:r>
                      <a:r>
                        <a:rPr lang="zh-TW" altLang="en-US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的言語</a:t>
                      </a:r>
                      <a:r>
                        <a:rPr lang="zh-TW" altLang="en-US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逗弄，</a:t>
                      </a:r>
                      <a:r>
                        <a:rPr lang="zh-TW" altLang="en-US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衍生後續互動衝突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班級特教宣導、提供同儕足夠的同理、回饋同儕正向互動的方式與實例</a:t>
                      </a:r>
                      <a:r>
                        <a:rPr lang="en-US" altLang="zh-TW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區別增強</a:t>
                      </a:r>
                      <a:r>
                        <a:rPr lang="en-US" altLang="zh-TW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altLang="en-US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、普師與特師分工合作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六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國中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過動、就醫服藥不穩定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師生衝突、課程干擾、離座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穩定就醫服藥、建立親師合作管道、行為契約及增強系統使用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七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幼兒園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焦慮緊張、易怒、挫折忍受度低、發展遲緩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課程干擾、不配合參與課程活動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提供替代活動設計及選擇、給予緩衝時間、建立合理期待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5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8259</TotalTime>
  <Words>991</Words>
  <Application>Microsoft Office PowerPoint</Application>
  <PresentationFormat>如螢幕大小 (4:3)</PresentationFormat>
  <Paragraphs>147</Paragraphs>
  <Slides>14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佈景主題1</vt:lpstr>
      <vt:lpstr>PowerPoint 簡報</vt:lpstr>
      <vt:lpstr>為什麼要推廣融合教育?</vt:lpstr>
      <vt:lpstr>推廣融合教育的方向</vt:lpstr>
      <vt:lpstr>編輯緣起與理念</vt:lpstr>
      <vt:lpstr>本章架構</vt:lpstr>
      <vt:lpstr>PowerPoint 簡報</vt:lpstr>
      <vt:lpstr>案例架構</vt:lpstr>
      <vt:lpstr>案例分析</vt:lpstr>
      <vt:lpstr>案例分析</vt:lpstr>
      <vt:lpstr>點出學生困難徵兆的背後緣故……</vt:lpstr>
      <vt:lpstr>PowerPoint 簡報</vt:lpstr>
      <vt:lpstr>介紹常用策略及背後用意</vt:lpstr>
      <vt:lpstr>總結問題性質、成因、策略</vt:lpstr>
      <vt:lpstr>使用建議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情緒行為障礙學生的認識與輔導</dc:title>
  <dc:creator>user</dc:creator>
  <cp:lastModifiedBy>user</cp:lastModifiedBy>
  <cp:revision>935</cp:revision>
  <dcterms:created xsi:type="dcterms:W3CDTF">2014-02-16T09:30:03Z</dcterms:created>
  <dcterms:modified xsi:type="dcterms:W3CDTF">2015-06-03T04:24:58Z</dcterms:modified>
</cp:coreProperties>
</file>