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73" r:id="rId4"/>
    <p:sldId id="274" r:id="rId5"/>
    <p:sldId id="259" r:id="rId6"/>
    <p:sldId id="271" r:id="rId7"/>
    <p:sldId id="283" r:id="rId8"/>
    <p:sldId id="275" r:id="rId9"/>
    <p:sldId id="277" r:id="rId10"/>
    <p:sldId id="279" r:id="rId11"/>
    <p:sldId id="280" r:id="rId12"/>
    <p:sldId id="281" r:id="rId13"/>
    <p:sldId id="276" r:id="rId14"/>
    <p:sldId id="278" r:id="rId15"/>
    <p:sldId id="260" r:id="rId16"/>
    <p:sldId id="261" r:id="rId17"/>
    <p:sldId id="262" r:id="rId18"/>
    <p:sldId id="263" r:id="rId19"/>
    <p:sldId id="272" r:id="rId20"/>
    <p:sldId id="264" r:id="rId21"/>
    <p:sldId id="266" r:id="rId22"/>
    <p:sldId id="267" r:id="rId23"/>
    <p:sldId id="268" r:id="rId24"/>
    <p:sldId id="269" r:id="rId25"/>
    <p:sldId id="265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4" r:id="rId34"/>
    <p:sldId id="291" r:id="rId35"/>
    <p:sldId id="295" r:id="rId36"/>
    <p:sldId id="293" r:id="rId37"/>
    <p:sldId id="292" r:id="rId3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CC66FF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00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defRPr>
            </a:lvl1pPr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800">
                <a:solidFill>
                  <a:srgbClr val="FFCCCC"/>
                </a:solidFill>
                <a:latin typeface="標楷體" pitchFamily="65" charset="-120"/>
                <a:ea typeface="標楷體" pitchFamily="65" charset="-120"/>
              </a:defRPr>
            </a:lvl1pPr>
            <a:lvl2pPr>
              <a:defRPr sz="360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defRPr>
            </a:lvl2pPr>
            <a:extLst/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9A48A3-6D43-4FCB-A832-8B63F6387C8E}" type="datetimeFigureOut">
              <a:rPr lang="zh-TW" altLang="en-US" smtClean="0"/>
              <a:pPr/>
              <a:t>2014/4/16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27B8120-60D7-417D-B723-5D15365FA7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5c5Zbfpmu5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5dxJHcB5GO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2736304"/>
          </a:xfrm>
        </p:spPr>
        <p:txBody>
          <a:bodyPr/>
          <a:lstStyle/>
          <a:p>
            <a:pPr algn="ctr"/>
            <a:r>
              <a:rPr lang="zh-TW" altLang="en-US" sz="9600" dirty="0">
                <a:latin typeface="標楷體" pitchFamily="65" charset="-120"/>
                <a:ea typeface="標楷體" pitchFamily="65" charset="-120"/>
              </a:rPr>
              <a:t>創意行動</a:t>
            </a:r>
            <a:r>
              <a:rPr lang="zh-TW" altLang="en-US" sz="9600" dirty="0" smtClean="0">
                <a:latin typeface="標楷體" pitchFamily="65" charset="-120"/>
                <a:ea typeface="標楷體" pitchFamily="65" charset="-120"/>
              </a:rPr>
              <a:t>挑戰</a:t>
            </a:r>
            <a:r>
              <a:rPr lang="en-US" altLang="zh-TW" sz="9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9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6000" dirty="0" smtClean="0">
                <a:latin typeface="AR BLANCA" pitchFamily="2" charset="0"/>
                <a:ea typeface="標楷體" pitchFamily="65" charset="-120"/>
              </a:rPr>
              <a:t>Des</a:t>
            </a:r>
            <a:r>
              <a:rPr lang="en-US" altLang="zh-TW" sz="6000" dirty="0" smtClean="0">
                <a:solidFill>
                  <a:srgbClr val="FFFF00"/>
                </a:solidFill>
                <a:latin typeface="AR BLANCA" pitchFamily="2" charset="0"/>
                <a:ea typeface="標楷體" pitchFamily="65" charset="-120"/>
              </a:rPr>
              <a:t>i</a:t>
            </a:r>
            <a:r>
              <a:rPr lang="en-US" altLang="zh-TW" sz="6000" dirty="0" smtClean="0">
                <a:latin typeface="AR BLANCA" pitchFamily="2" charset="0"/>
                <a:ea typeface="標楷體" pitchFamily="65" charset="-120"/>
              </a:rPr>
              <a:t>gn for </a:t>
            </a:r>
            <a:r>
              <a:rPr lang="en-US" altLang="zh-TW" sz="6000" dirty="0" smtClean="0">
                <a:solidFill>
                  <a:srgbClr val="FFFF00"/>
                </a:solidFill>
                <a:latin typeface="AR BLANCA" pitchFamily="2" charset="0"/>
                <a:ea typeface="標楷體" pitchFamily="65" charset="-120"/>
              </a:rPr>
              <a:t>c</a:t>
            </a:r>
            <a:r>
              <a:rPr lang="en-US" altLang="zh-TW" sz="6000" dirty="0" smtClean="0">
                <a:latin typeface="AR BLANCA" pitchFamily="2" charset="0"/>
                <a:ea typeface="標楷體" pitchFamily="65" charset="-120"/>
              </a:rPr>
              <a:t>h</a:t>
            </a:r>
            <a:r>
              <a:rPr lang="en-US" altLang="zh-TW" sz="6000" dirty="0" smtClean="0">
                <a:solidFill>
                  <a:srgbClr val="FFFF00"/>
                </a:solidFill>
                <a:latin typeface="AR BLANCA" pitchFamily="2" charset="0"/>
                <a:ea typeface="標楷體" pitchFamily="65" charset="-120"/>
              </a:rPr>
              <a:t>an</a:t>
            </a:r>
            <a:r>
              <a:rPr lang="en-US" altLang="zh-TW" sz="6000" dirty="0" smtClean="0">
                <a:latin typeface="AR BLANCA" pitchFamily="2" charset="0"/>
                <a:ea typeface="標楷體" pitchFamily="65" charset="-120"/>
              </a:rPr>
              <a:t>ge</a:t>
            </a:r>
            <a:endParaRPr lang="zh-TW" altLang="en-US" sz="6000" dirty="0">
              <a:latin typeface="AR BLANCA" pitchFamily="2" charset="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95936" y="5373216"/>
            <a:ext cx="4953744" cy="842392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東湖國中楊淑宜老師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90882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感天動地獎</a:t>
            </a:r>
            <a:r>
              <a:rPr lang="en-US" altLang="zh-TW" dirty="0" smtClean="0">
                <a:solidFill>
                  <a:srgbClr val="99FF66"/>
                </a:solidFill>
              </a:rPr>
              <a:t>~~</a:t>
            </a:r>
            <a:br>
              <a:rPr lang="en-US" altLang="zh-TW" dirty="0" smtClean="0">
                <a:solidFill>
                  <a:srgbClr val="99FF66"/>
                </a:solidFill>
              </a:rPr>
            </a:br>
            <a:r>
              <a:rPr lang="zh-TW" altLang="en-US" dirty="0" smtClean="0"/>
              <a:t>了解特教班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132856"/>
            <a:ext cx="8003232" cy="4006680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 smtClean="0"/>
              <a:t>愛無礙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你是我的天使</a:t>
            </a:r>
            <a:endParaRPr lang="en-US" altLang="zh-TW" sz="6000" dirty="0" smtClean="0"/>
          </a:p>
          <a:p>
            <a:r>
              <a:rPr lang="zh-TW" altLang="en-US" sz="6000" dirty="0" smtClean="0"/>
              <a:t>與老師溝通</a:t>
            </a:r>
            <a:endParaRPr lang="en-US" altLang="zh-TW" sz="6000" dirty="0" smtClean="0"/>
          </a:p>
          <a:p>
            <a:r>
              <a:rPr lang="zh-TW" altLang="en-US" sz="6000" dirty="0" smtClean="0"/>
              <a:t>網站蒐集資料</a:t>
            </a:r>
            <a:endParaRPr lang="en-US" altLang="zh-TW" sz="6000" dirty="0" smtClean="0"/>
          </a:p>
          <a:p>
            <a:r>
              <a:rPr lang="zh-TW" altLang="en-US" sz="6000" dirty="0" smtClean="0"/>
              <a:t>看故事書</a:t>
            </a:r>
            <a:r>
              <a:rPr lang="en-US" altLang="zh-TW" sz="6000" dirty="0" smtClean="0"/>
              <a:t>/</a:t>
            </a:r>
            <a:r>
              <a:rPr lang="zh-TW" altLang="en-US" sz="6000" dirty="0" smtClean="0"/>
              <a:t>唱歌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219685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最易複製獎</a:t>
            </a:r>
            <a:r>
              <a:rPr lang="en-US" altLang="zh-TW" dirty="0" smtClean="0">
                <a:solidFill>
                  <a:srgbClr val="99FF66"/>
                </a:solidFill>
              </a:rPr>
              <a:t>~~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面對自己的缺點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204864"/>
            <a:ext cx="8003232" cy="422108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6000" dirty="0" smtClean="0"/>
              <a:t>與我有約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缺點大作戰</a:t>
            </a:r>
            <a:endParaRPr lang="en-US" altLang="zh-TW" sz="6000" dirty="0" smtClean="0"/>
          </a:p>
          <a:p>
            <a:r>
              <a:rPr lang="zh-TW" altLang="en-US" sz="6000" dirty="0" smtClean="0"/>
              <a:t>同學寫缺點</a:t>
            </a:r>
            <a:endParaRPr lang="en-US" altLang="zh-TW" sz="6000" dirty="0" smtClean="0"/>
          </a:p>
          <a:p>
            <a:r>
              <a:rPr lang="zh-TW" altLang="en-US" sz="6000" dirty="0" smtClean="0"/>
              <a:t>便利貼</a:t>
            </a:r>
            <a:endParaRPr lang="en-US" altLang="zh-TW" sz="6000" dirty="0" smtClean="0"/>
          </a:p>
          <a:p>
            <a:r>
              <a:rPr lang="zh-TW" altLang="en-US" sz="6000" dirty="0" smtClean="0"/>
              <a:t>大看板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我的缺點區</a:t>
            </a:r>
            <a:r>
              <a:rPr lang="en-US" altLang="zh-TW" sz="6000" dirty="0" smtClean="0"/>
              <a:t>/</a:t>
            </a:r>
            <a:r>
              <a:rPr lang="zh-TW" altLang="en-US" sz="6000" dirty="0" smtClean="0"/>
              <a:t>挑戰成功區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58417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登高一呼獎</a:t>
            </a:r>
            <a:r>
              <a:rPr lang="en-US" altLang="zh-TW" dirty="0" smtClean="0">
                <a:solidFill>
                  <a:srgbClr val="99FF66"/>
                </a:solidFill>
              </a:rPr>
              <a:t>~~</a:t>
            </a:r>
            <a:br>
              <a:rPr lang="en-US" altLang="zh-TW" dirty="0" smtClean="0">
                <a:solidFill>
                  <a:srgbClr val="99FF66"/>
                </a:solidFill>
              </a:rPr>
            </a:br>
            <a:r>
              <a:rPr lang="zh-TW" altLang="en-US" dirty="0" smtClean="0"/>
              <a:t>掃蕩負面新聞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276872"/>
            <a:ext cx="8075240" cy="4078688"/>
          </a:xfrm>
        </p:spPr>
        <p:txBody>
          <a:bodyPr/>
          <a:lstStyle/>
          <a:p>
            <a:r>
              <a:rPr lang="zh-TW" altLang="en-US" sz="6000" dirty="0" smtClean="0"/>
              <a:t>愛的抱報</a:t>
            </a:r>
            <a:endParaRPr lang="en-US" altLang="zh-TW" sz="6000" dirty="0" smtClean="0"/>
          </a:p>
          <a:p>
            <a:r>
              <a:rPr lang="zh-TW" altLang="en-US" sz="6000" dirty="0" smtClean="0"/>
              <a:t>蒐集故事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老師與同學</a:t>
            </a:r>
            <a:endParaRPr lang="en-US" altLang="zh-TW" sz="6000" dirty="0" smtClean="0"/>
          </a:p>
          <a:p>
            <a:r>
              <a:rPr lang="zh-TW" altLang="en-US" sz="6000" dirty="0" smtClean="0"/>
              <a:t>出刊</a:t>
            </a:r>
            <a:r>
              <a:rPr lang="en-US" altLang="zh-TW" sz="6000" dirty="0" smtClean="0"/>
              <a:t>:</a:t>
            </a:r>
            <a:r>
              <a:rPr lang="zh-TW" altLang="en-US" sz="6000" dirty="0" smtClean="0"/>
              <a:t>愛的抱報</a:t>
            </a:r>
            <a:endParaRPr lang="en-US" altLang="zh-TW" sz="6000" dirty="0" smtClean="0"/>
          </a:p>
          <a:p>
            <a:endParaRPr lang="en-US" altLang="zh-TW" sz="6000" dirty="0" smtClean="0"/>
          </a:p>
          <a:p>
            <a:endParaRPr lang="en-US" altLang="zh-TW" sz="60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05284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入圍獎</a:t>
            </a:r>
            <a:r>
              <a:rPr lang="en-US" altLang="zh-TW" dirty="0" smtClean="0">
                <a:solidFill>
                  <a:srgbClr val="99FF66"/>
                </a:solidFill>
              </a:rPr>
              <a:t>~~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解決公廁髒亂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2708920"/>
            <a:ext cx="7772400" cy="3168352"/>
          </a:xfrm>
        </p:spPr>
        <p:txBody>
          <a:bodyPr>
            <a:normAutofit fontScale="92500"/>
          </a:bodyPr>
          <a:lstStyle/>
          <a:p>
            <a:r>
              <a:rPr lang="zh-TW" altLang="en-US" sz="6000" dirty="0" smtClean="0"/>
              <a:t>讓我們一起臭味相投吧</a:t>
            </a:r>
            <a:r>
              <a:rPr lang="en-US" altLang="zh-TW" sz="6000" dirty="0" smtClean="0"/>
              <a:t>!</a:t>
            </a:r>
          </a:p>
          <a:p>
            <a:r>
              <a:rPr lang="zh-TW" altLang="en-US" sz="6000" dirty="0" smtClean="0"/>
              <a:t>咖啡渣</a:t>
            </a:r>
            <a:endParaRPr lang="en-US" altLang="zh-TW" sz="6000" dirty="0" smtClean="0"/>
          </a:p>
          <a:p>
            <a:r>
              <a:rPr lang="zh-TW" altLang="en-US" sz="6000" dirty="0" smtClean="0"/>
              <a:t>定位點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入圍獎</a:t>
            </a:r>
            <a:r>
              <a:rPr lang="en-US" altLang="zh-TW" dirty="0" smtClean="0">
                <a:solidFill>
                  <a:srgbClr val="99FF66"/>
                </a:solidFill>
              </a:rPr>
              <a:t>~~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忙碌的爸爸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2636912"/>
            <a:ext cx="7772400" cy="3718648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 smtClean="0"/>
              <a:t>爸爸的功課表</a:t>
            </a:r>
            <a:endParaRPr lang="en-US" altLang="zh-TW" sz="6000" dirty="0" smtClean="0"/>
          </a:p>
          <a:p>
            <a:r>
              <a:rPr lang="zh-TW" altLang="en-US" sz="6000" dirty="0" smtClean="0"/>
              <a:t>問卷</a:t>
            </a:r>
            <a:endParaRPr lang="en-US" altLang="zh-TW" sz="6000" dirty="0" smtClean="0"/>
          </a:p>
          <a:p>
            <a:r>
              <a:rPr lang="zh-TW" altLang="en-US" sz="6000" dirty="0" smtClean="0"/>
              <a:t>規畫功課表</a:t>
            </a:r>
            <a:endParaRPr lang="en-US" altLang="zh-TW" sz="6000" dirty="0" smtClean="0"/>
          </a:p>
          <a:p>
            <a:r>
              <a:rPr lang="zh-TW" altLang="en-US" sz="6000" dirty="0" smtClean="0"/>
              <a:t>執行</a:t>
            </a:r>
            <a:r>
              <a:rPr lang="en-US" altLang="zh-TW" sz="6000" dirty="0" smtClean="0"/>
              <a:t>/</a:t>
            </a:r>
            <a:r>
              <a:rPr lang="zh-TW" altLang="en-US" sz="6000" dirty="0" smtClean="0"/>
              <a:t>修正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Autofit/>
          </a:bodyPr>
          <a:lstStyle/>
          <a:p>
            <a:pPr algn="ctr"/>
            <a:r>
              <a:rPr lang="zh-TW" altLang="en-US" dirty="0" smtClean="0"/>
              <a:t>沒有游泳池的學校，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學生很想上游泳</a:t>
            </a:r>
            <a:r>
              <a:rPr lang="zh-TW" altLang="en-US" dirty="0" smtClean="0"/>
              <a:t>課，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怎麼辦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3284984"/>
            <a:ext cx="8136904" cy="273630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6000" b="1" i="1" dirty="0" err="1" smtClean="0"/>
              <a:t>當我們一起游泳</a:t>
            </a:r>
            <a:endParaRPr lang="en-US" altLang="zh-TW" sz="6000" b="1" i="1" dirty="0" smtClean="0"/>
          </a:p>
          <a:p>
            <a:r>
              <a:rPr lang="zh-TW" altLang="en-US" sz="6000" b="1" i="1" dirty="0" smtClean="0"/>
              <a:t>問卷調查</a:t>
            </a:r>
            <a:r>
              <a:rPr lang="en-US" altLang="zh-TW" sz="6000" b="1" i="1" dirty="0" smtClean="0"/>
              <a:t>+</a:t>
            </a:r>
            <a:r>
              <a:rPr lang="zh-TW" altLang="en-US" sz="6000" b="1" i="1" dirty="0" smtClean="0"/>
              <a:t>市場調查</a:t>
            </a:r>
            <a:endParaRPr lang="en-US" altLang="zh-TW" sz="6000" b="1" i="1" dirty="0" smtClean="0"/>
          </a:p>
          <a:p>
            <a:r>
              <a:rPr lang="zh-TW" altLang="en-US" sz="6000" b="1" i="1" dirty="0" smtClean="0"/>
              <a:t>請願</a:t>
            </a:r>
            <a:endParaRPr lang="en-US" altLang="zh-TW" sz="60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12064"/>
            <a:ext cx="8748464" cy="914400"/>
          </a:xfrm>
        </p:spPr>
        <p:txBody>
          <a:bodyPr/>
          <a:lstStyle/>
          <a:p>
            <a:pPr algn="ctr"/>
            <a:r>
              <a:rPr lang="zh-TW" altLang="en-US" dirty="0" smtClean="0"/>
              <a:t>如何幫助特教班學生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2708920"/>
            <a:ext cx="7772400" cy="207748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有愛無礙</a:t>
            </a:r>
            <a:r>
              <a:rPr lang="zh-TW" altLang="en-US" sz="6000" dirty="0" smtClean="0"/>
              <a:t>，      </a:t>
            </a:r>
            <a:r>
              <a:rPr lang="en-US" altLang="zh-TW" sz="6000" dirty="0" smtClean="0"/>
              <a:t>GIVE </a:t>
            </a:r>
            <a:r>
              <a:rPr lang="en-US" altLang="zh-TW" sz="6000" dirty="0"/>
              <a:t>ME FIVE</a:t>
            </a:r>
            <a:r>
              <a:rPr lang="zh-TW" altLang="en-US" sz="6000" dirty="0" smtClean="0"/>
              <a:t>！</a:t>
            </a:r>
            <a:endParaRPr lang="en-US" altLang="zh-TW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764808"/>
          </a:xfrm>
        </p:spPr>
        <p:txBody>
          <a:bodyPr>
            <a:noAutofit/>
          </a:bodyPr>
          <a:lstStyle/>
          <a:p>
            <a:pPr algn="ctr"/>
            <a:r>
              <a:rPr lang="zh-TW" altLang="en-US" dirty="0" smtClean="0"/>
              <a:t>小林村重建了，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可以為他們做什麼呢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2492896"/>
            <a:ext cx="7772400" cy="4104456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捐書到小</a:t>
            </a:r>
            <a:r>
              <a:rPr lang="zh-TW" altLang="en-US" sz="6000" dirty="0" smtClean="0"/>
              <a:t>林</a:t>
            </a:r>
            <a:endParaRPr lang="en-US" altLang="zh-TW" sz="6000" dirty="0" smtClean="0"/>
          </a:p>
          <a:p>
            <a:r>
              <a:rPr lang="zh-TW" altLang="en-US" sz="6000" dirty="0" smtClean="0"/>
              <a:t>了解需求</a:t>
            </a:r>
            <a:endParaRPr lang="en-US" altLang="zh-TW" sz="6000" dirty="0" smtClean="0"/>
          </a:p>
          <a:p>
            <a:r>
              <a:rPr lang="zh-TW" altLang="en-US" sz="6000" dirty="0" smtClean="0"/>
              <a:t>募書</a:t>
            </a:r>
            <a:endParaRPr lang="en-US" altLang="zh-TW" sz="6000" dirty="0" smtClean="0"/>
          </a:p>
          <a:p>
            <a:r>
              <a:rPr lang="zh-TW" altLang="en-US" sz="6000" dirty="0" smtClean="0"/>
              <a:t>送書</a:t>
            </a:r>
            <a:endParaRPr lang="en-US" altLang="zh-TW" sz="6000" dirty="0" smtClean="0"/>
          </a:p>
          <a:p>
            <a:endParaRPr lang="en-US" altLang="zh-TW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980832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行動不便的人，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怎麼搭捷運最方便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916832"/>
            <a:ext cx="7772400" cy="4653136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/>
              <a:t>「</a:t>
            </a:r>
            <a:r>
              <a:rPr lang="zh-TW" altLang="en-US" sz="6000" dirty="0" smtClean="0"/>
              <a:t>捷」</a:t>
            </a:r>
            <a:r>
              <a:rPr lang="zh-TW" altLang="en-US" sz="6000" dirty="0"/>
              <a:t>族先登</a:t>
            </a:r>
            <a:r>
              <a:rPr lang="en-US" altLang="zh-TW" sz="6000" dirty="0" smtClean="0"/>
              <a:t>〜   </a:t>
            </a:r>
            <a:r>
              <a:rPr lang="zh-TW" altLang="en-US" sz="6000" dirty="0" smtClean="0"/>
              <a:t>便捷</a:t>
            </a:r>
            <a:r>
              <a:rPr lang="zh-TW" altLang="en-US" sz="6000" dirty="0"/>
              <a:t>的轉乘網</a:t>
            </a:r>
            <a:r>
              <a:rPr lang="zh-TW" altLang="en-US" sz="6000" dirty="0" smtClean="0"/>
              <a:t>絡</a:t>
            </a:r>
            <a:endParaRPr lang="en-US" altLang="zh-TW" sz="6000" dirty="0" smtClean="0"/>
          </a:p>
          <a:p>
            <a:r>
              <a:rPr lang="zh-TW" altLang="en-US" sz="6000" dirty="0" smtClean="0"/>
              <a:t>蒐集資訊</a:t>
            </a:r>
            <a:endParaRPr lang="en-US" altLang="zh-TW" sz="6000" dirty="0" smtClean="0"/>
          </a:p>
          <a:p>
            <a:r>
              <a:rPr lang="zh-TW" altLang="en-US" sz="6000" dirty="0" smtClean="0"/>
              <a:t>繪製地圖</a:t>
            </a:r>
            <a:endParaRPr lang="en-US" altLang="zh-TW" sz="6000" dirty="0" smtClean="0"/>
          </a:p>
          <a:p>
            <a:r>
              <a:rPr lang="zh-TW" altLang="en-US" sz="6000" dirty="0" smtClean="0"/>
              <a:t>發送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628800"/>
            <a:ext cx="7772400" cy="2268864"/>
          </a:xfrm>
        </p:spPr>
        <p:txBody>
          <a:bodyPr/>
          <a:lstStyle/>
          <a:p>
            <a:pPr algn="ctr"/>
            <a:r>
              <a:rPr lang="zh-TW" altLang="en-US" dirty="0" smtClean="0"/>
              <a:t>更多的故事，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都在</a:t>
            </a:r>
            <a:r>
              <a:rPr lang="en-US" altLang="zh-TW" dirty="0" smtClean="0"/>
              <a:t>~~DFC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2412880"/>
          </a:xfrm>
        </p:spPr>
        <p:txBody>
          <a:bodyPr/>
          <a:lstStyle/>
          <a:p>
            <a:r>
              <a:rPr lang="zh-TW" altLang="en-US" dirty="0" smtClean="0"/>
              <a:t>寒假中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你做哪些有意義的事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971600" y="2708920"/>
            <a:ext cx="7772400" cy="241288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寒假中</a:t>
            </a:r>
            <a:r>
              <a:rPr kumimoji="0" lang="en-US" altLang="zh-TW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kumimoji="0" lang="en-US" altLang="zh-TW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kumimoji="0" lang="zh-TW" altLang="en-US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淑宜老師被感動的事</a:t>
            </a:r>
            <a:r>
              <a:rPr kumimoji="0" lang="en-US" altLang="zh-TW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~~</a:t>
            </a:r>
            <a:endParaRPr kumimoji="0" lang="zh-TW" altLang="en-US" sz="6000" b="0" i="0" u="none" strike="noStrike" kern="1200" cap="none" spc="-100" normalizeH="0" baseline="0" noProof="0" dirty="0">
              <a:ln>
                <a:noFill/>
              </a:ln>
              <a:solidFill>
                <a:srgbClr val="FFCCCC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DFC</a:t>
            </a:r>
            <a:r>
              <a:rPr lang="zh-TW" altLang="en-US" dirty="0" smtClean="0"/>
              <a:t>這樣做</a:t>
            </a:r>
            <a:endParaRPr lang="zh-TW" altLang="en-US" dirty="0"/>
          </a:p>
        </p:txBody>
      </p:sp>
      <p:pic>
        <p:nvPicPr>
          <p:cNvPr id="4" name="圖片 3" descr="strip_com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348880"/>
            <a:ext cx="8262231" cy="216180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感受</a:t>
            </a:r>
            <a:r>
              <a:rPr lang="en-US" altLang="zh-TW" b="1" dirty="0" smtClean="0"/>
              <a:t>(Feel)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大家開始腦力激盪，提出一個平時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困擾</a:t>
            </a:r>
            <a:r>
              <a:rPr lang="zh-TW" altLang="en-US" dirty="0" smtClean="0">
                <a:solidFill>
                  <a:schemeClr val="tx1"/>
                </a:solidFill>
              </a:rPr>
              <a:t>自己以及身邊的人的問題。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活動以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安全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有趣</a:t>
            </a:r>
            <a:r>
              <a:rPr lang="zh-TW" altLang="en-US" dirty="0" smtClean="0">
                <a:solidFill>
                  <a:schemeClr val="tx1"/>
                </a:solidFill>
              </a:rPr>
              <a:t>、有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正面意義</a:t>
            </a:r>
            <a:r>
              <a:rPr lang="zh-TW" altLang="en-US" dirty="0" smtClean="0">
                <a:solidFill>
                  <a:schemeClr val="tx1"/>
                </a:solidFill>
              </a:rPr>
              <a:t>為原則，不一定要做很大的事情。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在這個活動階段就可以開始動手記錄討論過程了！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4" name="圖片 3" descr="strip_common.jpg"/>
          <p:cNvPicPr>
            <a:picLocks noChangeAspect="1"/>
          </p:cNvPicPr>
          <p:nvPr/>
        </p:nvPicPr>
        <p:blipFill>
          <a:blip r:embed="rId2" cstate="print"/>
          <a:srcRect r="79185" b="16727"/>
          <a:stretch>
            <a:fillRect/>
          </a:stretch>
        </p:blipFill>
        <p:spPr>
          <a:xfrm>
            <a:off x="7452320" y="260648"/>
            <a:ext cx="1375847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914400"/>
          </a:xfrm>
        </p:spPr>
        <p:txBody>
          <a:bodyPr/>
          <a:lstStyle/>
          <a:p>
            <a:r>
              <a:rPr lang="zh-TW" altLang="en-US" b="1" dirty="0" smtClean="0"/>
              <a:t>想像</a:t>
            </a:r>
            <a:r>
              <a:rPr lang="en-US" altLang="zh-TW" b="1" dirty="0" smtClean="0"/>
              <a:t>(Imagine)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55314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詳細設計出一個在七天之內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可以執行</a:t>
            </a:r>
            <a:r>
              <a:rPr lang="zh-TW" altLang="en-US" dirty="0" smtClean="0">
                <a:solidFill>
                  <a:schemeClr val="tx1"/>
                </a:solidFill>
              </a:rPr>
              <a:t>並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看到成果</a:t>
            </a:r>
            <a:r>
              <a:rPr lang="zh-TW" altLang="en-US" dirty="0" smtClean="0">
                <a:solidFill>
                  <a:schemeClr val="tx1"/>
                </a:solidFill>
              </a:rPr>
              <a:t>的解決方法，計畫一個禮拜內需要做的事情與細流。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問題的解決方法需要有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建設性</a:t>
            </a:r>
            <a:r>
              <a:rPr lang="zh-TW" altLang="en-US" dirty="0" smtClean="0">
                <a:solidFill>
                  <a:schemeClr val="tx1"/>
                </a:solidFill>
              </a:rPr>
              <a:t>和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創意</a:t>
            </a:r>
            <a:r>
              <a:rPr lang="zh-TW" altLang="en-US" dirty="0" smtClean="0">
                <a:solidFill>
                  <a:schemeClr val="tx1"/>
                </a:solidFill>
              </a:rPr>
              <a:t>，尤其希望你（們）能夠去訪問和這個解決方法相關的老師、朋友、大人物們，讓計畫變得更完整，更可行。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記得喔！計畫以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安全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節省資源</a:t>
            </a:r>
            <a:r>
              <a:rPr lang="zh-TW" altLang="en-US" dirty="0" smtClean="0">
                <a:solidFill>
                  <a:schemeClr val="tx1"/>
                </a:solidFill>
              </a:rPr>
              <a:t>、</a:t>
            </a:r>
            <a:r>
              <a:rPr lang="zh-TW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使用最少金錢</a:t>
            </a:r>
            <a:r>
              <a:rPr lang="zh-TW" altLang="en-US" dirty="0" smtClean="0">
                <a:solidFill>
                  <a:schemeClr val="tx1"/>
                </a:solidFill>
              </a:rPr>
              <a:t>為原則。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4" name="圖片 3" descr="strip_common.jpg"/>
          <p:cNvPicPr>
            <a:picLocks noChangeAspect="1"/>
          </p:cNvPicPr>
          <p:nvPr/>
        </p:nvPicPr>
        <p:blipFill>
          <a:blip r:embed="rId2" cstate="print"/>
          <a:srcRect l="22457" r="45296"/>
          <a:stretch>
            <a:fillRect/>
          </a:stretch>
        </p:blipFill>
        <p:spPr>
          <a:xfrm>
            <a:off x="7020272" y="188640"/>
            <a:ext cx="1872208" cy="1519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r>
              <a:rPr lang="zh-TW" altLang="en-US" b="1" dirty="0" smtClean="0"/>
              <a:t>實踐</a:t>
            </a:r>
            <a:r>
              <a:rPr lang="en-US" altLang="zh-TW" b="1" dirty="0" smtClean="0"/>
              <a:t>(DO)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824536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選擇活動期間任何</a:t>
            </a:r>
            <a:r>
              <a:rPr lang="zh-TW" altLang="en-US" b="1" dirty="0" smtClean="0">
                <a:solidFill>
                  <a:schemeClr val="tx1"/>
                </a:solidFill>
              </a:rPr>
              <a:t>七天</a:t>
            </a:r>
            <a:r>
              <a:rPr lang="zh-TW" altLang="en-US" dirty="0" smtClean="0">
                <a:solidFill>
                  <a:schemeClr val="tx1"/>
                </a:solidFill>
              </a:rPr>
              <a:t>的時間，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蒐集現有資源</a:t>
            </a:r>
            <a:r>
              <a:rPr lang="zh-TW" altLang="en-US" dirty="0" smtClean="0">
                <a:solidFill>
                  <a:schemeClr val="tx1"/>
                </a:solidFill>
              </a:rPr>
              <a:t>並去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改變現況</a:t>
            </a:r>
            <a:r>
              <a:rPr lang="zh-TW" altLang="en-US" dirty="0" smtClean="0">
                <a:solidFill>
                  <a:schemeClr val="tx1"/>
                </a:solidFill>
              </a:rPr>
              <a:t>並做錄影、拍照及文字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記錄</a:t>
            </a:r>
            <a:r>
              <a:rPr lang="zh-TW" altLang="en-US" dirty="0" smtClean="0">
                <a:solidFill>
                  <a:schemeClr val="tx1"/>
                </a:solidFill>
              </a:rPr>
              <a:t>等。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最後動手剪接編輯為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最終成果</a:t>
            </a:r>
            <a:r>
              <a:rPr lang="zh-TW" altLang="en-US" dirty="0" smtClean="0">
                <a:solidFill>
                  <a:schemeClr val="tx1"/>
                </a:solidFill>
              </a:rPr>
              <a:t>，以 </a:t>
            </a:r>
            <a:r>
              <a:rPr lang="en-US" altLang="zh-TW" b="1" dirty="0" smtClean="0">
                <a:solidFill>
                  <a:schemeClr val="tx1"/>
                </a:solidFill>
              </a:rPr>
              <a:t>3</a:t>
            </a:r>
            <a:r>
              <a:rPr lang="zh-TW" altLang="en-US" dirty="0" smtClean="0">
                <a:solidFill>
                  <a:schemeClr val="tx1"/>
                </a:solidFill>
              </a:rPr>
              <a:t> 分鐘內能呈現完最好。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4" name="圖片 3" descr="strip_common.jpg"/>
          <p:cNvPicPr>
            <a:picLocks noChangeAspect="1"/>
          </p:cNvPicPr>
          <p:nvPr/>
        </p:nvPicPr>
        <p:blipFill>
          <a:blip r:embed="rId2" cstate="print"/>
          <a:srcRect l="53832" r="24380" b="10065"/>
          <a:stretch>
            <a:fillRect/>
          </a:stretch>
        </p:blipFill>
        <p:spPr>
          <a:xfrm>
            <a:off x="7308304" y="188640"/>
            <a:ext cx="1512168" cy="16331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914400"/>
          </a:xfrm>
        </p:spPr>
        <p:txBody>
          <a:bodyPr/>
          <a:lstStyle/>
          <a:p>
            <a:r>
              <a:rPr lang="zh-TW" altLang="en-US" b="1" dirty="0" smtClean="0"/>
              <a:t>分享</a:t>
            </a:r>
            <a:r>
              <a:rPr lang="en-US" altLang="zh-TW" b="1" dirty="0" smtClean="0"/>
              <a:t>(Share)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9654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為你（們）的計畫</a:t>
            </a:r>
            <a:r>
              <a:rPr lang="zh-TW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命名</a:t>
            </a:r>
            <a:endParaRPr lang="en-US" altLang="zh-TW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以下列三種方式之一呈現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中英文皆可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</a:p>
          <a:p>
            <a:r>
              <a:rPr lang="en-US" altLang="zh-TW" dirty="0" smtClean="0">
                <a:solidFill>
                  <a:schemeClr val="tx1"/>
                </a:solidFill>
              </a:rPr>
              <a:t>1. </a:t>
            </a:r>
            <a:r>
              <a:rPr lang="zh-TW" altLang="en-US" dirty="0" smtClean="0">
                <a:solidFill>
                  <a:schemeClr val="tx1"/>
                </a:solidFill>
              </a:rPr>
              <a:t>一支</a:t>
            </a:r>
            <a:r>
              <a:rPr lang="en-US" altLang="zh-TW" b="1" dirty="0" smtClean="0">
                <a:solidFill>
                  <a:schemeClr val="tx1"/>
                </a:solidFill>
              </a:rPr>
              <a:t>3</a:t>
            </a:r>
            <a:r>
              <a:rPr lang="zh-TW" altLang="en-US" dirty="0" smtClean="0">
                <a:solidFill>
                  <a:schemeClr val="tx1"/>
                </a:solidFill>
              </a:rPr>
              <a:t>分鐘內之</a:t>
            </a:r>
            <a:r>
              <a:rPr lang="zh-TW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影片檔案</a:t>
            </a:r>
            <a:r>
              <a:rPr lang="en-US" altLang="zh-TW" b="1" dirty="0" smtClean="0">
                <a:solidFill>
                  <a:schemeClr val="tx1"/>
                </a:solidFill>
              </a:rPr>
              <a:t> </a:t>
            </a:r>
            <a:endParaRPr lang="zh-TW" altLang="en-US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2. </a:t>
            </a:r>
            <a:r>
              <a:rPr lang="en-US" altLang="zh-TW" b="1" dirty="0" smtClean="0">
                <a:solidFill>
                  <a:schemeClr val="tx1"/>
                </a:solidFill>
              </a:rPr>
              <a:t>PowerPoint / </a:t>
            </a:r>
            <a:r>
              <a:rPr lang="zh-TW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簡報檔案</a:t>
            </a:r>
            <a:r>
              <a:rPr lang="zh-TW" altLang="en-US" b="1" dirty="0" smtClean="0">
                <a:solidFill>
                  <a:schemeClr val="tx1"/>
                </a:solidFill>
              </a:rPr>
              <a:t>（不含影片、音樂）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3. </a:t>
            </a:r>
            <a:r>
              <a:rPr lang="zh-TW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文字</a:t>
            </a:r>
            <a:r>
              <a:rPr lang="en-US" altLang="zh-TW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word</a:t>
            </a:r>
            <a:r>
              <a:rPr lang="zh-TW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檔</a:t>
            </a:r>
            <a:r>
              <a:rPr lang="zh-TW" altLang="en-US" b="1" dirty="0" smtClean="0">
                <a:solidFill>
                  <a:schemeClr val="tx1"/>
                </a:solidFill>
              </a:rPr>
              <a:t>加上插圖或照片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  <p:pic>
        <p:nvPicPr>
          <p:cNvPr id="4" name="圖片 3" descr="strip_common.jpg"/>
          <p:cNvPicPr>
            <a:picLocks noChangeAspect="1"/>
          </p:cNvPicPr>
          <p:nvPr/>
        </p:nvPicPr>
        <p:blipFill>
          <a:blip r:embed="rId2" cstate="print"/>
          <a:srcRect l="76911" b="10065"/>
          <a:stretch>
            <a:fillRect/>
          </a:stretch>
        </p:blipFill>
        <p:spPr>
          <a:xfrm>
            <a:off x="7160230" y="188640"/>
            <a:ext cx="1695737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08912" cy="48965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b="1" dirty="0" smtClean="0">
                <a:solidFill>
                  <a:srgbClr val="99FF66"/>
                </a:solidFill>
              </a:rPr>
              <a:t>想一想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800" b="1" dirty="0" smtClean="0"/>
              <a:t>生活中有待改善的重要事務</a:t>
            </a:r>
            <a:r>
              <a:rPr lang="zh-TW" altLang="en-US" sz="4800" b="1" dirty="0" smtClean="0"/>
              <a:t>嗎</a:t>
            </a:r>
            <a:r>
              <a:rPr lang="x-none" altLang="zh-TW" sz="4800" b="1" dirty="0" smtClean="0"/>
              <a:t>?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zh-TW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校園中</a:t>
            </a:r>
            <a:r>
              <a:rPr lang="zh-TW" altLang="en-US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有</a:t>
            </a:r>
            <a:r>
              <a:rPr lang="zh-TW" altLang="zh-TW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需要改進的地方</a:t>
            </a:r>
            <a:r>
              <a:rPr lang="zh-TW" altLang="en-US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嗎</a:t>
            </a:r>
            <a:r>
              <a:rPr lang="en-US" altLang="zh-TW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?</a:t>
            </a:r>
            <a:r>
              <a:rPr lang="zh-TW" altLang="zh-TW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zh-TW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en-US" altLang="zh-TW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zh-TW" altLang="en-US" sz="4800" b="1" dirty="0" smtClean="0">
                <a:solidFill>
                  <a:srgbClr val="FFCCCC"/>
                </a:solidFill>
              </a:rPr>
              <a:t>我們</a:t>
            </a:r>
            <a:r>
              <a:rPr lang="zh-TW" altLang="zh-TW" sz="4800" b="1" dirty="0" smtClean="0">
                <a:solidFill>
                  <a:srgbClr val="FFCCCC"/>
                </a:solidFill>
              </a:rPr>
              <a:t>可以做什麼？</a:t>
            </a:r>
            <a:r>
              <a:rPr lang="zh-TW" altLang="en-US" sz="4800" b="1" dirty="0" smtClean="0">
                <a:solidFill>
                  <a:srgbClr val="FFCCCC"/>
                </a:solidFill>
              </a:rPr>
              <a:t>怎麼做呢</a:t>
            </a:r>
            <a:r>
              <a:rPr lang="en-US" altLang="zh-TW" sz="4800" b="1" dirty="0" smtClean="0">
                <a:solidFill>
                  <a:srgbClr val="FFCCCC"/>
                </a:solidFill>
              </a:rPr>
              <a:t>?</a:t>
            </a:r>
            <a:endParaRPr lang="zh-TW" altLang="en-US" sz="4800" dirty="0"/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0978" y="0"/>
            <a:ext cx="1773022" cy="1824228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5134984"/>
            <a:ext cx="1263475" cy="1554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108012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大家一起做做看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圖片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005064"/>
            <a:ext cx="3096344" cy="2479543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827584" y="1556792"/>
            <a:ext cx="7772400" cy="194421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讓我們同心協力</a:t>
            </a:r>
            <a:r>
              <a:rPr kumimoji="0" lang="en-US" altLang="zh-TW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kumimoji="0" lang="en-US" altLang="zh-TW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kumimoji="0" lang="zh-TW" altLang="en-US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翻轉地球吧</a:t>
            </a:r>
            <a:r>
              <a:rPr kumimoji="0" lang="en-US" altLang="zh-TW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!</a:t>
            </a:r>
            <a:endParaRPr kumimoji="0" lang="zh-TW" altLang="en-US" sz="6000" b="0" i="0" u="none" strike="noStrike" kern="1200" cap="none" spc="-10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3933056"/>
            <a:ext cx="8458200" cy="1222375"/>
          </a:xfrm>
        </p:spPr>
        <p:txBody>
          <a:bodyPr>
            <a:noAutofit/>
          </a:bodyPr>
          <a:lstStyle/>
          <a:p>
            <a:r>
              <a:rPr lang="zh-TW" altLang="en-US" sz="8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創意行動挑戰競賽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708920"/>
            <a:ext cx="8458200" cy="9144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東湖國中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馬文慧老師、楊淑宜老師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image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1807" y="476672"/>
            <a:ext cx="3879703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競賽辦法</a:t>
            </a:r>
            <a:r>
              <a:rPr lang="en-US" altLang="zh-TW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1</a:t>
            </a:r>
            <a:endParaRPr lang="zh-TW" altLang="en-US" sz="6000" b="1" dirty="0">
              <a:solidFill>
                <a:srgbClr val="CC66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700808"/>
            <a:ext cx="8686800" cy="2664296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初賽時間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4/14-4/17</a:t>
            </a:r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800" b="1" dirty="0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初賽地點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各班教室。</a:t>
            </a:r>
            <a:endParaRPr lang="en-US" altLang="zh-TW" sz="4800" b="1" dirty="0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4800" b="1" dirty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strip_com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005064"/>
            <a:ext cx="6984776" cy="182755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競賽辦法</a:t>
            </a:r>
            <a:r>
              <a:rPr lang="en-US" altLang="zh-TW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lang="zh-TW" altLang="en-US" sz="6000" b="1" dirty="0">
              <a:solidFill>
                <a:srgbClr val="CC66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03838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各班代表組別製作一張海報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/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編號、主題、計畫說明、</a:t>
            </a:r>
            <a:endParaRPr lang="en-US" altLang="zh-TW" sz="4800" b="1" dirty="0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  執行過程與結果。</a:t>
            </a:r>
            <a:endParaRPr lang="en-US" altLang="zh-TW" sz="4800" b="1" dirty="0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52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4/21-4/24</a:t>
            </a:r>
            <a:r>
              <a:rPr lang="zh-TW" altLang="en-US" sz="52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張貼於川堂展示。</a:t>
            </a:r>
            <a:endParaRPr lang="en-US" altLang="zh-TW" sz="52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banner_taiw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5085184"/>
            <a:ext cx="4377329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DFC</a:t>
            </a:r>
            <a:r>
              <a:rPr lang="zh-TW" altLang="en-US" dirty="0" smtClean="0"/>
              <a:t>許芯瑋</a:t>
            </a:r>
            <a:endParaRPr lang="zh-TW" altLang="en-US" dirty="0"/>
          </a:p>
        </p:txBody>
      </p:sp>
      <p:pic>
        <p:nvPicPr>
          <p:cNvPr id="4" name="內容版面配置區 3" descr="下載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9756" b="25339"/>
          <a:stretch>
            <a:fillRect/>
          </a:stretch>
        </p:blipFill>
        <p:spPr>
          <a:xfrm>
            <a:off x="2483768" y="1772815"/>
            <a:ext cx="3816424" cy="47447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競賽辦法</a:t>
            </a:r>
            <a:r>
              <a:rPr lang="en-US" altLang="zh-TW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lang="zh-TW" altLang="en-US" sz="6000" b="1" dirty="0">
              <a:solidFill>
                <a:srgbClr val="CC66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3573016"/>
            <a:ext cx="8686800" cy="2808312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年級學生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每人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票。</a:t>
            </a:r>
            <a:endParaRPr lang="en-US" altLang="zh-TW" sz="48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不能投給自己班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全校教職員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每人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票。</a:t>
            </a:r>
            <a:endParaRPr lang="en-US" altLang="zh-TW" sz="48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1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4800" b="1" dirty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imag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340768"/>
            <a:ext cx="6408712" cy="189772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競賽辦法</a:t>
            </a:r>
            <a:r>
              <a:rPr lang="en-US" altLang="zh-TW" sz="6000" b="1" dirty="0" smtClean="0">
                <a:solidFill>
                  <a:srgbClr val="CC66FF"/>
                </a:solidFill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sz="6000" b="1" dirty="0">
              <a:solidFill>
                <a:srgbClr val="CC66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303838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獎勵</a:t>
            </a:r>
            <a:r>
              <a:rPr lang="en-US" altLang="zh-TW" sz="48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獎狀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張、嘉獎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次。</a:t>
            </a:r>
            <a:endParaRPr lang="en-US" altLang="zh-TW" sz="48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2-3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獎狀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張、嘉獎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次。</a:t>
            </a:r>
            <a:endParaRPr lang="en-US" altLang="zh-TW" sz="48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4-6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名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嘉獎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次。</a:t>
            </a:r>
            <a:endParaRPr lang="en-US" altLang="zh-TW" sz="48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特殊獎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創意、勇氣、團結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…</a:t>
            </a:r>
          </a:p>
          <a:p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獎品摸彩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投票者</a:t>
            </a:r>
            <a:r>
              <a:rPr lang="en-US" altLang="zh-TW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800" b="1" dirty="0" smtClean="0">
                <a:solidFill>
                  <a:srgbClr val="99FF66"/>
                </a:solidFill>
                <a:latin typeface="標楷體" pitchFamily="65" charset="-120"/>
                <a:ea typeface="標楷體" pitchFamily="65" charset="-120"/>
              </a:rPr>
              <a:t>位。</a:t>
            </a:r>
            <a:endParaRPr lang="en-US" altLang="zh-TW" sz="4800" b="1" dirty="0" smtClean="0">
              <a:solidFill>
                <a:srgbClr val="99FF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800" b="1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4800" b="1" dirty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88639"/>
            <a:ext cx="3376384" cy="1784661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412776"/>
            <a:ext cx="7772400" cy="914400"/>
          </a:xfrm>
        </p:spPr>
        <p:txBody>
          <a:bodyPr/>
          <a:lstStyle/>
          <a:p>
            <a:r>
              <a:rPr lang="zh-TW" altLang="en-US" dirty="0" smtClean="0"/>
              <a:t>班級初賽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2276872"/>
            <a:ext cx="7772400" cy="4237728"/>
          </a:xfrm>
        </p:spPr>
        <p:txBody>
          <a:bodyPr/>
          <a:lstStyle/>
          <a:p>
            <a:r>
              <a:rPr lang="zh-TW" altLang="en-US" dirty="0" smtClean="0"/>
              <a:t>請分組準備好簡報檔儲存於教師電腦。</a:t>
            </a:r>
            <a:endParaRPr lang="en-US" altLang="zh-TW" dirty="0" smtClean="0"/>
          </a:p>
          <a:p>
            <a:r>
              <a:rPr lang="zh-TW" altLang="en-US" dirty="0" smtClean="0"/>
              <a:t>報告順序用號碼球抽出。</a:t>
            </a:r>
            <a:endParaRPr lang="en-US" altLang="zh-TW" dirty="0" smtClean="0"/>
          </a:p>
          <a:p>
            <a:r>
              <a:rPr lang="zh-TW" altLang="en-US" dirty="0" smtClean="0"/>
              <a:t>每組派員上台報告。</a:t>
            </a:r>
            <a:endParaRPr lang="en-US" altLang="zh-TW" dirty="0" smtClean="0"/>
          </a:p>
          <a:p>
            <a:r>
              <a:rPr lang="zh-TW" altLang="en-US" dirty="0" smtClean="0"/>
              <a:t>每組報告時間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分鐘。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971600" y="188640"/>
            <a:ext cx="7772400" cy="914400"/>
          </a:xfrm>
          <a:prstGeom prst="rect">
            <a:avLst/>
          </a:prstGeom>
          <a:solidFill>
            <a:srgbClr val="FFFF00"/>
          </a:solidFill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我們一起努力過</a:t>
            </a:r>
            <a:endParaRPr kumimoji="0" lang="zh-TW" altLang="en-US" sz="6000" b="0" i="0" u="none" strike="noStrike" kern="1200" cap="none" spc="-1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評審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66124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每組擁有</a:t>
            </a:r>
            <a:r>
              <a:rPr lang="en-US" altLang="zh-TW" dirty="0" smtClean="0"/>
              <a:t>5</a:t>
            </a:r>
            <a:r>
              <a:rPr lang="zh-TW" altLang="en-US" dirty="0" smtClean="0"/>
              <a:t>張評分表。</a:t>
            </a:r>
            <a:endParaRPr lang="en-US" altLang="zh-TW" dirty="0" smtClean="0"/>
          </a:p>
          <a:p>
            <a:r>
              <a:rPr lang="zh-TW" altLang="en-US" dirty="0" smtClean="0"/>
              <a:t>每組報告時，其他各組需填寫評分表</a:t>
            </a:r>
            <a:r>
              <a:rPr lang="en-US" altLang="zh-TW" dirty="0" smtClean="0"/>
              <a:t>1</a:t>
            </a:r>
            <a:r>
              <a:rPr lang="zh-TW" altLang="en-US" dirty="0" smtClean="0"/>
              <a:t>張。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99592" y="3933056"/>
          <a:ext cx="784887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組別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真心讚美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良心建議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評分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zh-TW" altLang="en-US" sz="3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報告組號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zh-TW" altLang="en-US" sz="3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具體陳述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2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具體陳述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3600" dirty="0" smtClean="0"/>
                        <a:t>5-10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回饋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273630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每組報告結束時</a:t>
            </a:r>
            <a:r>
              <a:rPr lang="zh-TW" altLang="en-US" dirty="0" smtClean="0"/>
              <a:t>，下一組</a:t>
            </a:r>
            <a:r>
              <a:rPr lang="zh-TW" altLang="en-US" dirty="0" smtClean="0"/>
              <a:t>需派員起立給予回饋。</a:t>
            </a:r>
            <a:endParaRPr lang="en-US" altLang="zh-TW" dirty="0" smtClean="0"/>
          </a:p>
          <a:p>
            <a:r>
              <a:rPr lang="en-US" altLang="zh-TW" sz="4300" dirty="0" smtClean="0">
                <a:solidFill>
                  <a:srgbClr val="99FF66"/>
                </a:solidFill>
              </a:rPr>
              <a:t>(</a:t>
            </a:r>
            <a:r>
              <a:rPr lang="zh-TW" altLang="en-US" sz="4300" dirty="0" smtClean="0">
                <a:solidFill>
                  <a:srgbClr val="99FF66"/>
                </a:solidFill>
              </a:rPr>
              <a:t>真心讚美</a:t>
            </a:r>
            <a:r>
              <a:rPr lang="en-US" altLang="zh-TW" sz="4300" dirty="0" smtClean="0">
                <a:solidFill>
                  <a:srgbClr val="99FF66"/>
                </a:solidFill>
              </a:rPr>
              <a:t>/</a:t>
            </a:r>
            <a:r>
              <a:rPr lang="zh-TW" altLang="en-US" sz="4300" dirty="0" smtClean="0">
                <a:solidFill>
                  <a:srgbClr val="99FF66"/>
                </a:solidFill>
              </a:rPr>
              <a:t>良心建議</a:t>
            </a:r>
            <a:r>
              <a:rPr lang="en-US" altLang="zh-TW" sz="4300" dirty="0" smtClean="0">
                <a:solidFill>
                  <a:srgbClr val="99FF66"/>
                </a:solidFill>
              </a:rPr>
              <a:t>/</a:t>
            </a:r>
            <a:r>
              <a:rPr lang="zh-TW" altLang="en-US" sz="4300" dirty="0" smtClean="0">
                <a:solidFill>
                  <a:srgbClr val="99FF66"/>
                </a:solidFill>
              </a:rPr>
              <a:t>心得</a:t>
            </a:r>
            <a:r>
              <a:rPr lang="en-US" altLang="zh-TW" sz="4300" dirty="0" smtClean="0">
                <a:solidFill>
                  <a:srgbClr val="99FF66"/>
                </a:solidFill>
              </a:rPr>
              <a:t>)</a:t>
            </a:r>
            <a:endParaRPr lang="en-US" altLang="zh-TW" sz="4300" dirty="0" smtClean="0"/>
          </a:p>
        </p:txBody>
      </p:sp>
      <p:pic>
        <p:nvPicPr>
          <p:cNvPr id="5" name="圖片 4" descr="鼓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005064"/>
            <a:ext cx="2476500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得分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172819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下課時，每組需派員到各組收取評分表，黏貼於本組得分表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71600" y="2852936"/>
          <a:ext cx="7200800" cy="332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296144"/>
                <a:gridCol w="360040"/>
                <a:gridCol w="1080120"/>
                <a:gridCol w="1296144"/>
                <a:gridCol w="1224136"/>
              </a:tblGrid>
              <a:tr h="720080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latin typeface="標楷體" pitchFamily="65" charset="-120"/>
                          <a:ea typeface="標楷體" pitchFamily="65" charset="-120"/>
                        </a:rPr>
                        <a:t>編號</a:t>
                      </a:r>
                      <a:r>
                        <a:rPr lang="en-US" altLang="zh-TW" sz="3200" b="1" dirty="0" smtClean="0">
                          <a:latin typeface="標楷體" pitchFamily="65" charset="-120"/>
                          <a:ea typeface="標楷體" pitchFamily="65" charset="-120"/>
                        </a:rPr>
                        <a:t>:716-?</a:t>
                      </a:r>
                      <a:endParaRPr lang="zh-TW" altLang="en-US" sz="32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20080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主題</a:t>
                      </a:r>
                      <a:r>
                        <a:rPr lang="en-US" altLang="zh-TW" sz="32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:</a:t>
                      </a:r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組員</a:t>
                      </a:r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工作分配</a:t>
                      </a:r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729986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標楷體" pitchFamily="65" charset="-120"/>
                          <a:ea typeface="標楷體" pitchFamily="65" charset="-120"/>
                        </a:rPr>
                        <a:t>黏貼評分表</a:t>
                      </a:r>
                      <a:endParaRPr lang="zh-TW" altLang="en-US" sz="3200" dirty="0">
                        <a:ln>
                          <a:solidFill>
                            <a:sysClr val="windowText" lastClr="000000"/>
                          </a:solidFill>
                        </a:ln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zh-TW" altLang="en-US" sz="32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黏貼評分表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掌聲歡迎</a:t>
            </a:r>
            <a:r>
              <a:rPr lang="en-US" altLang="zh-TW" dirty="0" smtClean="0"/>
              <a:t>~</a:t>
            </a:r>
            <a:r>
              <a:rPr lang="zh-TW" altLang="en-US" dirty="0" smtClean="0"/>
              <a:t>報告組別</a:t>
            </a:r>
            <a:endParaRPr lang="zh-TW" altLang="en-US" dirty="0"/>
          </a:p>
        </p:txBody>
      </p:sp>
      <p:pic>
        <p:nvPicPr>
          <p:cNvPr id="4" name="內容版面配置區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2564904"/>
            <a:ext cx="1800200" cy="2575818"/>
          </a:xfrm>
        </p:spPr>
      </p:pic>
      <p:sp>
        <p:nvSpPr>
          <p:cNvPr id="6" name="文字方塊 5"/>
          <p:cNvSpPr txBox="1"/>
          <p:nvPr/>
        </p:nvSpPr>
        <p:spPr>
          <a:xfrm>
            <a:off x="2051720" y="1556792"/>
            <a:ext cx="576064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27584" y="3140968"/>
            <a:ext cx="576064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123728" y="4725144"/>
            <a:ext cx="576064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16216" y="4797152"/>
            <a:ext cx="576064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380312" y="3140968"/>
            <a:ext cx="576064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372200" y="1556792"/>
            <a:ext cx="576064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lang="zh-TW" altLang="en-US" sz="6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票選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340768"/>
            <a:ext cx="7772400" cy="3312368"/>
          </a:xfrm>
        </p:spPr>
        <p:txBody>
          <a:bodyPr/>
          <a:lstStyle/>
          <a:p>
            <a:r>
              <a:rPr lang="zh-TW" altLang="en-US" dirty="0" smtClean="0"/>
              <a:t>每人</a:t>
            </a:r>
            <a:r>
              <a:rPr lang="en-US" altLang="zh-TW" dirty="0" smtClean="0"/>
              <a:t>2</a:t>
            </a:r>
            <a:r>
              <a:rPr lang="zh-TW" altLang="en-US" dirty="0" smtClean="0"/>
              <a:t>票投給自己認為做得最好的組別。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99FF66"/>
                </a:solidFill>
              </a:rPr>
              <a:t>得票最高的組別將代表  本班參加全年級比賽。</a:t>
            </a:r>
            <a:endParaRPr lang="zh-TW" altLang="en-US" dirty="0">
              <a:solidFill>
                <a:srgbClr val="99FF66"/>
              </a:solidFill>
            </a:endParaRPr>
          </a:p>
        </p:txBody>
      </p:sp>
      <p:pic>
        <p:nvPicPr>
          <p:cNvPr id="4" name="圖片 3" descr="下載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4343654"/>
            <a:ext cx="1502668" cy="21421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印度河濱小學校長</a:t>
            </a:r>
            <a:endParaRPr lang="zh-TW" altLang="en-US" dirty="0"/>
          </a:p>
        </p:txBody>
      </p:sp>
      <p:pic>
        <p:nvPicPr>
          <p:cNvPr id="4" name="內容版面配置區 3" descr="pic02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67744" y="1772816"/>
            <a:ext cx="4824536" cy="48397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你想改變世界嗎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628800"/>
            <a:ext cx="6624736" cy="31683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TW" altLang="en-US" dirty="0" smtClean="0"/>
              <a:t>你知道嗎 </a:t>
            </a:r>
            <a:endParaRPr lang="en-US" altLang="zh-TW" dirty="0" smtClean="0"/>
          </a:p>
          <a:p>
            <a:pPr>
              <a:lnSpc>
                <a:spcPct val="120000"/>
              </a:lnSpc>
            </a:pPr>
            <a:r>
              <a:rPr lang="zh-TW" altLang="en-US" dirty="0" smtClean="0"/>
              <a:t>改變</a:t>
            </a:r>
            <a:r>
              <a:rPr lang="zh-TW" altLang="en-US" u="sng" dirty="0" smtClean="0"/>
              <a:t>          </a:t>
            </a:r>
            <a:r>
              <a:rPr lang="zh-TW" altLang="en-US" dirty="0" smtClean="0"/>
              <a:t>，   </a:t>
            </a:r>
            <a:endParaRPr lang="en-US" altLang="zh-TW" dirty="0" smtClean="0"/>
          </a:p>
          <a:p>
            <a:pPr>
              <a:lnSpc>
                <a:spcPct val="120000"/>
              </a:lnSpc>
            </a:pPr>
            <a:r>
              <a:rPr lang="zh-TW" altLang="en-US" dirty="0" smtClean="0"/>
              <a:t>就是改變</a:t>
            </a:r>
            <a:r>
              <a:rPr lang="zh-TW" altLang="en-US" u="sng" dirty="0" smtClean="0"/>
              <a:t>         </a:t>
            </a:r>
            <a:r>
              <a:rPr lang="zh-TW" altLang="en-US" dirty="0" smtClean="0"/>
              <a:t>。          </a:t>
            </a:r>
            <a:endParaRPr lang="en-US" altLang="zh-TW" dirty="0" smtClean="0"/>
          </a:p>
          <a:p>
            <a:pPr>
              <a:lnSpc>
                <a:spcPct val="120000"/>
              </a:lnSpc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3347864" y="2564904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自己</a:t>
            </a:r>
            <a:endParaRPr lang="zh-TW" altLang="en-US" sz="4800" dirty="0">
              <a:solidFill>
                <a:schemeClr val="accent6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427984" y="3501008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solidFill>
                  <a:schemeClr val="accent6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世界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pPr algn="ctr"/>
            <a:r>
              <a:rPr lang="zh-TW" altLang="en-US" dirty="0" smtClean="0"/>
              <a:t>你想改變世界嗎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7544" y="1340768"/>
            <a:ext cx="8676456" cy="53012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全世界有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24</a:t>
            </a: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國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25</a:t>
            </a: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萬位學生，</a:t>
            </a:r>
            <a:endParaRPr kumimoji="0" lang="en-US" altLang="zh-TW" sz="4800" b="0" i="0" u="none" strike="noStrike" kern="1200" cap="none" spc="0" normalizeH="0" baseline="0" noProof="0" dirty="0" smtClean="0">
              <a:ln>
                <a:noFill/>
              </a:ln>
              <a:solidFill>
                <a:srgbClr val="FFCCCC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正在進行一項運動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~~</a:t>
            </a:r>
          </a:p>
          <a:p>
            <a:pPr marL="411480" marR="0" lvl="0" indent="-342900" algn="l" defTabSz="914400" rtl="0" eaLnBrk="1" fontAlgn="auto" latinLnBrk="0" hangingPunct="1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全球創意行動挑戰</a:t>
            </a:r>
            <a:endParaRPr kumimoji="0" lang="en-US" altLang="zh-TW" sz="4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zh-TW" altLang="en-US" sz="48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48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~~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 BLANCA" pitchFamily="2" charset="0"/>
                <a:ea typeface="標楷體" pitchFamily="65" charset="-120"/>
                <a:cs typeface="+mn-cs"/>
              </a:rPr>
              <a:t>Design for Change</a:t>
            </a:r>
            <a:endParaRPr kumimoji="0" lang="en-US" altLang="zh-TW" sz="4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pic>
        <p:nvPicPr>
          <p:cNvPr id="4" name="圖片 3" descr="banner_taiwan.jpg"/>
          <p:cNvPicPr>
            <a:picLocks noChangeAspect="1"/>
          </p:cNvPicPr>
          <p:nvPr/>
        </p:nvPicPr>
        <p:blipFill>
          <a:blip r:embed="rId2" cstate="print"/>
          <a:srcRect l="3750" t="24177" r="87500" b="46150"/>
          <a:stretch>
            <a:fillRect/>
          </a:stretch>
        </p:blipFill>
        <p:spPr>
          <a:xfrm>
            <a:off x="7020272" y="3284984"/>
            <a:ext cx="1232137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DFC</a:t>
            </a:r>
            <a:r>
              <a:rPr lang="zh-TW" altLang="en-US" dirty="0" smtClean="0">
                <a:solidFill>
                  <a:srgbClr val="FF0000"/>
                </a:solidFill>
              </a:rPr>
              <a:t>這麼做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7544" y="1772816"/>
            <a:ext cx="8676456" cy="2880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>
              <a:lnSpc>
                <a:spcPct val="12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DFC</a:t>
            </a: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這麼做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CCC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~~</a:t>
            </a:r>
            <a:r>
              <a:rPr lang="en-US" altLang="zh-TW" sz="4800" dirty="0" smtClean="0">
                <a:solidFill>
                  <a:srgbClr val="FFC000"/>
                </a:solidFill>
                <a:latin typeface="AR BLANCA" pitchFamily="2" charset="0"/>
              </a:rPr>
              <a:t>Yes I Can</a:t>
            </a:r>
          </a:p>
          <a:p>
            <a:pPr marL="411480" lvl="0" indent="-342900">
              <a:lnSpc>
                <a:spcPct val="12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 BLANCA" pitchFamily="2" charset="0"/>
                <a:ea typeface="標楷體" pitchFamily="65" charset="-120"/>
                <a:cs typeface="+mn-cs"/>
              </a:rPr>
              <a:t>你會怎麼做呢</a:t>
            </a: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 BLANCA" pitchFamily="2" charset="0"/>
                <a:ea typeface="標楷體" pitchFamily="65" charset="-120"/>
                <a:cs typeface="+mn-cs"/>
              </a:rPr>
              <a:t>?~~</a:t>
            </a:r>
            <a:r>
              <a:rPr lang="en-US" altLang="zh-TW" sz="4800" dirty="0" smtClean="0">
                <a:solidFill>
                  <a:srgbClr val="FFCCCC"/>
                </a:solidFill>
                <a:latin typeface="AR BLANCA" pitchFamily="2" charset="0"/>
              </a:rPr>
              <a:t>Yes </a:t>
            </a:r>
            <a:r>
              <a:rPr lang="zh-TW" altLang="en-US" sz="4800" dirty="0" smtClean="0">
                <a:solidFill>
                  <a:srgbClr val="FFCCCC"/>
                </a:solidFill>
                <a:latin typeface="AR BLANCA" pitchFamily="2" charset="0"/>
              </a:rPr>
              <a:t> </a:t>
            </a:r>
            <a:r>
              <a:rPr lang="en-US" altLang="zh-TW" sz="4800" dirty="0" smtClean="0">
                <a:solidFill>
                  <a:srgbClr val="FFCCCC"/>
                </a:solidFill>
                <a:latin typeface="AR BLANCA" pitchFamily="2" charset="0"/>
              </a:rPr>
              <a:t>you Can</a:t>
            </a:r>
            <a:endParaRPr kumimoji="0" lang="en-US" altLang="zh-TW" sz="4800" b="0" i="0" u="none" strike="noStrike" kern="1200" cap="none" spc="0" normalizeH="0" baseline="0" noProof="0" dirty="0" smtClean="0">
              <a:ln>
                <a:noFill/>
              </a:ln>
              <a:solidFill>
                <a:srgbClr val="FFCCCC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pic>
        <p:nvPicPr>
          <p:cNvPr id="4" name="圖片 3" descr="banner_taiwan.jpg"/>
          <p:cNvPicPr>
            <a:picLocks noChangeAspect="1"/>
          </p:cNvPicPr>
          <p:nvPr/>
        </p:nvPicPr>
        <p:blipFill>
          <a:blip r:embed="rId2" cstate="print"/>
          <a:srcRect l="3750" t="24177" r="87500" b="46150"/>
          <a:stretch>
            <a:fillRect/>
          </a:stretch>
        </p:blipFill>
        <p:spPr>
          <a:xfrm>
            <a:off x="3995936" y="4869160"/>
            <a:ext cx="1232137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80832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改變神速獎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媽媽買菜更方便</a:t>
            </a:r>
            <a:r>
              <a:rPr lang="en-US" altLang="zh-TW" dirty="0" smtClean="0"/>
              <a:t>~~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852936"/>
            <a:ext cx="7772400" cy="3168352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環保傘架</a:t>
            </a:r>
            <a:endParaRPr lang="en-US" altLang="zh-TW" sz="6000" dirty="0" smtClean="0"/>
          </a:p>
          <a:p>
            <a:r>
              <a:rPr lang="zh-TW" altLang="en-US" sz="6000" dirty="0" smtClean="0"/>
              <a:t>菜籃車</a:t>
            </a:r>
            <a:endParaRPr lang="en-US" altLang="zh-TW" sz="6000" dirty="0" smtClean="0"/>
          </a:p>
          <a:p>
            <a:r>
              <a:rPr lang="zh-TW" altLang="en-US" sz="6000" dirty="0" smtClean="0"/>
              <a:t>寶特瓶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12064"/>
            <a:ext cx="8748464" cy="205284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99FF66"/>
                </a:solidFill>
              </a:rPr>
              <a:t>環保尖兵獎</a:t>
            </a:r>
            <a:r>
              <a:rPr lang="en-US" altLang="zh-TW" dirty="0" smtClean="0">
                <a:solidFill>
                  <a:srgbClr val="99FF66"/>
                </a:solidFill>
              </a:rPr>
              <a:t>~~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愛就是讓鳥兒重回大自然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3284984"/>
            <a:ext cx="7772400" cy="3096344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成立救傷小棧</a:t>
            </a:r>
            <a:endParaRPr lang="en-US" altLang="zh-TW" sz="6000" dirty="0" smtClean="0"/>
          </a:p>
          <a:p>
            <a:r>
              <a:rPr lang="zh-TW" altLang="en-US" sz="6000" dirty="0" smtClean="0"/>
              <a:t>擔任義工照顧鳥兒</a:t>
            </a:r>
            <a:endParaRPr lang="en-US" altLang="zh-TW" sz="6000" dirty="0" smtClean="0"/>
          </a:p>
          <a:p>
            <a:r>
              <a:rPr lang="zh-TW" altLang="en-US" sz="6000" dirty="0" smtClean="0"/>
              <a:t>讓鳥兒重回大自然</a:t>
            </a:r>
            <a:endParaRPr lang="en-US" altLang="zh-TW" sz="6000" dirty="0" smtClean="0"/>
          </a:p>
          <a:p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641</TotalTime>
  <Words>816</Words>
  <Application>Microsoft Office PowerPoint</Application>
  <PresentationFormat>如螢幕大小 (4:3)</PresentationFormat>
  <Paragraphs>151</Paragraphs>
  <Slides>37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地鐵</vt:lpstr>
      <vt:lpstr>創意行動挑戰 Design for change</vt:lpstr>
      <vt:lpstr>寒假中 你做哪些有意義的事?</vt:lpstr>
      <vt:lpstr>DFC許芯瑋</vt:lpstr>
      <vt:lpstr>印度河濱小學校長</vt:lpstr>
      <vt:lpstr>你想改變世界嗎?</vt:lpstr>
      <vt:lpstr>你想改變世界嗎?</vt:lpstr>
      <vt:lpstr>DFC這麼做</vt:lpstr>
      <vt:lpstr>改變神速獎 媽媽買菜更方便~~ </vt:lpstr>
      <vt:lpstr>環保尖兵獎~~ 愛就是讓鳥兒重回大自然 </vt:lpstr>
      <vt:lpstr>感天動地獎~~ 了解特教班</vt:lpstr>
      <vt:lpstr>最易複製獎~~ 面對自己的缺點</vt:lpstr>
      <vt:lpstr>登高一呼獎~~ 掃蕩負面新聞 </vt:lpstr>
      <vt:lpstr>入圍獎~~ 解決公廁髒亂</vt:lpstr>
      <vt:lpstr>入圍獎~~ 忙碌的爸爸</vt:lpstr>
      <vt:lpstr>沒有游泳池的學校， 學生很想上游泳課， 怎麼辦?</vt:lpstr>
      <vt:lpstr>如何幫助特教班學生</vt:lpstr>
      <vt:lpstr>小林村重建了， 可以為他們做什麼呢?</vt:lpstr>
      <vt:lpstr>行動不便的人， 怎麼搭捷運最方便?</vt:lpstr>
      <vt:lpstr>更多的故事， 都在~~DFC </vt:lpstr>
      <vt:lpstr>DFC這樣做</vt:lpstr>
      <vt:lpstr>感受(Feel)</vt:lpstr>
      <vt:lpstr>想像(Imagine)</vt:lpstr>
      <vt:lpstr>實踐(DO)</vt:lpstr>
      <vt:lpstr>分享(Share)</vt:lpstr>
      <vt:lpstr>想一想 生活中有待改善的重要事務嗎? 校園中有需要改進的地方嗎?  我們可以做什麼？怎麼做呢?</vt:lpstr>
      <vt:lpstr>大家一起做做看</vt:lpstr>
      <vt:lpstr>創意行動挑戰競賽</vt:lpstr>
      <vt:lpstr>競賽辦法1</vt:lpstr>
      <vt:lpstr>競賽辦法2</vt:lpstr>
      <vt:lpstr>競賽辦法3</vt:lpstr>
      <vt:lpstr>競賽辦法4</vt:lpstr>
      <vt:lpstr>班級初賽</vt:lpstr>
      <vt:lpstr>評審</vt:lpstr>
      <vt:lpstr>回饋</vt:lpstr>
      <vt:lpstr>得分</vt:lpstr>
      <vt:lpstr>掌聲歡迎~報告組別</vt:lpstr>
      <vt:lpstr>票選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創意行動挑戰 Design for change</dc:title>
  <dc:creator>yangshui</dc:creator>
  <cp:lastModifiedBy>yangshui</cp:lastModifiedBy>
  <cp:revision>17</cp:revision>
  <dcterms:created xsi:type="dcterms:W3CDTF">2014-02-16T07:36:27Z</dcterms:created>
  <dcterms:modified xsi:type="dcterms:W3CDTF">2014-04-16T09:53:38Z</dcterms:modified>
</cp:coreProperties>
</file>