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82" r:id="rId3"/>
    <p:sldId id="273" r:id="rId4"/>
    <p:sldId id="274" r:id="rId5"/>
    <p:sldId id="259" r:id="rId6"/>
    <p:sldId id="271" r:id="rId7"/>
    <p:sldId id="283" r:id="rId8"/>
    <p:sldId id="275" r:id="rId9"/>
    <p:sldId id="277" r:id="rId10"/>
    <p:sldId id="279" r:id="rId11"/>
    <p:sldId id="280" r:id="rId12"/>
    <p:sldId id="281" r:id="rId13"/>
    <p:sldId id="276" r:id="rId14"/>
    <p:sldId id="278" r:id="rId15"/>
    <p:sldId id="260" r:id="rId16"/>
    <p:sldId id="261" r:id="rId17"/>
    <p:sldId id="262" r:id="rId18"/>
    <p:sldId id="263" r:id="rId19"/>
    <p:sldId id="272" r:id="rId20"/>
    <p:sldId id="264" r:id="rId21"/>
    <p:sldId id="266" r:id="rId22"/>
    <p:sldId id="267" r:id="rId23"/>
    <p:sldId id="268" r:id="rId24"/>
    <p:sldId id="269" r:id="rId25"/>
    <p:sldId id="265" r:id="rId26"/>
    <p:sldId id="284" r:id="rId27"/>
    <p:sldId id="285" r:id="rId28"/>
    <p:sldId id="286" r:id="rId29"/>
    <p:sldId id="287" r:id="rId30"/>
    <p:sldId id="288" r:id="rId31"/>
    <p:sldId id="289" r:id="rId32"/>
    <p:sldId id="290" r:id="rId33"/>
    <p:sldId id="294" r:id="rId34"/>
    <p:sldId id="291" r:id="rId35"/>
    <p:sldId id="295" r:id="rId36"/>
    <p:sldId id="293" r:id="rId37"/>
    <p:sldId id="292" r:id="rId38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CC"/>
    <a:srgbClr val="CC66FF"/>
    <a:srgbClr val="99FF6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630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9A48A3-6D43-4FCB-A832-8B63F6387C8E}" type="datetimeFigureOut">
              <a:rPr lang="zh-TW" altLang="en-US" smtClean="0"/>
              <a:pPr/>
              <a:t>2014/4/16</a:t>
            </a:fld>
            <a:endParaRPr lang="zh-TW" altLang="en-US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29" name="投影片編號版面配置區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7B8120-60D7-417D-B723-5D15365FA742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32" name="矩形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矩形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矩形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矩形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矩形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56" name="矩形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矩形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矩形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矩形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9A48A3-6D43-4FCB-A832-8B63F6387C8E}" type="datetimeFigureOut">
              <a:rPr lang="zh-TW" altLang="en-US" smtClean="0"/>
              <a:pPr/>
              <a:t>2014/4/16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7B8120-60D7-417D-B723-5D15365FA74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9A48A3-6D43-4FCB-A832-8B63F6387C8E}" type="datetimeFigureOut">
              <a:rPr lang="zh-TW" altLang="en-US" smtClean="0"/>
              <a:pPr/>
              <a:t>2014/4/16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7B8120-60D7-417D-B723-5D15365FA74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600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defRPr>
            </a:lvl1pPr>
            <a:extLst/>
          </a:lstStyle>
          <a:p>
            <a:r>
              <a:rPr kumimoji="0" lang="zh-TW" altLang="en-US" dirty="0" smtClean="0"/>
              <a:t>按一下以編輯母片標題樣式</a:t>
            </a:r>
            <a:endParaRPr kumimoji="0" 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4800">
                <a:solidFill>
                  <a:srgbClr val="FFCCCC"/>
                </a:solidFill>
                <a:latin typeface="標楷體" pitchFamily="65" charset="-120"/>
                <a:ea typeface="標楷體" pitchFamily="65" charset="-120"/>
              </a:defRPr>
            </a:lvl1pPr>
            <a:lvl2pPr>
              <a:defRPr sz="3600">
                <a:solidFill>
                  <a:srgbClr val="99FF66"/>
                </a:solidFill>
                <a:latin typeface="標楷體" pitchFamily="65" charset="-120"/>
                <a:ea typeface="標楷體" pitchFamily="65" charset="-120"/>
              </a:defRPr>
            </a:lvl2pPr>
            <a:extLst/>
          </a:lstStyle>
          <a:p>
            <a:pPr lvl="0" eaLnBrk="1" latinLnBrk="0" hangingPunct="1"/>
            <a:r>
              <a:rPr lang="zh-TW" altLang="en-US" dirty="0" smtClean="0"/>
              <a:t>按一下以編輯母片文字樣式</a:t>
            </a:r>
          </a:p>
          <a:p>
            <a:pPr lvl="1" eaLnBrk="1" latinLnBrk="0" hangingPunct="1"/>
            <a:r>
              <a:rPr lang="zh-TW" altLang="en-US" dirty="0" smtClean="0"/>
              <a:t>第二層</a:t>
            </a:r>
          </a:p>
          <a:p>
            <a:pPr lvl="2" eaLnBrk="1" latinLnBrk="0" hangingPunct="1"/>
            <a:r>
              <a:rPr lang="zh-TW" altLang="en-US" dirty="0" smtClean="0"/>
              <a:t>第三層</a:t>
            </a:r>
          </a:p>
          <a:p>
            <a:pPr lvl="3" eaLnBrk="1" latinLnBrk="0" hangingPunct="1"/>
            <a:r>
              <a:rPr lang="zh-TW" altLang="en-US" dirty="0" smtClean="0"/>
              <a:t>第四層</a:t>
            </a:r>
          </a:p>
          <a:p>
            <a:pPr lvl="4" eaLnBrk="1" latinLnBrk="0" hangingPunct="1"/>
            <a:r>
              <a:rPr lang="zh-TW" altLang="en-US" dirty="0" smtClean="0"/>
              <a:t>第五層</a:t>
            </a:r>
            <a:endParaRPr kumimoji="0" 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9A48A3-6D43-4FCB-A832-8B63F6387C8E}" type="datetimeFigureOut">
              <a:rPr lang="zh-TW" altLang="en-US" smtClean="0"/>
              <a:pPr/>
              <a:t>2014/4/16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7B8120-60D7-417D-B723-5D15365FA74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手繪多邊形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手繪多邊形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手繪多邊形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手繪多邊形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手繪多邊形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手繪多邊形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手繪多邊形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手繪多邊形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手繪多邊形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手繪多邊形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手繪多邊形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手繪多邊形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手繪多邊形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手繪多邊形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9A48A3-6D43-4FCB-A832-8B63F6387C8E}" type="datetimeFigureOut">
              <a:rPr lang="zh-TW" altLang="en-US" smtClean="0"/>
              <a:pPr/>
              <a:t>2014/4/16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7B8120-60D7-417D-B723-5D15365FA742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8" name="矩形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矩形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矩形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矩形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9A48A3-6D43-4FCB-A832-8B63F6387C8E}" type="datetimeFigureOut">
              <a:rPr lang="zh-TW" altLang="en-US" smtClean="0"/>
              <a:pPr/>
              <a:t>2014/4/16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7B8120-60D7-417D-B723-5D15365FA74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矩形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9A48A3-6D43-4FCB-A832-8B63F6387C8E}" type="datetimeFigureOut">
              <a:rPr lang="zh-TW" altLang="en-US" smtClean="0"/>
              <a:pPr/>
              <a:t>2014/4/16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7B8120-60D7-417D-B723-5D15365FA742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6" name="矩形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矩形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矩形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矩形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矩形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矩形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矩形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矩形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矩形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9A48A3-6D43-4FCB-A832-8B63F6387C8E}" type="datetimeFigureOut">
              <a:rPr lang="zh-TW" altLang="en-US" smtClean="0"/>
              <a:pPr/>
              <a:t>2014/4/16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7B8120-60D7-417D-B723-5D15365FA74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9A48A3-6D43-4FCB-A832-8B63F6387C8E}" type="datetimeFigureOut">
              <a:rPr lang="zh-TW" altLang="en-US" smtClean="0"/>
              <a:pPr/>
              <a:t>2014/4/16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7B8120-60D7-417D-B723-5D15365FA74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9A48A3-6D43-4FCB-A832-8B63F6387C8E}" type="datetimeFigureOut">
              <a:rPr lang="zh-TW" altLang="en-US" smtClean="0"/>
              <a:pPr/>
              <a:t>2014/4/16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7B8120-60D7-417D-B723-5D15365FA74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直線接點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群組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直線接點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線接點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線接點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標題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zh-TW" altLang="en-US" smtClean="0"/>
              <a:t>按一下圖示以新增圖片</a:t>
            </a:r>
            <a:endParaRPr kumimoji="0"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grpSp>
        <p:nvGrpSpPr>
          <p:cNvPr id="14" name="群組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直線接點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線接點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直線接點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群組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直線接點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直線接點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線接點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229A48A3-6D43-4FCB-A832-8B63F6387C8E}" type="datetimeFigureOut">
              <a:rPr lang="zh-TW" altLang="en-US" smtClean="0"/>
              <a:pPr/>
              <a:t>2014/4/16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A27B8120-60D7-417D-B723-5D15365FA74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矩形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矩形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矩形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矩形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矩形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矩形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229A48A3-6D43-4FCB-A832-8B63F6387C8E}" type="datetimeFigureOut">
              <a:rPr lang="zh-TW" altLang="en-US" smtClean="0"/>
              <a:pPr/>
              <a:t>2014/4/16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zh-TW" altLang="en-US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A27B8120-60D7-417D-B723-5D15365FA74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youtube.com/watch?v=5c5Zbfpmu5M" TargetMode="Externa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youtube.com/watch?v=5dxJHcB5GO4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827584" y="692696"/>
            <a:ext cx="7772400" cy="2736304"/>
          </a:xfrm>
        </p:spPr>
        <p:txBody>
          <a:bodyPr/>
          <a:lstStyle/>
          <a:p>
            <a:pPr algn="ctr"/>
            <a:r>
              <a:rPr lang="zh-TW" altLang="en-US" sz="9600" dirty="0">
                <a:latin typeface="標楷體" pitchFamily="65" charset="-120"/>
                <a:ea typeface="標楷體" pitchFamily="65" charset="-120"/>
              </a:rPr>
              <a:t>創意行動</a:t>
            </a:r>
            <a:r>
              <a:rPr lang="zh-TW" altLang="en-US" sz="9600" dirty="0" smtClean="0">
                <a:latin typeface="標楷體" pitchFamily="65" charset="-120"/>
                <a:ea typeface="標楷體" pitchFamily="65" charset="-120"/>
              </a:rPr>
              <a:t>挑戰</a:t>
            </a:r>
            <a:r>
              <a:rPr lang="en-US" altLang="zh-TW" sz="9600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9600" dirty="0" smtClean="0">
                <a:latin typeface="標楷體" pitchFamily="65" charset="-120"/>
                <a:ea typeface="標楷體" pitchFamily="65" charset="-120"/>
              </a:rPr>
            </a:br>
            <a:r>
              <a:rPr lang="en-US" altLang="zh-TW" sz="6000" dirty="0" smtClean="0">
                <a:latin typeface="AR BLANCA" pitchFamily="2" charset="0"/>
                <a:ea typeface="標楷體" pitchFamily="65" charset="-120"/>
              </a:rPr>
              <a:t>Des</a:t>
            </a:r>
            <a:r>
              <a:rPr lang="en-US" altLang="zh-TW" sz="6000" dirty="0" smtClean="0">
                <a:solidFill>
                  <a:srgbClr val="FFFF00"/>
                </a:solidFill>
                <a:latin typeface="AR BLANCA" pitchFamily="2" charset="0"/>
                <a:ea typeface="標楷體" pitchFamily="65" charset="-120"/>
              </a:rPr>
              <a:t>i</a:t>
            </a:r>
            <a:r>
              <a:rPr lang="en-US" altLang="zh-TW" sz="6000" dirty="0" smtClean="0">
                <a:latin typeface="AR BLANCA" pitchFamily="2" charset="0"/>
                <a:ea typeface="標楷體" pitchFamily="65" charset="-120"/>
              </a:rPr>
              <a:t>gn for </a:t>
            </a:r>
            <a:r>
              <a:rPr lang="en-US" altLang="zh-TW" sz="6000" dirty="0" smtClean="0">
                <a:solidFill>
                  <a:srgbClr val="FFFF00"/>
                </a:solidFill>
                <a:latin typeface="AR BLANCA" pitchFamily="2" charset="0"/>
                <a:ea typeface="標楷體" pitchFamily="65" charset="-120"/>
              </a:rPr>
              <a:t>c</a:t>
            </a:r>
            <a:r>
              <a:rPr lang="en-US" altLang="zh-TW" sz="6000" dirty="0" smtClean="0">
                <a:latin typeface="AR BLANCA" pitchFamily="2" charset="0"/>
                <a:ea typeface="標楷體" pitchFamily="65" charset="-120"/>
              </a:rPr>
              <a:t>h</a:t>
            </a:r>
            <a:r>
              <a:rPr lang="en-US" altLang="zh-TW" sz="6000" dirty="0" smtClean="0">
                <a:solidFill>
                  <a:srgbClr val="FFFF00"/>
                </a:solidFill>
                <a:latin typeface="AR BLANCA" pitchFamily="2" charset="0"/>
                <a:ea typeface="標楷體" pitchFamily="65" charset="-120"/>
              </a:rPr>
              <a:t>an</a:t>
            </a:r>
            <a:r>
              <a:rPr lang="en-US" altLang="zh-TW" sz="6000" dirty="0" smtClean="0">
                <a:latin typeface="AR BLANCA" pitchFamily="2" charset="0"/>
                <a:ea typeface="標楷體" pitchFamily="65" charset="-120"/>
              </a:rPr>
              <a:t>ge</a:t>
            </a:r>
            <a:endParaRPr lang="zh-TW" altLang="en-US" sz="6000" dirty="0">
              <a:latin typeface="AR BLANCA" pitchFamily="2" charset="0"/>
              <a:ea typeface="標楷體" pitchFamily="65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3995936" y="5373216"/>
            <a:ext cx="4953744" cy="842392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東湖國中楊淑宜老師</a:t>
            </a:r>
            <a:endParaRPr lang="zh-TW" altLang="en-US" sz="4000" dirty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99592" y="188640"/>
            <a:ext cx="7772400" cy="1908824"/>
          </a:xfrm>
        </p:spPr>
        <p:txBody>
          <a:bodyPr/>
          <a:lstStyle/>
          <a:p>
            <a:r>
              <a:rPr lang="zh-TW" altLang="en-US" dirty="0" smtClean="0">
                <a:solidFill>
                  <a:srgbClr val="99FF66"/>
                </a:solidFill>
              </a:rPr>
              <a:t>感天動地獎</a:t>
            </a:r>
            <a:r>
              <a:rPr lang="en-US" altLang="zh-TW" dirty="0" smtClean="0">
                <a:solidFill>
                  <a:srgbClr val="99FF66"/>
                </a:solidFill>
              </a:rPr>
              <a:t>~~</a:t>
            </a:r>
            <a:br>
              <a:rPr lang="en-US" altLang="zh-TW" dirty="0" smtClean="0">
                <a:solidFill>
                  <a:srgbClr val="99FF66"/>
                </a:solidFill>
              </a:rPr>
            </a:br>
            <a:r>
              <a:rPr lang="zh-TW" altLang="en-US" dirty="0" smtClean="0"/>
              <a:t>了解特教班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83568" y="2132856"/>
            <a:ext cx="8003232" cy="4006680"/>
          </a:xfrm>
        </p:spPr>
        <p:txBody>
          <a:bodyPr>
            <a:normAutofit lnSpcReduction="10000"/>
          </a:bodyPr>
          <a:lstStyle/>
          <a:p>
            <a:r>
              <a:rPr lang="zh-TW" altLang="en-US" sz="6000" dirty="0" smtClean="0"/>
              <a:t>愛無礙</a:t>
            </a:r>
            <a:r>
              <a:rPr lang="en-US" altLang="zh-TW" sz="6000" dirty="0" smtClean="0"/>
              <a:t>:</a:t>
            </a:r>
            <a:r>
              <a:rPr lang="zh-TW" altLang="en-US" sz="6000" dirty="0" smtClean="0"/>
              <a:t>你是我的天使</a:t>
            </a:r>
            <a:endParaRPr lang="en-US" altLang="zh-TW" sz="6000" dirty="0" smtClean="0"/>
          </a:p>
          <a:p>
            <a:r>
              <a:rPr lang="zh-TW" altLang="en-US" sz="6000" dirty="0" smtClean="0"/>
              <a:t>與老師溝通</a:t>
            </a:r>
            <a:endParaRPr lang="en-US" altLang="zh-TW" sz="6000" dirty="0" smtClean="0"/>
          </a:p>
          <a:p>
            <a:r>
              <a:rPr lang="zh-TW" altLang="en-US" sz="6000" dirty="0" smtClean="0"/>
              <a:t>網站蒐集資料</a:t>
            </a:r>
            <a:endParaRPr lang="en-US" altLang="zh-TW" sz="6000" dirty="0" smtClean="0"/>
          </a:p>
          <a:p>
            <a:r>
              <a:rPr lang="zh-TW" altLang="en-US" sz="6000" dirty="0" smtClean="0"/>
              <a:t>看故事書</a:t>
            </a:r>
            <a:r>
              <a:rPr lang="en-US" altLang="zh-TW" sz="6000" dirty="0" smtClean="0"/>
              <a:t>/</a:t>
            </a:r>
            <a:r>
              <a:rPr lang="zh-TW" altLang="en-US" sz="6000" dirty="0" smtClean="0"/>
              <a:t>唱歌</a:t>
            </a:r>
            <a:endParaRPr lang="zh-TW" altLang="en-US" sz="6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27584" y="188640"/>
            <a:ext cx="7772400" cy="2196856"/>
          </a:xfrm>
        </p:spPr>
        <p:txBody>
          <a:bodyPr/>
          <a:lstStyle/>
          <a:p>
            <a:r>
              <a:rPr lang="zh-TW" altLang="en-US" dirty="0" smtClean="0">
                <a:solidFill>
                  <a:srgbClr val="99FF66"/>
                </a:solidFill>
              </a:rPr>
              <a:t>最易複製獎</a:t>
            </a:r>
            <a:r>
              <a:rPr lang="en-US" altLang="zh-TW" dirty="0" smtClean="0">
                <a:solidFill>
                  <a:srgbClr val="99FF66"/>
                </a:solidFill>
              </a:rPr>
              <a:t>~~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 smtClean="0"/>
              <a:t>面對自己的缺點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83568" y="2204864"/>
            <a:ext cx="8003232" cy="4221088"/>
          </a:xfrm>
        </p:spPr>
        <p:txBody>
          <a:bodyPr>
            <a:normAutofit fontScale="92500" lnSpcReduction="10000"/>
          </a:bodyPr>
          <a:lstStyle/>
          <a:p>
            <a:r>
              <a:rPr lang="zh-TW" altLang="en-US" sz="6000" dirty="0" smtClean="0"/>
              <a:t>與我有約</a:t>
            </a:r>
            <a:r>
              <a:rPr lang="en-US" altLang="zh-TW" sz="6000" dirty="0" smtClean="0"/>
              <a:t>:</a:t>
            </a:r>
            <a:r>
              <a:rPr lang="zh-TW" altLang="en-US" sz="6000" dirty="0" smtClean="0"/>
              <a:t>缺點大作戰</a:t>
            </a:r>
            <a:endParaRPr lang="en-US" altLang="zh-TW" sz="6000" dirty="0" smtClean="0"/>
          </a:p>
          <a:p>
            <a:r>
              <a:rPr lang="zh-TW" altLang="en-US" sz="6000" dirty="0" smtClean="0"/>
              <a:t>同學寫缺點</a:t>
            </a:r>
            <a:endParaRPr lang="en-US" altLang="zh-TW" sz="6000" dirty="0" smtClean="0"/>
          </a:p>
          <a:p>
            <a:r>
              <a:rPr lang="zh-TW" altLang="en-US" sz="6000" dirty="0" smtClean="0"/>
              <a:t>便利貼</a:t>
            </a:r>
            <a:endParaRPr lang="en-US" altLang="zh-TW" sz="6000" dirty="0" smtClean="0"/>
          </a:p>
          <a:p>
            <a:r>
              <a:rPr lang="zh-TW" altLang="en-US" sz="6000" dirty="0" smtClean="0"/>
              <a:t>大看板</a:t>
            </a:r>
            <a:r>
              <a:rPr lang="en-US" altLang="zh-TW" sz="6000" dirty="0" smtClean="0"/>
              <a:t>:</a:t>
            </a:r>
            <a:r>
              <a:rPr lang="zh-TW" altLang="en-US" sz="6000" dirty="0" smtClean="0"/>
              <a:t>我的缺點區</a:t>
            </a:r>
            <a:r>
              <a:rPr lang="en-US" altLang="zh-TW" sz="6000" dirty="0" smtClean="0"/>
              <a:t>/</a:t>
            </a:r>
            <a:r>
              <a:rPr lang="zh-TW" altLang="en-US" sz="6000" dirty="0" smtClean="0"/>
              <a:t>挑戰成功區</a:t>
            </a:r>
            <a:endParaRPr lang="zh-TW" altLang="en-US" sz="6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99592" y="188640"/>
            <a:ext cx="7772400" cy="1584176"/>
          </a:xfrm>
        </p:spPr>
        <p:txBody>
          <a:bodyPr/>
          <a:lstStyle/>
          <a:p>
            <a:r>
              <a:rPr lang="zh-TW" altLang="en-US" dirty="0" smtClean="0">
                <a:solidFill>
                  <a:srgbClr val="99FF66"/>
                </a:solidFill>
              </a:rPr>
              <a:t>登高一呼獎</a:t>
            </a:r>
            <a:r>
              <a:rPr lang="en-US" altLang="zh-TW" dirty="0" smtClean="0">
                <a:solidFill>
                  <a:srgbClr val="99FF66"/>
                </a:solidFill>
              </a:rPr>
              <a:t>~~</a:t>
            </a:r>
            <a:br>
              <a:rPr lang="en-US" altLang="zh-TW" dirty="0" smtClean="0">
                <a:solidFill>
                  <a:srgbClr val="99FF66"/>
                </a:solidFill>
              </a:rPr>
            </a:br>
            <a:r>
              <a:rPr lang="zh-TW" altLang="en-US" dirty="0" smtClean="0"/>
              <a:t>掃蕩負面新聞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11560" y="2276872"/>
            <a:ext cx="8075240" cy="4078688"/>
          </a:xfrm>
        </p:spPr>
        <p:txBody>
          <a:bodyPr/>
          <a:lstStyle/>
          <a:p>
            <a:r>
              <a:rPr lang="zh-TW" altLang="en-US" sz="6000" dirty="0" smtClean="0"/>
              <a:t>愛的抱報</a:t>
            </a:r>
            <a:endParaRPr lang="en-US" altLang="zh-TW" sz="6000" dirty="0" smtClean="0"/>
          </a:p>
          <a:p>
            <a:r>
              <a:rPr lang="zh-TW" altLang="en-US" sz="6000" dirty="0" smtClean="0"/>
              <a:t>蒐集故事</a:t>
            </a:r>
            <a:r>
              <a:rPr lang="en-US" altLang="zh-TW" sz="6000" dirty="0" smtClean="0"/>
              <a:t>:</a:t>
            </a:r>
            <a:r>
              <a:rPr lang="zh-TW" altLang="en-US" sz="6000" dirty="0" smtClean="0"/>
              <a:t>老師與同學</a:t>
            </a:r>
            <a:endParaRPr lang="en-US" altLang="zh-TW" sz="6000" dirty="0" smtClean="0"/>
          </a:p>
          <a:p>
            <a:r>
              <a:rPr lang="zh-TW" altLang="en-US" sz="6000" dirty="0" smtClean="0"/>
              <a:t>出刊</a:t>
            </a:r>
            <a:r>
              <a:rPr lang="en-US" altLang="zh-TW" sz="6000" dirty="0" smtClean="0"/>
              <a:t>:</a:t>
            </a:r>
            <a:r>
              <a:rPr lang="zh-TW" altLang="en-US" sz="6000" dirty="0" smtClean="0"/>
              <a:t>愛的抱報</a:t>
            </a:r>
            <a:endParaRPr lang="en-US" altLang="zh-TW" sz="6000" dirty="0" smtClean="0"/>
          </a:p>
          <a:p>
            <a:endParaRPr lang="en-US" altLang="zh-TW" sz="6000" dirty="0" smtClean="0"/>
          </a:p>
          <a:p>
            <a:endParaRPr lang="en-US" altLang="zh-TW" sz="6000" dirty="0" smtClean="0"/>
          </a:p>
          <a:p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2052840"/>
          </a:xfrm>
        </p:spPr>
        <p:txBody>
          <a:bodyPr/>
          <a:lstStyle/>
          <a:p>
            <a:r>
              <a:rPr lang="zh-TW" altLang="en-US" dirty="0" smtClean="0">
                <a:solidFill>
                  <a:srgbClr val="99FF66"/>
                </a:solidFill>
              </a:rPr>
              <a:t>入圍獎</a:t>
            </a:r>
            <a:r>
              <a:rPr lang="en-US" altLang="zh-TW" dirty="0" smtClean="0">
                <a:solidFill>
                  <a:srgbClr val="99FF66"/>
                </a:solidFill>
              </a:rPr>
              <a:t>~~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 smtClean="0"/>
              <a:t>解決公廁髒亂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914400" y="2708920"/>
            <a:ext cx="7772400" cy="3168352"/>
          </a:xfrm>
        </p:spPr>
        <p:txBody>
          <a:bodyPr>
            <a:normAutofit fontScale="92500"/>
          </a:bodyPr>
          <a:lstStyle/>
          <a:p>
            <a:r>
              <a:rPr lang="zh-TW" altLang="en-US" sz="6000" dirty="0" smtClean="0"/>
              <a:t>讓我們一起臭味相投吧</a:t>
            </a:r>
            <a:r>
              <a:rPr lang="en-US" altLang="zh-TW" sz="6000" dirty="0" smtClean="0"/>
              <a:t>!</a:t>
            </a:r>
          </a:p>
          <a:p>
            <a:r>
              <a:rPr lang="zh-TW" altLang="en-US" sz="6000" dirty="0" smtClean="0"/>
              <a:t>咖啡渣</a:t>
            </a:r>
            <a:endParaRPr lang="en-US" altLang="zh-TW" sz="6000" dirty="0" smtClean="0"/>
          </a:p>
          <a:p>
            <a:r>
              <a:rPr lang="zh-TW" altLang="en-US" sz="6000" dirty="0" smtClean="0"/>
              <a:t>定位點</a:t>
            </a:r>
            <a:endParaRPr lang="zh-TW" altLang="en-US" sz="6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solidFill>
                  <a:srgbClr val="99FF66"/>
                </a:solidFill>
              </a:rPr>
              <a:t>入圍獎</a:t>
            </a:r>
            <a:r>
              <a:rPr lang="en-US" altLang="zh-TW" dirty="0" smtClean="0">
                <a:solidFill>
                  <a:srgbClr val="99FF66"/>
                </a:solidFill>
              </a:rPr>
              <a:t>~~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 smtClean="0"/>
              <a:t>忙碌的爸爸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914400" y="2636912"/>
            <a:ext cx="7772400" cy="3718648"/>
          </a:xfrm>
        </p:spPr>
        <p:txBody>
          <a:bodyPr>
            <a:normAutofit lnSpcReduction="10000"/>
          </a:bodyPr>
          <a:lstStyle/>
          <a:p>
            <a:r>
              <a:rPr lang="zh-TW" altLang="en-US" sz="6000" dirty="0" smtClean="0"/>
              <a:t>爸爸的功課表</a:t>
            </a:r>
            <a:endParaRPr lang="en-US" altLang="zh-TW" sz="6000" dirty="0" smtClean="0"/>
          </a:p>
          <a:p>
            <a:r>
              <a:rPr lang="zh-TW" altLang="en-US" sz="6000" dirty="0" smtClean="0"/>
              <a:t>問卷</a:t>
            </a:r>
            <a:endParaRPr lang="en-US" altLang="zh-TW" sz="6000" dirty="0" smtClean="0"/>
          </a:p>
          <a:p>
            <a:r>
              <a:rPr lang="zh-TW" altLang="en-US" sz="6000" dirty="0" smtClean="0"/>
              <a:t>規畫功課表</a:t>
            </a:r>
            <a:endParaRPr lang="en-US" altLang="zh-TW" sz="6000" dirty="0" smtClean="0"/>
          </a:p>
          <a:p>
            <a:r>
              <a:rPr lang="zh-TW" altLang="en-US" sz="6000" dirty="0" smtClean="0"/>
              <a:t>執行</a:t>
            </a:r>
            <a:r>
              <a:rPr lang="en-US" altLang="zh-TW" sz="6000" dirty="0" smtClean="0"/>
              <a:t>/</a:t>
            </a:r>
            <a:r>
              <a:rPr lang="zh-TW" altLang="en-US" sz="6000" dirty="0" smtClean="0"/>
              <a:t>修正</a:t>
            </a:r>
          </a:p>
          <a:p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650306"/>
          </a:xfrm>
        </p:spPr>
        <p:txBody>
          <a:bodyPr>
            <a:noAutofit/>
          </a:bodyPr>
          <a:lstStyle/>
          <a:p>
            <a:pPr algn="ctr"/>
            <a:r>
              <a:rPr lang="zh-TW" altLang="en-US" dirty="0" smtClean="0"/>
              <a:t>沒有游泳池的學校，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/>
              <a:t>學生很想上游泳</a:t>
            </a:r>
            <a:r>
              <a:rPr lang="zh-TW" altLang="en-US" dirty="0" smtClean="0"/>
              <a:t>課，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/>
              <a:t>怎麼辦</a:t>
            </a:r>
            <a:r>
              <a:rPr lang="en-US" altLang="zh-TW" dirty="0"/>
              <a:t>?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11560" y="3284984"/>
            <a:ext cx="8136904" cy="2736304"/>
          </a:xfrm>
        </p:spPr>
        <p:txBody>
          <a:bodyPr>
            <a:normAutofit fontScale="92500" lnSpcReduction="10000"/>
          </a:bodyPr>
          <a:lstStyle/>
          <a:p>
            <a:r>
              <a:rPr lang="en-US" altLang="zh-TW" sz="6000" b="1" i="1" dirty="0" err="1" smtClean="0"/>
              <a:t>當我們一起游泳</a:t>
            </a:r>
            <a:endParaRPr lang="en-US" altLang="zh-TW" sz="6000" b="1" i="1" dirty="0" smtClean="0"/>
          </a:p>
          <a:p>
            <a:r>
              <a:rPr lang="zh-TW" altLang="en-US" sz="6000" b="1" i="1" dirty="0" smtClean="0"/>
              <a:t>問卷調查</a:t>
            </a:r>
            <a:r>
              <a:rPr lang="en-US" altLang="zh-TW" sz="6000" b="1" i="1" dirty="0" smtClean="0"/>
              <a:t>+</a:t>
            </a:r>
            <a:r>
              <a:rPr lang="zh-TW" altLang="en-US" sz="6000" b="1" i="1" dirty="0" smtClean="0"/>
              <a:t>市場調查</a:t>
            </a:r>
            <a:endParaRPr lang="en-US" altLang="zh-TW" sz="6000" b="1" i="1" dirty="0" smtClean="0"/>
          </a:p>
          <a:p>
            <a:r>
              <a:rPr lang="zh-TW" altLang="en-US" sz="6000" b="1" i="1" dirty="0" smtClean="0"/>
              <a:t>請願</a:t>
            </a:r>
            <a:endParaRPr lang="en-US" altLang="zh-TW" sz="6000" dirty="0" smtClean="0"/>
          </a:p>
          <a:p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95536" y="512064"/>
            <a:ext cx="8748464" cy="914400"/>
          </a:xfrm>
        </p:spPr>
        <p:txBody>
          <a:bodyPr/>
          <a:lstStyle/>
          <a:p>
            <a:pPr algn="ctr"/>
            <a:r>
              <a:rPr lang="zh-TW" altLang="en-US" dirty="0" smtClean="0"/>
              <a:t>如何幫助特教班學生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99592" y="2708920"/>
            <a:ext cx="7772400" cy="2077488"/>
          </a:xfrm>
        </p:spPr>
        <p:txBody>
          <a:bodyPr>
            <a:normAutofit/>
          </a:bodyPr>
          <a:lstStyle/>
          <a:p>
            <a:r>
              <a:rPr lang="zh-TW" altLang="en-US" sz="6000" dirty="0"/>
              <a:t>有愛無礙</a:t>
            </a:r>
            <a:r>
              <a:rPr lang="zh-TW" altLang="en-US" sz="6000" dirty="0" smtClean="0"/>
              <a:t>，      </a:t>
            </a:r>
            <a:r>
              <a:rPr lang="en-US" altLang="zh-TW" sz="6000" dirty="0" smtClean="0"/>
              <a:t>GIVE </a:t>
            </a:r>
            <a:r>
              <a:rPr lang="en-US" altLang="zh-TW" sz="6000" dirty="0"/>
              <a:t>ME FIVE</a:t>
            </a:r>
            <a:r>
              <a:rPr lang="zh-TW" altLang="en-US" sz="6000" dirty="0" smtClean="0"/>
              <a:t>！</a:t>
            </a:r>
            <a:endParaRPr lang="en-US" altLang="zh-TW" sz="6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1764808"/>
          </a:xfrm>
        </p:spPr>
        <p:txBody>
          <a:bodyPr>
            <a:noAutofit/>
          </a:bodyPr>
          <a:lstStyle/>
          <a:p>
            <a:pPr algn="ctr"/>
            <a:r>
              <a:rPr lang="zh-TW" altLang="en-US" dirty="0" smtClean="0"/>
              <a:t>小林村重建了，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 smtClean="0"/>
              <a:t>可以為他們做什麼呢</a:t>
            </a:r>
            <a:r>
              <a:rPr lang="en-US" altLang="zh-TW" dirty="0" smtClean="0"/>
              <a:t>?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99592" y="2492896"/>
            <a:ext cx="7772400" cy="4104456"/>
          </a:xfrm>
        </p:spPr>
        <p:txBody>
          <a:bodyPr>
            <a:normAutofit/>
          </a:bodyPr>
          <a:lstStyle/>
          <a:p>
            <a:r>
              <a:rPr lang="zh-TW" altLang="en-US" sz="6000" dirty="0"/>
              <a:t>捐書到小</a:t>
            </a:r>
            <a:r>
              <a:rPr lang="zh-TW" altLang="en-US" sz="6000" dirty="0" smtClean="0"/>
              <a:t>林</a:t>
            </a:r>
            <a:endParaRPr lang="en-US" altLang="zh-TW" sz="6000" dirty="0" smtClean="0"/>
          </a:p>
          <a:p>
            <a:r>
              <a:rPr lang="zh-TW" altLang="en-US" sz="6000" dirty="0" smtClean="0"/>
              <a:t>了解需求</a:t>
            </a:r>
            <a:endParaRPr lang="en-US" altLang="zh-TW" sz="6000" dirty="0" smtClean="0"/>
          </a:p>
          <a:p>
            <a:r>
              <a:rPr lang="zh-TW" altLang="en-US" sz="6000" dirty="0" smtClean="0"/>
              <a:t>募書</a:t>
            </a:r>
            <a:endParaRPr lang="en-US" altLang="zh-TW" sz="6000" dirty="0" smtClean="0"/>
          </a:p>
          <a:p>
            <a:r>
              <a:rPr lang="zh-TW" altLang="en-US" sz="6000" dirty="0" smtClean="0"/>
              <a:t>送書</a:t>
            </a:r>
            <a:endParaRPr lang="en-US" altLang="zh-TW" sz="6000" dirty="0" smtClean="0"/>
          </a:p>
          <a:p>
            <a:endParaRPr lang="en-US" altLang="zh-TW" sz="6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99592" y="0"/>
            <a:ext cx="7772400" cy="1980832"/>
          </a:xfrm>
        </p:spPr>
        <p:txBody>
          <a:bodyPr>
            <a:normAutofit/>
          </a:bodyPr>
          <a:lstStyle/>
          <a:p>
            <a:pPr algn="ctr"/>
            <a:r>
              <a:rPr lang="zh-TW" altLang="en-US" dirty="0" smtClean="0"/>
              <a:t>行動不便的人，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 smtClean="0"/>
              <a:t>怎麼搭捷運最方便</a:t>
            </a:r>
            <a:r>
              <a:rPr lang="en-US" altLang="zh-TW" dirty="0" smtClean="0"/>
              <a:t>?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55576" y="1916832"/>
            <a:ext cx="7772400" cy="4653136"/>
          </a:xfrm>
        </p:spPr>
        <p:txBody>
          <a:bodyPr>
            <a:normAutofit lnSpcReduction="10000"/>
          </a:bodyPr>
          <a:lstStyle/>
          <a:p>
            <a:r>
              <a:rPr lang="zh-TW" altLang="en-US" sz="6000" dirty="0"/>
              <a:t>「</a:t>
            </a:r>
            <a:r>
              <a:rPr lang="zh-TW" altLang="en-US" sz="6000" dirty="0" smtClean="0"/>
              <a:t>捷」</a:t>
            </a:r>
            <a:r>
              <a:rPr lang="zh-TW" altLang="en-US" sz="6000" dirty="0"/>
              <a:t>族先登</a:t>
            </a:r>
            <a:r>
              <a:rPr lang="en-US" altLang="zh-TW" sz="6000" dirty="0" smtClean="0"/>
              <a:t>〜   </a:t>
            </a:r>
            <a:r>
              <a:rPr lang="zh-TW" altLang="en-US" sz="6000" dirty="0" smtClean="0"/>
              <a:t>便捷</a:t>
            </a:r>
            <a:r>
              <a:rPr lang="zh-TW" altLang="en-US" sz="6000" dirty="0"/>
              <a:t>的轉乘網</a:t>
            </a:r>
            <a:r>
              <a:rPr lang="zh-TW" altLang="en-US" sz="6000" dirty="0" smtClean="0"/>
              <a:t>絡</a:t>
            </a:r>
            <a:endParaRPr lang="en-US" altLang="zh-TW" sz="6000" dirty="0" smtClean="0"/>
          </a:p>
          <a:p>
            <a:r>
              <a:rPr lang="zh-TW" altLang="en-US" sz="6000" dirty="0" smtClean="0"/>
              <a:t>蒐集資訊</a:t>
            </a:r>
            <a:endParaRPr lang="en-US" altLang="zh-TW" sz="6000" dirty="0" smtClean="0"/>
          </a:p>
          <a:p>
            <a:r>
              <a:rPr lang="zh-TW" altLang="en-US" sz="6000" dirty="0" smtClean="0"/>
              <a:t>繪製地圖</a:t>
            </a:r>
            <a:endParaRPr lang="en-US" altLang="zh-TW" sz="6000" dirty="0" smtClean="0"/>
          </a:p>
          <a:p>
            <a:r>
              <a:rPr lang="zh-TW" altLang="en-US" sz="6000" dirty="0" smtClean="0"/>
              <a:t>發送</a:t>
            </a:r>
            <a:endParaRPr lang="zh-TW" altLang="en-US" sz="6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99592" y="1628800"/>
            <a:ext cx="7772400" cy="2268864"/>
          </a:xfrm>
        </p:spPr>
        <p:txBody>
          <a:bodyPr/>
          <a:lstStyle/>
          <a:p>
            <a:pPr algn="ctr"/>
            <a:r>
              <a:rPr lang="zh-TW" altLang="en-US" dirty="0" smtClean="0"/>
              <a:t>更多的故事，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 smtClean="0"/>
              <a:t>都在</a:t>
            </a:r>
            <a:r>
              <a:rPr lang="en-US" altLang="zh-TW" dirty="0" smtClean="0"/>
              <a:t>~~DFC</a:t>
            </a:r>
            <a:r>
              <a:rPr lang="zh-TW" altLang="en-US" dirty="0" smtClean="0"/>
              <a:t/>
            </a:r>
            <a:br>
              <a:rPr lang="zh-TW" altLang="en-US" dirty="0" smtClean="0"/>
            </a:b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99592" y="476672"/>
            <a:ext cx="7772400" cy="2412880"/>
          </a:xfrm>
        </p:spPr>
        <p:txBody>
          <a:bodyPr/>
          <a:lstStyle/>
          <a:p>
            <a:r>
              <a:rPr lang="zh-TW" altLang="en-US" dirty="0" smtClean="0"/>
              <a:t>寒假中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 smtClean="0"/>
              <a:t>你做哪些有意義的事</a:t>
            </a:r>
            <a:r>
              <a:rPr lang="en-US" altLang="zh-TW" dirty="0" smtClean="0"/>
              <a:t>?</a:t>
            </a:r>
            <a:endParaRPr lang="zh-TW" altLang="en-US" dirty="0"/>
          </a:p>
        </p:txBody>
      </p:sp>
      <p:sp>
        <p:nvSpPr>
          <p:cNvPr id="4" name="標題 1"/>
          <p:cNvSpPr txBox="1">
            <a:spLocks/>
          </p:cNvSpPr>
          <p:nvPr/>
        </p:nvSpPr>
        <p:spPr>
          <a:xfrm>
            <a:off x="971600" y="2708920"/>
            <a:ext cx="7772400" cy="2412880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6000" b="0" i="0" u="none" strike="noStrike" kern="1200" cap="none" spc="-100" normalizeH="0" baseline="0" noProof="0" dirty="0" smtClean="0">
                <a:ln>
                  <a:noFill/>
                </a:ln>
                <a:solidFill>
                  <a:srgbClr val="FFCCCC"/>
                </a:solidFill>
                <a:effectLst/>
                <a:uLnTx/>
                <a:uFillTx/>
                <a:latin typeface="標楷體" pitchFamily="65" charset="-120"/>
                <a:ea typeface="標楷體" pitchFamily="65" charset="-120"/>
                <a:cs typeface="+mj-cs"/>
              </a:rPr>
              <a:t>寒假中</a:t>
            </a:r>
            <a:r>
              <a:rPr kumimoji="0" lang="en-US" altLang="zh-TW" sz="6000" b="0" i="0" u="none" strike="noStrike" kern="1200" cap="none" spc="-100" normalizeH="0" baseline="0" noProof="0" dirty="0" smtClean="0">
                <a:ln>
                  <a:noFill/>
                </a:ln>
                <a:solidFill>
                  <a:srgbClr val="FFCCCC"/>
                </a:solidFill>
                <a:effectLst/>
                <a:uLnTx/>
                <a:uFillTx/>
                <a:latin typeface="標楷體" pitchFamily="65" charset="-120"/>
                <a:ea typeface="標楷體" pitchFamily="65" charset="-120"/>
                <a:cs typeface="+mj-cs"/>
              </a:rPr>
              <a:t/>
            </a:r>
            <a:br>
              <a:rPr kumimoji="0" lang="en-US" altLang="zh-TW" sz="6000" b="0" i="0" u="none" strike="noStrike" kern="1200" cap="none" spc="-100" normalizeH="0" baseline="0" noProof="0" dirty="0" smtClean="0">
                <a:ln>
                  <a:noFill/>
                </a:ln>
                <a:solidFill>
                  <a:srgbClr val="FFCCCC"/>
                </a:solidFill>
                <a:effectLst/>
                <a:uLnTx/>
                <a:uFillTx/>
                <a:latin typeface="標楷體" pitchFamily="65" charset="-120"/>
                <a:ea typeface="標楷體" pitchFamily="65" charset="-120"/>
                <a:cs typeface="+mj-cs"/>
              </a:rPr>
            </a:br>
            <a:r>
              <a:rPr kumimoji="0" lang="zh-TW" altLang="en-US" sz="6000" b="0" i="0" u="none" strike="noStrike" kern="1200" cap="none" spc="-100" normalizeH="0" baseline="0" noProof="0" dirty="0" smtClean="0">
                <a:ln>
                  <a:noFill/>
                </a:ln>
                <a:solidFill>
                  <a:srgbClr val="FFCCCC"/>
                </a:solidFill>
                <a:effectLst/>
                <a:uLnTx/>
                <a:uFillTx/>
                <a:latin typeface="標楷體" pitchFamily="65" charset="-120"/>
                <a:ea typeface="標楷體" pitchFamily="65" charset="-120"/>
                <a:cs typeface="+mj-cs"/>
              </a:rPr>
              <a:t>淑宜老師被感動的事</a:t>
            </a:r>
            <a:r>
              <a:rPr kumimoji="0" lang="en-US" altLang="zh-TW" sz="6000" b="0" i="0" u="none" strike="noStrike" kern="1200" cap="none" spc="-100" normalizeH="0" baseline="0" noProof="0" dirty="0" smtClean="0">
                <a:ln>
                  <a:noFill/>
                </a:ln>
                <a:solidFill>
                  <a:srgbClr val="FFCCCC"/>
                </a:solidFill>
                <a:effectLst/>
                <a:uLnTx/>
                <a:uFillTx/>
                <a:latin typeface="標楷體" pitchFamily="65" charset="-120"/>
                <a:ea typeface="標楷體" pitchFamily="65" charset="-120"/>
                <a:cs typeface="+mj-cs"/>
              </a:rPr>
              <a:t>~~</a:t>
            </a:r>
            <a:endParaRPr kumimoji="0" lang="zh-TW" altLang="en-US" sz="6000" b="0" i="0" u="none" strike="noStrike" kern="1200" cap="none" spc="-100" normalizeH="0" baseline="0" noProof="0" dirty="0">
              <a:ln>
                <a:noFill/>
              </a:ln>
              <a:solidFill>
                <a:srgbClr val="FFCCCC"/>
              </a:solidFill>
              <a:effectLst/>
              <a:uLnTx/>
              <a:uFillTx/>
              <a:latin typeface="標楷體" pitchFamily="65" charset="-120"/>
              <a:ea typeface="標楷體" pitchFamily="65" charset="-120"/>
              <a:cs typeface="+mj-cs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TW" dirty="0" smtClean="0"/>
              <a:t>DFC</a:t>
            </a:r>
            <a:r>
              <a:rPr lang="zh-TW" altLang="en-US" dirty="0" smtClean="0"/>
              <a:t>這樣做</a:t>
            </a:r>
            <a:endParaRPr lang="zh-TW" altLang="en-US" dirty="0"/>
          </a:p>
        </p:txBody>
      </p:sp>
      <p:pic>
        <p:nvPicPr>
          <p:cNvPr id="4" name="圖片 3" descr="strip_commo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1560" y="2348880"/>
            <a:ext cx="8262231" cy="2161802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/>
              <a:t>感受</a:t>
            </a:r>
            <a:r>
              <a:rPr lang="en-US" altLang="zh-TW" b="1" dirty="0" smtClean="0"/>
              <a:t>(Feel)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zh-TW" altLang="en-US" dirty="0" smtClean="0">
                <a:solidFill>
                  <a:schemeClr val="tx1"/>
                </a:solidFill>
              </a:rPr>
              <a:t>大家開始腦力激盪，提出一個平時</a:t>
            </a:r>
            <a:r>
              <a:rPr lang="zh-TW" altLang="en-US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困擾</a:t>
            </a:r>
            <a:r>
              <a:rPr lang="zh-TW" altLang="en-US" dirty="0" smtClean="0">
                <a:solidFill>
                  <a:schemeClr val="tx1"/>
                </a:solidFill>
              </a:rPr>
              <a:t>自己以及身邊的人的問題。</a:t>
            </a:r>
            <a:endParaRPr lang="en-US" altLang="zh-TW" dirty="0" smtClean="0">
              <a:solidFill>
                <a:schemeClr val="tx1"/>
              </a:solidFill>
            </a:endParaRPr>
          </a:p>
          <a:p>
            <a:r>
              <a:rPr lang="zh-TW" altLang="en-US" dirty="0" smtClean="0">
                <a:solidFill>
                  <a:schemeClr val="tx1"/>
                </a:solidFill>
              </a:rPr>
              <a:t>活動以</a:t>
            </a:r>
            <a:r>
              <a:rPr lang="zh-TW" altLang="en-US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安全</a:t>
            </a:r>
            <a:r>
              <a:rPr lang="zh-TW" altLang="en-US" dirty="0" smtClean="0">
                <a:solidFill>
                  <a:schemeClr val="tx1"/>
                </a:solidFill>
              </a:rPr>
              <a:t>、</a:t>
            </a:r>
            <a:r>
              <a:rPr lang="zh-TW" altLang="en-US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有趣</a:t>
            </a:r>
            <a:r>
              <a:rPr lang="zh-TW" altLang="en-US" dirty="0" smtClean="0">
                <a:solidFill>
                  <a:schemeClr val="tx1"/>
                </a:solidFill>
              </a:rPr>
              <a:t>、有</a:t>
            </a:r>
            <a:r>
              <a:rPr lang="zh-TW" altLang="en-US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正面意義</a:t>
            </a:r>
            <a:r>
              <a:rPr lang="zh-TW" altLang="en-US" dirty="0" smtClean="0">
                <a:solidFill>
                  <a:schemeClr val="tx1"/>
                </a:solidFill>
              </a:rPr>
              <a:t>為原則，不一定要做很大的事情。</a:t>
            </a:r>
            <a:endParaRPr lang="en-US" altLang="zh-TW" dirty="0" smtClean="0">
              <a:solidFill>
                <a:schemeClr val="tx1"/>
              </a:solidFill>
            </a:endParaRPr>
          </a:p>
          <a:p>
            <a:r>
              <a:rPr lang="zh-TW" altLang="en-US" dirty="0" smtClean="0">
                <a:solidFill>
                  <a:schemeClr val="tx1"/>
                </a:solidFill>
              </a:rPr>
              <a:t>在這個活動階段就可以開始動手記錄討論過程了！</a:t>
            </a:r>
          </a:p>
          <a:p>
            <a:endParaRPr lang="zh-TW" altLang="en-US" dirty="0">
              <a:solidFill>
                <a:schemeClr val="tx1"/>
              </a:solidFill>
            </a:endParaRPr>
          </a:p>
        </p:txBody>
      </p:sp>
      <p:pic>
        <p:nvPicPr>
          <p:cNvPr id="4" name="圖片 3" descr="strip_common.jpg"/>
          <p:cNvPicPr>
            <a:picLocks noChangeAspect="1"/>
          </p:cNvPicPr>
          <p:nvPr/>
        </p:nvPicPr>
        <p:blipFill>
          <a:blip r:embed="rId2" cstate="print"/>
          <a:srcRect r="79185" b="16727"/>
          <a:stretch>
            <a:fillRect/>
          </a:stretch>
        </p:blipFill>
        <p:spPr>
          <a:xfrm>
            <a:off x="7452320" y="260648"/>
            <a:ext cx="1375847" cy="14401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99592" y="260648"/>
            <a:ext cx="7772400" cy="914400"/>
          </a:xfrm>
        </p:spPr>
        <p:txBody>
          <a:bodyPr/>
          <a:lstStyle/>
          <a:p>
            <a:r>
              <a:rPr lang="zh-TW" altLang="en-US" b="1" dirty="0" smtClean="0"/>
              <a:t>想像</a:t>
            </a:r>
            <a:r>
              <a:rPr lang="en-US" altLang="zh-TW" b="1" dirty="0" smtClean="0"/>
              <a:t>(Imagine)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11560" y="1844824"/>
            <a:ext cx="8229600" cy="4553144"/>
          </a:xfrm>
        </p:spPr>
        <p:txBody>
          <a:bodyPr>
            <a:normAutofit fontScale="77500" lnSpcReduction="20000"/>
          </a:bodyPr>
          <a:lstStyle/>
          <a:p>
            <a:r>
              <a:rPr lang="zh-TW" altLang="en-US" dirty="0" smtClean="0">
                <a:solidFill>
                  <a:schemeClr val="tx1"/>
                </a:solidFill>
              </a:rPr>
              <a:t>詳細設計出一個在七天之內</a:t>
            </a:r>
            <a:r>
              <a:rPr lang="zh-TW" altLang="en-US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可以執行</a:t>
            </a:r>
            <a:r>
              <a:rPr lang="zh-TW" altLang="en-US" dirty="0" smtClean="0">
                <a:solidFill>
                  <a:schemeClr val="tx1"/>
                </a:solidFill>
              </a:rPr>
              <a:t>並</a:t>
            </a:r>
            <a:r>
              <a:rPr lang="zh-TW" altLang="en-US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看到成果</a:t>
            </a:r>
            <a:r>
              <a:rPr lang="zh-TW" altLang="en-US" dirty="0" smtClean="0">
                <a:solidFill>
                  <a:schemeClr val="tx1"/>
                </a:solidFill>
              </a:rPr>
              <a:t>的解決方法，計畫一個禮拜內需要做的事情與細流。</a:t>
            </a:r>
            <a:endParaRPr lang="en-US" altLang="zh-TW" dirty="0" smtClean="0">
              <a:solidFill>
                <a:schemeClr val="tx1"/>
              </a:solidFill>
            </a:endParaRPr>
          </a:p>
          <a:p>
            <a:r>
              <a:rPr lang="zh-TW" altLang="en-US" dirty="0" smtClean="0">
                <a:solidFill>
                  <a:schemeClr val="tx1"/>
                </a:solidFill>
              </a:rPr>
              <a:t>問題的解決方法需要有</a:t>
            </a:r>
            <a:r>
              <a:rPr lang="zh-TW" altLang="en-US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建設性</a:t>
            </a:r>
            <a:r>
              <a:rPr lang="zh-TW" altLang="en-US" dirty="0" smtClean="0">
                <a:solidFill>
                  <a:schemeClr val="tx1"/>
                </a:solidFill>
              </a:rPr>
              <a:t>和</a:t>
            </a:r>
            <a:r>
              <a:rPr lang="zh-TW" altLang="en-US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創意</a:t>
            </a:r>
            <a:r>
              <a:rPr lang="zh-TW" altLang="en-US" dirty="0" smtClean="0">
                <a:solidFill>
                  <a:schemeClr val="tx1"/>
                </a:solidFill>
              </a:rPr>
              <a:t>，尤其希望你（們）能夠去訪問和這個解決方法相關的老師、朋友、大人物們，讓計畫變得更完整，更可行。</a:t>
            </a:r>
            <a:endParaRPr lang="en-US" altLang="zh-TW" dirty="0" smtClean="0">
              <a:solidFill>
                <a:schemeClr val="tx1"/>
              </a:solidFill>
            </a:endParaRPr>
          </a:p>
          <a:p>
            <a:r>
              <a:rPr lang="zh-TW" altLang="en-US" dirty="0" smtClean="0">
                <a:solidFill>
                  <a:schemeClr val="tx1"/>
                </a:solidFill>
              </a:rPr>
              <a:t>記得喔！計畫以</a:t>
            </a:r>
            <a:r>
              <a:rPr lang="zh-TW" altLang="en-US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安全</a:t>
            </a:r>
            <a:r>
              <a:rPr lang="zh-TW" altLang="en-US" dirty="0" smtClean="0">
                <a:solidFill>
                  <a:schemeClr val="tx1"/>
                </a:solidFill>
              </a:rPr>
              <a:t>、</a:t>
            </a:r>
            <a:r>
              <a:rPr lang="zh-TW" altLang="en-US" b="1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節省資源</a:t>
            </a:r>
            <a:r>
              <a:rPr lang="zh-TW" altLang="en-US" dirty="0" smtClean="0">
                <a:solidFill>
                  <a:schemeClr val="tx1"/>
                </a:solidFill>
              </a:rPr>
              <a:t>、</a:t>
            </a:r>
            <a:r>
              <a:rPr lang="zh-TW" altLang="en-US" b="1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使用最少金錢</a:t>
            </a:r>
            <a:r>
              <a:rPr lang="zh-TW" altLang="en-US" dirty="0" smtClean="0">
                <a:solidFill>
                  <a:schemeClr val="tx1"/>
                </a:solidFill>
              </a:rPr>
              <a:t>為原則。</a:t>
            </a:r>
            <a:endParaRPr lang="zh-TW" altLang="en-US" dirty="0">
              <a:solidFill>
                <a:schemeClr val="tx1"/>
              </a:solidFill>
            </a:endParaRPr>
          </a:p>
        </p:txBody>
      </p:sp>
      <p:pic>
        <p:nvPicPr>
          <p:cNvPr id="4" name="圖片 3" descr="strip_common.jpg"/>
          <p:cNvPicPr>
            <a:picLocks noChangeAspect="1"/>
          </p:cNvPicPr>
          <p:nvPr/>
        </p:nvPicPr>
        <p:blipFill>
          <a:blip r:embed="rId2" cstate="print"/>
          <a:srcRect l="22457" r="45296"/>
          <a:stretch>
            <a:fillRect/>
          </a:stretch>
        </p:blipFill>
        <p:spPr>
          <a:xfrm>
            <a:off x="7020272" y="188640"/>
            <a:ext cx="1872208" cy="151910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99592" y="188640"/>
            <a:ext cx="7772400" cy="914400"/>
          </a:xfrm>
        </p:spPr>
        <p:txBody>
          <a:bodyPr/>
          <a:lstStyle/>
          <a:p>
            <a:r>
              <a:rPr lang="zh-TW" altLang="en-US" b="1" dirty="0" smtClean="0"/>
              <a:t>實踐</a:t>
            </a:r>
            <a:r>
              <a:rPr lang="en-US" altLang="zh-TW" b="1" dirty="0" smtClean="0"/>
              <a:t>(DO)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11560" y="1772816"/>
            <a:ext cx="8064896" cy="4824536"/>
          </a:xfrm>
        </p:spPr>
        <p:txBody>
          <a:bodyPr>
            <a:normAutofit lnSpcReduction="10000"/>
          </a:bodyPr>
          <a:lstStyle/>
          <a:p>
            <a:r>
              <a:rPr lang="zh-TW" altLang="en-US" dirty="0" smtClean="0">
                <a:solidFill>
                  <a:schemeClr val="tx1"/>
                </a:solidFill>
              </a:rPr>
              <a:t>選擇活動期間任何</a:t>
            </a:r>
            <a:r>
              <a:rPr lang="zh-TW" altLang="en-US" b="1" dirty="0" smtClean="0">
                <a:solidFill>
                  <a:schemeClr val="tx1"/>
                </a:solidFill>
              </a:rPr>
              <a:t>七天</a:t>
            </a:r>
            <a:r>
              <a:rPr lang="zh-TW" altLang="en-US" dirty="0" smtClean="0">
                <a:solidFill>
                  <a:schemeClr val="tx1"/>
                </a:solidFill>
              </a:rPr>
              <a:t>的時間，</a:t>
            </a:r>
            <a:r>
              <a:rPr lang="zh-TW" altLang="en-US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蒐集現有資源</a:t>
            </a:r>
            <a:r>
              <a:rPr lang="zh-TW" altLang="en-US" dirty="0" smtClean="0">
                <a:solidFill>
                  <a:schemeClr val="tx1"/>
                </a:solidFill>
              </a:rPr>
              <a:t>並去</a:t>
            </a:r>
            <a:r>
              <a:rPr lang="zh-TW" altLang="en-US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改變現況</a:t>
            </a:r>
            <a:r>
              <a:rPr lang="zh-TW" altLang="en-US" dirty="0" smtClean="0">
                <a:solidFill>
                  <a:schemeClr val="tx1"/>
                </a:solidFill>
              </a:rPr>
              <a:t>並做錄影、拍照及文字</a:t>
            </a:r>
            <a:r>
              <a:rPr lang="zh-TW" altLang="en-US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記錄</a:t>
            </a:r>
            <a:r>
              <a:rPr lang="zh-TW" altLang="en-US" dirty="0" smtClean="0">
                <a:solidFill>
                  <a:schemeClr val="tx1"/>
                </a:solidFill>
              </a:rPr>
              <a:t>等。</a:t>
            </a:r>
            <a:endParaRPr lang="en-US" altLang="zh-TW" dirty="0" smtClean="0">
              <a:solidFill>
                <a:schemeClr val="tx1"/>
              </a:solidFill>
            </a:endParaRPr>
          </a:p>
          <a:p>
            <a:r>
              <a:rPr lang="zh-TW" altLang="en-US" dirty="0" smtClean="0">
                <a:solidFill>
                  <a:schemeClr val="tx1"/>
                </a:solidFill>
              </a:rPr>
              <a:t>最後動手剪接編輯為</a:t>
            </a:r>
            <a:r>
              <a:rPr lang="zh-TW" altLang="en-US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最終成果</a:t>
            </a:r>
            <a:r>
              <a:rPr lang="zh-TW" altLang="en-US" dirty="0" smtClean="0">
                <a:solidFill>
                  <a:schemeClr val="tx1"/>
                </a:solidFill>
              </a:rPr>
              <a:t>，以 </a:t>
            </a:r>
            <a:r>
              <a:rPr lang="en-US" altLang="zh-TW" b="1" dirty="0" smtClean="0">
                <a:solidFill>
                  <a:schemeClr val="tx1"/>
                </a:solidFill>
              </a:rPr>
              <a:t>3</a:t>
            </a:r>
            <a:r>
              <a:rPr lang="zh-TW" altLang="en-US" dirty="0" smtClean="0">
                <a:solidFill>
                  <a:schemeClr val="tx1"/>
                </a:solidFill>
              </a:rPr>
              <a:t> 分鐘內能呈現完最好。</a:t>
            </a:r>
          </a:p>
          <a:p>
            <a:endParaRPr lang="zh-TW" altLang="en-US" dirty="0">
              <a:solidFill>
                <a:schemeClr val="tx1"/>
              </a:solidFill>
            </a:endParaRPr>
          </a:p>
        </p:txBody>
      </p:sp>
      <p:pic>
        <p:nvPicPr>
          <p:cNvPr id="4" name="圖片 3" descr="strip_common.jpg"/>
          <p:cNvPicPr>
            <a:picLocks noChangeAspect="1"/>
          </p:cNvPicPr>
          <p:nvPr/>
        </p:nvPicPr>
        <p:blipFill>
          <a:blip r:embed="rId2" cstate="print"/>
          <a:srcRect l="53832" r="24380" b="10065"/>
          <a:stretch>
            <a:fillRect/>
          </a:stretch>
        </p:blipFill>
        <p:spPr>
          <a:xfrm>
            <a:off x="7308304" y="188640"/>
            <a:ext cx="1512168" cy="163314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99592" y="260648"/>
            <a:ext cx="7772400" cy="914400"/>
          </a:xfrm>
        </p:spPr>
        <p:txBody>
          <a:bodyPr/>
          <a:lstStyle/>
          <a:p>
            <a:r>
              <a:rPr lang="zh-TW" altLang="en-US" b="1" dirty="0" smtClean="0"/>
              <a:t>分享</a:t>
            </a:r>
            <a:r>
              <a:rPr lang="en-US" altLang="zh-TW" b="1" dirty="0" smtClean="0"/>
              <a:t>(Share)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39552" y="1412776"/>
            <a:ext cx="8280920" cy="4896544"/>
          </a:xfrm>
        </p:spPr>
        <p:txBody>
          <a:bodyPr>
            <a:normAutofit fontScale="92500" lnSpcReduction="10000"/>
          </a:bodyPr>
          <a:lstStyle/>
          <a:p>
            <a:r>
              <a:rPr lang="zh-TW" altLang="en-US" dirty="0" smtClean="0">
                <a:solidFill>
                  <a:schemeClr val="tx1"/>
                </a:solidFill>
              </a:rPr>
              <a:t>為你（們）的計畫</a:t>
            </a:r>
            <a:r>
              <a:rPr lang="zh-TW" altLang="en-US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命名</a:t>
            </a:r>
            <a:endParaRPr lang="en-US" altLang="zh-TW" dirty="0" smtClean="0">
              <a:solidFill>
                <a:schemeClr val="accent4">
                  <a:lumMod val="20000"/>
                  <a:lumOff val="80000"/>
                </a:schemeClr>
              </a:solidFill>
            </a:endParaRPr>
          </a:p>
          <a:p>
            <a:r>
              <a:rPr lang="zh-TW" altLang="en-US" dirty="0" smtClean="0">
                <a:solidFill>
                  <a:schemeClr val="tx1"/>
                </a:solidFill>
              </a:rPr>
              <a:t>以下列三種方式之一呈現</a:t>
            </a:r>
            <a:r>
              <a:rPr lang="en-US" altLang="zh-TW" dirty="0" smtClean="0">
                <a:solidFill>
                  <a:schemeClr val="tx1"/>
                </a:solidFill>
              </a:rPr>
              <a:t>(</a:t>
            </a:r>
            <a:r>
              <a:rPr lang="zh-TW" altLang="en-US" dirty="0" smtClean="0">
                <a:solidFill>
                  <a:schemeClr val="tx1"/>
                </a:solidFill>
              </a:rPr>
              <a:t>中英文皆可</a:t>
            </a:r>
            <a:r>
              <a:rPr lang="en-US" altLang="zh-TW" dirty="0" smtClean="0">
                <a:solidFill>
                  <a:schemeClr val="tx1"/>
                </a:solidFill>
              </a:rPr>
              <a:t>)</a:t>
            </a:r>
            <a:r>
              <a:rPr lang="zh-TW" altLang="en-US" dirty="0" smtClean="0">
                <a:solidFill>
                  <a:schemeClr val="tx1"/>
                </a:solidFill>
              </a:rPr>
              <a:t>：</a:t>
            </a:r>
          </a:p>
          <a:p>
            <a:r>
              <a:rPr lang="en-US" altLang="zh-TW" dirty="0" smtClean="0">
                <a:solidFill>
                  <a:schemeClr val="tx1"/>
                </a:solidFill>
              </a:rPr>
              <a:t>1. </a:t>
            </a:r>
            <a:r>
              <a:rPr lang="zh-TW" altLang="en-US" dirty="0" smtClean="0">
                <a:solidFill>
                  <a:schemeClr val="tx1"/>
                </a:solidFill>
              </a:rPr>
              <a:t>一支</a:t>
            </a:r>
            <a:r>
              <a:rPr lang="en-US" altLang="zh-TW" b="1" dirty="0" smtClean="0">
                <a:solidFill>
                  <a:schemeClr val="tx1"/>
                </a:solidFill>
              </a:rPr>
              <a:t>3</a:t>
            </a:r>
            <a:r>
              <a:rPr lang="zh-TW" altLang="en-US" dirty="0" smtClean="0">
                <a:solidFill>
                  <a:schemeClr val="tx1"/>
                </a:solidFill>
              </a:rPr>
              <a:t>分鐘內之</a:t>
            </a:r>
            <a:r>
              <a:rPr lang="zh-TW" altLang="en-US" b="1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影片檔案</a:t>
            </a:r>
            <a:r>
              <a:rPr lang="en-US" altLang="zh-TW" b="1" dirty="0" smtClean="0">
                <a:solidFill>
                  <a:schemeClr val="tx1"/>
                </a:solidFill>
              </a:rPr>
              <a:t> </a:t>
            </a:r>
            <a:endParaRPr lang="zh-TW" altLang="en-US" dirty="0" smtClean="0">
              <a:solidFill>
                <a:schemeClr val="tx1"/>
              </a:solidFill>
            </a:endParaRPr>
          </a:p>
          <a:p>
            <a:r>
              <a:rPr lang="en-US" altLang="zh-TW" dirty="0" smtClean="0">
                <a:solidFill>
                  <a:schemeClr val="tx1"/>
                </a:solidFill>
              </a:rPr>
              <a:t>2. </a:t>
            </a:r>
            <a:r>
              <a:rPr lang="en-US" altLang="zh-TW" b="1" dirty="0" smtClean="0">
                <a:solidFill>
                  <a:schemeClr val="tx1"/>
                </a:solidFill>
              </a:rPr>
              <a:t>PowerPoint / </a:t>
            </a:r>
            <a:r>
              <a:rPr lang="zh-TW" altLang="en-US" b="1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簡報檔案</a:t>
            </a:r>
            <a:r>
              <a:rPr lang="zh-TW" altLang="en-US" b="1" dirty="0" smtClean="0">
                <a:solidFill>
                  <a:schemeClr val="tx1"/>
                </a:solidFill>
              </a:rPr>
              <a:t>（不含影片、音樂）</a:t>
            </a:r>
            <a:endParaRPr lang="en-US" altLang="zh-TW" b="1" dirty="0" smtClean="0">
              <a:solidFill>
                <a:schemeClr val="tx1"/>
              </a:solidFill>
            </a:endParaRPr>
          </a:p>
          <a:p>
            <a:r>
              <a:rPr lang="en-US" altLang="zh-TW" dirty="0" smtClean="0">
                <a:solidFill>
                  <a:schemeClr val="tx1"/>
                </a:solidFill>
              </a:rPr>
              <a:t>3. </a:t>
            </a:r>
            <a:r>
              <a:rPr lang="zh-TW" altLang="en-US" b="1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文字</a:t>
            </a:r>
            <a:r>
              <a:rPr lang="en-US" altLang="zh-TW" b="1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word</a:t>
            </a:r>
            <a:r>
              <a:rPr lang="zh-TW" altLang="en-US" b="1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檔</a:t>
            </a:r>
            <a:r>
              <a:rPr lang="zh-TW" altLang="en-US" b="1" dirty="0" smtClean="0">
                <a:solidFill>
                  <a:schemeClr val="tx1"/>
                </a:solidFill>
              </a:rPr>
              <a:t>加上插圖或照片</a:t>
            </a:r>
            <a:endParaRPr lang="zh-TW" altLang="en-US" dirty="0" smtClean="0">
              <a:solidFill>
                <a:schemeClr val="tx1"/>
              </a:solidFill>
            </a:endParaRPr>
          </a:p>
        </p:txBody>
      </p:sp>
      <p:pic>
        <p:nvPicPr>
          <p:cNvPr id="4" name="圖片 3" descr="strip_common.jpg"/>
          <p:cNvPicPr>
            <a:picLocks noChangeAspect="1"/>
          </p:cNvPicPr>
          <p:nvPr/>
        </p:nvPicPr>
        <p:blipFill>
          <a:blip r:embed="rId2" cstate="print"/>
          <a:srcRect l="76911" b="10065"/>
          <a:stretch>
            <a:fillRect/>
          </a:stretch>
        </p:blipFill>
        <p:spPr>
          <a:xfrm>
            <a:off x="7160230" y="188640"/>
            <a:ext cx="1695737" cy="1728192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3568" y="260648"/>
            <a:ext cx="8208912" cy="4896544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zh-TW" altLang="en-US" b="1" dirty="0" smtClean="0">
                <a:solidFill>
                  <a:srgbClr val="99FF66"/>
                </a:solidFill>
              </a:rPr>
              <a:t>想一想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zh-TW" sz="4800" b="1" dirty="0" smtClean="0"/>
              <a:t>生活中有待改善的重要事務</a:t>
            </a:r>
            <a:r>
              <a:rPr lang="zh-TW" altLang="en-US" sz="4800" b="1" dirty="0" smtClean="0"/>
              <a:t>嗎</a:t>
            </a:r>
            <a:r>
              <a:rPr lang="x-none" altLang="zh-TW" sz="4800" b="1" dirty="0" smtClean="0"/>
              <a:t>?</a:t>
            </a:r>
            <a:r>
              <a:rPr lang="en-US" altLang="zh-TW" sz="4800" b="1" dirty="0" smtClean="0"/>
              <a:t/>
            </a:r>
            <a:br>
              <a:rPr lang="en-US" altLang="zh-TW" sz="4800" b="1" dirty="0" smtClean="0"/>
            </a:br>
            <a:r>
              <a:rPr lang="zh-TW" altLang="zh-TW" sz="4800" b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校園中</a:t>
            </a:r>
            <a:r>
              <a:rPr lang="zh-TW" altLang="en-US" sz="4800" b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有</a:t>
            </a:r>
            <a:r>
              <a:rPr lang="zh-TW" altLang="zh-TW" sz="4800" b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需要改進的地方</a:t>
            </a:r>
            <a:r>
              <a:rPr lang="zh-TW" altLang="en-US" sz="4800" b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嗎</a:t>
            </a:r>
            <a:r>
              <a:rPr lang="en-US" altLang="zh-TW" sz="4800" b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?</a:t>
            </a:r>
            <a:r>
              <a:rPr lang="zh-TW" altLang="zh-TW" sz="4800" b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</a:t>
            </a:r>
            <a:r>
              <a:rPr lang="en-US" altLang="zh-TW" sz="4800" b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altLang="zh-TW" sz="4800" b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zh-TW" altLang="en-US" sz="4800" b="1" dirty="0" smtClean="0">
                <a:solidFill>
                  <a:srgbClr val="FFCCCC"/>
                </a:solidFill>
              </a:rPr>
              <a:t>我們</a:t>
            </a:r>
            <a:r>
              <a:rPr lang="zh-TW" altLang="zh-TW" sz="4800" b="1" dirty="0" smtClean="0">
                <a:solidFill>
                  <a:srgbClr val="FFCCCC"/>
                </a:solidFill>
              </a:rPr>
              <a:t>可以做什麼？</a:t>
            </a:r>
            <a:r>
              <a:rPr lang="zh-TW" altLang="en-US" sz="4800" b="1" dirty="0" smtClean="0">
                <a:solidFill>
                  <a:srgbClr val="FFCCCC"/>
                </a:solidFill>
              </a:rPr>
              <a:t>怎麼做呢</a:t>
            </a:r>
            <a:r>
              <a:rPr lang="en-US" altLang="zh-TW" sz="4800" b="1" dirty="0" smtClean="0">
                <a:solidFill>
                  <a:srgbClr val="FFCCCC"/>
                </a:solidFill>
              </a:rPr>
              <a:t>?</a:t>
            </a:r>
            <a:endParaRPr lang="zh-TW" altLang="en-US" sz="4800" dirty="0"/>
          </a:p>
        </p:txBody>
      </p:sp>
      <p:pic>
        <p:nvPicPr>
          <p:cNvPr id="1026" name="Picture 2" descr="C:\Program Files\Microsoft Office\MEDIA\CAGCAT10\j0195812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70978" y="0"/>
            <a:ext cx="1773022" cy="1824228"/>
          </a:xfrm>
          <a:prstGeom prst="rect">
            <a:avLst/>
          </a:prstGeom>
          <a:noFill/>
        </p:spPr>
      </p:pic>
      <p:pic>
        <p:nvPicPr>
          <p:cNvPr id="1027" name="Picture 3" descr="C:\Program Files\Microsoft Office\MEDIA\CAGCAT10\j0297707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51920" y="5134984"/>
            <a:ext cx="1263475" cy="155474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27584" y="260648"/>
            <a:ext cx="7772400" cy="1080120"/>
          </a:xfrm>
          <a:solidFill>
            <a:srgbClr val="FFFF00"/>
          </a:solidFill>
        </p:spPr>
        <p:txBody>
          <a:bodyPr/>
          <a:lstStyle/>
          <a:p>
            <a:pPr algn="ctr"/>
            <a:r>
              <a:rPr lang="zh-TW" altLang="en-US" dirty="0" smtClean="0">
                <a:solidFill>
                  <a:srgbClr val="FF0000"/>
                </a:solidFill>
              </a:rPr>
              <a:t>大家一起做做看</a:t>
            </a:r>
            <a:endParaRPr lang="zh-TW" altLang="en-US" dirty="0">
              <a:solidFill>
                <a:srgbClr val="FF0000"/>
              </a:solidFill>
            </a:endParaRPr>
          </a:p>
        </p:txBody>
      </p:sp>
      <p:pic>
        <p:nvPicPr>
          <p:cNvPr id="4" name="圖片 3" descr="images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75856" y="4005064"/>
            <a:ext cx="3096344" cy="2479543"/>
          </a:xfrm>
          <a:prstGeom prst="rect">
            <a:avLst/>
          </a:prstGeom>
        </p:spPr>
      </p:pic>
      <p:sp>
        <p:nvSpPr>
          <p:cNvPr id="5" name="標題 1"/>
          <p:cNvSpPr txBox="1">
            <a:spLocks/>
          </p:cNvSpPr>
          <p:nvPr/>
        </p:nvSpPr>
        <p:spPr>
          <a:xfrm>
            <a:off x="827584" y="1556792"/>
            <a:ext cx="7772400" cy="1944216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6000" b="0" i="0" u="none" strike="noStrike" kern="1200" cap="none" spc="-10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標楷體" pitchFamily="65" charset="-120"/>
                <a:ea typeface="標楷體" pitchFamily="65" charset="-120"/>
                <a:cs typeface="+mj-cs"/>
              </a:rPr>
              <a:t>讓我們同心協力</a:t>
            </a:r>
            <a:r>
              <a:rPr kumimoji="0" lang="en-US" altLang="zh-TW" sz="6000" b="0" i="0" u="none" strike="noStrike" kern="1200" cap="none" spc="-10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標楷體" pitchFamily="65" charset="-120"/>
                <a:ea typeface="標楷體" pitchFamily="65" charset="-120"/>
                <a:cs typeface="+mj-cs"/>
              </a:rPr>
              <a:t/>
            </a:r>
            <a:br>
              <a:rPr kumimoji="0" lang="en-US" altLang="zh-TW" sz="6000" b="0" i="0" u="none" strike="noStrike" kern="1200" cap="none" spc="-10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標楷體" pitchFamily="65" charset="-120"/>
                <a:ea typeface="標楷體" pitchFamily="65" charset="-120"/>
                <a:cs typeface="+mj-cs"/>
              </a:rPr>
            </a:br>
            <a:r>
              <a:rPr kumimoji="0" lang="zh-TW" altLang="en-US" sz="6000" b="0" i="0" u="none" strike="noStrike" kern="1200" cap="none" spc="-10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標楷體" pitchFamily="65" charset="-120"/>
                <a:ea typeface="標楷體" pitchFamily="65" charset="-120"/>
                <a:cs typeface="+mj-cs"/>
              </a:rPr>
              <a:t>翻轉地球吧</a:t>
            </a:r>
            <a:r>
              <a:rPr kumimoji="0" lang="en-US" altLang="zh-TW" sz="6000" b="0" i="0" u="none" strike="noStrike" kern="1200" cap="none" spc="-10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標楷體" pitchFamily="65" charset="-120"/>
                <a:ea typeface="標楷體" pitchFamily="65" charset="-120"/>
                <a:cs typeface="+mj-cs"/>
              </a:rPr>
              <a:t>!</a:t>
            </a:r>
            <a:endParaRPr kumimoji="0" lang="zh-TW" altLang="en-US" sz="6000" b="0" i="0" u="none" strike="noStrike" kern="1200" cap="none" spc="-10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標楷體" pitchFamily="65" charset="-120"/>
              <a:ea typeface="標楷體" pitchFamily="65" charset="-120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323528" y="3933056"/>
            <a:ext cx="8458200" cy="1222375"/>
          </a:xfrm>
        </p:spPr>
        <p:txBody>
          <a:bodyPr>
            <a:noAutofit/>
          </a:bodyPr>
          <a:lstStyle/>
          <a:p>
            <a:r>
              <a:rPr lang="zh-TW" altLang="en-US" sz="80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創意行動挑戰競賽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323528" y="2708920"/>
            <a:ext cx="8458200" cy="914400"/>
          </a:xfrm>
        </p:spPr>
        <p:txBody>
          <a:bodyPr/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東湖國中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馬文慧老師、楊淑宜老師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pic>
        <p:nvPicPr>
          <p:cNvPr id="4" name="圖片 3" descr="images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51807" y="476672"/>
            <a:ext cx="3879703" cy="3024336"/>
          </a:xfrm>
          <a:prstGeom prst="rect">
            <a:avLst/>
          </a:prstGeom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686800" cy="838200"/>
          </a:xfrm>
        </p:spPr>
        <p:txBody>
          <a:bodyPr>
            <a:noAutofit/>
          </a:bodyPr>
          <a:lstStyle/>
          <a:p>
            <a:r>
              <a:rPr lang="zh-TW" altLang="en-US" sz="6000" b="1" dirty="0" smtClean="0">
                <a:solidFill>
                  <a:srgbClr val="CC66FF"/>
                </a:solidFill>
                <a:latin typeface="標楷體" pitchFamily="65" charset="-120"/>
                <a:ea typeface="標楷體" pitchFamily="65" charset="-120"/>
              </a:rPr>
              <a:t>競賽辦法</a:t>
            </a:r>
            <a:r>
              <a:rPr lang="en-US" altLang="zh-TW" sz="6000" b="1" dirty="0" smtClean="0">
                <a:solidFill>
                  <a:srgbClr val="CC66FF"/>
                </a:solidFill>
                <a:latin typeface="標楷體" pitchFamily="65" charset="-120"/>
                <a:ea typeface="標楷體" pitchFamily="65" charset="-120"/>
              </a:rPr>
              <a:t>1</a:t>
            </a:r>
            <a:endParaRPr lang="zh-TW" altLang="en-US" sz="6000" b="1" dirty="0">
              <a:solidFill>
                <a:srgbClr val="CC66FF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51520" y="1700808"/>
            <a:ext cx="8686800" cy="2664296"/>
          </a:xfrm>
        </p:spPr>
        <p:txBody>
          <a:bodyPr>
            <a:noAutofit/>
          </a:bodyPr>
          <a:lstStyle/>
          <a:p>
            <a:r>
              <a:rPr lang="zh-TW" altLang="en-US" sz="4800" b="1" dirty="0" smtClean="0">
                <a:solidFill>
                  <a:srgbClr val="99FF66"/>
                </a:solidFill>
                <a:latin typeface="標楷體" pitchFamily="65" charset="-120"/>
                <a:ea typeface="標楷體" pitchFamily="65" charset="-120"/>
              </a:rPr>
              <a:t>初賽時間</a:t>
            </a:r>
            <a:r>
              <a:rPr lang="en-US" altLang="zh-TW" sz="4800" b="1" dirty="0" smtClean="0">
                <a:solidFill>
                  <a:srgbClr val="99FF66"/>
                </a:solidFill>
                <a:latin typeface="標楷體" pitchFamily="65" charset="-120"/>
                <a:ea typeface="標楷體" pitchFamily="65" charset="-120"/>
              </a:rPr>
              <a:t>:</a:t>
            </a:r>
            <a:r>
              <a:rPr lang="en-US" altLang="zh-TW" sz="4800" b="1" dirty="0" smtClean="0">
                <a:solidFill>
                  <a:srgbClr val="00B0F0"/>
                </a:solidFill>
                <a:latin typeface="標楷體" pitchFamily="65" charset="-120"/>
                <a:ea typeface="標楷體" pitchFamily="65" charset="-120"/>
              </a:rPr>
              <a:t>4/14-4/17</a:t>
            </a:r>
            <a:r>
              <a:rPr lang="zh-TW" altLang="en-US" sz="4800" b="1" dirty="0" smtClean="0">
                <a:solidFill>
                  <a:srgbClr val="00B0F0"/>
                </a:solidFill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4800" b="1" dirty="0" smtClean="0">
              <a:solidFill>
                <a:srgbClr val="00B0F0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4800" b="1" dirty="0" smtClean="0">
                <a:solidFill>
                  <a:srgbClr val="99FF66"/>
                </a:solidFill>
                <a:latin typeface="標楷體" pitchFamily="65" charset="-120"/>
                <a:ea typeface="標楷體" pitchFamily="65" charset="-120"/>
              </a:rPr>
              <a:t>初賽地點</a:t>
            </a:r>
            <a:r>
              <a:rPr lang="en-US" altLang="zh-TW" sz="4800" b="1" dirty="0" smtClean="0">
                <a:solidFill>
                  <a:srgbClr val="99FF66"/>
                </a:solidFill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sz="4800" b="1" dirty="0" smtClean="0">
                <a:solidFill>
                  <a:srgbClr val="00B0F0"/>
                </a:solidFill>
                <a:latin typeface="標楷體" pitchFamily="65" charset="-120"/>
                <a:ea typeface="標楷體" pitchFamily="65" charset="-120"/>
              </a:rPr>
              <a:t>各班教室。</a:t>
            </a:r>
            <a:endParaRPr lang="en-US" altLang="zh-TW" sz="4800" b="1" dirty="0" smtClean="0">
              <a:solidFill>
                <a:srgbClr val="00B0F0"/>
              </a:solidFill>
              <a:latin typeface="標楷體" pitchFamily="65" charset="-120"/>
              <a:ea typeface="標楷體" pitchFamily="65" charset="-120"/>
            </a:endParaRPr>
          </a:p>
          <a:p>
            <a:endParaRPr lang="zh-TW" altLang="en-US" sz="4800" b="1" dirty="0">
              <a:solidFill>
                <a:srgbClr val="000099"/>
              </a:solidFill>
              <a:latin typeface="標楷體" pitchFamily="65" charset="-120"/>
              <a:ea typeface="標楷體" pitchFamily="65" charset="-120"/>
            </a:endParaRPr>
          </a:p>
        </p:txBody>
      </p:sp>
      <p:pic>
        <p:nvPicPr>
          <p:cNvPr id="4" name="圖片 3" descr="strip_commo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43608" y="4005064"/>
            <a:ext cx="6984776" cy="1827558"/>
          </a:xfrm>
          <a:prstGeom prst="rect">
            <a:avLst/>
          </a:prstGeom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686800" cy="838200"/>
          </a:xfrm>
        </p:spPr>
        <p:txBody>
          <a:bodyPr>
            <a:noAutofit/>
          </a:bodyPr>
          <a:lstStyle/>
          <a:p>
            <a:r>
              <a:rPr lang="zh-TW" altLang="en-US" sz="6000" b="1" dirty="0" smtClean="0">
                <a:solidFill>
                  <a:srgbClr val="CC66FF"/>
                </a:solidFill>
                <a:latin typeface="標楷體" pitchFamily="65" charset="-120"/>
                <a:ea typeface="標楷體" pitchFamily="65" charset="-120"/>
              </a:rPr>
              <a:t>競賽辦法</a:t>
            </a:r>
            <a:r>
              <a:rPr lang="en-US" altLang="zh-TW" sz="6000" b="1" dirty="0" smtClean="0">
                <a:solidFill>
                  <a:srgbClr val="CC66FF"/>
                </a:solidFill>
                <a:latin typeface="標楷體" pitchFamily="65" charset="-120"/>
                <a:ea typeface="標楷體" pitchFamily="65" charset="-120"/>
              </a:rPr>
              <a:t>2</a:t>
            </a:r>
            <a:endParaRPr lang="zh-TW" altLang="en-US" sz="6000" b="1" dirty="0">
              <a:solidFill>
                <a:srgbClr val="CC66FF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0" y="1196752"/>
            <a:ext cx="9144000" cy="5303838"/>
          </a:xfrm>
        </p:spPr>
        <p:txBody>
          <a:bodyPr>
            <a:noAutofit/>
          </a:bodyPr>
          <a:lstStyle/>
          <a:p>
            <a:r>
              <a:rPr lang="zh-TW" altLang="en-US" sz="4800" b="1" dirty="0" smtClean="0">
                <a:solidFill>
                  <a:srgbClr val="99FF66"/>
                </a:solidFill>
                <a:latin typeface="標楷體" pitchFamily="65" charset="-120"/>
                <a:ea typeface="標楷體" pitchFamily="65" charset="-120"/>
              </a:rPr>
              <a:t>各班代表組別製作一張海報</a:t>
            </a:r>
            <a:r>
              <a:rPr lang="en-US" altLang="zh-TW" sz="4800" b="1" dirty="0" smtClean="0">
                <a:solidFill>
                  <a:srgbClr val="99FF66"/>
                </a:solidFill>
                <a:latin typeface="標楷體" pitchFamily="65" charset="-120"/>
                <a:ea typeface="標楷體" pitchFamily="65" charset="-120"/>
              </a:rPr>
              <a:t>:</a:t>
            </a:r>
          </a:p>
          <a:p>
            <a:pPr lvl="1"/>
            <a:r>
              <a:rPr lang="zh-TW" altLang="en-US" sz="4800" b="1" dirty="0" smtClean="0">
                <a:solidFill>
                  <a:srgbClr val="00B0F0"/>
                </a:solidFill>
                <a:latin typeface="標楷體" pitchFamily="65" charset="-120"/>
                <a:ea typeface="標楷體" pitchFamily="65" charset="-120"/>
              </a:rPr>
              <a:t>編號、主題、計畫說明、</a:t>
            </a:r>
            <a:endParaRPr lang="en-US" altLang="zh-TW" sz="4800" b="1" dirty="0" smtClean="0">
              <a:solidFill>
                <a:srgbClr val="00B0F0"/>
              </a:solidFill>
              <a:latin typeface="標楷體" pitchFamily="65" charset="-120"/>
              <a:ea typeface="標楷體" pitchFamily="65" charset="-120"/>
            </a:endParaRPr>
          </a:p>
          <a:p>
            <a:pPr lvl="1">
              <a:buNone/>
            </a:pPr>
            <a:r>
              <a:rPr lang="zh-TW" altLang="en-US" sz="4800" b="1" dirty="0" smtClean="0">
                <a:solidFill>
                  <a:srgbClr val="00B0F0"/>
                </a:solidFill>
                <a:latin typeface="標楷體" pitchFamily="65" charset="-120"/>
                <a:ea typeface="標楷體" pitchFamily="65" charset="-120"/>
              </a:rPr>
              <a:t>  執行過程與結果。</a:t>
            </a:r>
            <a:endParaRPr lang="en-US" altLang="zh-TW" sz="4800" b="1" dirty="0" smtClean="0">
              <a:solidFill>
                <a:srgbClr val="00B0F0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sz="5200" b="1" dirty="0" smtClean="0">
                <a:solidFill>
                  <a:srgbClr val="99FF66"/>
                </a:solidFill>
                <a:latin typeface="標楷體" pitchFamily="65" charset="-120"/>
                <a:ea typeface="標楷體" pitchFamily="65" charset="-120"/>
              </a:rPr>
              <a:t>4/21-4/24</a:t>
            </a:r>
            <a:r>
              <a:rPr lang="zh-TW" altLang="en-US" sz="5200" b="1" dirty="0" smtClean="0">
                <a:solidFill>
                  <a:srgbClr val="99FF66"/>
                </a:solidFill>
                <a:latin typeface="標楷體" pitchFamily="65" charset="-120"/>
                <a:ea typeface="標楷體" pitchFamily="65" charset="-120"/>
              </a:rPr>
              <a:t>張貼於川堂展示。</a:t>
            </a:r>
            <a:endParaRPr lang="en-US" altLang="zh-TW" sz="5200" b="1" dirty="0" smtClean="0">
              <a:solidFill>
                <a:srgbClr val="99FF66"/>
              </a:solidFill>
              <a:latin typeface="標楷體" pitchFamily="65" charset="-120"/>
              <a:ea typeface="標楷體" pitchFamily="65" charset="-120"/>
            </a:endParaRPr>
          </a:p>
        </p:txBody>
      </p:sp>
      <p:pic>
        <p:nvPicPr>
          <p:cNvPr id="4" name="圖片 3" descr="banner_taiwa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99992" y="5085184"/>
            <a:ext cx="4377329" cy="1584176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TW" dirty="0" smtClean="0"/>
              <a:t>DFC</a:t>
            </a:r>
            <a:r>
              <a:rPr lang="zh-TW" altLang="en-US" dirty="0" smtClean="0"/>
              <a:t>許芯瑋</a:t>
            </a:r>
            <a:endParaRPr lang="zh-TW" altLang="en-US" dirty="0"/>
          </a:p>
        </p:txBody>
      </p:sp>
      <p:pic>
        <p:nvPicPr>
          <p:cNvPr id="4" name="內容版面配置區 3" descr="下載.jpg">
            <a:hlinkClick r:id="rId2"/>
          </p:cNvPr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 r="9756" b="25339"/>
          <a:stretch>
            <a:fillRect/>
          </a:stretch>
        </p:blipFill>
        <p:spPr>
          <a:xfrm>
            <a:off x="2483768" y="1772815"/>
            <a:ext cx="3816424" cy="474474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686800" cy="838200"/>
          </a:xfrm>
        </p:spPr>
        <p:txBody>
          <a:bodyPr>
            <a:noAutofit/>
          </a:bodyPr>
          <a:lstStyle/>
          <a:p>
            <a:r>
              <a:rPr lang="zh-TW" altLang="en-US" sz="6000" b="1" dirty="0" smtClean="0">
                <a:solidFill>
                  <a:srgbClr val="CC66FF"/>
                </a:solidFill>
                <a:latin typeface="標楷體" pitchFamily="65" charset="-120"/>
                <a:ea typeface="標楷體" pitchFamily="65" charset="-120"/>
              </a:rPr>
              <a:t>競賽辦法</a:t>
            </a:r>
            <a:r>
              <a:rPr lang="en-US" altLang="zh-TW" sz="6000" b="1" dirty="0" smtClean="0">
                <a:solidFill>
                  <a:srgbClr val="CC66FF"/>
                </a:solidFill>
                <a:latin typeface="標楷體" pitchFamily="65" charset="-120"/>
                <a:ea typeface="標楷體" pitchFamily="65" charset="-120"/>
              </a:rPr>
              <a:t>3</a:t>
            </a:r>
            <a:endParaRPr lang="zh-TW" altLang="en-US" sz="6000" b="1" dirty="0">
              <a:solidFill>
                <a:srgbClr val="CC66FF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51520" y="3573016"/>
            <a:ext cx="8686800" cy="2808312"/>
          </a:xfrm>
        </p:spPr>
        <p:txBody>
          <a:bodyPr>
            <a:noAutofit/>
          </a:bodyPr>
          <a:lstStyle/>
          <a:p>
            <a:r>
              <a:rPr lang="en-US" altLang="zh-TW" sz="4800" b="1" dirty="0" smtClean="0">
                <a:solidFill>
                  <a:srgbClr val="00B0F0"/>
                </a:solidFill>
                <a:latin typeface="標楷體" pitchFamily="65" charset="-120"/>
                <a:ea typeface="標楷體" pitchFamily="65" charset="-120"/>
              </a:rPr>
              <a:t>7</a:t>
            </a:r>
            <a:r>
              <a:rPr lang="zh-TW" altLang="en-US" sz="4800" b="1" dirty="0" smtClean="0">
                <a:solidFill>
                  <a:srgbClr val="00B0F0"/>
                </a:solidFill>
                <a:latin typeface="標楷體" pitchFamily="65" charset="-120"/>
                <a:ea typeface="標楷體" pitchFamily="65" charset="-120"/>
              </a:rPr>
              <a:t>年級學生</a:t>
            </a:r>
            <a:r>
              <a:rPr lang="zh-TW" altLang="en-US" sz="4800" b="1" dirty="0" smtClean="0">
                <a:solidFill>
                  <a:srgbClr val="99FF66"/>
                </a:solidFill>
                <a:latin typeface="標楷體" pitchFamily="65" charset="-120"/>
                <a:ea typeface="標楷體" pitchFamily="65" charset="-120"/>
              </a:rPr>
              <a:t>每人</a:t>
            </a:r>
            <a:r>
              <a:rPr lang="en-US" altLang="zh-TW" sz="4800" b="1" dirty="0" smtClean="0">
                <a:solidFill>
                  <a:srgbClr val="99FF66"/>
                </a:solidFill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4800" b="1" dirty="0" smtClean="0">
                <a:solidFill>
                  <a:srgbClr val="99FF66"/>
                </a:solidFill>
                <a:latin typeface="標楷體" pitchFamily="65" charset="-120"/>
                <a:ea typeface="標楷體" pitchFamily="65" charset="-120"/>
              </a:rPr>
              <a:t>票。</a:t>
            </a:r>
            <a:endParaRPr lang="en-US" altLang="zh-TW" sz="4800" b="1" dirty="0" smtClean="0">
              <a:solidFill>
                <a:srgbClr val="99FF66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zh-TW" altLang="en-US" sz="4800" b="1" dirty="0" smtClean="0">
                <a:solidFill>
                  <a:srgbClr val="99FF66"/>
                </a:solidFill>
                <a:latin typeface="標楷體" pitchFamily="65" charset="-120"/>
                <a:ea typeface="標楷體" pitchFamily="65" charset="-120"/>
              </a:rPr>
              <a:t>  </a:t>
            </a:r>
            <a:r>
              <a:rPr lang="en-US" altLang="zh-TW" sz="4800" b="1" dirty="0" smtClean="0">
                <a:solidFill>
                  <a:srgbClr val="99FF66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4800" b="1" dirty="0" smtClean="0">
                <a:solidFill>
                  <a:srgbClr val="99FF66"/>
                </a:solidFill>
                <a:latin typeface="標楷體" pitchFamily="65" charset="-120"/>
                <a:ea typeface="標楷體" pitchFamily="65" charset="-120"/>
              </a:rPr>
              <a:t>不能投給自己班</a:t>
            </a:r>
            <a:r>
              <a:rPr lang="en-US" altLang="zh-TW" sz="4800" b="1" dirty="0" smtClean="0">
                <a:solidFill>
                  <a:srgbClr val="99FF66"/>
                </a:solidFill>
                <a:latin typeface="標楷體" pitchFamily="65" charset="-120"/>
                <a:ea typeface="標楷體" pitchFamily="65" charset="-120"/>
              </a:rPr>
              <a:t>)</a:t>
            </a:r>
          </a:p>
          <a:p>
            <a:r>
              <a:rPr lang="zh-TW" altLang="en-US" sz="4800" b="1" dirty="0" smtClean="0">
                <a:solidFill>
                  <a:srgbClr val="00B0F0"/>
                </a:solidFill>
                <a:latin typeface="標楷體" pitchFamily="65" charset="-120"/>
                <a:ea typeface="標楷體" pitchFamily="65" charset="-120"/>
              </a:rPr>
              <a:t>全校教職員</a:t>
            </a:r>
            <a:r>
              <a:rPr lang="zh-TW" altLang="en-US" sz="4800" b="1" dirty="0" smtClean="0">
                <a:solidFill>
                  <a:srgbClr val="99FF66"/>
                </a:solidFill>
                <a:latin typeface="標楷體" pitchFamily="65" charset="-120"/>
                <a:ea typeface="標楷體" pitchFamily="65" charset="-120"/>
              </a:rPr>
              <a:t>每人</a:t>
            </a:r>
            <a:r>
              <a:rPr lang="en-US" altLang="zh-TW" sz="4800" b="1" dirty="0" smtClean="0">
                <a:solidFill>
                  <a:srgbClr val="99FF66"/>
                </a:solidFill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4800" b="1" dirty="0" smtClean="0">
                <a:solidFill>
                  <a:srgbClr val="99FF66"/>
                </a:solidFill>
                <a:latin typeface="標楷體" pitchFamily="65" charset="-120"/>
                <a:ea typeface="標楷體" pitchFamily="65" charset="-120"/>
              </a:rPr>
              <a:t>票。</a:t>
            </a:r>
            <a:endParaRPr lang="en-US" altLang="zh-TW" sz="4800" b="1" dirty="0" smtClean="0">
              <a:solidFill>
                <a:srgbClr val="99FF66"/>
              </a:solidFill>
              <a:latin typeface="標楷體" pitchFamily="65" charset="-120"/>
              <a:ea typeface="標楷體" pitchFamily="65" charset="-120"/>
            </a:endParaRPr>
          </a:p>
          <a:p>
            <a:endParaRPr lang="en-US" altLang="zh-TW" sz="4800" b="1" dirty="0" smtClean="0">
              <a:solidFill>
                <a:srgbClr val="00B050"/>
              </a:solidFill>
              <a:latin typeface="標楷體" pitchFamily="65" charset="-120"/>
              <a:ea typeface="標楷體" pitchFamily="65" charset="-120"/>
            </a:endParaRPr>
          </a:p>
          <a:p>
            <a:endParaRPr lang="zh-TW" altLang="en-US" sz="4800" b="1" dirty="0">
              <a:solidFill>
                <a:srgbClr val="000099"/>
              </a:solidFill>
              <a:latin typeface="標楷體" pitchFamily="65" charset="-120"/>
              <a:ea typeface="標楷體" pitchFamily="65" charset="-120"/>
            </a:endParaRPr>
          </a:p>
        </p:txBody>
      </p:sp>
      <p:pic>
        <p:nvPicPr>
          <p:cNvPr id="4" name="圖片 3" descr="images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15616" y="1340768"/>
            <a:ext cx="6408712" cy="1897725"/>
          </a:xfrm>
          <a:prstGeom prst="rect">
            <a:avLst/>
          </a:prstGeom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686800" cy="838200"/>
          </a:xfrm>
        </p:spPr>
        <p:txBody>
          <a:bodyPr>
            <a:noAutofit/>
          </a:bodyPr>
          <a:lstStyle/>
          <a:p>
            <a:r>
              <a:rPr lang="zh-TW" altLang="en-US" sz="6000" b="1" dirty="0" smtClean="0">
                <a:solidFill>
                  <a:srgbClr val="CC66FF"/>
                </a:solidFill>
                <a:latin typeface="標楷體" pitchFamily="65" charset="-120"/>
                <a:ea typeface="標楷體" pitchFamily="65" charset="-120"/>
              </a:rPr>
              <a:t>競賽辦法</a:t>
            </a:r>
            <a:r>
              <a:rPr lang="en-US" altLang="zh-TW" sz="6000" b="1" dirty="0" smtClean="0">
                <a:solidFill>
                  <a:srgbClr val="CC66FF"/>
                </a:solidFill>
                <a:latin typeface="標楷體" pitchFamily="65" charset="-120"/>
                <a:ea typeface="標楷體" pitchFamily="65" charset="-120"/>
              </a:rPr>
              <a:t>4</a:t>
            </a:r>
            <a:endParaRPr lang="zh-TW" altLang="en-US" sz="6000" b="1" dirty="0">
              <a:solidFill>
                <a:srgbClr val="CC66FF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268760"/>
            <a:ext cx="8686800" cy="5303838"/>
          </a:xfrm>
        </p:spPr>
        <p:txBody>
          <a:bodyPr>
            <a:noAutofit/>
          </a:bodyPr>
          <a:lstStyle/>
          <a:p>
            <a:r>
              <a:rPr lang="zh-TW" altLang="en-US" sz="4800" b="1" dirty="0" smtClean="0">
                <a:solidFill>
                  <a:srgbClr val="00B0F0"/>
                </a:solidFill>
                <a:latin typeface="標楷體" pitchFamily="65" charset="-120"/>
                <a:ea typeface="標楷體" pitchFamily="65" charset="-120"/>
              </a:rPr>
              <a:t>獎勵</a:t>
            </a:r>
            <a:r>
              <a:rPr lang="en-US" altLang="zh-TW" sz="4800" b="1" dirty="0" smtClean="0">
                <a:solidFill>
                  <a:srgbClr val="00B0F0"/>
                </a:solidFill>
                <a:latin typeface="標楷體" pitchFamily="65" charset="-120"/>
                <a:ea typeface="標楷體" pitchFamily="65" charset="-120"/>
              </a:rPr>
              <a:t>:</a:t>
            </a:r>
          </a:p>
          <a:p>
            <a:r>
              <a:rPr lang="zh-TW" altLang="en-US" sz="4800" b="1" dirty="0" smtClean="0">
                <a:solidFill>
                  <a:srgbClr val="99FF66"/>
                </a:solidFill>
                <a:latin typeface="標楷體" pitchFamily="65" charset="-120"/>
                <a:ea typeface="標楷體" pitchFamily="65" charset="-120"/>
              </a:rPr>
              <a:t>第</a:t>
            </a:r>
            <a:r>
              <a:rPr lang="en-US" altLang="zh-TW" sz="4800" b="1" dirty="0" smtClean="0">
                <a:solidFill>
                  <a:srgbClr val="99FF66"/>
                </a:solidFill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4800" b="1" dirty="0" smtClean="0">
                <a:solidFill>
                  <a:srgbClr val="99FF66"/>
                </a:solidFill>
                <a:latin typeface="標楷體" pitchFamily="65" charset="-120"/>
                <a:ea typeface="標楷體" pitchFamily="65" charset="-120"/>
              </a:rPr>
              <a:t>名</a:t>
            </a:r>
            <a:r>
              <a:rPr lang="en-US" altLang="zh-TW" sz="4800" b="1" dirty="0" smtClean="0">
                <a:solidFill>
                  <a:srgbClr val="99FF66"/>
                </a:solidFill>
                <a:latin typeface="標楷體" pitchFamily="65" charset="-120"/>
                <a:ea typeface="標楷體" pitchFamily="65" charset="-120"/>
              </a:rPr>
              <a:t>~</a:t>
            </a:r>
            <a:r>
              <a:rPr lang="zh-TW" altLang="en-US" sz="4800" b="1" dirty="0" smtClean="0">
                <a:solidFill>
                  <a:srgbClr val="99FF66"/>
                </a:solidFill>
                <a:latin typeface="標楷體" pitchFamily="65" charset="-120"/>
                <a:ea typeface="標楷體" pitchFamily="65" charset="-120"/>
              </a:rPr>
              <a:t>獎狀</a:t>
            </a:r>
            <a:r>
              <a:rPr lang="en-US" altLang="zh-TW" sz="4800" b="1" dirty="0" smtClean="0">
                <a:solidFill>
                  <a:srgbClr val="99FF66"/>
                </a:solidFill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4800" b="1" dirty="0" smtClean="0">
                <a:solidFill>
                  <a:srgbClr val="99FF66"/>
                </a:solidFill>
                <a:latin typeface="標楷體" pitchFamily="65" charset="-120"/>
                <a:ea typeface="標楷體" pitchFamily="65" charset="-120"/>
              </a:rPr>
              <a:t>張、嘉獎</a:t>
            </a:r>
            <a:r>
              <a:rPr lang="en-US" altLang="zh-TW" sz="4800" b="1" dirty="0" smtClean="0">
                <a:solidFill>
                  <a:srgbClr val="99FF66"/>
                </a:solidFill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en-US" sz="4800" b="1" dirty="0" smtClean="0">
                <a:solidFill>
                  <a:srgbClr val="99FF66"/>
                </a:solidFill>
                <a:latin typeface="標楷體" pitchFamily="65" charset="-120"/>
                <a:ea typeface="標楷體" pitchFamily="65" charset="-120"/>
              </a:rPr>
              <a:t>次。</a:t>
            </a:r>
            <a:endParaRPr lang="en-US" altLang="zh-TW" sz="4800" b="1" dirty="0" smtClean="0">
              <a:solidFill>
                <a:srgbClr val="99FF66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4800" b="1" dirty="0" smtClean="0">
                <a:solidFill>
                  <a:srgbClr val="99FF66"/>
                </a:solidFill>
                <a:latin typeface="標楷體" pitchFamily="65" charset="-120"/>
                <a:ea typeface="標楷體" pitchFamily="65" charset="-120"/>
              </a:rPr>
              <a:t>第</a:t>
            </a:r>
            <a:r>
              <a:rPr lang="en-US" altLang="zh-TW" sz="4800" b="1" dirty="0" smtClean="0">
                <a:solidFill>
                  <a:srgbClr val="99FF66"/>
                </a:solidFill>
                <a:latin typeface="標楷體" pitchFamily="65" charset="-120"/>
                <a:ea typeface="標楷體" pitchFamily="65" charset="-120"/>
              </a:rPr>
              <a:t>2-3</a:t>
            </a:r>
            <a:r>
              <a:rPr lang="zh-TW" altLang="en-US" sz="4800" b="1" dirty="0" smtClean="0">
                <a:solidFill>
                  <a:srgbClr val="99FF66"/>
                </a:solidFill>
                <a:latin typeface="標楷體" pitchFamily="65" charset="-120"/>
                <a:ea typeface="標楷體" pitchFamily="65" charset="-120"/>
              </a:rPr>
              <a:t>名</a:t>
            </a:r>
            <a:r>
              <a:rPr lang="en-US" altLang="zh-TW" sz="4800" b="1" dirty="0" smtClean="0">
                <a:solidFill>
                  <a:srgbClr val="99FF66"/>
                </a:solidFill>
                <a:latin typeface="標楷體" pitchFamily="65" charset="-120"/>
                <a:ea typeface="標楷體" pitchFamily="65" charset="-120"/>
              </a:rPr>
              <a:t>~</a:t>
            </a:r>
            <a:r>
              <a:rPr lang="zh-TW" altLang="en-US" sz="4800" b="1" dirty="0" smtClean="0">
                <a:solidFill>
                  <a:srgbClr val="99FF66"/>
                </a:solidFill>
                <a:latin typeface="標楷體" pitchFamily="65" charset="-120"/>
                <a:ea typeface="標楷體" pitchFamily="65" charset="-120"/>
              </a:rPr>
              <a:t>獎狀</a:t>
            </a:r>
            <a:r>
              <a:rPr lang="en-US" altLang="zh-TW" sz="4800" b="1" dirty="0" smtClean="0">
                <a:solidFill>
                  <a:srgbClr val="99FF66"/>
                </a:solidFill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4800" b="1" dirty="0" smtClean="0">
                <a:solidFill>
                  <a:srgbClr val="99FF66"/>
                </a:solidFill>
                <a:latin typeface="標楷體" pitchFamily="65" charset="-120"/>
                <a:ea typeface="標楷體" pitchFamily="65" charset="-120"/>
              </a:rPr>
              <a:t>張、嘉獎</a:t>
            </a:r>
            <a:r>
              <a:rPr lang="en-US" altLang="zh-TW" sz="4800" b="1" dirty="0" smtClean="0">
                <a:solidFill>
                  <a:srgbClr val="99FF66"/>
                </a:solidFill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4800" b="1" dirty="0" smtClean="0">
                <a:solidFill>
                  <a:srgbClr val="99FF66"/>
                </a:solidFill>
                <a:latin typeface="標楷體" pitchFamily="65" charset="-120"/>
                <a:ea typeface="標楷體" pitchFamily="65" charset="-120"/>
              </a:rPr>
              <a:t>次。</a:t>
            </a:r>
            <a:endParaRPr lang="en-US" altLang="zh-TW" sz="4800" b="1" dirty="0" smtClean="0">
              <a:solidFill>
                <a:srgbClr val="99FF66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4800" b="1" dirty="0" smtClean="0">
                <a:solidFill>
                  <a:srgbClr val="99FF66"/>
                </a:solidFill>
                <a:latin typeface="標楷體" pitchFamily="65" charset="-120"/>
                <a:ea typeface="標楷體" pitchFamily="65" charset="-120"/>
              </a:rPr>
              <a:t>第</a:t>
            </a:r>
            <a:r>
              <a:rPr lang="en-US" altLang="zh-TW" sz="4800" b="1" dirty="0" smtClean="0">
                <a:solidFill>
                  <a:srgbClr val="99FF66"/>
                </a:solidFill>
                <a:latin typeface="標楷體" pitchFamily="65" charset="-120"/>
                <a:ea typeface="標楷體" pitchFamily="65" charset="-120"/>
              </a:rPr>
              <a:t>4-6</a:t>
            </a:r>
            <a:r>
              <a:rPr lang="zh-TW" altLang="en-US" sz="4800" b="1" dirty="0" smtClean="0">
                <a:solidFill>
                  <a:srgbClr val="99FF66"/>
                </a:solidFill>
                <a:latin typeface="標楷體" pitchFamily="65" charset="-120"/>
                <a:ea typeface="標楷體" pitchFamily="65" charset="-120"/>
              </a:rPr>
              <a:t>名</a:t>
            </a:r>
            <a:r>
              <a:rPr lang="en-US" altLang="zh-TW" sz="4800" b="1" dirty="0" smtClean="0">
                <a:solidFill>
                  <a:srgbClr val="99FF66"/>
                </a:solidFill>
                <a:latin typeface="標楷體" pitchFamily="65" charset="-120"/>
                <a:ea typeface="標楷體" pitchFamily="65" charset="-120"/>
              </a:rPr>
              <a:t>~</a:t>
            </a:r>
            <a:r>
              <a:rPr lang="zh-TW" altLang="en-US" sz="4800" b="1" dirty="0" smtClean="0">
                <a:solidFill>
                  <a:srgbClr val="99FF66"/>
                </a:solidFill>
                <a:latin typeface="標楷體" pitchFamily="65" charset="-120"/>
                <a:ea typeface="標楷體" pitchFamily="65" charset="-120"/>
              </a:rPr>
              <a:t>嘉獎</a:t>
            </a:r>
            <a:r>
              <a:rPr lang="en-US" altLang="zh-TW" sz="4800" b="1" dirty="0" smtClean="0">
                <a:solidFill>
                  <a:srgbClr val="99FF66"/>
                </a:solidFill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4800" b="1" dirty="0" smtClean="0">
                <a:solidFill>
                  <a:srgbClr val="99FF66"/>
                </a:solidFill>
                <a:latin typeface="標楷體" pitchFamily="65" charset="-120"/>
                <a:ea typeface="標楷體" pitchFamily="65" charset="-120"/>
              </a:rPr>
              <a:t>次。</a:t>
            </a:r>
            <a:endParaRPr lang="en-US" altLang="zh-TW" sz="4800" b="1" dirty="0" smtClean="0">
              <a:solidFill>
                <a:srgbClr val="99FF66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4800" b="1" dirty="0" smtClean="0">
                <a:solidFill>
                  <a:srgbClr val="99FF66"/>
                </a:solidFill>
                <a:latin typeface="標楷體" pitchFamily="65" charset="-120"/>
                <a:ea typeface="標楷體" pitchFamily="65" charset="-120"/>
              </a:rPr>
              <a:t>特殊獎</a:t>
            </a:r>
            <a:r>
              <a:rPr lang="en-US" altLang="zh-TW" sz="4800" b="1" dirty="0" smtClean="0">
                <a:solidFill>
                  <a:srgbClr val="99FF66"/>
                </a:solidFill>
                <a:latin typeface="標楷體" pitchFamily="65" charset="-120"/>
                <a:ea typeface="標楷體" pitchFamily="65" charset="-120"/>
              </a:rPr>
              <a:t>~</a:t>
            </a:r>
            <a:r>
              <a:rPr lang="zh-TW" altLang="en-US" sz="4800" b="1" dirty="0" smtClean="0">
                <a:solidFill>
                  <a:srgbClr val="99FF66"/>
                </a:solidFill>
                <a:latin typeface="標楷體" pitchFamily="65" charset="-120"/>
                <a:ea typeface="標楷體" pitchFamily="65" charset="-120"/>
              </a:rPr>
              <a:t>創意、勇氣、團結</a:t>
            </a:r>
            <a:r>
              <a:rPr lang="en-US" altLang="zh-TW" sz="4800" b="1" dirty="0" smtClean="0">
                <a:solidFill>
                  <a:srgbClr val="99FF66"/>
                </a:solidFill>
                <a:latin typeface="標楷體" pitchFamily="65" charset="-120"/>
                <a:ea typeface="標楷體" pitchFamily="65" charset="-120"/>
              </a:rPr>
              <a:t>…</a:t>
            </a:r>
          </a:p>
          <a:p>
            <a:r>
              <a:rPr lang="zh-TW" altLang="en-US" sz="4800" b="1" dirty="0" smtClean="0">
                <a:solidFill>
                  <a:srgbClr val="99FF66"/>
                </a:solidFill>
                <a:latin typeface="標楷體" pitchFamily="65" charset="-120"/>
                <a:ea typeface="標楷體" pitchFamily="65" charset="-120"/>
              </a:rPr>
              <a:t>獎品摸彩</a:t>
            </a:r>
            <a:r>
              <a:rPr lang="en-US" altLang="zh-TW" sz="4800" b="1" dirty="0" smtClean="0">
                <a:solidFill>
                  <a:srgbClr val="99FF66"/>
                </a:solidFill>
                <a:latin typeface="標楷體" pitchFamily="65" charset="-120"/>
                <a:ea typeface="標楷體" pitchFamily="65" charset="-120"/>
              </a:rPr>
              <a:t>~</a:t>
            </a:r>
            <a:r>
              <a:rPr lang="zh-TW" altLang="en-US" sz="4800" b="1" dirty="0" smtClean="0">
                <a:solidFill>
                  <a:srgbClr val="99FF66"/>
                </a:solidFill>
                <a:latin typeface="標楷體" pitchFamily="65" charset="-120"/>
                <a:ea typeface="標楷體" pitchFamily="65" charset="-120"/>
              </a:rPr>
              <a:t>投票者</a:t>
            </a:r>
            <a:r>
              <a:rPr lang="en-US" altLang="zh-TW" sz="4800" b="1" dirty="0" smtClean="0">
                <a:solidFill>
                  <a:srgbClr val="99FF66"/>
                </a:solidFill>
                <a:latin typeface="標楷體" pitchFamily="65" charset="-120"/>
                <a:ea typeface="標楷體" pitchFamily="65" charset="-120"/>
              </a:rPr>
              <a:t>10</a:t>
            </a:r>
            <a:r>
              <a:rPr lang="zh-TW" altLang="en-US" sz="4800" b="1" dirty="0" smtClean="0">
                <a:solidFill>
                  <a:srgbClr val="99FF66"/>
                </a:solidFill>
                <a:latin typeface="標楷體" pitchFamily="65" charset="-120"/>
                <a:ea typeface="標楷體" pitchFamily="65" charset="-120"/>
              </a:rPr>
              <a:t>位。</a:t>
            </a:r>
            <a:endParaRPr lang="en-US" altLang="zh-TW" sz="4800" b="1" dirty="0" smtClean="0">
              <a:solidFill>
                <a:srgbClr val="99FF66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endParaRPr lang="en-US" altLang="zh-TW" sz="4800" b="1" dirty="0" smtClean="0">
              <a:solidFill>
                <a:srgbClr val="00B050"/>
              </a:solidFill>
              <a:latin typeface="標楷體" pitchFamily="65" charset="-120"/>
              <a:ea typeface="標楷體" pitchFamily="65" charset="-120"/>
            </a:endParaRPr>
          </a:p>
          <a:p>
            <a:endParaRPr lang="zh-TW" altLang="en-US" sz="4800" b="1" dirty="0">
              <a:solidFill>
                <a:srgbClr val="000099"/>
              </a:solidFill>
              <a:latin typeface="標楷體" pitchFamily="65" charset="-120"/>
              <a:ea typeface="標楷體" pitchFamily="65" charset="-120"/>
            </a:endParaRPr>
          </a:p>
        </p:txBody>
      </p:sp>
      <p:pic>
        <p:nvPicPr>
          <p:cNvPr id="4" name="圖片 3" descr="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80112" y="188639"/>
            <a:ext cx="3376384" cy="1784661"/>
          </a:xfrm>
          <a:prstGeom prst="rect">
            <a:avLst/>
          </a:prstGeom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99592" y="1412776"/>
            <a:ext cx="7772400" cy="914400"/>
          </a:xfrm>
        </p:spPr>
        <p:txBody>
          <a:bodyPr/>
          <a:lstStyle/>
          <a:p>
            <a:r>
              <a:rPr lang="zh-TW" altLang="en-US" dirty="0" smtClean="0"/>
              <a:t>班級初賽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971600" y="2276872"/>
            <a:ext cx="7772400" cy="4237728"/>
          </a:xfrm>
        </p:spPr>
        <p:txBody>
          <a:bodyPr/>
          <a:lstStyle/>
          <a:p>
            <a:r>
              <a:rPr lang="zh-TW" altLang="en-US" dirty="0" smtClean="0"/>
              <a:t>請分組準備好簡報檔儲存於教師電腦。</a:t>
            </a:r>
            <a:endParaRPr lang="en-US" altLang="zh-TW" dirty="0" smtClean="0"/>
          </a:p>
          <a:p>
            <a:r>
              <a:rPr lang="zh-TW" altLang="en-US" dirty="0" smtClean="0"/>
              <a:t>報告順序用號碼球抽出。</a:t>
            </a:r>
            <a:endParaRPr lang="en-US" altLang="zh-TW" dirty="0" smtClean="0"/>
          </a:p>
          <a:p>
            <a:r>
              <a:rPr lang="zh-TW" altLang="en-US" dirty="0" smtClean="0"/>
              <a:t>每組派員上台報告。</a:t>
            </a:r>
            <a:endParaRPr lang="en-US" altLang="zh-TW" dirty="0" smtClean="0"/>
          </a:p>
          <a:p>
            <a:r>
              <a:rPr lang="zh-TW" altLang="en-US" dirty="0" smtClean="0"/>
              <a:t>每組報告時間</a:t>
            </a:r>
            <a:r>
              <a:rPr lang="en-US" altLang="zh-TW" dirty="0" smtClean="0"/>
              <a:t>3</a:t>
            </a:r>
            <a:r>
              <a:rPr lang="zh-TW" altLang="en-US" dirty="0" smtClean="0"/>
              <a:t>分鐘。</a:t>
            </a:r>
            <a:endParaRPr lang="en-US" altLang="zh-TW" dirty="0" smtClean="0"/>
          </a:p>
          <a:p>
            <a:endParaRPr lang="zh-TW" altLang="en-US" dirty="0"/>
          </a:p>
        </p:txBody>
      </p:sp>
      <p:sp>
        <p:nvSpPr>
          <p:cNvPr id="4" name="標題 1"/>
          <p:cNvSpPr txBox="1">
            <a:spLocks/>
          </p:cNvSpPr>
          <p:nvPr/>
        </p:nvSpPr>
        <p:spPr>
          <a:xfrm>
            <a:off x="971600" y="188640"/>
            <a:ext cx="7772400" cy="914400"/>
          </a:xfrm>
          <a:prstGeom prst="rect">
            <a:avLst/>
          </a:prstGeom>
          <a:solidFill>
            <a:srgbClr val="FFFF00"/>
          </a:solidFill>
        </p:spPr>
        <p:txBody>
          <a:bodyPr vert="horz" anchor="t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6000" b="0" i="0" u="none" strike="noStrike" kern="1200" cap="none" spc="-10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標楷體" pitchFamily="65" charset="-120"/>
                <a:ea typeface="標楷體" pitchFamily="65" charset="-120"/>
                <a:cs typeface="+mj-cs"/>
              </a:rPr>
              <a:t>我們一起努力過</a:t>
            </a:r>
            <a:endParaRPr kumimoji="0" lang="zh-TW" altLang="en-US" sz="6000" b="0" i="0" u="none" strike="noStrike" kern="1200" cap="none" spc="-10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標楷體" pitchFamily="65" charset="-120"/>
              <a:ea typeface="標楷體" pitchFamily="65" charset="-120"/>
              <a:cs typeface="+mj-cs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55576" y="0"/>
            <a:ext cx="7772400" cy="914400"/>
          </a:xfrm>
        </p:spPr>
        <p:txBody>
          <a:bodyPr/>
          <a:lstStyle/>
          <a:p>
            <a:pPr algn="ctr"/>
            <a:r>
              <a:rPr lang="zh-TW" altLang="en-US" dirty="0" smtClean="0"/>
              <a:t>評審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23528" y="1196752"/>
            <a:ext cx="8820472" cy="5661248"/>
          </a:xfrm>
        </p:spPr>
        <p:txBody>
          <a:bodyPr>
            <a:normAutofit/>
          </a:bodyPr>
          <a:lstStyle/>
          <a:p>
            <a:r>
              <a:rPr lang="zh-TW" altLang="en-US" dirty="0" smtClean="0"/>
              <a:t>每組擁有</a:t>
            </a:r>
            <a:r>
              <a:rPr lang="en-US" altLang="zh-TW" dirty="0" smtClean="0"/>
              <a:t>5</a:t>
            </a:r>
            <a:r>
              <a:rPr lang="zh-TW" altLang="en-US" dirty="0" smtClean="0"/>
              <a:t>張評分表。</a:t>
            </a:r>
            <a:endParaRPr lang="en-US" altLang="zh-TW" dirty="0" smtClean="0"/>
          </a:p>
          <a:p>
            <a:r>
              <a:rPr lang="zh-TW" altLang="en-US" dirty="0" smtClean="0"/>
              <a:t>每組報告時，其他各組需填寫評分表</a:t>
            </a:r>
            <a:r>
              <a:rPr lang="en-US" altLang="zh-TW" dirty="0" smtClean="0"/>
              <a:t>1</a:t>
            </a:r>
            <a:r>
              <a:rPr lang="zh-TW" altLang="en-US" dirty="0" smtClean="0"/>
              <a:t>張。</a:t>
            </a:r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zh-TW" altLang="en-US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899592" y="3933056"/>
          <a:ext cx="7848872" cy="18722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62218"/>
                <a:gridCol w="1962218"/>
                <a:gridCol w="1962218"/>
                <a:gridCol w="1962218"/>
              </a:tblGrid>
              <a:tr h="93610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zh-TW" altLang="en-US" sz="3200" dirty="0" smtClean="0">
                          <a:solidFill>
                            <a:srgbClr val="FF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組別</a:t>
                      </a:r>
                      <a:endParaRPr lang="zh-TW" altLang="en-US" sz="3200" dirty="0">
                        <a:solidFill>
                          <a:srgbClr val="FF0000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zh-TW" altLang="en-US" sz="3200" dirty="0" smtClean="0">
                          <a:solidFill>
                            <a:srgbClr val="FF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真心讚美</a:t>
                      </a:r>
                      <a:endParaRPr lang="zh-TW" altLang="en-US" sz="3200" dirty="0">
                        <a:solidFill>
                          <a:srgbClr val="FF0000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zh-TW" altLang="en-US" sz="3200" dirty="0" smtClean="0">
                          <a:solidFill>
                            <a:srgbClr val="FF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良心建議</a:t>
                      </a:r>
                      <a:endParaRPr lang="zh-TW" altLang="en-US" sz="3200" dirty="0">
                        <a:solidFill>
                          <a:srgbClr val="FF0000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zh-TW" altLang="en-US" sz="3200" dirty="0" smtClean="0">
                          <a:solidFill>
                            <a:srgbClr val="FF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評分</a:t>
                      </a:r>
                      <a:endParaRPr lang="zh-TW" altLang="en-US" sz="3200" dirty="0">
                        <a:solidFill>
                          <a:srgbClr val="FF0000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</a:tr>
              <a:tr h="93610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0" lang="zh-TW" altLang="en-US" sz="3200" kern="12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報告組號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50000"/>
                        </a:lnSpc>
                      </a:pPr>
                      <a:r>
                        <a:rPr kumimoji="0" lang="zh-TW" altLang="en-US" sz="3200" kern="12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具體陳述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3200" kern="12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具體陳述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altLang="zh-TW" sz="3600" dirty="0" smtClean="0"/>
                        <a:t>5-10</a:t>
                      </a:r>
                      <a:endParaRPr lang="zh-TW" altLang="en-US" sz="3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55576" y="0"/>
            <a:ext cx="7772400" cy="914400"/>
          </a:xfrm>
        </p:spPr>
        <p:txBody>
          <a:bodyPr/>
          <a:lstStyle/>
          <a:p>
            <a:pPr algn="ctr"/>
            <a:r>
              <a:rPr lang="zh-TW" altLang="en-US" dirty="0" smtClean="0"/>
              <a:t>回饋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23528" y="1196752"/>
            <a:ext cx="8820472" cy="2736304"/>
          </a:xfrm>
        </p:spPr>
        <p:txBody>
          <a:bodyPr>
            <a:normAutofit/>
          </a:bodyPr>
          <a:lstStyle/>
          <a:p>
            <a:r>
              <a:rPr lang="zh-TW" altLang="en-US" dirty="0" smtClean="0"/>
              <a:t>每組報告結束時</a:t>
            </a:r>
            <a:r>
              <a:rPr lang="zh-TW" altLang="en-US" dirty="0" smtClean="0"/>
              <a:t>，下一組</a:t>
            </a:r>
            <a:r>
              <a:rPr lang="zh-TW" altLang="en-US" dirty="0" smtClean="0"/>
              <a:t>需派員起立給予回饋。</a:t>
            </a:r>
            <a:endParaRPr lang="en-US" altLang="zh-TW" dirty="0" smtClean="0"/>
          </a:p>
          <a:p>
            <a:r>
              <a:rPr lang="en-US" altLang="zh-TW" sz="4300" dirty="0" smtClean="0">
                <a:solidFill>
                  <a:srgbClr val="99FF66"/>
                </a:solidFill>
              </a:rPr>
              <a:t>(</a:t>
            </a:r>
            <a:r>
              <a:rPr lang="zh-TW" altLang="en-US" sz="4300" dirty="0" smtClean="0">
                <a:solidFill>
                  <a:srgbClr val="99FF66"/>
                </a:solidFill>
              </a:rPr>
              <a:t>真心讚美</a:t>
            </a:r>
            <a:r>
              <a:rPr lang="en-US" altLang="zh-TW" sz="4300" dirty="0" smtClean="0">
                <a:solidFill>
                  <a:srgbClr val="99FF66"/>
                </a:solidFill>
              </a:rPr>
              <a:t>/</a:t>
            </a:r>
            <a:r>
              <a:rPr lang="zh-TW" altLang="en-US" sz="4300" dirty="0" smtClean="0">
                <a:solidFill>
                  <a:srgbClr val="99FF66"/>
                </a:solidFill>
              </a:rPr>
              <a:t>良心建議</a:t>
            </a:r>
            <a:r>
              <a:rPr lang="en-US" altLang="zh-TW" sz="4300" dirty="0" smtClean="0">
                <a:solidFill>
                  <a:srgbClr val="99FF66"/>
                </a:solidFill>
              </a:rPr>
              <a:t>/</a:t>
            </a:r>
            <a:r>
              <a:rPr lang="zh-TW" altLang="en-US" sz="4300" dirty="0" smtClean="0">
                <a:solidFill>
                  <a:srgbClr val="99FF66"/>
                </a:solidFill>
              </a:rPr>
              <a:t>心得</a:t>
            </a:r>
            <a:r>
              <a:rPr lang="en-US" altLang="zh-TW" sz="4300" dirty="0" smtClean="0">
                <a:solidFill>
                  <a:srgbClr val="99FF66"/>
                </a:solidFill>
              </a:rPr>
              <a:t>)</a:t>
            </a:r>
            <a:endParaRPr lang="en-US" altLang="zh-TW" sz="4300" dirty="0" smtClean="0"/>
          </a:p>
        </p:txBody>
      </p:sp>
      <p:pic>
        <p:nvPicPr>
          <p:cNvPr id="5" name="圖片 4" descr="鼓掌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347864" y="4005064"/>
            <a:ext cx="2476500" cy="1847850"/>
          </a:xfrm>
          <a:prstGeom prst="rect">
            <a:avLst/>
          </a:prstGeom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55576" y="0"/>
            <a:ext cx="7772400" cy="914400"/>
          </a:xfrm>
        </p:spPr>
        <p:txBody>
          <a:bodyPr/>
          <a:lstStyle/>
          <a:p>
            <a:pPr algn="ctr"/>
            <a:r>
              <a:rPr lang="zh-TW" altLang="en-US" dirty="0" smtClean="0"/>
              <a:t>得分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23528" y="1124744"/>
            <a:ext cx="8820472" cy="1728192"/>
          </a:xfrm>
        </p:spPr>
        <p:txBody>
          <a:bodyPr>
            <a:normAutofit/>
          </a:bodyPr>
          <a:lstStyle/>
          <a:p>
            <a:r>
              <a:rPr lang="zh-TW" altLang="en-US" dirty="0" smtClean="0"/>
              <a:t>下課時，每組需派員到各組收取評分表，黏貼於本組得分表</a:t>
            </a:r>
            <a:endParaRPr lang="en-US" altLang="zh-TW" dirty="0" smtClean="0"/>
          </a:p>
          <a:p>
            <a:endParaRPr lang="zh-TW" altLang="en-US" dirty="0"/>
          </a:p>
        </p:txBody>
      </p:sp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971600" y="2852936"/>
          <a:ext cx="7200800" cy="33283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4216"/>
                <a:gridCol w="1296144"/>
                <a:gridCol w="360040"/>
                <a:gridCol w="1080120"/>
                <a:gridCol w="1296144"/>
                <a:gridCol w="1224136"/>
              </a:tblGrid>
              <a:tr h="720080">
                <a:tc gridSpan="6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3200" b="1" dirty="0" smtClean="0">
                          <a:latin typeface="標楷體" pitchFamily="65" charset="-120"/>
                          <a:ea typeface="標楷體" pitchFamily="65" charset="-120"/>
                        </a:rPr>
                        <a:t>編號</a:t>
                      </a:r>
                      <a:r>
                        <a:rPr lang="en-US" altLang="zh-TW" sz="3200" b="1" dirty="0" smtClean="0">
                          <a:latin typeface="標楷體" pitchFamily="65" charset="-120"/>
                          <a:ea typeface="標楷體" pitchFamily="65" charset="-120"/>
                        </a:rPr>
                        <a:t>:716-?</a:t>
                      </a:r>
                      <a:endParaRPr lang="zh-TW" altLang="en-US" sz="3200" b="1" dirty="0" smtClean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720080">
                <a:tc gridSpan="6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3200" b="1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主題</a:t>
                      </a:r>
                      <a:r>
                        <a:rPr lang="en-US" altLang="zh-TW" sz="3200" b="1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:</a:t>
                      </a:r>
                      <a:endParaRPr lang="zh-TW" altLang="en-US" sz="3200" b="1" dirty="0">
                        <a:solidFill>
                          <a:schemeClr val="tx1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324036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3200" b="1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組員</a:t>
                      </a:r>
                      <a:endParaRPr lang="zh-TW" altLang="en-US" sz="3200" b="1" dirty="0">
                        <a:solidFill>
                          <a:schemeClr val="tx1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3200" b="1" dirty="0">
                        <a:solidFill>
                          <a:schemeClr val="tx1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zh-TW" altLang="en-US" sz="3200" b="1" dirty="0">
                        <a:solidFill>
                          <a:schemeClr val="tx1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sz="3200" b="1" dirty="0">
                        <a:solidFill>
                          <a:schemeClr val="tx1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3200" b="1" dirty="0">
                        <a:solidFill>
                          <a:schemeClr val="tx1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</a:tr>
              <a:tr h="324036">
                <a:tc>
                  <a:txBody>
                    <a:bodyPr/>
                    <a:lstStyle/>
                    <a:p>
                      <a:r>
                        <a:rPr lang="zh-TW" altLang="en-US" sz="3200" b="1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工作分配</a:t>
                      </a:r>
                      <a:endParaRPr lang="zh-TW" altLang="en-US" sz="3200" b="1" dirty="0">
                        <a:solidFill>
                          <a:schemeClr val="tx1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3200" b="1" dirty="0">
                        <a:solidFill>
                          <a:schemeClr val="tx1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zh-TW" altLang="en-US" sz="3200" b="1" dirty="0">
                        <a:solidFill>
                          <a:schemeClr val="tx1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sz="3200" b="1" dirty="0">
                        <a:solidFill>
                          <a:schemeClr val="tx1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3200" b="1" dirty="0">
                        <a:solidFill>
                          <a:schemeClr val="tx1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</a:tr>
              <a:tr h="729986">
                <a:tc gridSpan="3">
                  <a:txBody>
                    <a:bodyPr/>
                    <a:lstStyle/>
                    <a:p>
                      <a:pPr algn="ctr"/>
                      <a:r>
                        <a:rPr lang="zh-TW" altLang="en-US" sz="320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latin typeface="標楷體" pitchFamily="65" charset="-120"/>
                          <a:ea typeface="標楷體" pitchFamily="65" charset="-120"/>
                        </a:rPr>
                        <a:t>黏貼評分表</a:t>
                      </a:r>
                      <a:endParaRPr lang="zh-TW" altLang="en-US" sz="3200" dirty="0">
                        <a:ln>
                          <a:solidFill>
                            <a:sysClr val="windowText" lastClr="000000"/>
                          </a:solidFill>
                        </a:ln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>
                    <a:solidFill>
                      <a:srgbClr val="CC66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kumimoji="0" lang="zh-TW" altLang="en-US" sz="3200" kern="120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黏貼評分表</a:t>
                      </a:r>
                    </a:p>
                  </a:txBody>
                  <a:tcPr>
                    <a:solidFill>
                      <a:srgbClr val="CC66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99592" y="260648"/>
            <a:ext cx="7772400" cy="914400"/>
          </a:xfrm>
        </p:spPr>
        <p:txBody>
          <a:bodyPr/>
          <a:lstStyle/>
          <a:p>
            <a:pPr algn="ctr"/>
            <a:r>
              <a:rPr lang="zh-TW" altLang="en-US" dirty="0" smtClean="0"/>
              <a:t>掌聲歡迎</a:t>
            </a:r>
            <a:r>
              <a:rPr lang="en-US" altLang="zh-TW" dirty="0" smtClean="0"/>
              <a:t>~</a:t>
            </a:r>
            <a:r>
              <a:rPr lang="zh-TW" altLang="en-US" dirty="0" smtClean="0"/>
              <a:t>報告組別</a:t>
            </a:r>
            <a:endParaRPr lang="zh-TW" altLang="en-US" dirty="0"/>
          </a:p>
        </p:txBody>
      </p:sp>
      <p:pic>
        <p:nvPicPr>
          <p:cNvPr id="4" name="內容版面配置區 3" descr="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563888" y="2564904"/>
            <a:ext cx="1800200" cy="2575818"/>
          </a:xfrm>
        </p:spPr>
      </p:pic>
      <p:sp>
        <p:nvSpPr>
          <p:cNvPr id="6" name="文字方塊 5"/>
          <p:cNvSpPr txBox="1"/>
          <p:nvPr/>
        </p:nvSpPr>
        <p:spPr>
          <a:xfrm>
            <a:off x="2051720" y="1556792"/>
            <a:ext cx="576064" cy="1015663"/>
          </a:xfrm>
          <a:prstGeom prst="rect">
            <a:avLst/>
          </a:prstGeom>
          <a:solidFill>
            <a:srgbClr val="FFCCCC"/>
          </a:solidFill>
        </p:spPr>
        <p:txBody>
          <a:bodyPr wrap="square" rtlCol="0">
            <a:spAutoFit/>
          </a:bodyPr>
          <a:lstStyle/>
          <a:p>
            <a:r>
              <a:rPr lang="en-US" altLang="zh-TW" sz="60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1</a:t>
            </a:r>
            <a:endParaRPr lang="zh-TW" altLang="en-US" sz="6000" dirty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7" name="文字方塊 6"/>
          <p:cNvSpPr txBox="1"/>
          <p:nvPr/>
        </p:nvSpPr>
        <p:spPr>
          <a:xfrm>
            <a:off x="827584" y="3140968"/>
            <a:ext cx="576064" cy="1015663"/>
          </a:xfrm>
          <a:prstGeom prst="rect">
            <a:avLst/>
          </a:prstGeom>
          <a:solidFill>
            <a:srgbClr val="FFCCCC"/>
          </a:solidFill>
        </p:spPr>
        <p:txBody>
          <a:bodyPr wrap="square" rtlCol="0">
            <a:spAutoFit/>
          </a:bodyPr>
          <a:lstStyle/>
          <a:p>
            <a:r>
              <a:rPr lang="en-US" altLang="zh-TW" sz="60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3</a:t>
            </a:r>
            <a:endParaRPr lang="zh-TW" altLang="en-US" sz="6000" dirty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8" name="文字方塊 7"/>
          <p:cNvSpPr txBox="1"/>
          <p:nvPr/>
        </p:nvSpPr>
        <p:spPr>
          <a:xfrm>
            <a:off x="2123728" y="4725144"/>
            <a:ext cx="576064" cy="1015663"/>
          </a:xfrm>
          <a:prstGeom prst="rect">
            <a:avLst/>
          </a:prstGeom>
          <a:solidFill>
            <a:srgbClr val="FFCCCC"/>
          </a:solidFill>
        </p:spPr>
        <p:txBody>
          <a:bodyPr wrap="square" rtlCol="0">
            <a:spAutoFit/>
          </a:bodyPr>
          <a:lstStyle/>
          <a:p>
            <a:r>
              <a:rPr lang="en-US" altLang="zh-TW" sz="60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5</a:t>
            </a:r>
            <a:endParaRPr lang="zh-TW" altLang="en-US" sz="6000" dirty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6516216" y="4797152"/>
            <a:ext cx="576064" cy="1015663"/>
          </a:xfrm>
          <a:prstGeom prst="rect">
            <a:avLst/>
          </a:prstGeom>
          <a:solidFill>
            <a:srgbClr val="FFCCCC"/>
          </a:solidFill>
        </p:spPr>
        <p:txBody>
          <a:bodyPr wrap="square" rtlCol="0">
            <a:spAutoFit/>
          </a:bodyPr>
          <a:lstStyle/>
          <a:p>
            <a:r>
              <a:rPr lang="en-US" altLang="zh-TW" sz="60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6</a:t>
            </a:r>
            <a:endParaRPr lang="zh-TW" altLang="en-US" sz="6000" dirty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0" name="文字方塊 9"/>
          <p:cNvSpPr txBox="1"/>
          <p:nvPr/>
        </p:nvSpPr>
        <p:spPr>
          <a:xfrm>
            <a:off x="7380312" y="3140968"/>
            <a:ext cx="576064" cy="1015663"/>
          </a:xfrm>
          <a:prstGeom prst="rect">
            <a:avLst/>
          </a:prstGeom>
          <a:solidFill>
            <a:srgbClr val="FFCCCC"/>
          </a:solidFill>
        </p:spPr>
        <p:txBody>
          <a:bodyPr wrap="square" rtlCol="0">
            <a:spAutoFit/>
          </a:bodyPr>
          <a:lstStyle/>
          <a:p>
            <a:r>
              <a:rPr lang="en-US" altLang="zh-TW" sz="60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4</a:t>
            </a:r>
            <a:endParaRPr lang="zh-TW" altLang="en-US" sz="6000" dirty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1" name="文字方塊 10"/>
          <p:cNvSpPr txBox="1"/>
          <p:nvPr/>
        </p:nvSpPr>
        <p:spPr>
          <a:xfrm>
            <a:off x="6372200" y="1556792"/>
            <a:ext cx="576064" cy="1015663"/>
          </a:xfrm>
          <a:prstGeom prst="rect">
            <a:avLst/>
          </a:prstGeom>
          <a:solidFill>
            <a:srgbClr val="FFCCCC"/>
          </a:solidFill>
        </p:spPr>
        <p:txBody>
          <a:bodyPr wrap="square" rtlCol="0">
            <a:spAutoFit/>
          </a:bodyPr>
          <a:lstStyle/>
          <a:p>
            <a:r>
              <a:rPr lang="en-US" altLang="zh-TW" sz="60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2</a:t>
            </a:r>
            <a:endParaRPr lang="zh-TW" altLang="en-US" sz="6000" dirty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99592" y="188640"/>
            <a:ext cx="7772400" cy="914400"/>
          </a:xfrm>
        </p:spPr>
        <p:txBody>
          <a:bodyPr/>
          <a:lstStyle/>
          <a:p>
            <a:pPr algn="ctr"/>
            <a:r>
              <a:rPr lang="zh-TW" altLang="en-US" dirty="0" smtClean="0"/>
              <a:t>票選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971600" y="1340768"/>
            <a:ext cx="7772400" cy="3312368"/>
          </a:xfrm>
        </p:spPr>
        <p:txBody>
          <a:bodyPr/>
          <a:lstStyle/>
          <a:p>
            <a:r>
              <a:rPr lang="zh-TW" altLang="en-US" dirty="0" smtClean="0"/>
              <a:t>每人</a:t>
            </a:r>
            <a:r>
              <a:rPr lang="en-US" altLang="zh-TW" dirty="0" smtClean="0"/>
              <a:t>2</a:t>
            </a:r>
            <a:r>
              <a:rPr lang="zh-TW" altLang="en-US" dirty="0" smtClean="0"/>
              <a:t>票投給自己認為做得最好的組別。</a:t>
            </a:r>
            <a:endParaRPr lang="en-US" altLang="zh-TW" dirty="0" smtClean="0"/>
          </a:p>
          <a:p>
            <a:r>
              <a:rPr lang="zh-TW" altLang="en-US" dirty="0" smtClean="0">
                <a:solidFill>
                  <a:srgbClr val="99FF66"/>
                </a:solidFill>
              </a:rPr>
              <a:t>得票最高的組別將代表  本班參加全年級比賽。</a:t>
            </a:r>
            <a:endParaRPr lang="zh-TW" altLang="en-US" dirty="0">
              <a:solidFill>
                <a:srgbClr val="99FF66"/>
              </a:solidFill>
            </a:endParaRPr>
          </a:p>
        </p:txBody>
      </p:sp>
      <p:pic>
        <p:nvPicPr>
          <p:cNvPr id="4" name="圖片 3" descr="下載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164288" y="4343654"/>
            <a:ext cx="1502668" cy="2142101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印度河濱小學校長</a:t>
            </a:r>
            <a:endParaRPr lang="zh-TW" altLang="en-US" dirty="0"/>
          </a:p>
        </p:txBody>
      </p:sp>
      <p:pic>
        <p:nvPicPr>
          <p:cNvPr id="4" name="內容版面配置區 3" descr="pic02.jpg">
            <a:hlinkClick r:id="rId2"/>
          </p:cNvPr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2267744" y="1772816"/>
            <a:ext cx="4824536" cy="483975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99592" y="188640"/>
            <a:ext cx="7772400" cy="914400"/>
          </a:xfrm>
        </p:spPr>
        <p:txBody>
          <a:bodyPr/>
          <a:lstStyle/>
          <a:p>
            <a:pPr algn="ctr"/>
            <a:r>
              <a:rPr lang="zh-TW" altLang="en-US" dirty="0" smtClean="0"/>
              <a:t>你想改變世界嗎</a:t>
            </a:r>
            <a:r>
              <a:rPr lang="en-US" altLang="zh-TW" dirty="0" smtClean="0"/>
              <a:t>?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043608" y="1628800"/>
            <a:ext cx="6624736" cy="3168352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zh-TW" altLang="en-US" dirty="0" smtClean="0"/>
              <a:t>你知道嗎 </a:t>
            </a:r>
            <a:endParaRPr lang="en-US" altLang="zh-TW" dirty="0" smtClean="0"/>
          </a:p>
          <a:p>
            <a:pPr>
              <a:lnSpc>
                <a:spcPct val="120000"/>
              </a:lnSpc>
            </a:pPr>
            <a:r>
              <a:rPr lang="zh-TW" altLang="en-US" dirty="0" smtClean="0"/>
              <a:t>改變</a:t>
            </a:r>
            <a:r>
              <a:rPr lang="zh-TW" altLang="en-US" u="sng" dirty="0" smtClean="0"/>
              <a:t>          </a:t>
            </a:r>
            <a:r>
              <a:rPr lang="zh-TW" altLang="en-US" dirty="0" smtClean="0"/>
              <a:t>，   </a:t>
            </a:r>
            <a:endParaRPr lang="en-US" altLang="zh-TW" dirty="0" smtClean="0"/>
          </a:p>
          <a:p>
            <a:pPr>
              <a:lnSpc>
                <a:spcPct val="120000"/>
              </a:lnSpc>
            </a:pPr>
            <a:r>
              <a:rPr lang="zh-TW" altLang="en-US" dirty="0" smtClean="0"/>
              <a:t>就是改變</a:t>
            </a:r>
            <a:r>
              <a:rPr lang="zh-TW" altLang="en-US" u="sng" dirty="0" smtClean="0"/>
              <a:t>         </a:t>
            </a:r>
            <a:r>
              <a:rPr lang="zh-TW" altLang="en-US" dirty="0" smtClean="0"/>
              <a:t>。          </a:t>
            </a:r>
            <a:endParaRPr lang="en-US" altLang="zh-TW" dirty="0" smtClean="0"/>
          </a:p>
          <a:p>
            <a:pPr>
              <a:lnSpc>
                <a:spcPct val="120000"/>
              </a:lnSpc>
            </a:pPr>
            <a:endParaRPr lang="en-US" altLang="zh-TW" dirty="0" smtClean="0"/>
          </a:p>
        </p:txBody>
      </p:sp>
      <p:sp>
        <p:nvSpPr>
          <p:cNvPr id="4" name="文字方塊 3"/>
          <p:cNvSpPr txBox="1"/>
          <p:nvPr/>
        </p:nvSpPr>
        <p:spPr>
          <a:xfrm>
            <a:off x="3347864" y="2564904"/>
            <a:ext cx="16561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8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標楷體" pitchFamily="65" charset="-120"/>
                <a:ea typeface="標楷體" pitchFamily="65" charset="-120"/>
              </a:rPr>
              <a:t>自己</a:t>
            </a:r>
            <a:endParaRPr lang="zh-TW" altLang="en-US" sz="4800" dirty="0">
              <a:solidFill>
                <a:schemeClr val="accent6">
                  <a:lumMod val="40000"/>
                  <a:lumOff val="60000"/>
                </a:schemeClr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5" name="文字方塊 4"/>
          <p:cNvSpPr txBox="1"/>
          <p:nvPr/>
        </p:nvSpPr>
        <p:spPr>
          <a:xfrm>
            <a:off x="4427984" y="3501008"/>
            <a:ext cx="15841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800" dirty="0">
                <a:solidFill>
                  <a:schemeClr val="accent6">
                    <a:lumMod val="40000"/>
                    <a:lumOff val="60000"/>
                  </a:schemeClr>
                </a:solidFill>
                <a:latin typeface="標楷體" pitchFamily="65" charset="-120"/>
                <a:ea typeface="標楷體" pitchFamily="65" charset="-120"/>
              </a:rPr>
              <a:t>世界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99592" y="188640"/>
            <a:ext cx="7772400" cy="914400"/>
          </a:xfrm>
        </p:spPr>
        <p:txBody>
          <a:bodyPr/>
          <a:lstStyle/>
          <a:p>
            <a:pPr algn="ctr"/>
            <a:r>
              <a:rPr lang="zh-TW" altLang="en-US" dirty="0" smtClean="0"/>
              <a:t>你想改變世界嗎</a:t>
            </a:r>
            <a:r>
              <a:rPr lang="en-US" altLang="zh-TW" dirty="0" smtClean="0"/>
              <a:t>?</a:t>
            </a:r>
            <a:endParaRPr lang="zh-TW" altLang="en-US" dirty="0"/>
          </a:p>
        </p:txBody>
      </p:sp>
      <p:sp>
        <p:nvSpPr>
          <p:cNvPr id="6" name="內容版面配置區 2"/>
          <p:cNvSpPr txBox="1">
            <a:spLocks/>
          </p:cNvSpPr>
          <p:nvPr/>
        </p:nvSpPr>
        <p:spPr>
          <a:xfrm>
            <a:off x="467544" y="1340768"/>
            <a:ext cx="8676456" cy="530120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411480" marR="0" lvl="0" indent="-342900" algn="l" defTabSz="914400" rtl="0" eaLnBrk="1" fontAlgn="auto" latinLnBrk="0" hangingPunct="1">
              <a:lnSpc>
                <a:spcPct val="12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Char char=""/>
              <a:tabLst/>
              <a:defRPr/>
            </a:pPr>
            <a:r>
              <a:rPr kumimoji="0" lang="zh-TW" altLang="en-US" sz="4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CCCC"/>
                </a:solidFill>
                <a:effectLst/>
                <a:uLnTx/>
                <a:uFillTx/>
                <a:latin typeface="標楷體" pitchFamily="65" charset="-120"/>
                <a:ea typeface="標楷體" pitchFamily="65" charset="-120"/>
                <a:cs typeface="+mn-cs"/>
              </a:rPr>
              <a:t>全世界有</a:t>
            </a:r>
            <a:r>
              <a:rPr kumimoji="0" lang="en-US" altLang="zh-TW" sz="4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CCCC"/>
                </a:solidFill>
                <a:effectLst/>
                <a:uLnTx/>
                <a:uFillTx/>
                <a:latin typeface="標楷體" pitchFamily="65" charset="-120"/>
                <a:ea typeface="標楷體" pitchFamily="65" charset="-120"/>
                <a:cs typeface="+mn-cs"/>
              </a:rPr>
              <a:t>24</a:t>
            </a:r>
            <a:r>
              <a:rPr kumimoji="0" lang="zh-TW" altLang="en-US" sz="4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CCCC"/>
                </a:solidFill>
                <a:effectLst/>
                <a:uLnTx/>
                <a:uFillTx/>
                <a:latin typeface="標楷體" pitchFamily="65" charset="-120"/>
                <a:ea typeface="標楷體" pitchFamily="65" charset="-120"/>
                <a:cs typeface="+mn-cs"/>
              </a:rPr>
              <a:t>國</a:t>
            </a:r>
            <a:r>
              <a:rPr kumimoji="0" lang="en-US" altLang="zh-TW" sz="4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CCCC"/>
                </a:solidFill>
                <a:effectLst/>
                <a:uLnTx/>
                <a:uFillTx/>
                <a:latin typeface="標楷體" pitchFamily="65" charset="-120"/>
                <a:ea typeface="標楷體" pitchFamily="65" charset="-120"/>
                <a:cs typeface="+mn-cs"/>
              </a:rPr>
              <a:t>25</a:t>
            </a:r>
            <a:r>
              <a:rPr kumimoji="0" lang="zh-TW" altLang="en-US" sz="4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CCCC"/>
                </a:solidFill>
                <a:effectLst/>
                <a:uLnTx/>
                <a:uFillTx/>
                <a:latin typeface="標楷體" pitchFamily="65" charset="-120"/>
                <a:ea typeface="標楷體" pitchFamily="65" charset="-120"/>
                <a:cs typeface="+mn-cs"/>
              </a:rPr>
              <a:t>萬位學生，</a:t>
            </a:r>
            <a:endParaRPr kumimoji="0" lang="en-US" altLang="zh-TW" sz="4800" b="0" i="0" u="none" strike="noStrike" kern="1200" cap="none" spc="0" normalizeH="0" baseline="0" noProof="0" dirty="0" smtClean="0">
              <a:ln>
                <a:noFill/>
              </a:ln>
              <a:solidFill>
                <a:srgbClr val="FFCCCC"/>
              </a:solidFill>
              <a:effectLst/>
              <a:uLnTx/>
              <a:uFillTx/>
              <a:latin typeface="標楷體" pitchFamily="65" charset="-120"/>
              <a:ea typeface="標楷體" pitchFamily="65" charset="-120"/>
              <a:cs typeface="+mn-cs"/>
            </a:endParaRPr>
          </a:p>
          <a:p>
            <a:pPr marL="411480" marR="0" lvl="0" indent="-342900" algn="l" defTabSz="914400" rtl="0" eaLnBrk="1" fontAlgn="auto" latinLnBrk="0" hangingPunct="1">
              <a:lnSpc>
                <a:spcPct val="12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Char char=""/>
              <a:tabLst/>
              <a:defRPr/>
            </a:pPr>
            <a:r>
              <a:rPr kumimoji="0" lang="zh-TW" altLang="en-US" sz="4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CCCC"/>
                </a:solidFill>
                <a:effectLst/>
                <a:uLnTx/>
                <a:uFillTx/>
                <a:latin typeface="標楷體" pitchFamily="65" charset="-120"/>
                <a:ea typeface="標楷體" pitchFamily="65" charset="-120"/>
                <a:cs typeface="+mn-cs"/>
              </a:rPr>
              <a:t>正在進行一項運動</a:t>
            </a:r>
            <a:r>
              <a:rPr kumimoji="0" lang="en-US" altLang="zh-TW" sz="4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CCCC"/>
                </a:solidFill>
                <a:effectLst/>
                <a:uLnTx/>
                <a:uFillTx/>
                <a:latin typeface="標楷體" pitchFamily="65" charset="-120"/>
                <a:ea typeface="標楷體" pitchFamily="65" charset="-120"/>
                <a:cs typeface="+mn-cs"/>
              </a:rPr>
              <a:t>~~</a:t>
            </a:r>
          </a:p>
          <a:p>
            <a:pPr marL="411480" marR="0" lvl="0" indent="-342900" algn="l" defTabSz="914400" rtl="0" eaLnBrk="1" fontAlgn="auto" latinLnBrk="0" hangingPunct="1">
              <a:lnSpc>
                <a:spcPct val="12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Char char=""/>
              <a:tabLst/>
              <a:defRPr/>
            </a:pPr>
            <a:r>
              <a:rPr kumimoji="0" lang="zh-TW" altLang="en-US" sz="4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標楷體" pitchFamily="65" charset="-120"/>
                <a:ea typeface="標楷體" pitchFamily="65" charset="-120"/>
                <a:cs typeface="+mn-cs"/>
              </a:rPr>
              <a:t>全球創意行動挑戰</a:t>
            </a:r>
            <a:endParaRPr kumimoji="0" lang="en-US" altLang="zh-TW" sz="4800" b="0" i="0" u="none" strike="noStrike" kern="1200" cap="none" spc="0" normalizeH="0" baseline="0" noProof="0" dirty="0" smtClean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標楷體" pitchFamily="65" charset="-120"/>
              <a:ea typeface="標楷體" pitchFamily="65" charset="-120"/>
              <a:cs typeface="+mn-cs"/>
            </a:endParaRPr>
          </a:p>
          <a:p>
            <a:pPr marL="411480" marR="0" lvl="0" indent="-342900" algn="l" defTabSz="914400" rtl="0" eaLnBrk="1" fontAlgn="auto" latinLnBrk="0" hangingPunct="1">
              <a:lnSpc>
                <a:spcPct val="12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tabLst/>
              <a:defRPr/>
            </a:pPr>
            <a:r>
              <a:rPr lang="zh-TW" altLang="en-US" sz="4800" dirty="0" smtClean="0">
                <a:solidFill>
                  <a:srgbClr val="FFC000"/>
                </a:solidFill>
                <a:latin typeface="標楷體" pitchFamily="65" charset="-120"/>
                <a:ea typeface="標楷體" pitchFamily="65" charset="-120"/>
              </a:rPr>
              <a:t>  </a:t>
            </a:r>
            <a:r>
              <a:rPr lang="en-US" altLang="zh-TW" sz="4800" dirty="0" smtClean="0">
                <a:solidFill>
                  <a:srgbClr val="FFC000"/>
                </a:solidFill>
                <a:latin typeface="標楷體" pitchFamily="65" charset="-120"/>
                <a:ea typeface="標楷體" pitchFamily="65" charset="-120"/>
              </a:rPr>
              <a:t>~~</a:t>
            </a:r>
            <a:r>
              <a:rPr kumimoji="0" lang="en-US" altLang="zh-TW" sz="4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 BLANCA" pitchFamily="2" charset="0"/>
                <a:ea typeface="標楷體" pitchFamily="65" charset="-120"/>
                <a:cs typeface="+mn-cs"/>
              </a:rPr>
              <a:t>Design for Change</a:t>
            </a:r>
            <a:endParaRPr kumimoji="0" lang="en-US" altLang="zh-TW" sz="4800" b="0" i="0" u="none" strike="noStrike" kern="1200" cap="none" spc="0" normalizeH="0" baseline="0" noProof="0" dirty="0" smtClean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標楷體" pitchFamily="65" charset="-120"/>
              <a:ea typeface="標楷體" pitchFamily="65" charset="-120"/>
              <a:cs typeface="+mn-cs"/>
            </a:endParaRPr>
          </a:p>
        </p:txBody>
      </p:sp>
      <p:pic>
        <p:nvPicPr>
          <p:cNvPr id="4" name="圖片 3" descr="banner_taiwan.jpg"/>
          <p:cNvPicPr>
            <a:picLocks noChangeAspect="1"/>
          </p:cNvPicPr>
          <p:nvPr/>
        </p:nvPicPr>
        <p:blipFill>
          <a:blip r:embed="rId2" cstate="print"/>
          <a:srcRect l="3750" t="24177" r="87500" b="46150"/>
          <a:stretch>
            <a:fillRect/>
          </a:stretch>
        </p:blipFill>
        <p:spPr>
          <a:xfrm>
            <a:off x="7020272" y="3284984"/>
            <a:ext cx="1232137" cy="151216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99592" y="188640"/>
            <a:ext cx="7772400" cy="914400"/>
          </a:xfrm>
          <a:solidFill>
            <a:srgbClr val="FFFF00"/>
          </a:solidFill>
        </p:spPr>
        <p:txBody>
          <a:bodyPr/>
          <a:lstStyle/>
          <a:p>
            <a:pPr algn="ctr"/>
            <a:r>
              <a:rPr lang="en-US" altLang="zh-TW" dirty="0" smtClean="0">
                <a:solidFill>
                  <a:srgbClr val="FF0000"/>
                </a:solidFill>
              </a:rPr>
              <a:t>DFC</a:t>
            </a:r>
            <a:r>
              <a:rPr lang="zh-TW" altLang="en-US" dirty="0" smtClean="0">
                <a:solidFill>
                  <a:srgbClr val="FF0000"/>
                </a:solidFill>
              </a:rPr>
              <a:t>這麼做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6" name="內容版面配置區 2"/>
          <p:cNvSpPr txBox="1">
            <a:spLocks/>
          </p:cNvSpPr>
          <p:nvPr/>
        </p:nvSpPr>
        <p:spPr>
          <a:xfrm>
            <a:off x="467544" y="1772816"/>
            <a:ext cx="8676456" cy="28803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411480" lvl="0" indent="-342900">
              <a:lnSpc>
                <a:spcPct val="120000"/>
              </a:lnSpc>
              <a:spcBef>
                <a:spcPts val="700"/>
              </a:spcBef>
              <a:buClr>
                <a:schemeClr val="tx2"/>
              </a:buClr>
              <a:buSzPct val="95000"/>
              <a:buFont typeface="Wingdings"/>
              <a:buChar char=""/>
              <a:defRPr/>
            </a:pPr>
            <a:r>
              <a:rPr kumimoji="0" lang="en-US" altLang="zh-TW" sz="4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CCCC"/>
                </a:solidFill>
                <a:effectLst/>
                <a:uLnTx/>
                <a:uFillTx/>
                <a:latin typeface="標楷體" pitchFamily="65" charset="-120"/>
                <a:ea typeface="標楷體" pitchFamily="65" charset="-120"/>
                <a:cs typeface="+mn-cs"/>
              </a:rPr>
              <a:t>DFC</a:t>
            </a:r>
            <a:r>
              <a:rPr kumimoji="0" lang="zh-TW" altLang="en-US" sz="4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CCCC"/>
                </a:solidFill>
                <a:effectLst/>
                <a:uLnTx/>
                <a:uFillTx/>
                <a:latin typeface="標楷體" pitchFamily="65" charset="-120"/>
                <a:ea typeface="標楷體" pitchFamily="65" charset="-120"/>
                <a:cs typeface="+mn-cs"/>
              </a:rPr>
              <a:t>這麼做</a:t>
            </a:r>
            <a:r>
              <a:rPr kumimoji="0" lang="en-US" altLang="zh-TW" sz="4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CCCC"/>
                </a:solidFill>
                <a:effectLst/>
                <a:uLnTx/>
                <a:uFillTx/>
                <a:latin typeface="標楷體" pitchFamily="65" charset="-120"/>
                <a:ea typeface="標楷體" pitchFamily="65" charset="-120"/>
                <a:cs typeface="+mn-cs"/>
              </a:rPr>
              <a:t>~~</a:t>
            </a:r>
            <a:r>
              <a:rPr lang="en-US" altLang="zh-TW" sz="4800" dirty="0" smtClean="0">
                <a:solidFill>
                  <a:srgbClr val="FFC000"/>
                </a:solidFill>
                <a:latin typeface="AR BLANCA" pitchFamily="2" charset="0"/>
              </a:rPr>
              <a:t>Yes I Can</a:t>
            </a:r>
          </a:p>
          <a:p>
            <a:pPr marL="411480" lvl="0" indent="-342900">
              <a:lnSpc>
                <a:spcPct val="120000"/>
              </a:lnSpc>
              <a:spcBef>
                <a:spcPts val="700"/>
              </a:spcBef>
              <a:buClr>
                <a:schemeClr val="tx2"/>
              </a:buClr>
              <a:buSzPct val="95000"/>
              <a:buFont typeface="Wingdings"/>
              <a:buChar char=""/>
              <a:defRPr/>
            </a:pPr>
            <a:r>
              <a:rPr kumimoji="0" lang="zh-TW" altLang="en-US" sz="4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 BLANCA" pitchFamily="2" charset="0"/>
                <a:ea typeface="標楷體" pitchFamily="65" charset="-120"/>
                <a:cs typeface="+mn-cs"/>
              </a:rPr>
              <a:t>你會怎麼做呢</a:t>
            </a:r>
            <a:r>
              <a:rPr kumimoji="0" lang="en-US" altLang="zh-TW" sz="4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 BLANCA" pitchFamily="2" charset="0"/>
                <a:ea typeface="標楷體" pitchFamily="65" charset="-120"/>
                <a:cs typeface="+mn-cs"/>
              </a:rPr>
              <a:t>?~~</a:t>
            </a:r>
            <a:r>
              <a:rPr lang="en-US" altLang="zh-TW" sz="4800" dirty="0" smtClean="0">
                <a:solidFill>
                  <a:srgbClr val="FFCCCC"/>
                </a:solidFill>
                <a:latin typeface="AR BLANCA" pitchFamily="2" charset="0"/>
              </a:rPr>
              <a:t>Yes </a:t>
            </a:r>
            <a:r>
              <a:rPr lang="zh-TW" altLang="en-US" sz="4800" dirty="0" smtClean="0">
                <a:solidFill>
                  <a:srgbClr val="FFCCCC"/>
                </a:solidFill>
                <a:latin typeface="AR BLANCA" pitchFamily="2" charset="0"/>
              </a:rPr>
              <a:t> </a:t>
            </a:r>
            <a:r>
              <a:rPr lang="en-US" altLang="zh-TW" sz="4800" dirty="0" smtClean="0">
                <a:solidFill>
                  <a:srgbClr val="FFCCCC"/>
                </a:solidFill>
                <a:latin typeface="AR BLANCA" pitchFamily="2" charset="0"/>
              </a:rPr>
              <a:t>you Can</a:t>
            </a:r>
            <a:endParaRPr kumimoji="0" lang="en-US" altLang="zh-TW" sz="4800" b="0" i="0" u="none" strike="noStrike" kern="1200" cap="none" spc="0" normalizeH="0" baseline="0" noProof="0" dirty="0" smtClean="0">
              <a:ln>
                <a:noFill/>
              </a:ln>
              <a:solidFill>
                <a:srgbClr val="FFCCCC"/>
              </a:solidFill>
              <a:effectLst/>
              <a:uLnTx/>
              <a:uFillTx/>
              <a:latin typeface="標楷體" pitchFamily="65" charset="-120"/>
              <a:ea typeface="標楷體" pitchFamily="65" charset="-120"/>
              <a:cs typeface="+mn-cs"/>
            </a:endParaRPr>
          </a:p>
        </p:txBody>
      </p:sp>
      <p:pic>
        <p:nvPicPr>
          <p:cNvPr id="4" name="圖片 3" descr="banner_taiwan.jpg"/>
          <p:cNvPicPr>
            <a:picLocks noChangeAspect="1"/>
          </p:cNvPicPr>
          <p:nvPr/>
        </p:nvPicPr>
        <p:blipFill>
          <a:blip r:embed="rId2" cstate="print"/>
          <a:srcRect l="3750" t="24177" r="87500" b="46150"/>
          <a:stretch>
            <a:fillRect/>
          </a:stretch>
        </p:blipFill>
        <p:spPr>
          <a:xfrm>
            <a:off x="3995936" y="4869160"/>
            <a:ext cx="1232137" cy="151216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1980832"/>
          </a:xfrm>
        </p:spPr>
        <p:txBody>
          <a:bodyPr/>
          <a:lstStyle/>
          <a:p>
            <a:r>
              <a:rPr lang="zh-TW" altLang="en-US" dirty="0" smtClean="0">
                <a:solidFill>
                  <a:srgbClr val="99FF66"/>
                </a:solidFill>
              </a:rPr>
              <a:t>改變神速獎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 smtClean="0"/>
              <a:t>媽媽買菜更方便</a:t>
            </a:r>
            <a:r>
              <a:rPr lang="en-US" altLang="zh-TW" dirty="0" smtClean="0"/>
              <a:t>~~</a:t>
            </a:r>
            <a:br>
              <a:rPr lang="en-US" altLang="zh-TW" dirty="0" smtClean="0"/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27584" y="2852936"/>
            <a:ext cx="7772400" cy="3168352"/>
          </a:xfrm>
        </p:spPr>
        <p:txBody>
          <a:bodyPr>
            <a:normAutofit/>
          </a:bodyPr>
          <a:lstStyle/>
          <a:p>
            <a:r>
              <a:rPr lang="zh-TW" altLang="en-US" sz="6000" dirty="0" smtClean="0"/>
              <a:t>環保傘架</a:t>
            </a:r>
            <a:endParaRPr lang="en-US" altLang="zh-TW" sz="6000" dirty="0" smtClean="0"/>
          </a:p>
          <a:p>
            <a:r>
              <a:rPr lang="zh-TW" altLang="en-US" sz="6000" dirty="0" smtClean="0"/>
              <a:t>菜籃車</a:t>
            </a:r>
            <a:endParaRPr lang="en-US" altLang="zh-TW" sz="6000" dirty="0" smtClean="0"/>
          </a:p>
          <a:p>
            <a:r>
              <a:rPr lang="zh-TW" altLang="en-US" sz="6000" dirty="0" smtClean="0"/>
              <a:t>寶特瓶</a:t>
            </a:r>
            <a:endParaRPr lang="zh-TW" altLang="en-US" sz="6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95536" y="512064"/>
            <a:ext cx="8748464" cy="2052840"/>
          </a:xfrm>
        </p:spPr>
        <p:txBody>
          <a:bodyPr/>
          <a:lstStyle/>
          <a:p>
            <a:r>
              <a:rPr lang="zh-TW" altLang="en-US" dirty="0" smtClean="0">
                <a:solidFill>
                  <a:srgbClr val="99FF66"/>
                </a:solidFill>
              </a:rPr>
              <a:t>環保尖兵獎</a:t>
            </a:r>
            <a:r>
              <a:rPr lang="en-US" altLang="zh-TW" dirty="0" smtClean="0">
                <a:solidFill>
                  <a:srgbClr val="99FF66"/>
                </a:solidFill>
              </a:rPr>
              <a:t>~~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 smtClean="0"/>
              <a:t>愛就是讓鳥兒重回大自然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27584" y="3284984"/>
            <a:ext cx="7772400" cy="3096344"/>
          </a:xfrm>
        </p:spPr>
        <p:txBody>
          <a:bodyPr>
            <a:normAutofit/>
          </a:bodyPr>
          <a:lstStyle/>
          <a:p>
            <a:r>
              <a:rPr lang="zh-TW" altLang="en-US" sz="6000" dirty="0" smtClean="0"/>
              <a:t>成立救傷小棧</a:t>
            </a:r>
            <a:endParaRPr lang="en-US" altLang="zh-TW" sz="6000" dirty="0" smtClean="0"/>
          </a:p>
          <a:p>
            <a:r>
              <a:rPr lang="zh-TW" altLang="en-US" sz="6000" dirty="0" smtClean="0"/>
              <a:t>擔任義工照顧鳥兒</a:t>
            </a:r>
            <a:endParaRPr lang="en-US" altLang="zh-TW" sz="6000" dirty="0" smtClean="0"/>
          </a:p>
          <a:p>
            <a:r>
              <a:rPr lang="zh-TW" altLang="en-US" sz="6000" dirty="0" smtClean="0"/>
              <a:t>讓鳥兒重回大自然</a:t>
            </a:r>
            <a:endParaRPr lang="en-US" altLang="zh-TW" sz="6000" dirty="0" smtClean="0"/>
          </a:p>
          <a:p>
            <a:endParaRPr lang="zh-TW" altLang="en-US" sz="6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地鐵">
  <a:themeElements>
    <a:clrScheme name="地鐵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地鐵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地鐵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641</TotalTime>
  <Words>816</Words>
  <Application>Microsoft Office PowerPoint</Application>
  <PresentationFormat>如螢幕大小 (4:3)</PresentationFormat>
  <Paragraphs>151</Paragraphs>
  <Slides>37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37</vt:i4>
      </vt:variant>
    </vt:vector>
  </HeadingPairs>
  <TitlesOfParts>
    <vt:vector size="38" baseType="lpstr">
      <vt:lpstr>地鐵</vt:lpstr>
      <vt:lpstr>創意行動挑戰 Design for change</vt:lpstr>
      <vt:lpstr>寒假中 你做哪些有意義的事?</vt:lpstr>
      <vt:lpstr>DFC許芯瑋</vt:lpstr>
      <vt:lpstr>印度河濱小學校長</vt:lpstr>
      <vt:lpstr>你想改變世界嗎?</vt:lpstr>
      <vt:lpstr>你想改變世界嗎?</vt:lpstr>
      <vt:lpstr>DFC這麼做</vt:lpstr>
      <vt:lpstr>改變神速獎 媽媽買菜更方便~~ </vt:lpstr>
      <vt:lpstr>環保尖兵獎~~ 愛就是讓鳥兒重回大自然 </vt:lpstr>
      <vt:lpstr>感天動地獎~~ 了解特教班</vt:lpstr>
      <vt:lpstr>最易複製獎~~ 面對自己的缺點</vt:lpstr>
      <vt:lpstr>登高一呼獎~~ 掃蕩負面新聞 </vt:lpstr>
      <vt:lpstr>入圍獎~~ 解決公廁髒亂</vt:lpstr>
      <vt:lpstr>入圍獎~~ 忙碌的爸爸</vt:lpstr>
      <vt:lpstr>沒有游泳池的學校， 學生很想上游泳課， 怎麼辦?</vt:lpstr>
      <vt:lpstr>如何幫助特教班學生</vt:lpstr>
      <vt:lpstr>小林村重建了， 可以為他們做什麼呢?</vt:lpstr>
      <vt:lpstr>行動不便的人， 怎麼搭捷運最方便?</vt:lpstr>
      <vt:lpstr>更多的故事， 都在~~DFC </vt:lpstr>
      <vt:lpstr>DFC這樣做</vt:lpstr>
      <vt:lpstr>感受(Feel)</vt:lpstr>
      <vt:lpstr>想像(Imagine)</vt:lpstr>
      <vt:lpstr>實踐(DO)</vt:lpstr>
      <vt:lpstr>分享(Share)</vt:lpstr>
      <vt:lpstr>想一想 生活中有待改善的重要事務嗎? 校園中有需要改進的地方嗎?  我們可以做什麼？怎麼做呢?</vt:lpstr>
      <vt:lpstr>大家一起做做看</vt:lpstr>
      <vt:lpstr>創意行動挑戰競賽</vt:lpstr>
      <vt:lpstr>競賽辦法1</vt:lpstr>
      <vt:lpstr>競賽辦法2</vt:lpstr>
      <vt:lpstr>競賽辦法3</vt:lpstr>
      <vt:lpstr>競賽辦法4</vt:lpstr>
      <vt:lpstr>班級初賽</vt:lpstr>
      <vt:lpstr>評審</vt:lpstr>
      <vt:lpstr>回饋</vt:lpstr>
      <vt:lpstr>得分</vt:lpstr>
      <vt:lpstr>掌聲歡迎~報告組別</vt:lpstr>
      <vt:lpstr>票選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創意行動挑戰 Design for change</dc:title>
  <dc:creator>yangshui</dc:creator>
  <cp:lastModifiedBy>yangshui</cp:lastModifiedBy>
  <cp:revision>17</cp:revision>
  <dcterms:created xsi:type="dcterms:W3CDTF">2014-02-16T07:36:27Z</dcterms:created>
  <dcterms:modified xsi:type="dcterms:W3CDTF">2014-04-16T09:53:38Z</dcterms:modified>
</cp:coreProperties>
</file>