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大標題文字</a:t>
            </a:r>
          </a:p>
        </p:txBody>
      </p:sp>
      <p:sp>
        <p:nvSpPr>
          <p:cNvPr id="12" name="內文層級一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大標題文字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大標題文字</a:t>
            </a:r>
          </a:p>
        </p:txBody>
      </p:sp>
      <p:sp>
        <p:nvSpPr>
          <p:cNvPr id="21" name="內文層級一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2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大標題文字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大標題文字</a:t>
            </a:r>
          </a:p>
        </p:txBody>
      </p:sp>
      <p:sp>
        <p:nvSpPr>
          <p:cNvPr id="30" name="內文層級一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31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大標題文字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大標題文字</a:t>
            </a:r>
          </a:p>
        </p:txBody>
      </p:sp>
      <p:sp>
        <p:nvSpPr>
          <p:cNvPr id="39" name="內文層級一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0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大標題文字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大標題文字</a:t>
            </a:r>
          </a:p>
        </p:txBody>
      </p:sp>
      <p:sp>
        <p:nvSpPr>
          <p:cNvPr id="48" name="內文層級一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9" name="文字版面配置區 4"/>
          <p:cNvSpPr/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大標題文字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大標題文字</a:t>
            </a:r>
          </a:p>
        </p:txBody>
      </p:sp>
      <p:sp>
        <p:nvSpPr>
          <p:cNvPr id="58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大標題文字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大標題文字</a:t>
            </a:r>
          </a:p>
        </p:txBody>
      </p:sp>
      <p:sp>
        <p:nvSpPr>
          <p:cNvPr id="73" name="內文層級一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4" name="文字版面配置區 3"/>
          <p:cNvSpPr/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大標題文字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大標題文字</a:t>
            </a:r>
          </a:p>
        </p:txBody>
      </p:sp>
      <p:sp>
        <p:nvSpPr>
          <p:cNvPr id="83" name="圖片版面配置區 2"/>
          <p:cNvSpPr/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內文層級一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85" name="幻燈片編號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大標題文字</a:t>
            </a:r>
          </a:p>
        </p:txBody>
      </p:sp>
      <p:sp>
        <p:nvSpPr>
          <p:cNvPr id="3" name="內文層級一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/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圖片 2" descr="圖片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96286" y="587827"/>
            <a:ext cx="8429626" cy="452437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97" name="矩形 3"/>
          <p:cNvGrpSpPr/>
          <p:nvPr/>
        </p:nvGrpSpPr>
        <p:grpSpPr>
          <a:xfrm>
            <a:off x="-139115" y="4425672"/>
            <a:ext cx="12700428" cy="2488252"/>
            <a:chOff x="0" y="0"/>
            <a:chExt cx="12700426" cy="2488250"/>
          </a:xfrm>
        </p:grpSpPr>
        <p:sp>
          <p:nvSpPr>
            <p:cNvPr id="95" name="矩形"/>
            <p:cNvSpPr/>
            <p:nvPr/>
          </p:nvSpPr>
          <p:spPr>
            <a:xfrm rot="21290103">
              <a:off x="35431" y="565722"/>
              <a:ext cx="12629564" cy="1356805"/>
            </a:xfrm>
            <a:prstGeom prst="rect">
              <a:avLst/>
            </a:prstGeom>
            <a:gradFill flip="none" rotWithShape="1">
              <a:gsLst>
                <a:gs pos="0">
                  <a:srgbClr val="70A5DA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96" name="資訊課程架構分享"/>
            <p:cNvSpPr txBox="1"/>
            <p:nvPr/>
          </p:nvSpPr>
          <p:spPr>
            <a:xfrm rot="21290103">
              <a:off x="35431" y="842804"/>
              <a:ext cx="12629564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 spc="300" sz="40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/>
              <a:r>
                <a:t>資訊課程架構分享</a:t>
              </a:r>
            </a:p>
          </p:txBody>
        </p:sp>
      </p:grpSp>
      <p:grpSp>
        <p:nvGrpSpPr>
          <p:cNvPr id="100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98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99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矩形 3"/>
          <p:cNvSpPr/>
          <p:nvPr/>
        </p:nvSpPr>
        <p:spPr>
          <a:xfrm rot="21290103">
            <a:off x="-248309" y="5000631"/>
            <a:ext cx="12629564" cy="1356805"/>
          </a:xfrm>
          <a:prstGeom prst="rect">
            <a:avLst/>
          </a:prstGeom>
          <a:gradFill>
            <a:gsLst>
              <a:gs pos="0">
                <a:srgbClr val="70A5DA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63500" dist="19050" dir="540000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 algn="ctr">
              <a:defRPr b="1" spc="300" sz="2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</a:p>
        </p:txBody>
      </p:sp>
      <p:grpSp>
        <p:nvGrpSpPr>
          <p:cNvPr id="185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183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84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sp>
        <p:nvSpPr>
          <p:cNvPr id="186" name="矩形 1"/>
          <p:cNvSpPr txBox="1"/>
          <p:nvPr/>
        </p:nvSpPr>
        <p:spPr>
          <a:xfrm>
            <a:off x="216130" y="2416247"/>
            <a:ext cx="2984270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>
                <a:solidFill>
                  <a:srgbClr val="2E75B6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。</a:t>
            </a:r>
            <a:r>
              <a:rPr b="1" sz="2800"/>
              <a:t>資訊教育思潮</a:t>
            </a:r>
          </a:p>
        </p:txBody>
      </p:sp>
      <p:grpSp>
        <p:nvGrpSpPr>
          <p:cNvPr id="204" name="資料庫圖表 5"/>
          <p:cNvGrpSpPr/>
          <p:nvPr/>
        </p:nvGrpSpPr>
        <p:grpSpPr>
          <a:xfrm>
            <a:off x="3162597" y="864279"/>
            <a:ext cx="6429397" cy="3882008"/>
            <a:chOff x="0" y="0"/>
            <a:chExt cx="6429395" cy="3882007"/>
          </a:xfrm>
        </p:grpSpPr>
        <p:sp>
          <p:nvSpPr>
            <p:cNvPr id="187" name="形狀"/>
            <p:cNvSpPr/>
            <p:nvPr/>
          </p:nvSpPr>
          <p:spPr>
            <a:xfrm>
              <a:off x="0" y="0"/>
              <a:ext cx="819247" cy="3882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76" h="21600" fill="norm" stroke="1" extrusionOk="0">
                  <a:moveTo>
                    <a:pt x="303" y="0"/>
                  </a:moveTo>
                  <a:cubicBezTo>
                    <a:pt x="21600" y="5965"/>
                    <a:pt x="21600" y="15635"/>
                    <a:pt x="303" y="21600"/>
                  </a:cubicBezTo>
                  <a:lnTo>
                    <a:pt x="0" y="21515"/>
                  </a:lnTo>
                  <a:cubicBezTo>
                    <a:pt x="21130" y="15597"/>
                    <a:pt x="21130" y="6003"/>
                    <a:pt x="0" y="85"/>
                  </a:cubicBezTo>
                  <a:close/>
                </a:path>
              </a:pathLst>
            </a:custGeom>
            <a:noFill/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grpSp>
          <p:nvGrpSpPr>
            <p:cNvPr id="190" name="群組"/>
            <p:cNvGrpSpPr/>
            <p:nvPr/>
          </p:nvGrpSpPr>
          <p:grpSpPr>
            <a:xfrm>
              <a:off x="399595" y="216036"/>
              <a:ext cx="6029801" cy="627172"/>
              <a:chOff x="0" y="0"/>
              <a:chExt cx="6029800" cy="627171"/>
            </a:xfrm>
          </p:grpSpPr>
          <p:sp>
            <p:nvSpPr>
              <p:cNvPr id="188" name="矩形"/>
              <p:cNvSpPr/>
              <p:nvPr/>
            </p:nvSpPr>
            <p:spPr>
              <a:xfrm>
                <a:off x="-1" y="-1"/>
                <a:ext cx="6029802" cy="627173"/>
              </a:xfrm>
              <a:prstGeom prst="rect">
                <a:avLst/>
              </a:prstGeom>
              <a:solidFill>
                <a:schemeClr val="accent2"/>
              </a:solidFill>
              <a:ln w="127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066800">
                  <a:lnSpc>
                    <a:spcPct val="90000"/>
                  </a:lnSpc>
                  <a:spcBef>
                    <a:spcPts val="700"/>
                  </a:spcBef>
                  <a:defRPr sz="24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pPr>
              </a:p>
            </p:txBody>
          </p:sp>
          <p:sp>
            <p:nvSpPr>
              <p:cNvPr id="189" name="創客課程"/>
              <p:cNvSpPr txBox="1"/>
              <p:nvPr/>
            </p:nvSpPr>
            <p:spPr>
              <a:xfrm>
                <a:off x="0" y="43075"/>
                <a:ext cx="6029801" cy="5410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66800">
                  <a:lnSpc>
                    <a:spcPct val="90000"/>
                  </a:lnSpc>
                  <a:spcBef>
                    <a:spcPts val="1000"/>
                  </a:spcBef>
                  <a:defRPr sz="24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lvl1pPr>
              </a:lstStyle>
              <a:p>
                <a:pPr/>
                <a:r>
                  <a:t>創客課程</a:t>
                </a:r>
              </a:p>
            </p:txBody>
          </p:sp>
        </p:grpSp>
        <p:sp>
          <p:nvSpPr>
            <p:cNvPr id="191" name="圓形"/>
            <p:cNvSpPr/>
            <p:nvPr/>
          </p:nvSpPr>
          <p:spPr>
            <a:xfrm>
              <a:off x="7613" y="137640"/>
              <a:ext cx="783965" cy="783965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grpSp>
          <p:nvGrpSpPr>
            <p:cNvPr id="194" name="群組"/>
            <p:cNvGrpSpPr/>
            <p:nvPr/>
          </p:nvGrpSpPr>
          <p:grpSpPr>
            <a:xfrm>
              <a:off x="759167" y="1156956"/>
              <a:ext cx="5670229" cy="627173"/>
              <a:chOff x="0" y="0"/>
              <a:chExt cx="5670227" cy="627171"/>
            </a:xfrm>
          </p:grpSpPr>
          <p:sp>
            <p:nvSpPr>
              <p:cNvPr id="192" name="矩形"/>
              <p:cNvSpPr/>
              <p:nvPr/>
            </p:nvSpPr>
            <p:spPr>
              <a:xfrm>
                <a:off x="0" y="-1"/>
                <a:ext cx="5670228" cy="627173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066800">
                  <a:lnSpc>
                    <a:spcPct val="90000"/>
                  </a:lnSpc>
                  <a:spcBef>
                    <a:spcPts val="700"/>
                  </a:spcBef>
                  <a:defRPr sz="24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pPr>
              </a:p>
            </p:txBody>
          </p:sp>
          <p:sp>
            <p:nvSpPr>
              <p:cNvPr id="193" name="運算思維"/>
              <p:cNvSpPr txBox="1"/>
              <p:nvPr/>
            </p:nvSpPr>
            <p:spPr>
              <a:xfrm>
                <a:off x="0" y="43075"/>
                <a:ext cx="5670228" cy="5410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66800">
                  <a:lnSpc>
                    <a:spcPct val="90000"/>
                  </a:lnSpc>
                  <a:spcBef>
                    <a:spcPts val="1000"/>
                  </a:spcBef>
                  <a:defRPr sz="24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lvl1pPr>
              </a:lstStyle>
              <a:p>
                <a:pPr/>
                <a:r>
                  <a:t>運算思維</a:t>
                </a:r>
              </a:p>
            </p:txBody>
          </p:sp>
        </p:grpSp>
        <p:sp>
          <p:nvSpPr>
            <p:cNvPr id="195" name="圓形"/>
            <p:cNvSpPr/>
            <p:nvPr/>
          </p:nvSpPr>
          <p:spPr>
            <a:xfrm>
              <a:off x="367185" y="1078560"/>
              <a:ext cx="783965" cy="783965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grpSp>
          <p:nvGrpSpPr>
            <p:cNvPr id="198" name="群組"/>
            <p:cNvGrpSpPr/>
            <p:nvPr/>
          </p:nvGrpSpPr>
          <p:grpSpPr>
            <a:xfrm>
              <a:off x="759167" y="2097876"/>
              <a:ext cx="5670229" cy="627172"/>
              <a:chOff x="0" y="0"/>
              <a:chExt cx="5670227" cy="627171"/>
            </a:xfrm>
          </p:grpSpPr>
          <p:sp>
            <p:nvSpPr>
              <p:cNvPr id="196" name="矩形"/>
              <p:cNvSpPr/>
              <p:nvPr/>
            </p:nvSpPr>
            <p:spPr>
              <a:xfrm>
                <a:off x="0" y="-1"/>
                <a:ext cx="5670228" cy="627173"/>
              </a:xfrm>
              <a:prstGeom prst="rect">
                <a:avLst/>
              </a:prstGeom>
              <a:solidFill>
                <a:schemeClr val="accent4"/>
              </a:solidFill>
              <a:ln w="127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066800">
                  <a:lnSpc>
                    <a:spcPct val="90000"/>
                  </a:lnSpc>
                  <a:spcBef>
                    <a:spcPts val="700"/>
                  </a:spcBef>
                  <a:defRPr sz="24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pPr>
              </a:p>
            </p:txBody>
          </p:sp>
          <p:sp>
            <p:nvSpPr>
              <p:cNvPr id="197" name="開源"/>
              <p:cNvSpPr txBox="1"/>
              <p:nvPr/>
            </p:nvSpPr>
            <p:spPr>
              <a:xfrm>
                <a:off x="0" y="43075"/>
                <a:ext cx="5670228" cy="5410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66800">
                  <a:lnSpc>
                    <a:spcPct val="90000"/>
                  </a:lnSpc>
                  <a:spcBef>
                    <a:spcPts val="1000"/>
                  </a:spcBef>
                  <a:defRPr sz="24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lvl1pPr>
              </a:lstStyle>
              <a:p>
                <a:pPr/>
                <a:r>
                  <a:t>開源</a:t>
                </a:r>
              </a:p>
            </p:txBody>
          </p:sp>
        </p:grpSp>
        <p:sp>
          <p:nvSpPr>
            <p:cNvPr id="199" name="圓形"/>
            <p:cNvSpPr/>
            <p:nvPr/>
          </p:nvSpPr>
          <p:spPr>
            <a:xfrm>
              <a:off x="367185" y="2019480"/>
              <a:ext cx="783965" cy="783965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grpSp>
          <p:nvGrpSpPr>
            <p:cNvPr id="202" name="群組"/>
            <p:cNvGrpSpPr/>
            <p:nvPr/>
          </p:nvGrpSpPr>
          <p:grpSpPr>
            <a:xfrm>
              <a:off x="399595" y="3038797"/>
              <a:ext cx="6029801" cy="627172"/>
              <a:chOff x="0" y="0"/>
              <a:chExt cx="6029800" cy="627171"/>
            </a:xfrm>
          </p:grpSpPr>
          <p:sp>
            <p:nvSpPr>
              <p:cNvPr id="200" name="矩形"/>
              <p:cNvSpPr/>
              <p:nvPr/>
            </p:nvSpPr>
            <p:spPr>
              <a:xfrm>
                <a:off x="-1" y="-1"/>
                <a:ext cx="6029802" cy="627173"/>
              </a:xfrm>
              <a:prstGeom prst="rect">
                <a:avLst/>
              </a:pr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1066800">
                  <a:lnSpc>
                    <a:spcPct val="90000"/>
                  </a:lnSpc>
                  <a:spcBef>
                    <a:spcPts val="700"/>
                  </a:spcBef>
                  <a:defRPr sz="24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pPr>
              </a:p>
            </p:txBody>
          </p:sp>
          <p:sp>
            <p:nvSpPr>
              <p:cNvPr id="201" name="智財權"/>
              <p:cNvSpPr txBox="1"/>
              <p:nvPr/>
            </p:nvSpPr>
            <p:spPr>
              <a:xfrm>
                <a:off x="0" y="43075"/>
                <a:ext cx="6029801" cy="5410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0960" tIns="60960" rIns="60960" bIns="60960" numCol="1" anchor="ctr">
                <a:spAutoFit/>
              </a:bodyPr>
              <a:lstStyle>
                <a:lvl1pPr defTabSz="1066800">
                  <a:lnSpc>
                    <a:spcPct val="90000"/>
                  </a:lnSpc>
                  <a:spcBef>
                    <a:spcPts val="1000"/>
                  </a:spcBef>
                  <a:defRPr sz="24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lvl1pPr>
              </a:lstStyle>
              <a:p>
                <a:pPr/>
                <a:r>
                  <a:t>智財權</a:t>
                </a:r>
              </a:p>
            </p:txBody>
          </p:sp>
        </p:grpSp>
        <p:sp>
          <p:nvSpPr>
            <p:cNvPr id="203" name="圓形"/>
            <p:cNvSpPr/>
            <p:nvPr/>
          </p:nvSpPr>
          <p:spPr>
            <a:xfrm>
              <a:off x="7613" y="2960400"/>
              <a:ext cx="783965" cy="783965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矩形 3"/>
          <p:cNvGrpSpPr/>
          <p:nvPr/>
        </p:nvGrpSpPr>
        <p:grpSpPr>
          <a:xfrm>
            <a:off x="-283741" y="4434908"/>
            <a:ext cx="12700428" cy="2488252"/>
            <a:chOff x="0" y="0"/>
            <a:chExt cx="12700426" cy="2488250"/>
          </a:xfrm>
        </p:grpSpPr>
        <p:sp>
          <p:nvSpPr>
            <p:cNvPr id="206" name="矩形"/>
            <p:cNvSpPr/>
            <p:nvPr/>
          </p:nvSpPr>
          <p:spPr>
            <a:xfrm rot="21290103">
              <a:off x="35431" y="565722"/>
              <a:ext cx="12629564" cy="1356805"/>
            </a:xfrm>
            <a:prstGeom prst="rect">
              <a:avLst/>
            </a:prstGeom>
            <a:gradFill flip="none" rotWithShape="1">
              <a:gsLst>
                <a:gs pos="0">
                  <a:srgbClr val="70A5DA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pc="300" sz="36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207" name="低年段運算思維課程的教學示例(1-2年級)"/>
            <p:cNvSpPr txBox="1"/>
            <p:nvPr/>
          </p:nvSpPr>
          <p:spPr>
            <a:xfrm rot="21290103">
              <a:off x="35431" y="880904"/>
              <a:ext cx="12629564" cy="726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pc="300" sz="36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低年段運算思維課程的教學示例</a:t>
              </a:r>
              <a:r>
                <a:t>(1-2</a:t>
              </a:r>
              <a:r>
                <a:t>年級</a:t>
              </a:r>
              <a:r>
                <a:t>)</a:t>
              </a:r>
            </a:p>
          </p:txBody>
        </p:sp>
      </p:grpSp>
      <p:grpSp>
        <p:nvGrpSpPr>
          <p:cNvPr id="211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209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210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pic>
        <p:nvPicPr>
          <p:cNvPr id="212" name="image3.png" descr="image3.png"/>
          <p:cNvPicPr>
            <a:picLocks noChangeAspect="1"/>
          </p:cNvPicPr>
          <p:nvPr/>
        </p:nvPicPr>
        <p:blipFill>
          <a:blip r:embed="rId2">
            <a:extLst/>
          </a:blip>
          <a:srcRect l="0" t="0" r="1" b="2"/>
          <a:stretch>
            <a:fillRect/>
          </a:stretch>
        </p:blipFill>
        <p:spPr>
          <a:xfrm>
            <a:off x="3463633" y="242780"/>
            <a:ext cx="6658373" cy="4807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340" y="0"/>
                </a:moveTo>
                <a:cubicBezTo>
                  <a:pt x="600" y="0"/>
                  <a:pt x="0" y="831"/>
                  <a:pt x="0" y="1856"/>
                </a:cubicBezTo>
                <a:lnTo>
                  <a:pt x="0" y="19744"/>
                </a:lnTo>
                <a:cubicBezTo>
                  <a:pt x="0" y="20769"/>
                  <a:pt x="600" y="21600"/>
                  <a:pt x="1340" y="21600"/>
                </a:cubicBezTo>
                <a:lnTo>
                  <a:pt x="20260" y="21600"/>
                </a:lnTo>
                <a:cubicBezTo>
                  <a:pt x="21000" y="21600"/>
                  <a:pt x="21600" y="20769"/>
                  <a:pt x="21600" y="19744"/>
                </a:cubicBezTo>
                <a:lnTo>
                  <a:pt x="21600" y="1856"/>
                </a:lnTo>
                <a:cubicBezTo>
                  <a:pt x="21600" y="831"/>
                  <a:pt x="21000" y="0"/>
                  <a:pt x="20260" y="0"/>
                </a:cubicBezTo>
                <a:lnTo>
                  <a:pt x="1340" y="0"/>
                </a:lnTo>
                <a:close/>
              </a:path>
            </a:pathLst>
          </a:custGeom>
          <a:ln w="12700">
            <a:miter lim="400000"/>
          </a:ln>
          <a:effectLst>
            <a:reflection blurRad="0" stA="38000" stPos="0" endA="0" endPos="40000" dist="0" dir="5400000" fadeDir="5400000" sx="100000" sy="-100000" kx="0" ky="0" algn="bl" rotWithShape="0"/>
          </a:effectLst>
        </p:spPr>
      </p:pic>
      <p:sp>
        <p:nvSpPr>
          <p:cNvPr id="213" name="圓角矩形 6"/>
          <p:cNvSpPr/>
          <p:nvPr/>
        </p:nvSpPr>
        <p:spPr>
          <a:xfrm>
            <a:off x="5583380" y="4061221"/>
            <a:ext cx="1064032" cy="523705"/>
          </a:xfrm>
          <a:prstGeom prst="roundRect">
            <a:avLst>
              <a:gd name="adj" fmla="val 16667"/>
            </a:avLst>
          </a:prstGeom>
          <a:ln w="38100">
            <a:solidFill>
              <a:srgbClr val="FF0000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矩形 3"/>
          <p:cNvGrpSpPr/>
          <p:nvPr/>
        </p:nvGrpSpPr>
        <p:grpSpPr>
          <a:xfrm>
            <a:off x="-283741" y="4434908"/>
            <a:ext cx="12700428" cy="2488252"/>
            <a:chOff x="0" y="0"/>
            <a:chExt cx="12700426" cy="2488250"/>
          </a:xfrm>
        </p:grpSpPr>
        <p:sp>
          <p:nvSpPr>
            <p:cNvPr id="215" name="矩形"/>
            <p:cNvSpPr/>
            <p:nvPr/>
          </p:nvSpPr>
          <p:spPr>
            <a:xfrm rot="21290103">
              <a:off x="35431" y="565722"/>
              <a:ext cx="12629564" cy="1356805"/>
            </a:xfrm>
            <a:prstGeom prst="rect">
              <a:avLst/>
            </a:prstGeom>
            <a:gradFill flip="none" rotWithShape="1">
              <a:gsLst>
                <a:gs pos="0">
                  <a:srgbClr val="70A5DA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pc="300" sz="36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216" name="社子資訊課程的過渡(3-6年級)"/>
            <p:cNvSpPr txBox="1"/>
            <p:nvPr/>
          </p:nvSpPr>
          <p:spPr>
            <a:xfrm rot="21290103">
              <a:off x="35431" y="880904"/>
              <a:ext cx="12629564" cy="726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pc="300" sz="36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社子資訊課程的過渡</a:t>
              </a:r>
              <a:r>
                <a:t>(3-6</a:t>
              </a:r>
              <a:r>
                <a:t>年級</a:t>
              </a:r>
              <a:r>
                <a:t>)</a:t>
              </a:r>
            </a:p>
          </p:txBody>
        </p:sp>
      </p:grpSp>
      <p:grpSp>
        <p:nvGrpSpPr>
          <p:cNvPr id="220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218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219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pic>
        <p:nvPicPr>
          <p:cNvPr id="221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86493" y="1526161"/>
            <a:ext cx="3373151" cy="3373150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矩形 6"/>
          <p:cNvSpPr txBox="1"/>
          <p:nvPr/>
        </p:nvSpPr>
        <p:spPr>
          <a:xfrm>
            <a:off x="5554124" y="3657291"/>
            <a:ext cx="2390141" cy="72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600">
                <a:solidFill>
                  <a:schemeClr val="accent1"/>
                </a:solidFill>
                <a:effectLst>
                  <a:outerShdw sx="100000" sy="100000" kx="0" ky="0" algn="b" rotWithShape="0" blurRad="38100" dist="25400" dir="5400000">
                    <a:srgbClr val="6E747A">
                      <a:alpha val="43000"/>
                    </a:srgbClr>
                  </a:outerShdw>
                </a:effectLst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如附檔</a:t>
            </a:r>
            <a:r>
              <a:t>……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矩形 3"/>
          <p:cNvSpPr/>
          <p:nvPr/>
        </p:nvSpPr>
        <p:spPr>
          <a:xfrm rot="21290103">
            <a:off x="-248309" y="5000631"/>
            <a:ext cx="12629564" cy="1356805"/>
          </a:xfrm>
          <a:prstGeom prst="rect">
            <a:avLst/>
          </a:prstGeom>
          <a:gradFill>
            <a:gsLst>
              <a:gs pos="0">
                <a:srgbClr val="70A5DA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63500" dist="19050" dir="540000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 algn="ctr">
              <a:defRPr b="1" spc="300" sz="36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</a:p>
        </p:txBody>
      </p:sp>
      <p:grpSp>
        <p:nvGrpSpPr>
          <p:cNvPr id="227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225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226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sp>
        <p:nvSpPr>
          <p:cNvPr id="228" name="矩形 5"/>
          <p:cNvSpPr txBox="1"/>
          <p:nvPr/>
        </p:nvSpPr>
        <p:spPr>
          <a:xfrm>
            <a:off x="3848791" y="2044621"/>
            <a:ext cx="4463936" cy="1272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8000">
                <a:solidFill>
                  <a:schemeClr val="accent1"/>
                </a:solidFill>
                <a:effectLst>
                  <a:outerShdw sx="100000" sy="100000" kx="0" ky="0" algn="b" rotWithShape="0" blurRad="38100" dist="25400" dir="5400000">
                    <a:srgbClr val="6E747A">
                      <a:alpha val="43000"/>
                    </a:srgbClr>
                  </a:outerShdw>
                </a:effectLst>
              </a:defRPr>
            </a:lvl1pPr>
          </a:lstStyle>
          <a:p>
            <a:pPr/>
            <a:r>
              <a:t>Thanks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矩形 3"/>
          <p:cNvGrpSpPr/>
          <p:nvPr/>
        </p:nvGrpSpPr>
        <p:grpSpPr>
          <a:xfrm>
            <a:off x="-283741" y="4434908"/>
            <a:ext cx="12700428" cy="2488252"/>
            <a:chOff x="0" y="0"/>
            <a:chExt cx="12700426" cy="2488250"/>
          </a:xfrm>
        </p:grpSpPr>
        <p:sp>
          <p:nvSpPr>
            <p:cNvPr id="102" name="矩形"/>
            <p:cNvSpPr/>
            <p:nvPr/>
          </p:nvSpPr>
          <p:spPr>
            <a:xfrm rot="21290103">
              <a:off x="35431" y="565722"/>
              <a:ext cx="12629564" cy="1356805"/>
            </a:xfrm>
            <a:prstGeom prst="rect">
              <a:avLst/>
            </a:prstGeom>
            <a:gradFill flip="none" rotWithShape="1">
              <a:gsLst>
                <a:gs pos="0">
                  <a:srgbClr val="70A5DA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pc="300" sz="36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03" name="國小科技領域從課綱中消失了？"/>
            <p:cNvSpPr txBox="1"/>
            <p:nvPr/>
          </p:nvSpPr>
          <p:spPr>
            <a:xfrm rot="21290103">
              <a:off x="35431" y="880904"/>
              <a:ext cx="12629564" cy="726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36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/>
              <a:r>
                <a:t>國小科技領域從課綱中消失了？</a:t>
              </a:r>
            </a:p>
          </p:txBody>
        </p:sp>
      </p:grpSp>
      <p:grpSp>
        <p:nvGrpSpPr>
          <p:cNvPr id="107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105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06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sp>
        <p:nvSpPr>
          <p:cNvPr id="108" name="矩形 1"/>
          <p:cNvSpPr txBox="1"/>
          <p:nvPr/>
        </p:nvSpPr>
        <p:spPr>
          <a:xfrm>
            <a:off x="3050770" y="587827"/>
            <a:ext cx="8437420" cy="3843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lnSpc>
                <a:spcPts val="3700"/>
              </a:lnSpc>
              <a:spcBef>
                <a:spcPts val="1200"/>
              </a:spcBef>
              <a:defRPr sz="2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依</a:t>
            </a:r>
            <a:r>
              <a:t>《</a:t>
            </a:r>
            <a:r>
              <a:t>總綱</a:t>
            </a:r>
            <a:r>
              <a:t>》</a:t>
            </a:r>
            <a:r>
              <a:t>「實施要點」規定，各領域課程設計應適切融入性別平等、人權、環境、 海洋、品德、生命、法治、</a:t>
            </a:r>
            <a:r>
              <a:rPr b="1">
                <a:solidFill>
                  <a:srgbClr val="FF0000"/>
                </a:solidFill>
              </a:rPr>
              <a:t>科技、資訊、</a:t>
            </a:r>
            <a:r>
              <a:t>能源、安全、防災、家庭教育、生涯規劃、多 元文化、閱讀素養、戶外教育、國際教育、原住民族教育等議題。各領域</a:t>
            </a:r>
            <a:r>
              <a:t>/</a:t>
            </a:r>
            <a:r>
              <a:t>科目可發揮課 程與教學之創意與特色，依需求適時融入，不受限於上述議題。同時隨著社會的變遷與 時代的推移，議題內涵亦會發生改變或產生新議題，故學校宜對議題具備高度敏覺性， 因應環境之變化，活化與深化議題內涵，並依學生的身心發展，適齡、適性地設計具創 新、前瞻與統整之課程計畫。 （</a:t>
            </a:r>
            <a:r>
              <a:t>108</a:t>
            </a:r>
            <a:r>
              <a:t>科技領域課綱檔案中第</a:t>
            </a:r>
            <a:r>
              <a:t>29</a:t>
            </a:r>
            <a:r>
              <a:t>頁）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矩形 3"/>
          <p:cNvGrpSpPr/>
          <p:nvPr/>
        </p:nvGrpSpPr>
        <p:grpSpPr>
          <a:xfrm>
            <a:off x="-192302" y="4800668"/>
            <a:ext cx="12700428" cy="2488252"/>
            <a:chOff x="0" y="0"/>
            <a:chExt cx="12700426" cy="2488250"/>
          </a:xfrm>
        </p:grpSpPr>
        <p:sp>
          <p:nvSpPr>
            <p:cNvPr id="110" name="矩形"/>
            <p:cNvSpPr/>
            <p:nvPr/>
          </p:nvSpPr>
          <p:spPr>
            <a:xfrm rot="21290103">
              <a:off x="35431" y="565722"/>
              <a:ext cx="12629564" cy="1356805"/>
            </a:xfrm>
            <a:prstGeom prst="rect">
              <a:avLst/>
            </a:prstGeom>
            <a:gradFill flip="none" rotWithShape="1">
              <a:gsLst>
                <a:gs pos="0">
                  <a:srgbClr val="70A5DA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11" name="十二年國民基本教育各教育階段領域課程規劃"/>
            <p:cNvSpPr txBox="1"/>
            <p:nvPr/>
          </p:nvSpPr>
          <p:spPr>
            <a:xfrm rot="21290103">
              <a:off x="35431" y="880904"/>
              <a:ext cx="12629564" cy="7264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36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/>
              <a:r>
                <a:t>十二年國民基本教育各教育階段領域課程規劃</a:t>
              </a:r>
            </a:p>
          </p:txBody>
        </p:sp>
      </p:grpSp>
      <p:grpSp>
        <p:nvGrpSpPr>
          <p:cNvPr id="115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113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14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pic>
        <p:nvPicPr>
          <p:cNvPr id="116" name="圖片 4" descr="圖片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59699" y="67402"/>
            <a:ext cx="5299534" cy="5485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矩形 3"/>
          <p:cNvGrpSpPr/>
          <p:nvPr/>
        </p:nvGrpSpPr>
        <p:grpSpPr>
          <a:xfrm>
            <a:off x="-283741" y="4434908"/>
            <a:ext cx="12700428" cy="2488252"/>
            <a:chOff x="0" y="0"/>
            <a:chExt cx="12700426" cy="2488250"/>
          </a:xfrm>
        </p:grpSpPr>
        <p:sp>
          <p:nvSpPr>
            <p:cNvPr id="118" name="矩形"/>
            <p:cNvSpPr/>
            <p:nvPr/>
          </p:nvSpPr>
          <p:spPr>
            <a:xfrm rot="21290103">
              <a:off x="35431" y="565722"/>
              <a:ext cx="12629564" cy="1356805"/>
            </a:xfrm>
            <a:prstGeom prst="rect">
              <a:avLst/>
            </a:prstGeom>
            <a:gradFill flip="none" rotWithShape="1">
              <a:gsLst>
                <a:gs pos="0">
                  <a:srgbClr val="70A5DA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pc="300" sz="40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19" name="社子資訊課程的前世"/>
            <p:cNvSpPr txBox="1"/>
            <p:nvPr/>
          </p:nvSpPr>
          <p:spPr>
            <a:xfrm rot="21290103">
              <a:off x="35431" y="842804"/>
              <a:ext cx="12629564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 spc="300" sz="40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/>
              <a:r>
                <a:t>社子資訊課程的前世</a:t>
              </a:r>
            </a:p>
          </p:txBody>
        </p:sp>
      </p:grpSp>
      <p:grpSp>
        <p:nvGrpSpPr>
          <p:cNvPr id="123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121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22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graphicFrame>
        <p:nvGraphicFramePr>
          <p:cNvPr id="124" name="表格 2"/>
          <p:cNvGraphicFramePr/>
          <p:nvPr/>
        </p:nvGraphicFramePr>
        <p:xfrm>
          <a:off x="270657" y="1487053"/>
          <a:ext cx="11591632" cy="2142839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1448954"/>
                <a:gridCol w="1448954"/>
                <a:gridCol w="1448954"/>
                <a:gridCol w="1448954"/>
                <a:gridCol w="1448954"/>
                <a:gridCol w="1448954"/>
                <a:gridCol w="1448954"/>
                <a:gridCol w="1448954"/>
              </a:tblGrid>
              <a:tr h="464245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三上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三下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四上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四下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五上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五下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六上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六下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774461"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br/>
                      <a:r>
                        <a:t>作業系統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br/>
                      <a:r>
                        <a:t>文書處理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br/>
                      <a:r>
                        <a:t>網際網路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br/>
                      <a:r>
                        <a:t>簡報媒體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br/>
                      <a:r>
                        <a:t>影像繪圖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br/>
                      <a:r>
                        <a:t>程式設計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br/>
                      <a:r>
                        <a:t>雲端應用程式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br/>
                      <a:r>
                        <a:t>多媒體整合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  <a:tr h="90413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Win10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r>
                        <a:t>Writer</a:t>
                      </a:r>
                      <a:r>
                        <a:t>、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r>
                        <a:t>Internet</a:t>
                      </a:r>
                      <a:r>
                        <a:t>和瀏覽器介紹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Impress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Photocap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Scratch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defRPr>
                      </a:pPr>
                      <a:r>
                        <a:t>Google</a:t>
                      </a:r>
                      <a:r>
                        <a:t>雲端服務</a:t>
                      </a:r>
                    </a:p>
                  </a:txBody>
                  <a:tcPr marL="45720" marR="45720" marT="45720" marB="45720" anchor="t" anchorCtr="0" horzOverflow="overflow"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600">
                          <a:latin typeface="微軟正黑體"/>
                          <a:ea typeface="微軟正黑體"/>
                          <a:cs typeface="微軟正黑體"/>
                          <a:sym typeface="微軟正黑體"/>
                        </a:rPr>
                        <a:t>畢業影片製作</a:t>
                      </a:r>
                    </a:p>
                  </a:txBody>
                  <a:tcPr marL="45720" marR="45720" marT="45720" marB="45720" anchor="t" anchorCtr="0" horzOverflow="overflow"/>
                </a:tc>
              </a:tr>
            </a:tbl>
          </a:graphicData>
        </a:graphic>
      </p:graphicFrame>
      <p:sp>
        <p:nvSpPr>
          <p:cNvPr id="125" name="文字方塊 9"/>
          <p:cNvSpPr txBox="1"/>
          <p:nvPr/>
        </p:nvSpPr>
        <p:spPr>
          <a:xfrm>
            <a:off x="270656" y="3941286"/>
            <a:ext cx="5492836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FF000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社團</a:t>
            </a:r>
            <a:r>
              <a:t>:</a:t>
            </a:r>
            <a:r>
              <a:t> 樂高機器人 和 </a:t>
            </a:r>
            <a:r>
              <a:t>LinkIt 7697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矩形 3"/>
          <p:cNvGrpSpPr/>
          <p:nvPr/>
        </p:nvGrpSpPr>
        <p:grpSpPr>
          <a:xfrm>
            <a:off x="-139115" y="4425672"/>
            <a:ext cx="12700428" cy="2488252"/>
            <a:chOff x="0" y="0"/>
            <a:chExt cx="12700426" cy="2488250"/>
          </a:xfrm>
        </p:grpSpPr>
        <p:sp>
          <p:nvSpPr>
            <p:cNvPr id="127" name="矩形"/>
            <p:cNvSpPr/>
            <p:nvPr/>
          </p:nvSpPr>
          <p:spPr>
            <a:xfrm rot="21290103">
              <a:off x="35431" y="565722"/>
              <a:ext cx="12629564" cy="1356805"/>
            </a:xfrm>
            <a:prstGeom prst="rect">
              <a:avLst/>
            </a:prstGeom>
            <a:gradFill flip="none" rotWithShape="1">
              <a:gsLst>
                <a:gs pos="0">
                  <a:srgbClr val="70A5DA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pc="300" sz="40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28" name="國小資訊課程的設計與參考"/>
            <p:cNvSpPr txBox="1"/>
            <p:nvPr/>
          </p:nvSpPr>
          <p:spPr>
            <a:xfrm rot="21290103">
              <a:off x="35431" y="842804"/>
              <a:ext cx="12629564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 spc="300" sz="40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/>
              <a:r>
                <a:t>國小資訊課程的設計與參考</a:t>
              </a:r>
            </a:p>
          </p:txBody>
        </p:sp>
      </p:grpSp>
      <p:grpSp>
        <p:nvGrpSpPr>
          <p:cNvPr id="132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130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31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grpSp>
        <p:nvGrpSpPr>
          <p:cNvPr id="148" name="資料庫圖表 1"/>
          <p:cNvGrpSpPr/>
          <p:nvPr/>
        </p:nvGrpSpPr>
        <p:grpSpPr>
          <a:xfrm>
            <a:off x="3620199" y="1434516"/>
            <a:ext cx="4375441" cy="2916962"/>
            <a:chOff x="0" y="0"/>
            <a:chExt cx="4375440" cy="2916960"/>
          </a:xfrm>
        </p:grpSpPr>
        <p:grpSp>
          <p:nvGrpSpPr>
            <p:cNvPr id="135" name="群組"/>
            <p:cNvGrpSpPr/>
            <p:nvPr/>
          </p:nvGrpSpPr>
          <p:grpSpPr>
            <a:xfrm>
              <a:off x="0" y="-1"/>
              <a:ext cx="2187720" cy="1458481"/>
              <a:chOff x="0" y="0"/>
              <a:chExt cx="2187719" cy="1458480"/>
            </a:xfrm>
          </p:grpSpPr>
          <p:sp>
            <p:nvSpPr>
              <p:cNvPr id="133" name="形狀"/>
              <p:cNvSpPr/>
              <p:nvPr/>
            </p:nvSpPr>
            <p:spPr>
              <a:xfrm rot="16200000">
                <a:off x="364619" y="-364620"/>
                <a:ext cx="1458482" cy="21877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0"/>
                    </a:moveTo>
                    <a:lnTo>
                      <a:pt x="18000" y="0"/>
                    </a:lnTo>
                    <a:cubicBezTo>
                      <a:pt x="19988" y="0"/>
                      <a:pt x="21600" y="1075"/>
                      <a:pt x="21600" y="24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33450">
                  <a:lnSpc>
                    <a:spcPct val="90000"/>
                  </a:lnSpc>
                  <a:spcBef>
                    <a:spcPts val="700"/>
                  </a:spcBef>
                  <a:defRPr sz="21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pPr>
              </a:p>
            </p:txBody>
          </p:sp>
          <p:sp>
            <p:nvSpPr>
              <p:cNvPr id="134" name="課程綱要"/>
              <p:cNvSpPr txBox="1"/>
              <p:nvPr/>
            </p:nvSpPr>
            <p:spPr>
              <a:xfrm>
                <a:off x="0" y="213428"/>
                <a:ext cx="2187720" cy="6670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49352" tIns="149352" rIns="149352" bIns="149352" numCol="1" anchor="ctr">
                <a:spAutoFit/>
              </a:bodyPr>
              <a:lstStyle>
                <a:lvl1pPr algn="ctr" defTabSz="933450">
                  <a:lnSpc>
                    <a:spcPct val="90000"/>
                  </a:lnSpc>
                  <a:spcBef>
                    <a:spcPts val="800"/>
                  </a:spcBef>
                  <a:defRPr sz="21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lvl1pPr>
              </a:lstStyle>
              <a:p>
                <a:pPr/>
                <a:r>
                  <a:t>課程綱要</a:t>
                </a:r>
              </a:p>
            </p:txBody>
          </p:sp>
        </p:grpSp>
        <p:grpSp>
          <p:nvGrpSpPr>
            <p:cNvPr id="138" name="群組"/>
            <p:cNvGrpSpPr/>
            <p:nvPr/>
          </p:nvGrpSpPr>
          <p:grpSpPr>
            <a:xfrm>
              <a:off x="2187719" y="-1"/>
              <a:ext cx="2187721" cy="1458482"/>
              <a:chOff x="0" y="0"/>
              <a:chExt cx="2187719" cy="1458480"/>
            </a:xfrm>
          </p:grpSpPr>
          <p:sp>
            <p:nvSpPr>
              <p:cNvPr id="136" name="形狀"/>
              <p:cNvSpPr/>
              <p:nvPr/>
            </p:nvSpPr>
            <p:spPr>
              <a:xfrm>
                <a:off x="0" y="-1"/>
                <a:ext cx="2187720" cy="14584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0"/>
                    </a:moveTo>
                    <a:lnTo>
                      <a:pt x="19200" y="0"/>
                    </a:lnTo>
                    <a:cubicBezTo>
                      <a:pt x="20525" y="0"/>
                      <a:pt x="21600" y="1612"/>
                      <a:pt x="21600" y="36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33450">
                  <a:lnSpc>
                    <a:spcPct val="90000"/>
                  </a:lnSpc>
                  <a:spcBef>
                    <a:spcPts val="700"/>
                  </a:spcBef>
                  <a:defRPr sz="21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pPr>
              </a:p>
            </p:txBody>
          </p:sp>
          <p:sp>
            <p:nvSpPr>
              <p:cNvPr id="137" name="特色課程"/>
              <p:cNvSpPr txBox="1"/>
              <p:nvPr/>
            </p:nvSpPr>
            <p:spPr>
              <a:xfrm>
                <a:off x="0" y="213428"/>
                <a:ext cx="2187720" cy="6670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49352" tIns="149352" rIns="149352" bIns="149352" numCol="1" anchor="ctr">
                <a:spAutoFit/>
              </a:bodyPr>
              <a:lstStyle>
                <a:lvl1pPr algn="ctr" defTabSz="933450">
                  <a:lnSpc>
                    <a:spcPct val="90000"/>
                  </a:lnSpc>
                  <a:spcBef>
                    <a:spcPts val="800"/>
                  </a:spcBef>
                  <a:defRPr sz="21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lvl1pPr>
              </a:lstStyle>
              <a:p>
                <a:pPr/>
                <a:r>
                  <a:t>特色課程</a:t>
                </a:r>
              </a:p>
            </p:txBody>
          </p:sp>
        </p:grpSp>
        <p:grpSp>
          <p:nvGrpSpPr>
            <p:cNvPr id="141" name="群組"/>
            <p:cNvGrpSpPr/>
            <p:nvPr/>
          </p:nvGrpSpPr>
          <p:grpSpPr>
            <a:xfrm>
              <a:off x="-1" y="1458479"/>
              <a:ext cx="2187722" cy="1458482"/>
              <a:chOff x="0" y="0"/>
              <a:chExt cx="2187720" cy="1458480"/>
            </a:xfrm>
          </p:grpSpPr>
          <p:sp>
            <p:nvSpPr>
              <p:cNvPr id="139" name="形狀"/>
              <p:cNvSpPr/>
              <p:nvPr/>
            </p:nvSpPr>
            <p:spPr>
              <a:xfrm rot="10800000">
                <a:off x="0" y="-1"/>
                <a:ext cx="2187721" cy="14584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0"/>
                    </a:moveTo>
                    <a:lnTo>
                      <a:pt x="19200" y="0"/>
                    </a:lnTo>
                    <a:cubicBezTo>
                      <a:pt x="20525" y="0"/>
                      <a:pt x="21600" y="1612"/>
                      <a:pt x="21600" y="36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33450">
                  <a:lnSpc>
                    <a:spcPct val="90000"/>
                  </a:lnSpc>
                  <a:spcBef>
                    <a:spcPts val="700"/>
                  </a:spcBef>
                  <a:defRPr sz="21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pPr>
              </a:p>
            </p:txBody>
          </p:sp>
          <p:sp>
            <p:nvSpPr>
              <p:cNvPr id="140" name="教育思潮"/>
              <p:cNvSpPr txBox="1"/>
              <p:nvPr/>
            </p:nvSpPr>
            <p:spPr>
              <a:xfrm>
                <a:off x="0" y="578047"/>
                <a:ext cx="2187721" cy="6670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49352" tIns="149352" rIns="149352" bIns="149352" numCol="1" anchor="ctr">
                <a:spAutoFit/>
              </a:bodyPr>
              <a:lstStyle>
                <a:lvl1pPr algn="ctr" defTabSz="933450">
                  <a:lnSpc>
                    <a:spcPct val="90000"/>
                  </a:lnSpc>
                  <a:spcBef>
                    <a:spcPts val="800"/>
                  </a:spcBef>
                  <a:defRPr sz="21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lvl1pPr>
              </a:lstStyle>
              <a:p>
                <a:pPr/>
                <a:r>
                  <a:t>教育思潮</a:t>
                </a:r>
              </a:p>
            </p:txBody>
          </p:sp>
        </p:grpSp>
        <p:grpSp>
          <p:nvGrpSpPr>
            <p:cNvPr id="144" name="群組"/>
            <p:cNvGrpSpPr/>
            <p:nvPr/>
          </p:nvGrpSpPr>
          <p:grpSpPr>
            <a:xfrm>
              <a:off x="2187719" y="1458479"/>
              <a:ext cx="2187721" cy="1458482"/>
              <a:chOff x="0" y="0"/>
              <a:chExt cx="2187719" cy="1458480"/>
            </a:xfrm>
          </p:grpSpPr>
          <p:sp>
            <p:nvSpPr>
              <p:cNvPr id="142" name="形狀"/>
              <p:cNvSpPr/>
              <p:nvPr/>
            </p:nvSpPr>
            <p:spPr>
              <a:xfrm rot="5400000">
                <a:off x="364620" y="-364620"/>
                <a:ext cx="1458481" cy="2187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0"/>
                    </a:moveTo>
                    <a:lnTo>
                      <a:pt x="18000" y="0"/>
                    </a:lnTo>
                    <a:cubicBezTo>
                      <a:pt x="19988" y="0"/>
                      <a:pt x="21600" y="1075"/>
                      <a:pt x="21600" y="2400"/>
                    </a:cubicBez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33450">
                  <a:lnSpc>
                    <a:spcPct val="90000"/>
                  </a:lnSpc>
                  <a:spcBef>
                    <a:spcPts val="700"/>
                  </a:spcBef>
                  <a:defRPr sz="21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pPr>
              </a:p>
            </p:txBody>
          </p:sp>
          <p:sp>
            <p:nvSpPr>
              <p:cNvPr id="143" name="教師專長"/>
              <p:cNvSpPr txBox="1"/>
              <p:nvPr/>
            </p:nvSpPr>
            <p:spPr>
              <a:xfrm>
                <a:off x="0" y="578047"/>
                <a:ext cx="2187721" cy="6670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49352" tIns="149352" rIns="149352" bIns="149352" numCol="1" anchor="ctr">
                <a:spAutoFit/>
              </a:bodyPr>
              <a:lstStyle>
                <a:lvl1pPr algn="ctr" defTabSz="933450">
                  <a:lnSpc>
                    <a:spcPct val="90000"/>
                  </a:lnSpc>
                  <a:spcBef>
                    <a:spcPts val="800"/>
                  </a:spcBef>
                  <a:defRPr sz="2100">
                    <a:solidFill>
                      <a:srgbClr val="FFFFFF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lvl1pPr>
              </a:lstStyle>
              <a:p>
                <a:pPr/>
                <a:r>
                  <a:t>教師專長</a:t>
                </a:r>
              </a:p>
            </p:txBody>
          </p:sp>
        </p:grpSp>
        <p:grpSp>
          <p:nvGrpSpPr>
            <p:cNvPr id="147" name="群組"/>
            <p:cNvGrpSpPr/>
            <p:nvPr/>
          </p:nvGrpSpPr>
          <p:grpSpPr>
            <a:xfrm>
              <a:off x="1531404" y="1093859"/>
              <a:ext cx="1312632" cy="729241"/>
              <a:chOff x="0" y="0"/>
              <a:chExt cx="1312631" cy="729239"/>
            </a:xfrm>
          </p:grpSpPr>
          <p:sp>
            <p:nvSpPr>
              <p:cNvPr id="145" name="圓角矩形"/>
              <p:cNvSpPr/>
              <p:nvPr/>
            </p:nvSpPr>
            <p:spPr>
              <a:xfrm>
                <a:off x="0" y="0"/>
                <a:ext cx="1312632" cy="729240"/>
              </a:xfrm>
              <a:prstGeom prst="roundRect">
                <a:avLst>
                  <a:gd name="adj" fmla="val 16667"/>
                </a:avLst>
              </a:prstGeom>
              <a:solidFill>
                <a:srgbClr val="B4CAE7"/>
              </a:solidFill>
              <a:ln w="1270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933450">
                  <a:lnSpc>
                    <a:spcPct val="90000"/>
                  </a:lnSpc>
                  <a:spcBef>
                    <a:spcPts val="700"/>
                  </a:spcBef>
                  <a:defRPr sz="2100">
                    <a:solidFill>
                      <a:srgbClr val="FFFF00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pPr>
              </a:p>
            </p:txBody>
          </p:sp>
          <p:sp>
            <p:nvSpPr>
              <p:cNvPr id="146" name="資訊課程"/>
              <p:cNvSpPr txBox="1"/>
              <p:nvPr/>
            </p:nvSpPr>
            <p:spPr>
              <a:xfrm>
                <a:off x="35598" y="100459"/>
                <a:ext cx="1241436" cy="5283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80010" tIns="80010" rIns="80010" bIns="80010" numCol="1" anchor="ctr">
                <a:spAutoFit/>
              </a:bodyPr>
              <a:lstStyle>
                <a:lvl1pPr algn="ctr" defTabSz="933450">
                  <a:lnSpc>
                    <a:spcPct val="90000"/>
                  </a:lnSpc>
                  <a:spcBef>
                    <a:spcPts val="800"/>
                  </a:spcBef>
                  <a:defRPr sz="2100">
                    <a:solidFill>
                      <a:srgbClr val="FFFF00"/>
                    </a:solidFill>
                    <a:latin typeface="微軟正黑體"/>
                    <a:ea typeface="微軟正黑體"/>
                    <a:cs typeface="微軟正黑體"/>
                    <a:sym typeface="微軟正黑體"/>
                  </a:defRPr>
                </a:lvl1pPr>
              </a:lstStyle>
              <a:p>
                <a:pPr/>
                <a:r>
                  <a:t>資訊課程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矩形"/>
          <p:cNvSpPr/>
          <p:nvPr/>
        </p:nvSpPr>
        <p:spPr>
          <a:xfrm rot="21290103">
            <a:off x="-103683" y="4991396"/>
            <a:ext cx="12629564" cy="1356805"/>
          </a:xfrm>
          <a:prstGeom prst="rect">
            <a:avLst/>
          </a:prstGeom>
          <a:gradFill>
            <a:gsLst>
              <a:gs pos="0">
                <a:srgbClr val="70A5DA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63500" dist="19050" dir="540000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 algn="ctr">
              <a:defRPr b="1" spc="300" sz="40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</a:p>
        </p:txBody>
      </p:sp>
      <p:sp>
        <p:nvSpPr>
          <p:cNvPr id="151" name="社子國小資訊課程名稱"/>
          <p:cNvSpPr txBox="1"/>
          <p:nvPr/>
        </p:nvSpPr>
        <p:spPr>
          <a:xfrm rot="21290103">
            <a:off x="-103683" y="5268478"/>
            <a:ext cx="12629564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b="1" spc="300" sz="40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/>
            <a:r>
              <a:t>社子國小資訊課程名稱</a:t>
            </a:r>
          </a:p>
        </p:txBody>
      </p:sp>
      <p:grpSp>
        <p:nvGrpSpPr>
          <p:cNvPr id="154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152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53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sp>
        <p:nvSpPr>
          <p:cNvPr id="155" name="雲  遊  社  子"/>
          <p:cNvSpPr txBox="1"/>
          <p:nvPr/>
        </p:nvSpPr>
        <p:spPr>
          <a:xfrm>
            <a:off x="4226435" y="2221229"/>
            <a:ext cx="4422389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lnSpc>
                <a:spcPct val="90000"/>
              </a:lnSpc>
              <a:defRPr b="1" sz="6000">
                <a:solidFill>
                  <a:schemeClr val="accent1">
                    <a:satOff val="-19091"/>
                    <a:lumOff val="-11921"/>
                  </a:schemeClr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/>
            <a:r>
              <a:t>雲  遊  社  子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矩形 3"/>
          <p:cNvGrpSpPr/>
          <p:nvPr/>
        </p:nvGrpSpPr>
        <p:grpSpPr>
          <a:xfrm>
            <a:off x="-283741" y="4434908"/>
            <a:ext cx="12700428" cy="2488252"/>
            <a:chOff x="0" y="0"/>
            <a:chExt cx="12700426" cy="2488250"/>
          </a:xfrm>
        </p:grpSpPr>
        <p:sp>
          <p:nvSpPr>
            <p:cNvPr id="157" name="矩形"/>
            <p:cNvSpPr/>
            <p:nvPr/>
          </p:nvSpPr>
          <p:spPr>
            <a:xfrm rot="21290103">
              <a:off x="35431" y="565722"/>
              <a:ext cx="12629564" cy="1356805"/>
            </a:xfrm>
            <a:prstGeom prst="rect">
              <a:avLst/>
            </a:prstGeom>
            <a:gradFill flip="none" rotWithShape="1">
              <a:gsLst>
                <a:gs pos="0">
                  <a:srgbClr val="70A5DA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pc="300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58" name="臺北市科技領域國小資訊科技課程教學綱要各階段時數"/>
            <p:cNvSpPr txBox="1"/>
            <p:nvPr/>
          </p:nvSpPr>
          <p:spPr>
            <a:xfrm rot="21290103">
              <a:off x="35431" y="988854"/>
              <a:ext cx="12629564" cy="510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/>
              <a:r>
                <a:t>臺北市科技領域國小資訊科技課程教學綱要各階段時數</a:t>
              </a:r>
            </a:p>
          </p:txBody>
        </p:sp>
      </p:grpSp>
      <p:grpSp>
        <p:nvGrpSpPr>
          <p:cNvPr id="162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160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61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sp>
        <p:nvSpPr>
          <p:cNvPr id="163" name="矩形 1"/>
          <p:cNvSpPr txBox="1"/>
          <p:nvPr/>
        </p:nvSpPr>
        <p:spPr>
          <a:xfrm>
            <a:off x="216131" y="2416247"/>
            <a:ext cx="3042459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>
                <a:solidFill>
                  <a:srgbClr val="2E75B6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。</a:t>
            </a:r>
            <a:r>
              <a:rPr b="1" sz="2800"/>
              <a:t>課程綱要</a:t>
            </a:r>
          </a:p>
        </p:txBody>
      </p:sp>
      <p:graphicFrame>
        <p:nvGraphicFramePr>
          <p:cNvPr id="164" name="表格 6"/>
          <p:cNvGraphicFramePr/>
          <p:nvPr/>
        </p:nvGraphicFramePr>
        <p:xfrm>
          <a:off x="3124892" y="1179216"/>
          <a:ext cx="8080663" cy="2960522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2221358"/>
                <a:gridCol w="2221358"/>
                <a:gridCol w="939995"/>
                <a:gridCol w="939995"/>
                <a:gridCol w="939995"/>
                <a:gridCol w="817961"/>
              </a:tblGrid>
              <a:tr h="296052">
                <a:tc rowSpan="2">
                  <a:txBody>
                    <a:bodyPr/>
                    <a:lstStyle/>
                    <a:p>
                      <a:pPr algn="ctr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向度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類別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學習階段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小計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</a:tr>
              <a:tr h="29605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1-2</a:t>
                      </a: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年級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3-4</a:t>
                      </a: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年級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5-6</a:t>
                      </a: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年級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 vMerge="1">
                  <a:tcPr/>
                </a:tc>
              </a:tr>
              <a:tr h="296052">
                <a:tc rowSpan="3">
                  <a:txBody>
                    <a:bodyPr/>
                    <a:lstStyle/>
                    <a:p>
                      <a:pPr algn="l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資訊科學與科技應用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系統平臺</a:t>
                      </a:r>
                      <a:r>
                        <a:t>(S)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6052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資料表示處理及分析</a:t>
                      </a:r>
                      <a:r>
                        <a:t>(D)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296052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資訊科技應用</a:t>
                      </a:r>
                      <a:r>
                        <a:t>(T)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296052">
                <a:tc rowSpan="2">
                  <a:txBody>
                    <a:bodyPr/>
                    <a:lstStyle/>
                    <a:p>
                      <a:pPr algn="l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運算與設計思維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程式設計</a:t>
                      </a:r>
                      <a:r>
                        <a:t>(P)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64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6052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演算法</a:t>
                      </a:r>
                      <a:r>
                        <a:t>(A)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592104">
                <a:tc>
                  <a:txBody>
                    <a:bodyPr/>
                    <a:lstStyle/>
                    <a:p>
                      <a:pPr algn="l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資訊科技與人類社會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資訊科技與人類社會</a:t>
                      </a:r>
                      <a:r>
                        <a:t>(H)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6052">
                <a:tc gridSpan="2">
                  <a:txBody>
                    <a:bodyPr/>
                    <a:lstStyle/>
                    <a:p>
                      <a:pPr algn="ctr">
                        <a:defRPr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>
                          <a:latin typeface="標楷體"/>
                          <a:ea typeface="標楷體"/>
                          <a:cs typeface="標楷體"/>
                          <a:sym typeface="標楷體"/>
                        </a:rPr>
                        <a:t>小計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156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矩形 3"/>
          <p:cNvGrpSpPr/>
          <p:nvPr/>
        </p:nvGrpSpPr>
        <p:grpSpPr>
          <a:xfrm>
            <a:off x="-283741" y="4434908"/>
            <a:ext cx="12700428" cy="2488252"/>
            <a:chOff x="0" y="0"/>
            <a:chExt cx="12700426" cy="2488250"/>
          </a:xfrm>
        </p:grpSpPr>
        <p:sp>
          <p:nvSpPr>
            <p:cNvPr id="166" name="矩形"/>
            <p:cNvSpPr/>
            <p:nvPr/>
          </p:nvSpPr>
          <p:spPr>
            <a:xfrm rot="21290103">
              <a:off x="35431" y="565722"/>
              <a:ext cx="12629564" cy="1356805"/>
            </a:xfrm>
            <a:prstGeom prst="rect">
              <a:avLst/>
            </a:prstGeom>
            <a:gradFill flip="none" rotWithShape="1">
              <a:gsLst>
                <a:gs pos="0">
                  <a:srgbClr val="70A5DA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pc="300" sz="40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67" name="社子國小地理位置"/>
            <p:cNvSpPr txBox="1"/>
            <p:nvPr/>
          </p:nvSpPr>
          <p:spPr>
            <a:xfrm rot="21290103">
              <a:off x="35431" y="842804"/>
              <a:ext cx="12629564" cy="802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b="1" spc="300" sz="40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/>
              <a:r>
                <a:t>社子國小地理位置</a:t>
              </a:r>
            </a:p>
          </p:txBody>
        </p:sp>
      </p:grpSp>
      <p:grpSp>
        <p:nvGrpSpPr>
          <p:cNvPr id="171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169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70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pic>
        <p:nvPicPr>
          <p:cNvPr id="172" name="圖片 5" descr="圖片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69474" y="116379"/>
            <a:ext cx="7643414" cy="10211293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矩形 1"/>
          <p:cNvSpPr txBox="1"/>
          <p:nvPr/>
        </p:nvSpPr>
        <p:spPr>
          <a:xfrm>
            <a:off x="216131" y="2416247"/>
            <a:ext cx="3042459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>
                <a:solidFill>
                  <a:srgbClr val="2E75B6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。</a:t>
            </a:r>
            <a:r>
              <a:rPr b="1" sz="2800"/>
              <a:t>學校特色課程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矩形 3"/>
          <p:cNvSpPr/>
          <p:nvPr/>
        </p:nvSpPr>
        <p:spPr>
          <a:xfrm rot="21290103">
            <a:off x="-248309" y="5000631"/>
            <a:ext cx="12629564" cy="1356805"/>
          </a:xfrm>
          <a:prstGeom prst="rect">
            <a:avLst/>
          </a:prstGeom>
          <a:gradFill>
            <a:gsLst>
              <a:gs pos="0">
                <a:srgbClr val="70A5DA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63500" dist="19050" dir="5400000">
              <a:srgbClr val="000000">
                <a:alpha val="63000"/>
              </a:srgbClr>
            </a:outerShdw>
          </a:effectLst>
        </p:spPr>
        <p:txBody>
          <a:bodyPr lIns="45719" rIns="45719" anchor="ctr"/>
          <a:lstStyle/>
          <a:p>
            <a:pPr algn="ctr">
              <a:defRPr b="1" spc="300" sz="2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</a:p>
        </p:txBody>
      </p:sp>
      <p:grpSp>
        <p:nvGrpSpPr>
          <p:cNvPr id="178" name="平行四邊形 4"/>
          <p:cNvGrpSpPr/>
          <p:nvPr/>
        </p:nvGrpSpPr>
        <p:grpSpPr>
          <a:xfrm>
            <a:off x="-283741" y="-1"/>
            <a:ext cx="3484142" cy="1175659"/>
            <a:chOff x="0" y="0"/>
            <a:chExt cx="3484140" cy="1175657"/>
          </a:xfrm>
        </p:grpSpPr>
        <p:sp>
          <p:nvSpPr>
            <p:cNvPr id="176" name="形狀"/>
            <p:cNvSpPr/>
            <p:nvPr/>
          </p:nvSpPr>
          <p:spPr>
            <a:xfrm>
              <a:off x="-1" y="-1"/>
              <a:ext cx="3484142" cy="1175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822" y="0"/>
                  </a:lnTo>
                  <a:lnTo>
                    <a:pt x="21600" y="0"/>
                  </a:lnTo>
                  <a:lnTo>
                    <a:pt x="19778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0A6DB"/>
                </a:gs>
                <a:gs pos="50000">
                  <a:srgbClr val="559BDB"/>
                </a:gs>
                <a:gs pos="100000">
                  <a:srgbClr val="448AC9"/>
                </a:gs>
              </a:gsLst>
              <a:lin ang="54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63500" dist="19050" dir="5400000">
                <a:srgbClr val="000000">
                  <a:alpha val="63000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</a:p>
          </p:txBody>
        </p:sp>
        <p:sp>
          <p:nvSpPr>
            <p:cNvPr id="177" name="臺 北 市…"/>
            <p:cNvSpPr txBox="1"/>
            <p:nvPr/>
          </p:nvSpPr>
          <p:spPr>
            <a:xfrm>
              <a:off x="412809" y="123008"/>
              <a:ext cx="2658523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臺 北 市</a:t>
              </a:r>
            </a:p>
            <a:p>
              <a:pPr algn="ctr">
                <a:defRPr b="1" sz="2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r>
                <a:t>社 子 國 民 小 學</a:t>
              </a:r>
            </a:p>
          </p:txBody>
        </p:sp>
      </p:grpSp>
      <p:sp>
        <p:nvSpPr>
          <p:cNvPr id="179" name="矩形 1"/>
          <p:cNvSpPr txBox="1"/>
          <p:nvPr/>
        </p:nvSpPr>
        <p:spPr>
          <a:xfrm>
            <a:off x="216131" y="2416247"/>
            <a:ext cx="3042459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>
                <a:solidFill>
                  <a:srgbClr val="2E75B6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t>。</a:t>
            </a:r>
            <a:r>
              <a:rPr b="1" sz="2800"/>
              <a:t>教師專長</a:t>
            </a:r>
          </a:p>
        </p:txBody>
      </p:sp>
      <p:pic>
        <p:nvPicPr>
          <p:cNvPr id="180" name="圖片 5" descr="圖片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26129" y="802188"/>
            <a:ext cx="2873433" cy="39360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佈景主題">
  <a:themeElements>
    <a:clrScheme name="Office 佈景主題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佈景主題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佈景主題">
  <a:themeElements>
    <a:clrScheme name="Office 佈景主題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佈景主題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