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5" r:id="rId2"/>
    <p:sldId id="283" r:id="rId3"/>
    <p:sldId id="287" r:id="rId4"/>
    <p:sldId id="286" r:id="rId5"/>
    <p:sldId id="264" r:id="rId6"/>
    <p:sldId id="257" r:id="rId7"/>
    <p:sldId id="285" r:id="rId8"/>
    <p:sldId id="280" r:id="rId9"/>
    <p:sldId id="262" r:id="rId10"/>
    <p:sldId id="263" r:id="rId11"/>
    <p:sldId id="275" r:id="rId12"/>
    <p:sldId id="289" r:id="rId13"/>
    <p:sldId id="290" r:id="rId14"/>
    <p:sldId id="291" r:id="rId15"/>
    <p:sldId id="270" r:id="rId16"/>
    <p:sldId id="271" r:id="rId17"/>
    <p:sldId id="269" r:id="rId18"/>
    <p:sldId id="292" r:id="rId19"/>
    <p:sldId id="258" r:id="rId20"/>
    <p:sldId id="259" r:id="rId21"/>
    <p:sldId id="273" r:id="rId22"/>
    <p:sldId id="299" r:id="rId23"/>
    <p:sldId id="260" r:id="rId24"/>
    <p:sldId id="272" r:id="rId25"/>
    <p:sldId id="293" r:id="rId26"/>
    <p:sldId id="276" r:id="rId27"/>
    <p:sldId id="300" r:id="rId28"/>
    <p:sldId id="277" r:id="rId29"/>
    <p:sldId id="294" r:id="rId30"/>
    <p:sldId id="295" r:id="rId31"/>
    <p:sldId id="296" r:id="rId32"/>
    <p:sldId id="301" r:id="rId33"/>
    <p:sldId id="297" r:id="rId34"/>
    <p:sldId id="281" r:id="rId35"/>
    <p:sldId id="298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87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92CAA-2A41-453C-B8F5-CC366FE3260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1A18301-AF83-46C3-B465-9806AB7223E1}">
      <dgm:prSet phldrT="[文字]" custT="1"/>
      <dgm:spPr/>
      <dgm:t>
        <a:bodyPr/>
        <a:lstStyle/>
        <a:p>
          <a:r>
            <a:rPr lang="en-US" altLang="zh-TW" sz="8000" b="1" dirty="0" smtClean="0">
              <a:latin typeface="+mj-ea"/>
              <a:ea typeface="+mj-ea"/>
            </a:rPr>
            <a:t>104</a:t>
          </a:r>
          <a:r>
            <a:rPr lang="zh-TW" altLang="en-US" sz="8000" b="1" dirty="0" smtClean="0">
              <a:latin typeface="+mj-ea"/>
              <a:ea typeface="+mj-ea"/>
            </a:rPr>
            <a:t>命題趨勢</a:t>
          </a:r>
          <a:endParaRPr lang="zh-TW" altLang="en-US" sz="8000" b="1" dirty="0">
            <a:latin typeface="+mj-ea"/>
            <a:ea typeface="+mj-ea"/>
          </a:endParaRPr>
        </a:p>
      </dgm:t>
    </dgm:pt>
    <dgm:pt modelId="{CD56AA26-6391-44DC-9785-D193C3B4D3E1}" type="parTrans" cxnId="{84B806C8-90AD-4D20-85BA-50CCF88DCF41}">
      <dgm:prSet/>
      <dgm:spPr/>
      <dgm:t>
        <a:bodyPr/>
        <a:lstStyle/>
        <a:p>
          <a:endParaRPr lang="zh-TW" altLang="en-US"/>
        </a:p>
      </dgm:t>
    </dgm:pt>
    <dgm:pt modelId="{25336AB8-E43C-418C-A95E-DB4CEDD8F32E}" type="sibTrans" cxnId="{84B806C8-90AD-4D20-85BA-50CCF88DCF41}">
      <dgm:prSet/>
      <dgm:spPr/>
      <dgm:t>
        <a:bodyPr/>
        <a:lstStyle/>
        <a:p>
          <a:endParaRPr lang="zh-TW" altLang="en-US"/>
        </a:p>
      </dgm:t>
    </dgm:pt>
    <dgm:pt modelId="{E0FCFEB9-625F-4C56-BAEA-54FE24A99005}">
      <dgm:prSet phldrT="[文字]" custT="1"/>
      <dgm:spPr/>
      <dgm:t>
        <a:bodyPr/>
        <a:lstStyle/>
        <a:p>
          <a:r>
            <a:rPr lang="zh-TW" altLang="en-US" sz="7200" b="1" dirty="0" smtClean="0">
              <a:latin typeface="+mj-ea"/>
              <a:ea typeface="+mj-ea"/>
            </a:rPr>
            <a:t>取材</a:t>
          </a:r>
          <a:endParaRPr lang="zh-TW" altLang="en-US" sz="7200" b="1" dirty="0">
            <a:latin typeface="+mj-ea"/>
            <a:ea typeface="+mj-ea"/>
          </a:endParaRPr>
        </a:p>
      </dgm:t>
    </dgm:pt>
    <dgm:pt modelId="{4C947B7A-1533-433C-B8C1-DE9521AA1B8A}" type="parTrans" cxnId="{1902A740-70FD-4F60-AA70-0F5D6E119E11}">
      <dgm:prSet/>
      <dgm:spPr/>
      <dgm:t>
        <a:bodyPr/>
        <a:lstStyle/>
        <a:p>
          <a:endParaRPr lang="zh-TW" altLang="en-US"/>
        </a:p>
      </dgm:t>
    </dgm:pt>
    <dgm:pt modelId="{4B754346-25DF-476C-8021-C2CC583443B9}" type="sibTrans" cxnId="{1902A740-70FD-4F60-AA70-0F5D6E119E11}">
      <dgm:prSet/>
      <dgm:spPr/>
      <dgm:t>
        <a:bodyPr/>
        <a:lstStyle/>
        <a:p>
          <a:endParaRPr lang="zh-TW" altLang="en-US"/>
        </a:p>
      </dgm:t>
    </dgm:pt>
    <dgm:pt modelId="{91D54EFB-4BEB-4B22-8646-CA68EDE88CEB}">
      <dgm:prSet phldrT="[文字]" custT="1"/>
      <dgm:spPr/>
      <dgm:t>
        <a:bodyPr/>
        <a:lstStyle/>
        <a:p>
          <a:r>
            <a:rPr lang="zh-TW" altLang="en-US" sz="7200" b="1" dirty="0" smtClean="0">
              <a:latin typeface="+mj-ea"/>
              <a:ea typeface="+mj-ea"/>
            </a:rPr>
            <a:t>題型</a:t>
          </a:r>
          <a:endParaRPr lang="zh-TW" altLang="en-US" sz="7200" b="1" dirty="0">
            <a:latin typeface="+mj-ea"/>
            <a:ea typeface="+mj-ea"/>
          </a:endParaRPr>
        </a:p>
      </dgm:t>
    </dgm:pt>
    <dgm:pt modelId="{8DAFC598-8023-4FC5-96D8-1F0CAE74C60B}" type="parTrans" cxnId="{45E707CC-76A4-4F22-A23F-31E3E1C51AC9}">
      <dgm:prSet/>
      <dgm:spPr/>
      <dgm:t>
        <a:bodyPr/>
        <a:lstStyle/>
        <a:p>
          <a:endParaRPr lang="zh-TW" altLang="en-US"/>
        </a:p>
      </dgm:t>
    </dgm:pt>
    <dgm:pt modelId="{A4B56000-F676-46DA-BECC-548708B7E90B}" type="sibTrans" cxnId="{45E707CC-76A4-4F22-A23F-31E3E1C51AC9}">
      <dgm:prSet/>
      <dgm:spPr/>
      <dgm:t>
        <a:bodyPr/>
        <a:lstStyle/>
        <a:p>
          <a:endParaRPr lang="zh-TW" altLang="en-US"/>
        </a:p>
      </dgm:t>
    </dgm:pt>
    <dgm:pt modelId="{FFD4C165-EAAD-4407-AEFD-03A7AF03F222}">
      <dgm:prSet phldrT="[文字]" custT="1"/>
      <dgm:spPr/>
      <dgm:t>
        <a:bodyPr/>
        <a:lstStyle/>
        <a:p>
          <a:r>
            <a:rPr lang="zh-TW" altLang="en-US" sz="7200" b="1" dirty="0" smtClean="0">
              <a:latin typeface="+mj-ea"/>
              <a:ea typeface="+mj-ea"/>
            </a:rPr>
            <a:t>難易</a:t>
          </a:r>
          <a:endParaRPr lang="zh-TW" altLang="en-US" sz="7200" b="1" dirty="0">
            <a:latin typeface="+mj-ea"/>
            <a:ea typeface="+mj-ea"/>
          </a:endParaRPr>
        </a:p>
      </dgm:t>
    </dgm:pt>
    <dgm:pt modelId="{9C5F1A9F-980F-42D8-84FB-C424A011299A}" type="parTrans" cxnId="{CB56896C-8E53-42B9-994E-88CDA6F63E15}">
      <dgm:prSet/>
      <dgm:spPr/>
      <dgm:t>
        <a:bodyPr/>
        <a:lstStyle/>
        <a:p>
          <a:endParaRPr lang="zh-TW" altLang="en-US"/>
        </a:p>
      </dgm:t>
    </dgm:pt>
    <dgm:pt modelId="{EC72B27D-AC0B-4E75-967A-5BAD0DD825F1}" type="sibTrans" cxnId="{CB56896C-8E53-42B9-994E-88CDA6F63E15}">
      <dgm:prSet/>
      <dgm:spPr/>
      <dgm:t>
        <a:bodyPr/>
        <a:lstStyle/>
        <a:p>
          <a:endParaRPr lang="zh-TW" altLang="en-US"/>
        </a:p>
      </dgm:t>
    </dgm:pt>
    <dgm:pt modelId="{660BABD9-1F62-4192-89F5-E51E177ED796}" type="pres">
      <dgm:prSet presAssocID="{D3092CAA-2A41-453C-B8F5-CC366FE3260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583E350-38AF-4721-BCD3-D855BBE5BD85}" type="pres">
      <dgm:prSet presAssocID="{81A18301-AF83-46C3-B465-9806AB7223E1}" presName="roof" presStyleLbl="dkBgShp" presStyleIdx="0" presStyleCnt="2"/>
      <dgm:spPr/>
      <dgm:t>
        <a:bodyPr/>
        <a:lstStyle/>
        <a:p>
          <a:endParaRPr lang="zh-TW" altLang="en-US"/>
        </a:p>
      </dgm:t>
    </dgm:pt>
    <dgm:pt modelId="{EFD53D93-2135-4606-9D4F-384AD7FB6D27}" type="pres">
      <dgm:prSet presAssocID="{81A18301-AF83-46C3-B465-9806AB7223E1}" presName="pillars" presStyleCnt="0"/>
      <dgm:spPr/>
    </dgm:pt>
    <dgm:pt modelId="{BF61E8BB-F95A-4D68-93E7-8CCC4BD9BBF2}" type="pres">
      <dgm:prSet presAssocID="{81A18301-AF83-46C3-B465-9806AB7223E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BEB9E2-59CB-43F9-A0D0-8C7CDBF1508A}" type="pres">
      <dgm:prSet presAssocID="{91D54EFB-4BEB-4B22-8646-CA68EDE88CE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70B371-C510-418A-8E8C-C774D1CA823F}" type="pres">
      <dgm:prSet presAssocID="{FFD4C165-EAAD-4407-AEFD-03A7AF03F22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A6A40D-7BE8-45CB-AECA-3997080D8E19}" type="pres">
      <dgm:prSet presAssocID="{81A18301-AF83-46C3-B465-9806AB7223E1}" presName="base" presStyleLbl="dkBgShp" presStyleIdx="1" presStyleCnt="2"/>
      <dgm:spPr/>
    </dgm:pt>
  </dgm:ptLst>
  <dgm:cxnLst>
    <dgm:cxn modelId="{DEAF71D3-9606-42BC-B289-C241128B2717}" type="presOf" srcId="{D3092CAA-2A41-453C-B8F5-CC366FE32606}" destId="{660BABD9-1F62-4192-89F5-E51E177ED796}" srcOrd="0" destOrd="0" presId="urn:microsoft.com/office/officeart/2005/8/layout/hList3"/>
    <dgm:cxn modelId="{78ED8810-5E6A-47E9-B06E-19AF8E1C10BF}" type="presOf" srcId="{E0FCFEB9-625F-4C56-BAEA-54FE24A99005}" destId="{BF61E8BB-F95A-4D68-93E7-8CCC4BD9BBF2}" srcOrd="0" destOrd="0" presId="urn:microsoft.com/office/officeart/2005/8/layout/hList3"/>
    <dgm:cxn modelId="{45E707CC-76A4-4F22-A23F-31E3E1C51AC9}" srcId="{81A18301-AF83-46C3-B465-9806AB7223E1}" destId="{91D54EFB-4BEB-4B22-8646-CA68EDE88CEB}" srcOrd="1" destOrd="0" parTransId="{8DAFC598-8023-4FC5-96D8-1F0CAE74C60B}" sibTransId="{A4B56000-F676-46DA-BECC-548708B7E90B}"/>
    <dgm:cxn modelId="{2255F1C7-B33A-4F0A-89BF-E3DE50F1586A}" type="presOf" srcId="{FFD4C165-EAAD-4407-AEFD-03A7AF03F222}" destId="{E670B371-C510-418A-8E8C-C774D1CA823F}" srcOrd="0" destOrd="0" presId="urn:microsoft.com/office/officeart/2005/8/layout/hList3"/>
    <dgm:cxn modelId="{D96D70ED-D8E6-4118-BB1A-CB19F93D20C5}" type="presOf" srcId="{81A18301-AF83-46C3-B465-9806AB7223E1}" destId="{F583E350-38AF-4721-BCD3-D855BBE5BD85}" srcOrd="0" destOrd="0" presId="urn:microsoft.com/office/officeart/2005/8/layout/hList3"/>
    <dgm:cxn modelId="{BB26A05D-3AF4-4856-BA8F-5D0C211794E4}" type="presOf" srcId="{91D54EFB-4BEB-4B22-8646-CA68EDE88CEB}" destId="{9DBEB9E2-59CB-43F9-A0D0-8C7CDBF1508A}" srcOrd="0" destOrd="0" presId="urn:microsoft.com/office/officeart/2005/8/layout/hList3"/>
    <dgm:cxn modelId="{84B806C8-90AD-4D20-85BA-50CCF88DCF41}" srcId="{D3092CAA-2A41-453C-B8F5-CC366FE32606}" destId="{81A18301-AF83-46C3-B465-9806AB7223E1}" srcOrd="0" destOrd="0" parTransId="{CD56AA26-6391-44DC-9785-D193C3B4D3E1}" sibTransId="{25336AB8-E43C-418C-A95E-DB4CEDD8F32E}"/>
    <dgm:cxn modelId="{CB56896C-8E53-42B9-994E-88CDA6F63E15}" srcId="{81A18301-AF83-46C3-B465-9806AB7223E1}" destId="{FFD4C165-EAAD-4407-AEFD-03A7AF03F222}" srcOrd="2" destOrd="0" parTransId="{9C5F1A9F-980F-42D8-84FB-C424A011299A}" sibTransId="{EC72B27D-AC0B-4E75-967A-5BAD0DD825F1}"/>
    <dgm:cxn modelId="{1902A740-70FD-4F60-AA70-0F5D6E119E11}" srcId="{81A18301-AF83-46C3-B465-9806AB7223E1}" destId="{E0FCFEB9-625F-4C56-BAEA-54FE24A99005}" srcOrd="0" destOrd="0" parTransId="{4C947B7A-1533-433C-B8C1-DE9521AA1B8A}" sibTransId="{4B754346-25DF-476C-8021-C2CC583443B9}"/>
    <dgm:cxn modelId="{7D9F4D04-C84A-49FE-9FFA-7DA09A9F1A6E}" type="presParOf" srcId="{660BABD9-1F62-4192-89F5-E51E177ED796}" destId="{F583E350-38AF-4721-BCD3-D855BBE5BD85}" srcOrd="0" destOrd="0" presId="urn:microsoft.com/office/officeart/2005/8/layout/hList3"/>
    <dgm:cxn modelId="{A7F83D33-D343-47E1-BC1C-26681DCD4AE0}" type="presParOf" srcId="{660BABD9-1F62-4192-89F5-E51E177ED796}" destId="{EFD53D93-2135-4606-9D4F-384AD7FB6D27}" srcOrd="1" destOrd="0" presId="urn:microsoft.com/office/officeart/2005/8/layout/hList3"/>
    <dgm:cxn modelId="{C09C8AF6-D5E7-47E3-A5F7-F51E3479A9B8}" type="presParOf" srcId="{EFD53D93-2135-4606-9D4F-384AD7FB6D27}" destId="{BF61E8BB-F95A-4D68-93E7-8CCC4BD9BBF2}" srcOrd="0" destOrd="0" presId="urn:microsoft.com/office/officeart/2005/8/layout/hList3"/>
    <dgm:cxn modelId="{8B710746-06BD-4C44-BFC4-2C5B0A274C58}" type="presParOf" srcId="{EFD53D93-2135-4606-9D4F-384AD7FB6D27}" destId="{9DBEB9E2-59CB-43F9-A0D0-8C7CDBF1508A}" srcOrd="1" destOrd="0" presId="urn:microsoft.com/office/officeart/2005/8/layout/hList3"/>
    <dgm:cxn modelId="{15BF4F69-9B12-4831-A151-FB19E9CB3F02}" type="presParOf" srcId="{EFD53D93-2135-4606-9D4F-384AD7FB6D27}" destId="{E670B371-C510-418A-8E8C-C774D1CA823F}" srcOrd="2" destOrd="0" presId="urn:microsoft.com/office/officeart/2005/8/layout/hList3"/>
    <dgm:cxn modelId="{4D6BC5B6-1282-4861-8ED4-DE70EECADB5E}" type="presParOf" srcId="{660BABD9-1F62-4192-89F5-E51E177ED796}" destId="{2DA6A40D-7BE8-45CB-AECA-3997080D8E1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9A81F-546B-4D67-9C98-9B7E1C06A80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E94C78F-C843-4C85-A1BB-8FEE8D208C1C}">
      <dgm:prSet phldrT="[文字]"/>
      <dgm:spPr/>
      <dgm:t>
        <a:bodyPr/>
        <a:lstStyle/>
        <a:p>
          <a:r>
            <a:rPr lang="zh-TW" altLang="en-US" dirty="0" smtClean="0"/>
            <a:t>導入</a:t>
          </a:r>
          <a:endParaRPr lang="zh-TW" altLang="en-US" dirty="0"/>
        </a:p>
      </dgm:t>
    </dgm:pt>
    <dgm:pt modelId="{CF53C88A-BFAC-4E7E-B03A-89F0BF816ABB}" type="parTrans" cxnId="{18D2C9F8-E31F-442E-AFCC-CF51150CD55F}">
      <dgm:prSet/>
      <dgm:spPr/>
      <dgm:t>
        <a:bodyPr/>
        <a:lstStyle/>
        <a:p>
          <a:endParaRPr lang="zh-TW" altLang="en-US"/>
        </a:p>
      </dgm:t>
    </dgm:pt>
    <dgm:pt modelId="{EBF18537-381E-44B8-ACFB-14607770A461}" type="sibTrans" cxnId="{18D2C9F8-E31F-442E-AFCC-CF51150CD55F}">
      <dgm:prSet/>
      <dgm:spPr/>
      <dgm:t>
        <a:bodyPr/>
        <a:lstStyle/>
        <a:p>
          <a:endParaRPr lang="zh-TW" altLang="en-US"/>
        </a:p>
      </dgm:t>
    </dgm:pt>
    <dgm:pt modelId="{57117106-0D72-4BB5-A90C-9B26135ED3B6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取材、題型、難易</a:t>
          </a:r>
          <a:endParaRPr lang="zh-TW" altLang="en-US" dirty="0">
            <a:latin typeface="+mj-ea"/>
            <a:ea typeface="+mj-ea"/>
          </a:endParaRPr>
        </a:p>
      </dgm:t>
    </dgm:pt>
    <dgm:pt modelId="{6074B13E-1557-4943-8FC2-71E80C2F686F}" type="parTrans" cxnId="{EA4F71EC-132E-452E-ADF4-16374C76694E}">
      <dgm:prSet/>
      <dgm:spPr/>
      <dgm:t>
        <a:bodyPr/>
        <a:lstStyle/>
        <a:p>
          <a:endParaRPr lang="zh-TW" altLang="en-US"/>
        </a:p>
      </dgm:t>
    </dgm:pt>
    <dgm:pt modelId="{62DF5272-A7C7-4920-B230-9CA6E8A1D75B}" type="sibTrans" cxnId="{EA4F71EC-132E-452E-ADF4-16374C76694E}">
      <dgm:prSet/>
      <dgm:spPr/>
      <dgm:t>
        <a:bodyPr/>
        <a:lstStyle/>
        <a:p>
          <a:endParaRPr lang="zh-TW" altLang="en-US"/>
        </a:p>
      </dgm:t>
    </dgm:pt>
    <dgm:pt modelId="{D6A84204-72B1-4F10-8BEC-7C189416EE94}">
      <dgm:prSet phldrT="[文字]"/>
      <dgm:spPr/>
      <dgm:t>
        <a:bodyPr/>
        <a:lstStyle/>
        <a:p>
          <a:r>
            <a:rPr lang="zh-TW" altLang="en-US" dirty="0" smtClean="0"/>
            <a:t>解題</a:t>
          </a:r>
          <a:endParaRPr lang="zh-TW" altLang="en-US" dirty="0"/>
        </a:p>
      </dgm:t>
    </dgm:pt>
    <dgm:pt modelId="{8B80B03F-739F-4752-9878-4DC7178FBBF8}" type="parTrans" cxnId="{C1EB2E88-A0A2-4536-A75F-80B03E53DAAF}">
      <dgm:prSet/>
      <dgm:spPr/>
      <dgm:t>
        <a:bodyPr/>
        <a:lstStyle/>
        <a:p>
          <a:endParaRPr lang="zh-TW" altLang="en-US"/>
        </a:p>
      </dgm:t>
    </dgm:pt>
    <dgm:pt modelId="{90D58B28-9FDD-4205-BEF4-B56F37BD70E7}" type="sibTrans" cxnId="{C1EB2E88-A0A2-4536-A75F-80B03E53DAAF}">
      <dgm:prSet/>
      <dgm:spPr/>
      <dgm:t>
        <a:bodyPr/>
        <a:lstStyle/>
        <a:p>
          <a:endParaRPr lang="zh-TW" altLang="en-US"/>
        </a:p>
      </dgm:t>
    </dgm:pt>
    <dgm:pt modelId="{8D3B16AF-6363-4B26-8433-A30738BBCE49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類型、步驟、方法</a:t>
          </a:r>
          <a:endParaRPr lang="zh-TW" altLang="en-US" dirty="0">
            <a:latin typeface="+mj-ea"/>
            <a:ea typeface="+mj-ea"/>
          </a:endParaRPr>
        </a:p>
      </dgm:t>
    </dgm:pt>
    <dgm:pt modelId="{AB83AE3D-632A-44A3-A6AD-490A79137A40}" type="parTrans" cxnId="{74995F2B-AB7F-42C9-A97E-F0608196A870}">
      <dgm:prSet/>
      <dgm:spPr/>
      <dgm:t>
        <a:bodyPr/>
        <a:lstStyle/>
        <a:p>
          <a:endParaRPr lang="zh-TW" altLang="en-US"/>
        </a:p>
      </dgm:t>
    </dgm:pt>
    <dgm:pt modelId="{7CC1BF43-06B3-4737-BA71-14DB5DEF6972}" type="sibTrans" cxnId="{74995F2B-AB7F-42C9-A97E-F0608196A870}">
      <dgm:prSet/>
      <dgm:spPr/>
      <dgm:t>
        <a:bodyPr/>
        <a:lstStyle/>
        <a:p>
          <a:endParaRPr lang="zh-TW" altLang="en-US"/>
        </a:p>
      </dgm:t>
    </dgm:pt>
    <dgm:pt modelId="{C9351932-B072-4539-9CBB-BAE7B9878440}">
      <dgm:prSet phldrT="[文字]"/>
      <dgm:spPr/>
      <dgm:t>
        <a:bodyPr/>
        <a:lstStyle/>
        <a:p>
          <a:r>
            <a:rPr lang="zh-TW" altLang="en-US" dirty="0" smtClean="0"/>
            <a:t>教學</a:t>
          </a:r>
          <a:endParaRPr lang="zh-TW" altLang="en-US" dirty="0"/>
        </a:p>
      </dgm:t>
    </dgm:pt>
    <dgm:pt modelId="{5C5FAA74-6ED6-44E0-B953-27536A23B16F}" type="parTrans" cxnId="{4125AAEE-1C25-4BD5-9CD0-2CBC668A9C4F}">
      <dgm:prSet/>
      <dgm:spPr/>
      <dgm:t>
        <a:bodyPr/>
        <a:lstStyle/>
        <a:p>
          <a:endParaRPr lang="zh-TW" altLang="en-US"/>
        </a:p>
      </dgm:t>
    </dgm:pt>
    <dgm:pt modelId="{B8BA7D2B-0FAF-4DF7-A58C-47ACDB3A6196}" type="sibTrans" cxnId="{4125AAEE-1C25-4BD5-9CD0-2CBC668A9C4F}">
      <dgm:prSet/>
      <dgm:spPr/>
      <dgm:t>
        <a:bodyPr/>
        <a:lstStyle/>
        <a:p>
          <a:endParaRPr lang="zh-TW" altLang="en-US"/>
        </a:p>
      </dgm:t>
    </dgm:pt>
    <dgm:pt modelId="{FE5101B5-D0AE-4EEC-A458-2B4FFA29A3E0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重點、難點、疑點</a:t>
          </a:r>
          <a:endParaRPr lang="zh-TW" altLang="en-US" dirty="0">
            <a:latin typeface="+mj-ea"/>
            <a:ea typeface="+mj-ea"/>
          </a:endParaRPr>
        </a:p>
      </dgm:t>
    </dgm:pt>
    <dgm:pt modelId="{E26911B1-ECB4-4869-A899-1F688FA70969}" type="parTrans" cxnId="{029F3F2C-31F4-4FAB-ACC3-1DADE1588E47}">
      <dgm:prSet/>
      <dgm:spPr/>
      <dgm:t>
        <a:bodyPr/>
        <a:lstStyle/>
        <a:p>
          <a:endParaRPr lang="zh-TW" altLang="en-US"/>
        </a:p>
      </dgm:t>
    </dgm:pt>
    <dgm:pt modelId="{B13E49D5-50F9-446A-9BEB-9442C4922D56}" type="sibTrans" cxnId="{029F3F2C-31F4-4FAB-ACC3-1DADE1588E47}">
      <dgm:prSet/>
      <dgm:spPr/>
      <dgm:t>
        <a:bodyPr/>
        <a:lstStyle/>
        <a:p>
          <a:endParaRPr lang="zh-TW" altLang="en-US"/>
        </a:p>
      </dgm:t>
    </dgm:pt>
    <dgm:pt modelId="{F0619960-3D4F-4E8B-862E-85CDF89BDF2E}" type="pres">
      <dgm:prSet presAssocID="{7519A81F-546B-4D67-9C98-9B7E1C06A8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64AC882-A009-466D-B2E6-DAF6C2BB46E2}" type="pres">
      <dgm:prSet presAssocID="{0E94C78F-C843-4C85-A1BB-8FEE8D208C1C}" presName="composite" presStyleCnt="0"/>
      <dgm:spPr/>
    </dgm:pt>
    <dgm:pt modelId="{FAA460AF-760D-4762-BD3C-04F99A86DC34}" type="pres">
      <dgm:prSet presAssocID="{0E94C78F-C843-4C85-A1BB-8FEE8D208C1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C17116-EB48-4F79-AE60-33CA1097E8B9}" type="pres">
      <dgm:prSet presAssocID="{0E94C78F-C843-4C85-A1BB-8FEE8D208C1C}" presName="descendantText" presStyleLbl="alignAcc1" presStyleIdx="0" presStyleCnt="3" custLinFactNeighborX="0" custLinFactNeighborY="-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10AAD-F007-4494-A0F7-13481B87D39E}" type="pres">
      <dgm:prSet presAssocID="{EBF18537-381E-44B8-ACFB-14607770A461}" presName="sp" presStyleCnt="0"/>
      <dgm:spPr/>
    </dgm:pt>
    <dgm:pt modelId="{8E2971AD-17CD-4AA8-BBD8-90D6FA42A3E9}" type="pres">
      <dgm:prSet presAssocID="{D6A84204-72B1-4F10-8BEC-7C189416EE94}" presName="composite" presStyleCnt="0"/>
      <dgm:spPr/>
    </dgm:pt>
    <dgm:pt modelId="{39362FB0-A2B8-4F22-8946-16C3ECEA2DC5}" type="pres">
      <dgm:prSet presAssocID="{D6A84204-72B1-4F10-8BEC-7C189416EE9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9B931E-85AA-4507-B9D6-BAB187966602}" type="pres">
      <dgm:prSet presAssocID="{D6A84204-72B1-4F10-8BEC-7C189416EE9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071F9B-0B2B-4E09-B992-C18BB7D366EE}" type="pres">
      <dgm:prSet presAssocID="{90D58B28-9FDD-4205-BEF4-B56F37BD70E7}" presName="sp" presStyleCnt="0"/>
      <dgm:spPr/>
    </dgm:pt>
    <dgm:pt modelId="{659F9FC4-1DB1-4A94-8922-24805D147D31}" type="pres">
      <dgm:prSet presAssocID="{C9351932-B072-4539-9CBB-BAE7B9878440}" presName="composite" presStyleCnt="0"/>
      <dgm:spPr/>
    </dgm:pt>
    <dgm:pt modelId="{345B6A0B-AB49-4BFB-9147-1FCCCB7F1AEB}" type="pres">
      <dgm:prSet presAssocID="{C9351932-B072-4539-9CBB-BAE7B98784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84EF1C-D4EC-452D-93EE-AFF33A44159C}" type="pres">
      <dgm:prSet presAssocID="{C9351932-B072-4539-9CBB-BAE7B987844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EB2E88-A0A2-4536-A75F-80B03E53DAAF}" srcId="{7519A81F-546B-4D67-9C98-9B7E1C06A805}" destId="{D6A84204-72B1-4F10-8BEC-7C189416EE94}" srcOrd="1" destOrd="0" parTransId="{8B80B03F-739F-4752-9878-4DC7178FBBF8}" sibTransId="{90D58B28-9FDD-4205-BEF4-B56F37BD70E7}"/>
    <dgm:cxn modelId="{029F3F2C-31F4-4FAB-ACC3-1DADE1588E47}" srcId="{C9351932-B072-4539-9CBB-BAE7B9878440}" destId="{FE5101B5-D0AE-4EEC-A458-2B4FFA29A3E0}" srcOrd="0" destOrd="0" parTransId="{E26911B1-ECB4-4869-A899-1F688FA70969}" sibTransId="{B13E49D5-50F9-446A-9BEB-9442C4922D56}"/>
    <dgm:cxn modelId="{BB558FD2-E1C7-4937-A1C3-A01C978F1FD4}" type="presOf" srcId="{D6A84204-72B1-4F10-8BEC-7C189416EE94}" destId="{39362FB0-A2B8-4F22-8946-16C3ECEA2DC5}" srcOrd="0" destOrd="0" presId="urn:microsoft.com/office/officeart/2005/8/layout/chevron2"/>
    <dgm:cxn modelId="{96E41049-9714-4BAA-A3F5-AA6B027DF138}" type="presOf" srcId="{C9351932-B072-4539-9CBB-BAE7B9878440}" destId="{345B6A0B-AB49-4BFB-9147-1FCCCB7F1AEB}" srcOrd="0" destOrd="0" presId="urn:microsoft.com/office/officeart/2005/8/layout/chevron2"/>
    <dgm:cxn modelId="{EA4F71EC-132E-452E-ADF4-16374C76694E}" srcId="{0E94C78F-C843-4C85-A1BB-8FEE8D208C1C}" destId="{57117106-0D72-4BB5-A90C-9B26135ED3B6}" srcOrd="0" destOrd="0" parTransId="{6074B13E-1557-4943-8FC2-71E80C2F686F}" sibTransId="{62DF5272-A7C7-4920-B230-9CA6E8A1D75B}"/>
    <dgm:cxn modelId="{DDBB7F02-6AB1-433E-AD3E-523D2C7572B0}" type="presOf" srcId="{7519A81F-546B-4D67-9C98-9B7E1C06A805}" destId="{F0619960-3D4F-4E8B-862E-85CDF89BDF2E}" srcOrd="0" destOrd="0" presId="urn:microsoft.com/office/officeart/2005/8/layout/chevron2"/>
    <dgm:cxn modelId="{ACC3B235-3C87-4D4B-9A08-D8A4F814C0DD}" type="presOf" srcId="{FE5101B5-D0AE-4EEC-A458-2B4FFA29A3E0}" destId="{9884EF1C-D4EC-452D-93EE-AFF33A44159C}" srcOrd="0" destOrd="0" presId="urn:microsoft.com/office/officeart/2005/8/layout/chevron2"/>
    <dgm:cxn modelId="{074157A9-EFDF-48A8-9D58-A3C4CC39A610}" type="presOf" srcId="{8D3B16AF-6363-4B26-8433-A30738BBCE49}" destId="{659B931E-85AA-4507-B9D6-BAB187966602}" srcOrd="0" destOrd="0" presId="urn:microsoft.com/office/officeart/2005/8/layout/chevron2"/>
    <dgm:cxn modelId="{18D2C9F8-E31F-442E-AFCC-CF51150CD55F}" srcId="{7519A81F-546B-4D67-9C98-9B7E1C06A805}" destId="{0E94C78F-C843-4C85-A1BB-8FEE8D208C1C}" srcOrd="0" destOrd="0" parTransId="{CF53C88A-BFAC-4E7E-B03A-89F0BF816ABB}" sibTransId="{EBF18537-381E-44B8-ACFB-14607770A461}"/>
    <dgm:cxn modelId="{74995F2B-AB7F-42C9-A97E-F0608196A870}" srcId="{D6A84204-72B1-4F10-8BEC-7C189416EE94}" destId="{8D3B16AF-6363-4B26-8433-A30738BBCE49}" srcOrd="0" destOrd="0" parTransId="{AB83AE3D-632A-44A3-A6AD-490A79137A40}" sibTransId="{7CC1BF43-06B3-4737-BA71-14DB5DEF6972}"/>
    <dgm:cxn modelId="{E84ACAB4-18C2-4DD0-8A78-FD966DCC748B}" type="presOf" srcId="{0E94C78F-C843-4C85-A1BB-8FEE8D208C1C}" destId="{FAA460AF-760D-4762-BD3C-04F99A86DC34}" srcOrd="0" destOrd="0" presId="urn:microsoft.com/office/officeart/2005/8/layout/chevron2"/>
    <dgm:cxn modelId="{F61DCF40-CCD1-44BB-9D86-D2FE49CB2C2E}" type="presOf" srcId="{57117106-0D72-4BB5-A90C-9B26135ED3B6}" destId="{F7C17116-EB48-4F79-AE60-33CA1097E8B9}" srcOrd="0" destOrd="0" presId="urn:microsoft.com/office/officeart/2005/8/layout/chevron2"/>
    <dgm:cxn modelId="{4125AAEE-1C25-4BD5-9CD0-2CBC668A9C4F}" srcId="{7519A81F-546B-4D67-9C98-9B7E1C06A805}" destId="{C9351932-B072-4539-9CBB-BAE7B9878440}" srcOrd="2" destOrd="0" parTransId="{5C5FAA74-6ED6-44E0-B953-27536A23B16F}" sibTransId="{B8BA7D2B-0FAF-4DF7-A58C-47ACDB3A6196}"/>
    <dgm:cxn modelId="{E5709243-A5C8-433C-99A7-161E68AAEB0A}" type="presParOf" srcId="{F0619960-3D4F-4E8B-862E-85CDF89BDF2E}" destId="{F64AC882-A009-466D-B2E6-DAF6C2BB46E2}" srcOrd="0" destOrd="0" presId="urn:microsoft.com/office/officeart/2005/8/layout/chevron2"/>
    <dgm:cxn modelId="{FF35883F-BEF3-4012-A1EF-35FF9494CE14}" type="presParOf" srcId="{F64AC882-A009-466D-B2E6-DAF6C2BB46E2}" destId="{FAA460AF-760D-4762-BD3C-04F99A86DC34}" srcOrd="0" destOrd="0" presId="urn:microsoft.com/office/officeart/2005/8/layout/chevron2"/>
    <dgm:cxn modelId="{104476DB-9958-4843-8311-A4E8B29BC82E}" type="presParOf" srcId="{F64AC882-A009-466D-B2E6-DAF6C2BB46E2}" destId="{F7C17116-EB48-4F79-AE60-33CA1097E8B9}" srcOrd="1" destOrd="0" presId="urn:microsoft.com/office/officeart/2005/8/layout/chevron2"/>
    <dgm:cxn modelId="{CB00ACEC-2DA7-470C-8830-A31FF50BE634}" type="presParOf" srcId="{F0619960-3D4F-4E8B-862E-85CDF89BDF2E}" destId="{18D10AAD-F007-4494-A0F7-13481B87D39E}" srcOrd="1" destOrd="0" presId="urn:microsoft.com/office/officeart/2005/8/layout/chevron2"/>
    <dgm:cxn modelId="{1A2081CA-0F3C-4C14-9480-447B09D5378B}" type="presParOf" srcId="{F0619960-3D4F-4E8B-862E-85CDF89BDF2E}" destId="{8E2971AD-17CD-4AA8-BBD8-90D6FA42A3E9}" srcOrd="2" destOrd="0" presId="urn:microsoft.com/office/officeart/2005/8/layout/chevron2"/>
    <dgm:cxn modelId="{ADC66E6B-1893-4589-B49B-FFCF230BB23C}" type="presParOf" srcId="{8E2971AD-17CD-4AA8-BBD8-90D6FA42A3E9}" destId="{39362FB0-A2B8-4F22-8946-16C3ECEA2DC5}" srcOrd="0" destOrd="0" presId="urn:microsoft.com/office/officeart/2005/8/layout/chevron2"/>
    <dgm:cxn modelId="{1E9C5A35-9DC6-41B1-A38D-5BE0546CAB47}" type="presParOf" srcId="{8E2971AD-17CD-4AA8-BBD8-90D6FA42A3E9}" destId="{659B931E-85AA-4507-B9D6-BAB187966602}" srcOrd="1" destOrd="0" presId="urn:microsoft.com/office/officeart/2005/8/layout/chevron2"/>
    <dgm:cxn modelId="{91B2C309-5896-4520-9B59-FFF44630084B}" type="presParOf" srcId="{F0619960-3D4F-4E8B-862E-85CDF89BDF2E}" destId="{B6071F9B-0B2B-4E09-B992-C18BB7D366EE}" srcOrd="3" destOrd="0" presId="urn:microsoft.com/office/officeart/2005/8/layout/chevron2"/>
    <dgm:cxn modelId="{E4FA7D19-3C3B-4AF2-8A10-0B4B04BAC403}" type="presParOf" srcId="{F0619960-3D4F-4E8B-862E-85CDF89BDF2E}" destId="{659F9FC4-1DB1-4A94-8922-24805D147D31}" srcOrd="4" destOrd="0" presId="urn:microsoft.com/office/officeart/2005/8/layout/chevron2"/>
    <dgm:cxn modelId="{851CE4E1-1358-44D0-91DB-0D4EE37122E2}" type="presParOf" srcId="{659F9FC4-1DB1-4A94-8922-24805D147D31}" destId="{345B6A0B-AB49-4BFB-9147-1FCCCB7F1AEB}" srcOrd="0" destOrd="0" presId="urn:microsoft.com/office/officeart/2005/8/layout/chevron2"/>
    <dgm:cxn modelId="{4C7C0B0D-4A6E-47CC-91D6-8BDADA9ACABB}" type="presParOf" srcId="{659F9FC4-1DB1-4A94-8922-24805D147D31}" destId="{9884EF1C-D4EC-452D-93EE-AFF33A4415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E3C53D-6712-4A1B-B330-8843DCD90DF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086832B-3A8D-4804-BFAB-E94B4E33B67F}">
      <dgm:prSet phldrT="[文字]" custT="1"/>
      <dgm:spPr/>
      <dgm:t>
        <a:bodyPr/>
        <a:lstStyle/>
        <a:p>
          <a:r>
            <a:rPr lang="zh-TW" altLang="en-US" sz="6600" dirty="0" smtClean="0">
              <a:latin typeface="+mj-ea"/>
              <a:ea typeface="+mj-ea"/>
            </a:rPr>
            <a:t>命題取材</a:t>
          </a:r>
          <a:endParaRPr lang="zh-TW" altLang="en-US" sz="6600" dirty="0">
            <a:latin typeface="+mj-ea"/>
            <a:ea typeface="+mj-ea"/>
          </a:endParaRPr>
        </a:p>
      </dgm:t>
    </dgm:pt>
    <dgm:pt modelId="{27910EA0-5A68-4CB1-AA81-09F369CB6436}" type="parTrans" cxnId="{71D63893-280D-4A54-8D5F-6C8BBCC31924}">
      <dgm:prSet/>
      <dgm:spPr/>
      <dgm:t>
        <a:bodyPr/>
        <a:lstStyle/>
        <a:p>
          <a:endParaRPr lang="zh-TW" altLang="en-US"/>
        </a:p>
      </dgm:t>
    </dgm:pt>
    <dgm:pt modelId="{AD4C3F30-2FD4-45A6-9876-F229DB04DC9C}" type="sibTrans" cxnId="{71D63893-280D-4A54-8D5F-6C8BBCC31924}">
      <dgm:prSet/>
      <dgm:spPr/>
      <dgm:t>
        <a:bodyPr/>
        <a:lstStyle/>
        <a:p>
          <a:endParaRPr lang="zh-TW" altLang="en-US"/>
        </a:p>
      </dgm:t>
    </dgm:pt>
    <dgm:pt modelId="{B118A68F-4A96-4C3F-8EE8-893FFF721C5A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評量能力</a:t>
          </a:r>
          <a:endParaRPr lang="zh-TW" altLang="en-US" dirty="0">
            <a:latin typeface="+mj-ea"/>
            <a:ea typeface="+mj-ea"/>
          </a:endParaRPr>
        </a:p>
      </dgm:t>
    </dgm:pt>
    <dgm:pt modelId="{7FDA4D5B-351A-4A69-9AE3-E5C86FB46345}" type="parTrans" cxnId="{049C2FF3-74C7-440F-864E-452CE8B34C54}">
      <dgm:prSet/>
      <dgm:spPr/>
      <dgm:t>
        <a:bodyPr/>
        <a:lstStyle/>
        <a:p>
          <a:endParaRPr lang="zh-TW" altLang="en-US"/>
        </a:p>
      </dgm:t>
    </dgm:pt>
    <dgm:pt modelId="{DF9B4458-AE0E-4965-B4BE-122C1E30569A}" type="sibTrans" cxnId="{049C2FF3-74C7-440F-864E-452CE8B34C54}">
      <dgm:prSet/>
      <dgm:spPr/>
      <dgm:t>
        <a:bodyPr/>
        <a:lstStyle/>
        <a:p>
          <a:endParaRPr lang="zh-TW" altLang="en-US"/>
        </a:p>
      </dgm:t>
    </dgm:pt>
    <dgm:pt modelId="{EFF14CC2-DD4B-4A54-A1AE-D1A6F444951D}" type="pres">
      <dgm:prSet presAssocID="{44E3C53D-6712-4A1B-B330-8843DCD90DFB}" presName="CompostProcess" presStyleCnt="0">
        <dgm:presLayoutVars>
          <dgm:dir/>
          <dgm:resizeHandles val="exact"/>
        </dgm:presLayoutVars>
      </dgm:prSet>
      <dgm:spPr/>
    </dgm:pt>
    <dgm:pt modelId="{5A832181-8916-4DAA-8EE4-CC8D3D87E062}" type="pres">
      <dgm:prSet presAssocID="{44E3C53D-6712-4A1B-B330-8843DCD90DFB}" presName="arrow" presStyleLbl="bgShp" presStyleIdx="0" presStyleCnt="1" custScaleX="117647"/>
      <dgm:spPr/>
    </dgm:pt>
    <dgm:pt modelId="{6424C186-237A-410A-9A88-0E33DD3C4A71}" type="pres">
      <dgm:prSet presAssocID="{44E3C53D-6712-4A1B-B330-8843DCD90DFB}" presName="linearProcess" presStyleCnt="0"/>
      <dgm:spPr/>
    </dgm:pt>
    <dgm:pt modelId="{D7B7A3B8-B71A-414A-8C7A-79C72BAB8E63}" type="pres">
      <dgm:prSet presAssocID="{C086832B-3A8D-4804-BFAB-E94B4E33B67F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43420C-45AE-47D0-8EAF-D13A5B87EE65}" type="pres">
      <dgm:prSet presAssocID="{AD4C3F30-2FD4-45A6-9876-F229DB04DC9C}" presName="sibTrans" presStyleCnt="0"/>
      <dgm:spPr/>
    </dgm:pt>
    <dgm:pt modelId="{FC582AE4-2592-4AF8-84F0-58F8C5214DE2}" type="pres">
      <dgm:prSet presAssocID="{B118A68F-4A96-4C3F-8EE8-893FFF721C5A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D63893-280D-4A54-8D5F-6C8BBCC31924}" srcId="{44E3C53D-6712-4A1B-B330-8843DCD90DFB}" destId="{C086832B-3A8D-4804-BFAB-E94B4E33B67F}" srcOrd="0" destOrd="0" parTransId="{27910EA0-5A68-4CB1-AA81-09F369CB6436}" sibTransId="{AD4C3F30-2FD4-45A6-9876-F229DB04DC9C}"/>
    <dgm:cxn modelId="{895041C5-B394-46EB-917F-E003AE3379DF}" type="presOf" srcId="{C086832B-3A8D-4804-BFAB-E94B4E33B67F}" destId="{D7B7A3B8-B71A-414A-8C7A-79C72BAB8E63}" srcOrd="0" destOrd="0" presId="urn:microsoft.com/office/officeart/2005/8/layout/hProcess9"/>
    <dgm:cxn modelId="{99907E43-582D-460D-8C0A-6EA4AE3763D3}" type="presOf" srcId="{B118A68F-4A96-4C3F-8EE8-893FFF721C5A}" destId="{FC582AE4-2592-4AF8-84F0-58F8C5214DE2}" srcOrd="0" destOrd="0" presId="urn:microsoft.com/office/officeart/2005/8/layout/hProcess9"/>
    <dgm:cxn modelId="{049C2FF3-74C7-440F-864E-452CE8B34C54}" srcId="{44E3C53D-6712-4A1B-B330-8843DCD90DFB}" destId="{B118A68F-4A96-4C3F-8EE8-893FFF721C5A}" srcOrd="1" destOrd="0" parTransId="{7FDA4D5B-351A-4A69-9AE3-E5C86FB46345}" sibTransId="{DF9B4458-AE0E-4965-B4BE-122C1E30569A}"/>
    <dgm:cxn modelId="{C76BEB0D-27EF-46C6-9E6B-EFD88D056718}" type="presOf" srcId="{44E3C53D-6712-4A1B-B330-8843DCD90DFB}" destId="{EFF14CC2-DD4B-4A54-A1AE-D1A6F444951D}" srcOrd="0" destOrd="0" presId="urn:microsoft.com/office/officeart/2005/8/layout/hProcess9"/>
    <dgm:cxn modelId="{97202F51-06A9-4BA3-8F22-EC6AFB566079}" type="presParOf" srcId="{EFF14CC2-DD4B-4A54-A1AE-D1A6F444951D}" destId="{5A832181-8916-4DAA-8EE4-CC8D3D87E062}" srcOrd="0" destOrd="0" presId="urn:microsoft.com/office/officeart/2005/8/layout/hProcess9"/>
    <dgm:cxn modelId="{4B6CCE4F-88EF-4C74-BFFC-FF28B840FFCC}" type="presParOf" srcId="{EFF14CC2-DD4B-4A54-A1AE-D1A6F444951D}" destId="{6424C186-237A-410A-9A88-0E33DD3C4A71}" srcOrd="1" destOrd="0" presId="urn:microsoft.com/office/officeart/2005/8/layout/hProcess9"/>
    <dgm:cxn modelId="{30864DFB-62A2-4C2F-BDC1-F7EBFCE04CB4}" type="presParOf" srcId="{6424C186-237A-410A-9A88-0E33DD3C4A71}" destId="{D7B7A3B8-B71A-414A-8C7A-79C72BAB8E63}" srcOrd="0" destOrd="0" presId="urn:microsoft.com/office/officeart/2005/8/layout/hProcess9"/>
    <dgm:cxn modelId="{D482501A-436E-4908-B2B1-74853737591B}" type="presParOf" srcId="{6424C186-237A-410A-9A88-0E33DD3C4A71}" destId="{4E43420C-45AE-47D0-8EAF-D13A5B87EE65}" srcOrd="1" destOrd="0" presId="urn:microsoft.com/office/officeart/2005/8/layout/hProcess9"/>
    <dgm:cxn modelId="{ACE63956-CBF8-433F-908C-52734EA7590A}" type="presParOf" srcId="{6424C186-237A-410A-9A88-0E33DD3C4A71}" destId="{FC582AE4-2592-4AF8-84F0-58F8C5214DE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1623A7-B18A-47AA-BD2B-84FB38515BD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07E97E2-EF23-475A-8A77-E81856D8EB5F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解題</a:t>
          </a:r>
          <a:endParaRPr lang="zh-TW" altLang="en-US" dirty="0">
            <a:latin typeface="+mj-ea"/>
            <a:ea typeface="+mj-ea"/>
          </a:endParaRPr>
        </a:p>
      </dgm:t>
    </dgm:pt>
    <dgm:pt modelId="{6022F083-6894-49D1-BACE-139015C106AA}" type="parTrans" cxnId="{EBCA013B-B2AD-45FE-8A28-4437F8E8EF2D}">
      <dgm:prSet/>
      <dgm:spPr/>
      <dgm:t>
        <a:bodyPr/>
        <a:lstStyle/>
        <a:p>
          <a:endParaRPr lang="zh-TW" altLang="en-US"/>
        </a:p>
      </dgm:t>
    </dgm:pt>
    <dgm:pt modelId="{5EA3D339-854C-4CA2-A614-E89AA374E9F7}" type="sibTrans" cxnId="{EBCA013B-B2AD-45FE-8A28-4437F8E8EF2D}">
      <dgm:prSet/>
      <dgm:spPr/>
      <dgm:t>
        <a:bodyPr/>
        <a:lstStyle/>
        <a:p>
          <a:endParaRPr lang="zh-TW" altLang="en-US"/>
        </a:p>
      </dgm:t>
    </dgm:pt>
    <dgm:pt modelId="{558B1D9A-3EAB-4D39-B795-AA2C4F4D75BD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解讀文本</a:t>
          </a:r>
          <a:endParaRPr lang="zh-TW" altLang="en-US" dirty="0">
            <a:latin typeface="+mj-ea"/>
            <a:ea typeface="+mj-ea"/>
          </a:endParaRPr>
        </a:p>
      </dgm:t>
    </dgm:pt>
    <dgm:pt modelId="{B3254DC2-4C09-4CB9-AF2F-DB1E5D85AE4A}" type="parTrans" cxnId="{00E07D69-B2CB-4583-9AAD-D2B5437B12E7}">
      <dgm:prSet/>
      <dgm:spPr/>
      <dgm:t>
        <a:bodyPr/>
        <a:lstStyle/>
        <a:p>
          <a:endParaRPr lang="zh-TW" altLang="en-US"/>
        </a:p>
      </dgm:t>
    </dgm:pt>
    <dgm:pt modelId="{D9AA7782-2CA6-45FC-A668-AB0D06A95F9A}" type="sibTrans" cxnId="{00E07D69-B2CB-4583-9AAD-D2B5437B12E7}">
      <dgm:prSet/>
      <dgm:spPr/>
      <dgm:t>
        <a:bodyPr/>
        <a:lstStyle/>
        <a:p>
          <a:endParaRPr lang="zh-TW" altLang="en-US"/>
        </a:p>
      </dgm:t>
    </dgm:pt>
    <dgm:pt modelId="{2D988868-0419-4F6D-89C1-D351B857557A}">
      <dgm:prSet phldrT="[文字]" custT="1"/>
      <dgm:spPr/>
      <dgm:t>
        <a:bodyPr/>
        <a:lstStyle/>
        <a:p>
          <a:pPr>
            <a:lnSpc>
              <a:spcPts val="5300"/>
            </a:lnSpc>
          </a:pPr>
          <a:r>
            <a:rPr lang="zh-TW" altLang="en-US" sz="7200" dirty="0" smtClean="0">
              <a:latin typeface="+mj-ea"/>
              <a:ea typeface="+mj-ea"/>
            </a:rPr>
            <a:t>教學</a:t>
          </a:r>
          <a:endParaRPr lang="en-US" altLang="zh-TW" sz="7200" dirty="0" smtClean="0">
            <a:latin typeface="+mj-ea"/>
            <a:ea typeface="+mj-ea"/>
          </a:endParaRPr>
        </a:p>
        <a:p>
          <a:pPr>
            <a:lnSpc>
              <a:spcPts val="5300"/>
            </a:lnSpc>
          </a:pPr>
          <a:r>
            <a:rPr lang="zh-TW" altLang="en-US" sz="5300" dirty="0" smtClean="0">
              <a:latin typeface="+mj-ea"/>
              <a:ea typeface="+mj-ea"/>
            </a:rPr>
            <a:t>重點</a:t>
          </a:r>
          <a:endParaRPr lang="en-US" altLang="zh-TW" sz="5300" dirty="0" smtClean="0">
            <a:latin typeface="+mj-ea"/>
            <a:ea typeface="+mj-ea"/>
          </a:endParaRPr>
        </a:p>
        <a:p>
          <a:pPr>
            <a:lnSpc>
              <a:spcPts val="5300"/>
            </a:lnSpc>
          </a:pPr>
          <a:r>
            <a:rPr lang="zh-TW" altLang="en-US" sz="5300" dirty="0" smtClean="0">
              <a:latin typeface="+mj-ea"/>
              <a:ea typeface="+mj-ea"/>
            </a:rPr>
            <a:t>難點</a:t>
          </a:r>
          <a:endParaRPr lang="en-US" altLang="zh-TW" sz="5300" dirty="0" smtClean="0">
            <a:latin typeface="+mj-ea"/>
            <a:ea typeface="+mj-ea"/>
          </a:endParaRPr>
        </a:p>
        <a:p>
          <a:pPr>
            <a:lnSpc>
              <a:spcPts val="5300"/>
            </a:lnSpc>
          </a:pPr>
          <a:r>
            <a:rPr lang="zh-TW" altLang="en-US" sz="5300" dirty="0" smtClean="0">
              <a:latin typeface="+mj-ea"/>
              <a:ea typeface="+mj-ea"/>
            </a:rPr>
            <a:t>疑點</a:t>
          </a:r>
          <a:endParaRPr lang="zh-TW" altLang="en-US" sz="5300" dirty="0">
            <a:latin typeface="+mj-ea"/>
            <a:ea typeface="+mj-ea"/>
          </a:endParaRPr>
        </a:p>
      </dgm:t>
    </dgm:pt>
    <dgm:pt modelId="{409BCFD4-54F9-48AE-AE80-2DC3095CA63A}" type="parTrans" cxnId="{C8582927-4CCA-4ACD-B4E6-F23D2B5FE0E0}">
      <dgm:prSet/>
      <dgm:spPr/>
      <dgm:t>
        <a:bodyPr/>
        <a:lstStyle/>
        <a:p>
          <a:endParaRPr lang="zh-TW" altLang="en-US"/>
        </a:p>
      </dgm:t>
    </dgm:pt>
    <dgm:pt modelId="{7317BC80-A748-4882-98B0-01BB3C245525}" type="sibTrans" cxnId="{C8582927-4CCA-4ACD-B4E6-F23D2B5FE0E0}">
      <dgm:prSet/>
      <dgm:spPr/>
      <dgm:t>
        <a:bodyPr/>
        <a:lstStyle/>
        <a:p>
          <a:endParaRPr lang="zh-TW" altLang="en-US"/>
        </a:p>
      </dgm:t>
    </dgm:pt>
    <dgm:pt modelId="{42031A48-AE4A-496D-A135-4524B8E2E9B2}" type="pres">
      <dgm:prSet presAssocID="{FD1623A7-B18A-47AA-BD2B-84FB38515B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E1F2C85-2554-4EF6-97EB-89C18F2E4527}" type="pres">
      <dgm:prSet presAssocID="{D07E97E2-EF23-475A-8A77-E81856D8EB5F}" presName="node" presStyleLbl="node1" presStyleIdx="0" presStyleCnt="3" custScaleX="496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9B7B0D-CF61-4197-8209-3DF254E3B2EA}" type="pres">
      <dgm:prSet presAssocID="{5EA3D339-854C-4CA2-A614-E89AA374E9F7}" presName="sibTrans" presStyleCnt="0"/>
      <dgm:spPr/>
    </dgm:pt>
    <dgm:pt modelId="{98B1A507-403D-45CC-8D47-5D2639AEC0B4}" type="pres">
      <dgm:prSet presAssocID="{558B1D9A-3EAB-4D39-B795-AA2C4F4D75BD}" presName="node" presStyleLbl="node1" presStyleIdx="1" presStyleCnt="3" custAng="0" custScaleX="700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C2EB5B-EBB8-4BD8-B5E7-71C4D7C18837}" type="pres">
      <dgm:prSet presAssocID="{D9AA7782-2CA6-45FC-A668-AB0D06A95F9A}" presName="sibTrans" presStyleCnt="0"/>
      <dgm:spPr/>
    </dgm:pt>
    <dgm:pt modelId="{FDED58B0-3EA8-4D2A-BBA1-4E50F1C2BF36}" type="pres">
      <dgm:prSet presAssocID="{2D988868-0419-4F6D-89C1-D351B85755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75DFAF0-3458-45DD-BDF6-F019711FAE9B}" type="presOf" srcId="{FD1623A7-B18A-47AA-BD2B-84FB38515BD2}" destId="{42031A48-AE4A-496D-A135-4524B8E2E9B2}" srcOrd="0" destOrd="0" presId="urn:microsoft.com/office/officeart/2005/8/layout/hList6"/>
    <dgm:cxn modelId="{C8582927-4CCA-4ACD-B4E6-F23D2B5FE0E0}" srcId="{FD1623A7-B18A-47AA-BD2B-84FB38515BD2}" destId="{2D988868-0419-4F6D-89C1-D351B857557A}" srcOrd="2" destOrd="0" parTransId="{409BCFD4-54F9-48AE-AE80-2DC3095CA63A}" sibTransId="{7317BC80-A748-4882-98B0-01BB3C245525}"/>
    <dgm:cxn modelId="{4567DC35-5F0B-4E63-811C-DEA8A376735B}" type="presOf" srcId="{2D988868-0419-4F6D-89C1-D351B857557A}" destId="{FDED58B0-3EA8-4D2A-BBA1-4E50F1C2BF36}" srcOrd="0" destOrd="0" presId="urn:microsoft.com/office/officeart/2005/8/layout/hList6"/>
    <dgm:cxn modelId="{DC1A749C-A6E6-4E6A-8E7B-6F97A2E16B9D}" type="presOf" srcId="{D07E97E2-EF23-475A-8A77-E81856D8EB5F}" destId="{6E1F2C85-2554-4EF6-97EB-89C18F2E4527}" srcOrd="0" destOrd="0" presId="urn:microsoft.com/office/officeart/2005/8/layout/hList6"/>
    <dgm:cxn modelId="{00E07D69-B2CB-4583-9AAD-D2B5437B12E7}" srcId="{FD1623A7-B18A-47AA-BD2B-84FB38515BD2}" destId="{558B1D9A-3EAB-4D39-B795-AA2C4F4D75BD}" srcOrd="1" destOrd="0" parTransId="{B3254DC2-4C09-4CB9-AF2F-DB1E5D85AE4A}" sibTransId="{D9AA7782-2CA6-45FC-A668-AB0D06A95F9A}"/>
    <dgm:cxn modelId="{4A7F73B9-5282-4C85-A588-B05615D4DEA0}" type="presOf" srcId="{558B1D9A-3EAB-4D39-B795-AA2C4F4D75BD}" destId="{98B1A507-403D-45CC-8D47-5D2639AEC0B4}" srcOrd="0" destOrd="0" presId="urn:microsoft.com/office/officeart/2005/8/layout/hList6"/>
    <dgm:cxn modelId="{EBCA013B-B2AD-45FE-8A28-4437F8E8EF2D}" srcId="{FD1623A7-B18A-47AA-BD2B-84FB38515BD2}" destId="{D07E97E2-EF23-475A-8A77-E81856D8EB5F}" srcOrd="0" destOrd="0" parTransId="{6022F083-6894-49D1-BACE-139015C106AA}" sibTransId="{5EA3D339-854C-4CA2-A614-E89AA374E9F7}"/>
    <dgm:cxn modelId="{05A58D47-543A-43AF-A79D-9D8C0FAAA32D}" type="presParOf" srcId="{42031A48-AE4A-496D-A135-4524B8E2E9B2}" destId="{6E1F2C85-2554-4EF6-97EB-89C18F2E4527}" srcOrd="0" destOrd="0" presId="urn:microsoft.com/office/officeart/2005/8/layout/hList6"/>
    <dgm:cxn modelId="{AAD8E1BD-E6D3-4020-A374-89FD877E7CCC}" type="presParOf" srcId="{42031A48-AE4A-496D-A135-4524B8E2E9B2}" destId="{159B7B0D-CF61-4197-8209-3DF254E3B2EA}" srcOrd="1" destOrd="0" presId="urn:microsoft.com/office/officeart/2005/8/layout/hList6"/>
    <dgm:cxn modelId="{79CC308F-36AC-4399-831F-6BAD2B476F27}" type="presParOf" srcId="{42031A48-AE4A-496D-A135-4524B8E2E9B2}" destId="{98B1A507-403D-45CC-8D47-5D2639AEC0B4}" srcOrd="2" destOrd="0" presId="urn:microsoft.com/office/officeart/2005/8/layout/hList6"/>
    <dgm:cxn modelId="{B736577A-789E-42C0-B368-4210DCC4A605}" type="presParOf" srcId="{42031A48-AE4A-496D-A135-4524B8E2E9B2}" destId="{B9C2EB5B-EBB8-4BD8-B5E7-71C4D7C18837}" srcOrd="3" destOrd="0" presId="urn:microsoft.com/office/officeart/2005/8/layout/hList6"/>
    <dgm:cxn modelId="{6720C2D2-8AED-4328-AFAE-B4CB10145371}" type="presParOf" srcId="{42031A48-AE4A-496D-A135-4524B8E2E9B2}" destId="{FDED58B0-3EA8-4D2A-BBA1-4E50F1C2BF3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83E350-38AF-4721-BCD3-D855BBE5BD85}">
      <dsp:nvSpPr>
        <dsp:cNvPr id="0" name=""/>
        <dsp:cNvSpPr/>
      </dsp:nvSpPr>
      <dsp:spPr>
        <a:xfrm>
          <a:off x="0" y="0"/>
          <a:ext cx="9144000" cy="20573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0" b="1" kern="1200" dirty="0" smtClean="0">
              <a:latin typeface="+mj-ea"/>
              <a:ea typeface="+mj-ea"/>
            </a:rPr>
            <a:t>104</a:t>
          </a:r>
          <a:r>
            <a:rPr lang="zh-TW" altLang="en-US" sz="8000" b="1" kern="1200" dirty="0" smtClean="0">
              <a:latin typeface="+mj-ea"/>
              <a:ea typeface="+mj-ea"/>
            </a:rPr>
            <a:t>命題趨勢</a:t>
          </a:r>
          <a:endParaRPr lang="zh-TW" altLang="en-US" sz="8000" b="1" kern="1200" dirty="0">
            <a:latin typeface="+mj-ea"/>
            <a:ea typeface="+mj-ea"/>
          </a:endParaRPr>
        </a:p>
      </dsp:txBody>
      <dsp:txXfrm>
        <a:off x="0" y="0"/>
        <a:ext cx="9144000" cy="2057399"/>
      </dsp:txXfrm>
    </dsp:sp>
    <dsp:sp modelId="{BF61E8BB-F95A-4D68-93E7-8CCC4BD9BBF2}">
      <dsp:nvSpPr>
        <dsp:cNvPr id="0" name=""/>
        <dsp:cNvSpPr/>
      </dsp:nvSpPr>
      <dsp:spPr>
        <a:xfrm>
          <a:off x="4464" y="2057399"/>
          <a:ext cx="3045023" cy="4320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7200" b="1" kern="1200" dirty="0" smtClean="0">
              <a:latin typeface="+mj-ea"/>
              <a:ea typeface="+mj-ea"/>
            </a:rPr>
            <a:t>取材</a:t>
          </a:r>
          <a:endParaRPr lang="zh-TW" altLang="en-US" sz="7200" b="1" kern="1200" dirty="0">
            <a:latin typeface="+mj-ea"/>
            <a:ea typeface="+mj-ea"/>
          </a:endParaRPr>
        </a:p>
      </dsp:txBody>
      <dsp:txXfrm>
        <a:off x="4464" y="2057399"/>
        <a:ext cx="3045023" cy="4320539"/>
      </dsp:txXfrm>
    </dsp:sp>
    <dsp:sp modelId="{9DBEB9E2-59CB-43F9-A0D0-8C7CDBF1508A}">
      <dsp:nvSpPr>
        <dsp:cNvPr id="0" name=""/>
        <dsp:cNvSpPr/>
      </dsp:nvSpPr>
      <dsp:spPr>
        <a:xfrm>
          <a:off x="3049488" y="2057399"/>
          <a:ext cx="3045023" cy="4320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7200" b="1" kern="1200" dirty="0" smtClean="0">
              <a:latin typeface="+mj-ea"/>
              <a:ea typeface="+mj-ea"/>
            </a:rPr>
            <a:t>題型</a:t>
          </a:r>
          <a:endParaRPr lang="zh-TW" altLang="en-US" sz="7200" b="1" kern="1200" dirty="0">
            <a:latin typeface="+mj-ea"/>
            <a:ea typeface="+mj-ea"/>
          </a:endParaRPr>
        </a:p>
      </dsp:txBody>
      <dsp:txXfrm>
        <a:off x="3049488" y="2057399"/>
        <a:ext cx="3045023" cy="4320539"/>
      </dsp:txXfrm>
    </dsp:sp>
    <dsp:sp modelId="{E670B371-C510-418A-8E8C-C774D1CA823F}">
      <dsp:nvSpPr>
        <dsp:cNvPr id="0" name=""/>
        <dsp:cNvSpPr/>
      </dsp:nvSpPr>
      <dsp:spPr>
        <a:xfrm>
          <a:off x="6094511" y="2057399"/>
          <a:ext cx="3045023" cy="4320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7200" b="1" kern="1200" dirty="0" smtClean="0">
              <a:latin typeface="+mj-ea"/>
              <a:ea typeface="+mj-ea"/>
            </a:rPr>
            <a:t>難易</a:t>
          </a:r>
          <a:endParaRPr lang="zh-TW" altLang="en-US" sz="7200" b="1" kern="1200" dirty="0">
            <a:latin typeface="+mj-ea"/>
            <a:ea typeface="+mj-ea"/>
          </a:endParaRPr>
        </a:p>
      </dsp:txBody>
      <dsp:txXfrm>
        <a:off x="6094511" y="2057399"/>
        <a:ext cx="3045023" cy="4320539"/>
      </dsp:txXfrm>
    </dsp:sp>
    <dsp:sp modelId="{2DA6A40D-7BE8-45CB-AECA-3997080D8E19}">
      <dsp:nvSpPr>
        <dsp:cNvPr id="0" name=""/>
        <dsp:cNvSpPr/>
      </dsp:nvSpPr>
      <dsp:spPr>
        <a:xfrm>
          <a:off x="0" y="6377939"/>
          <a:ext cx="9144000" cy="4800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60AF-760D-4762-BD3C-04F99A86DC34}">
      <dsp:nvSpPr>
        <dsp:cNvPr id="0" name=""/>
        <dsp:cNvSpPr/>
      </dsp:nvSpPr>
      <dsp:spPr>
        <a:xfrm rot="5400000">
          <a:off x="-361652" y="362453"/>
          <a:ext cx="2411015" cy="16877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導入</a:t>
          </a:r>
          <a:endParaRPr lang="zh-TW" altLang="en-US" sz="4300" kern="1200" dirty="0"/>
        </a:p>
      </dsp:txBody>
      <dsp:txXfrm rot="5400000">
        <a:off x="-361652" y="362453"/>
        <a:ext cx="2411015" cy="1687710"/>
      </dsp:txXfrm>
    </dsp:sp>
    <dsp:sp modelId="{F7C17116-EB48-4F79-AE60-33CA1097E8B9}">
      <dsp:nvSpPr>
        <dsp:cNvPr id="0" name=""/>
        <dsp:cNvSpPr/>
      </dsp:nvSpPr>
      <dsp:spPr>
        <a:xfrm rot="5400000">
          <a:off x="4632275" y="-2944562"/>
          <a:ext cx="1567160" cy="7456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056" tIns="40005" rIns="40005" bIns="40005" numCol="1" spcCol="1270" anchor="ctr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6300" kern="1200" dirty="0" smtClean="0">
              <a:latin typeface="+mj-ea"/>
              <a:ea typeface="+mj-ea"/>
            </a:rPr>
            <a:t>取材、題型、難易</a:t>
          </a:r>
          <a:endParaRPr lang="zh-TW" altLang="en-US" sz="6300" kern="1200" dirty="0">
            <a:latin typeface="+mj-ea"/>
            <a:ea typeface="+mj-ea"/>
          </a:endParaRPr>
        </a:p>
      </dsp:txBody>
      <dsp:txXfrm rot="5400000">
        <a:off x="4632275" y="-2944562"/>
        <a:ext cx="1567160" cy="7456289"/>
      </dsp:txXfrm>
    </dsp:sp>
    <dsp:sp modelId="{39362FB0-A2B8-4F22-8946-16C3ECEA2DC5}">
      <dsp:nvSpPr>
        <dsp:cNvPr id="0" name=""/>
        <dsp:cNvSpPr/>
      </dsp:nvSpPr>
      <dsp:spPr>
        <a:xfrm rot="5400000">
          <a:off x="-361652" y="2585144"/>
          <a:ext cx="2411015" cy="16877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解題</a:t>
          </a:r>
          <a:endParaRPr lang="zh-TW" altLang="en-US" sz="4300" kern="1200" dirty="0"/>
        </a:p>
      </dsp:txBody>
      <dsp:txXfrm rot="5400000">
        <a:off x="-361652" y="2585144"/>
        <a:ext cx="2411015" cy="1687710"/>
      </dsp:txXfrm>
    </dsp:sp>
    <dsp:sp modelId="{659B931E-85AA-4507-B9D6-BAB187966602}">
      <dsp:nvSpPr>
        <dsp:cNvPr id="0" name=""/>
        <dsp:cNvSpPr/>
      </dsp:nvSpPr>
      <dsp:spPr>
        <a:xfrm rot="5400000">
          <a:off x="4632275" y="-721072"/>
          <a:ext cx="1567160" cy="7456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056" tIns="40005" rIns="40005" bIns="40005" numCol="1" spcCol="1270" anchor="ctr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6300" kern="1200" dirty="0" smtClean="0">
              <a:latin typeface="+mj-ea"/>
              <a:ea typeface="+mj-ea"/>
            </a:rPr>
            <a:t>類型、步驟、方法</a:t>
          </a:r>
          <a:endParaRPr lang="zh-TW" altLang="en-US" sz="6300" kern="1200" dirty="0">
            <a:latin typeface="+mj-ea"/>
            <a:ea typeface="+mj-ea"/>
          </a:endParaRPr>
        </a:p>
      </dsp:txBody>
      <dsp:txXfrm rot="5400000">
        <a:off x="4632275" y="-721072"/>
        <a:ext cx="1567160" cy="7456289"/>
      </dsp:txXfrm>
    </dsp:sp>
    <dsp:sp modelId="{345B6A0B-AB49-4BFB-9147-1FCCCB7F1AEB}">
      <dsp:nvSpPr>
        <dsp:cNvPr id="0" name=""/>
        <dsp:cNvSpPr/>
      </dsp:nvSpPr>
      <dsp:spPr>
        <a:xfrm rot="5400000">
          <a:off x="-361652" y="4807835"/>
          <a:ext cx="2411015" cy="16877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教學</a:t>
          </a:r>
          <a:endParaRPr lang="zh-TW" altLang="en-US" sz="4300" kern="1200" dirty="0"/>
        </a:p>
      </dsp:txBody>
      <dsp:txXfrm rot="5400000">
        <a:off x="-361652" y="4807835"/>
        <a:ext cx="2411015" cy="1687710"/>
      </dsp:txXfrm>
    </dsp:sp>
    <dsp:sp modelId="{9884EF1C-D4EC-452D-93EE-AFF33A44159C}">
      <dsp:nvSpPr>
        <dsp:cNvPr id="0" name=""/>
        <dsp:cNvSpPr/>
      </dsp:nvSpPr>
      <dsp:spPr>
        <a:xfrm rot="5400000">
          <a:off x="4632275" y="1501618"/>
          <a:ext cx="1567160" cy="7456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056" tIns="40005" rIns="40005" bIns="40005" numCol="1" spcCol="1270" anchor="ctr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6300" kern="1200" dirty="0" smtClean="0">
              <a:latin typeface="+mj-ea"/>
              <a:ea typeface="+mj-ea"/>
            </a:rPr>
            <a:t>重點、難點、疑點</a:t>
          </a:r>
          <a:endParaRPr lang="zh-TW" altLang="en-US" sz="6300" kern="1200" dirty="0">
            <a:latin typeface="+mj-ea"/>
            <a:ea typeface="+mj-ea"/>
          </a:endParaRPr>
        </a:p>
      </dsp:txBody>
      <dsp:txXfrm rot="5400000">
        <a:off x="4632275" y="1501618"/>
        <a:ext cx="1567160" cy="74562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832181-8916-4DAA-8EE4-CC8D3D87E062}">
      <dsp:nvSpPr>
        <dsp:cNvPr id="0" name=""/>
        <dsp:cNvSpPr/>
      </dsp:nvSpPr>
      <dsp:spPr>
        <a:xfrm>
          <a:off x="2" y="0"/>
          <a:ext cx="9143995" cy="68579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7A3B8-B71A-414A-8C7A-79C72BAB8E63}">
      <dsp:nvSpPr>
        <dsp:cNvPr id="0" name=""/>
        <dsp:cNvSpPr/>
      </dsp:nvSpPr>
      <dsp:spPr>
        <a:xfrm>
          <a:off x="200024" y="2057399"/>
          <a:ext cx="4143375" cy="274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600" kern="1200" dirty="0" smtClean="0">
              <a:latin typeface="+mj-ea"/>
              <a:ea typeface="+mj-ea"/>
            </a:rPr>
            <a:t>命題取材</a:t>
          </a:r>
          <a:endParaRPr lang="zh-TW" altLang="en-US" sz="6600" kern="1200" dirty="0">
            <a:latin typeface="+mj-ea"/>
            <a:ea typeface="+mj-ea"/>
          </a:endParaRPr>
        </a:p>
      </dsp:txBody>
      <dsp:txXfrm>
        <a:off x="200024" y="2057399"/>
        <a:ext cx="4143375" cy="2743199"/>
      </dsp:txXfrm>
    </dsp:sp>
    <dsp:sp modelId="{FC582AE4-2592-4AF8-84F0-58F8C5214DE2}">
      <dsp:nvSpPr>
        <dsp:cNvPr id="0" name=""/>
        <dsp:cNvSpPr/>
      </dsp:nvSpPr>
      <dsp:spPr>
        <a:xfrm>
          <a:off x="4800600" y="2057399"/>
          <a:ext cx="4143375" cy="274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>
              <a:latin typeface="+mj-ea"/>
              <a:ea typeface="+mj-ea"/>
            </a:rPr>
            <a:t>評量能力</a:t>
          </a:r>
          <a:endParaRPr lang="zh-TW" altLang="en-US" sz="6500" kern="1200" dirty="0">
            <a:latin typeface="+mj-ea"/>
            <a:ea typeface="+mj-ea"/>
          </a:endParaRPr>
        </a:p>
      </dsp:txBody>
      <dsp:txXfrm>
        <a:off x="4800600" y="2057399"/>
        <a:ext cx="4143375" cy="27431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1F2C85-2554-4EF6-97EB-89C18F2E4527}">
      <dsp:nvSpPr>
        <dsp:cNvPr id="0" name=""/>
        <dsp:cNvSpPr/>
      </dsp:nvSpPr>
      <dsp:spPr>
        <a:xfrm rot="16200000">
          <a:off x="-2459821" y="2461542"/>
          <a:ext cx="6857999" cy="193491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>
              <a:latin typeface="+mj-ea"/>
              <a:ea typeface="+mj-ea"/>
            </a:rPr>
            <a:t>解題</a:t>
          </a:r>
          <a:endParaRPr lang="zh-TW" altLang="en-US" sz="6500" kern="1200" dirty="0">
            <a:latin typeface="+mj-ea"/>
            <a:ea typeface="+mj-ea"/>
          </a:endParaRPr>
        </a:p>
      </dsp:txBody>
      <dsp:txXfrm rot="16200000">
        <a:off x="-2459821" y="2461542"/>
        <a:ext cx="6857999" cy="1934913"/>
      </dsp:txXfrm>
    </dsp:sp>
    <dsp:sp modelId="{98B1A507-403D-45CC-8D47-5D2639AEC0B4}">
      <dsp:nvSpPr>
        <dsp:cNvPr id="0" name=""/>
        <dsp:cNvSpPr/>
      </dsp:nvSpPr>
      <dsp:spPr>
        <a:xfrm rot="16200000">
          <a:off x="163785" y="2064849"/>
          <a:ext cx="6857999" cy="27282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>
              <a:latin typeface="+mj-ea"/>
              <a:ea typeface="+mj-ea"/>
            </a:rPr>
            <a:t>解讀文本</a:t>
          </a:r>
          <a:endParaRPr lang="zh-TW" altLang="en-US" sz="6500" kern="1200" dirty="0">
            <a:latin typeface="+mj-ea"/>
            <a:ea typeface="+mj-ea"/>
          </a:endParaRPr>
        </a:p>
      </dsp:txBody>
      <dsp:txXfrm rot="16200000">
        <a:off x="163785" y="2064849"/>
        <a:ext cx="6857999" cy="2728299"/>
      </dsp:txXfrm>
    </dsp:sp>
    <dsp:sp modelId="{FDED58B0-3EA8-4D2A-BBA1-4E50F1C2BF36}">
      <dsp:nvSpPr>
        <dsp:cNvPr id="0" name=""/>
        <dsp:cNvSpPr/>
      </dsp:nvSpPr>
      <dsp:spPr>
        <a:xfrm rot="16200000">
          <a:off x="3766608" y="1482327"/>
          <a:ext cx="6857999" cy="389334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0" tIns="0" rIns="457200" bIns="0" numCol="1" spcCol="1270" anchor="ctr" anchorCtr="0">
          <a:noAutofit/>
        </a:bodyPr>
        <a:lstStyle/>
        <a:p>
          <a:pPr lvl="0" algn="ctr" defTabSz="3200400">
            <a:lnSpc>
              <a:spcPts val="53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7200" kern="1200" dirty="0" smtClean="0">
              <a:latin typeface="+mj-ea"/>
              <a:ea typeface="+mj-ea"/>
            </a:rPr>
            <a:t>教學</a:t>
          </a:r>
          <a:endParaRPr lang="en-US" altLang="zh-TW" sz="7200" kern="1200" dirty="0" smtClean="0">
            <a:latin typeface="+mj-ea"/>
            <a:ea typeface="+mj-ea"/>
          </a:endParaRPr>
        </a:p>
        <a:p>
          <a:pPr lvl="0" algn="ctr" defTabSz="3200400">
            <a:lnSpc>
              <a:spcPts val="53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300" kern="1200" dirty="0" smtClean="0">
              <a:latin typeface="+mj-ea"/>
              <a:ea typeface="+mj-ea"/>
            </a:rPr>
            <a:t>重點</a:t>
          </a:r>
          <a:endParaRPr lang="en-US" altLang="zh-TW" sz="5300" kern="1200" dirty="0" smtClean="0">
            <a:latin typeface="+mj-ea"/>
            <a:ea typeface="+mj-ea"/>
          </a:endParaRPr>
        </a:p>
        <a:p>
          <a:pPr lvl="0" algn="ctr" defTabSz="3200400">
            <a:lnSpc>
              <a:spcPts val="53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300" kern="1200" dirty="0" smtClean="0">
              <a:latin typeface="+mj-ea"/>
              <a:ea typeface="+mj-ea"/>
            </a:rPr>
            <a:t>難點</a:t>
          </a:r>
          <a:endParaRPr lang="en-US" altLang="zh-TW" sz="5300" kern="1200" dirty="0" smtClean="0">
            <a:latin typeface="+mj-ea"/>
            <a:ea typeface="+mj-ea"/>
          </a:endParaRPr>
        </a:p>
        <a:p>
          <a:pPr lvl="0" algn="ctr" defTabSz="3200400">
            <a:lnSpc>
              <a:spcPts val="53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300" kern="1200" dirty="0" smtClean="0">
              <a:latin typeface="+mj-ea"/>
              <a:ea typeface="+mj-ea"/>
            </a:rPr>
            <a:t>疑點</a:t>
          </a:r>
          <a:endParaRPr lang="zh-TW" altLang="en-US" sz="5300" kern="1200" dirty="0">
            <a:latin typeface="+mj-ea"/>
            <a:ea typeface="+mj-ea"/>
          </a:endParaRPr>
        </a:p>
      </dsp:txBody>
      <dsp:txXfrm rot="16200000">
        <a:off x="3766608" y="1482327"/>
        <a:ext cx="6857999" cy="3893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2015/6/18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2015/6/18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2201416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dirty="0" smtClean="0"/>
              <a:t>由</a:t>
            </a:r>
            <a:r>
              <a:rPr lang="en-US" altLang="zh-TW" sz="8800" dirty="0" smtClean="0"/>
              <a:t>104</a:t>
            </a:r>
            <a:r>
              <a:rPr lang="zh-TW" altLang="en-US" sz="8800" dirty="0" smtClean="0"/>
              <a:t>年會考</a:t>
            </a:r>
            <a:r>
              <a:rPr lang="en-US" altLang="zh-TW" sz="8800" dirty="0" smtClean="0"/>
              <a:t/>
            </a:r>
            <a:br>
              <a:rPr lang="en-US" altLang="zh-TW" sz="8800" dirty="0" smtClean="0"/>
            </a:br>
            <a:r>
              <a:rPr lang="zh-TW" altLang="en-US" sz="8800" dirty="0" smtClean="0"/>
              <a:t>掌握命題趨勢</a:t>
            </a:r>
            <a:endParaRPr lang="zh-TW" altLang="en-US" sz="8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400" y="3933056"/>
            <a:ext cx="7854696" cy="2088232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latin typeface="微軟正黑體"/>
                <a:ea typeface="微軟正黑體"/>
                <a:cs typeface="微軟正黑體"/>
              </a:rPr>
              <a:t>臺北市國中國語文輔導團兼任輔導員</a:t>
            </a:r>
            <a:r>
              <a:rPr lang="en-US" altLang="zh-TW" sz="3600" dirty="0" smtClean="0">
                <a:latin typeface="微軟正黑體"/>
                <a:ea typeface="微軟正黑體"/>
                <a:cs typeface="微軟正黑體"/>
              </a:rPr>
              <a:t> </a:t>
            </a:r>
          </a:p>
          <a:p>
            <a:pPr algn="ctr"/>
            <a:r>
              <a:rPr lang="zh-TW" altLang="en-US" sz="3600" dirty="0" smtClean="0">
                <a:latin typeface="微軟正黑體"/>
                <a:ea typeface="微軟正黑體"/>
                <a:cs typeface="微軟正黑體"/>
              </a:rPr>
              <a:t>臺北市龍山國中專任教師張瑞華</a:t>
            </a:r>
            <a:endParaRPr lang="en-US" altLang="zh-TW" sz="3600" dirty="0" smtClean="0"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lang="en-US" altLang="zh-TW" sz="3600" dirty="0" smtClean="0">
                <a:latin typeface="微軟正黑體"/>
                <a:ea typeface="微軟正黑體"/>
                <a:cs typeface="微軟正黑體"/>
              </a:rPr>
              <a:t>(2015.06.18)</a:t>
            </a:r>
            <a:endParaRPr lang="zh-TW" altLang="en-US" sz="3600" dirty="0" smtClean="0">
              <a:latin typeface="微軟正黑體"/>
              <a:ea typeface="微軟正黑體"/>
              <a:cs typeface="微軟正黑體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5400" dirty="0" smtClean="0">
                <a:latin typeface="+mj-ea"/>
              </a:rPr>
              <a:t/>
            </a:r>
            <a:br>
              <a:rPr lang="en-US" altLang="zh-TW" sz="5400" dirty="0" smtClean="0">
                <a:latin typeface="+mj-ea"/>
              </a:rPr>
            </a:br>
            <a:r>
              <a:rPr lang="zh-TW" altLang="en-US" sz="7300" b="1" dirty="0" smtClean="0"/>
              <a:t>難乎？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4400" b="1" dirty="0" smtClean="0">
                <a:solidFill>
                  <a:srgbClr val="FF0000"/>
                </a:solidFill>
                <a:latin typeface="+mj-ea"/>
              </a:rPr>
              <a:t>103</a:t>
            </a:r>
            <a:r>
              <a:rPr lang="zh-TW" altLang="en-US" sz="4400" dirty="0" smtClean="0">
                <a:latin typeface="+mj-ea"/>
              </a:rPr>
              <a:t>年國中教育會考各科試題</a:t>
            </a:r>
            <a:r>
              <a:rPr lang="zh-TW" altLang="en-US" sz="4400" b="1" dirty="0" smtClean="0">
                <a:solidFill>
                  <a:srgbClr val="FF0000"/>
                </a:solidFill>
                <a:latin typeface="+mj-ea"/>
              </a:rPr>
              <a:t>通過率</a:t>
            </a:r>
            <a:r>
              <a:rPr lang="zh-TW" altLang="en-US" sz="4400" dirty="0" smtClean="0">
                <a:latin typeface="+mj-ea"/>
              </a:rPr>
              <a:t>分析</a:t>
            </a:r>
            <a:endParaRPr lang="zh-TW" altLang="en-US" sz="4400" dirty="0"/>
          </a:p>
        </p:txBody>
      </p:sp>
      <p:pic>
        <p:nvPicPr>
          <p:cNvPr id="1026" name="Picture 2" descr="C:\Documents and Settings\User\桌面\DSC00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Documents and Settings\User\桌面\DSC00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0" cy="684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3816424"/>
                <a:gridCol w="3635896"/>
              </a:tblGrid>
              <a:tr h="741040">
                <a:tc>
                  <a:txBody>
                    <a:bodyPr/>
                    <a:lstStyle/>
                    <a:p>
                      <a:r>
                        <a:rPr lang="zh-TW" altLang="en-US" sz="5400" dirty="0" smtClean="0">
                          <a:latin typeface="+mj-ea"/>
                          <a:ea typeface="+mj-ea"/>
                        </a:rPr>
                        <a:t>題序</a:t>
                      </a:r>
                      <a:endParaRPr lang="zh-TW" altLang="en-US" sz="5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5400" dirty="0" smtClean="0">
                          <a:latin typeface="+mj-ea"/>
                          <a:ea typeface="+mj-ea"/>
                        </a:rPr>
                        <a:t>評量標準</a:t>
                      </a:r>
                      <a:endParaRPr lang="zh-TW" altLang="en-US" sz="5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5400" dirty="0" smtClean="0">
                          <a:latin typeface="+mj-ea"/>
                          <a:ea typeface="+mj-ea"/>
                        </a:rPr>
                        <a:t>全國通過率</a:t>
                      </a:r>
                      <a:endParaRPr lang="zh-TW" altLang="en-US" sz="5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741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1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+mj-ea"/>
                          <a:ea typeface="+mj-ea"/>
                        </a:rPr>
                        <a:t>填入適切的文句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0.92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741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2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+mj-ea"/>
                          <a:ea typeface="+mj-ea"/>
                        </a:rPr>
                        <a:t>詞語的適切性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0.83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741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3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+mj-ea"/>
                          <a:ea typeface="+mj-ea"/>
                        </a:rPr>
                        <a:t>理解詞語意義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0.87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741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4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+mj-ea"/>
                          <a:ea typeface="+mj-ea"/>
                        </a:rPr>
                        <a:t>分析文句脈絡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0.83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741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5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+mj-ea"/>
                          <a:ea typeface="+mj-ea"/>
                        </a:rPr>
                        <a:t>常用字形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0.84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741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6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+mj-ea"/>
                          <a:ea typeface="+mj-ea"/>
                        </a:rPr>
                        <a:t>理解句意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0.78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741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7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+mj-ea"/>
                          <a:ea typeface="+mj-ea"/>
                        </a:rPr>
                        <a:t>指出冗言贅字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0.80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741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8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+mj-ea"/>
                          <a:ea typeface="+mj-ea"/>
                        </a:rPr>
                        <a:t>理解句意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0.76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3816424"/>
                <a:gridCol w="3635896"/>
              </a:tblGrid>
              <a:tr h="860103">
                <a:tc>
                  <a:txBody>
                    <a:bodyPr/>
                    <a:lstStyle/>
                    <a:p>
                      <a:r>
                        <a:rPr lang="zh-TW" altLang="en-US" sz="4800" dirty="0" smtClean="0">
                          <a:latin typeface="+mj-ea"/>
                          <a:ea typeface="+mj-ea"/>
                        </a:rPr>
                        <a:t>題序</a:t>
                      </a:r>
                      <a:endParaRPr lang="zh-TW" altLang="en-US" sz="4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>
                          <a:latin typeface="+mj-ea"/>
                          <a:ea typeface="+mj-ea"/>
                        </a:rPr>
                        <a:t>評量標準</a:t>
                      </a:r>
                      <a:endParaRPr lang="zh-TW" altLang="en-US" sz="4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4800" dirty="0" smtClean="0">
                          <a:latin typeface="+mj-ea"/>
                          <a:ea typeface="+mj-ea"/>
                        </a:rPr>
                        <a:t>全國通過率</a:t>
                      </a:r>
                      <a:endParaRPr lang="zh-TW" altLang="en-US" sz="4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664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40</a:t>
                      </a:r>
                      <a:endParaRPr lang="zh-TW" altLang="en-US" sz="36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+mj-ea"/>
                          <a:ea typeface="+mj-ea"/>
                        </a:rPr>
                        <a:t>文章</a:t>
                      </a:r>
                      <a:r>
                        <a:rPr lang="zh-TW" altLang="en-US" sz="36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寫作</a:t>
                      </a:r>
                      <a:r>
                        <a:rPr lang="zh-TW" altLang="en-US" sz="3600" dirty="0" smtClean="0">
                          <a:latin typeface="+mj-ea"/>
                          <a:ea typeface="+mj-ea"/>
                        </a:rPr>
                        <a:t>方法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0.45</a:t>
                      </a:r>
                      <a:endParaRPr lang="zh-TW" altLang="en-US" sz="36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664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41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en-US" sz="36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理解</a:t>
                      </a:r>
                      <a:r>
                        <a:rPr kumimoji="0" lang="zh-TW" altLang="en-US" sz="3600" kern="1200" dirty="0" smtClean="0">
                          <a:solidFill>
                            <a:srgbClr val="0033CC"/>
                          </a:solidFill>
                          <a:latin typeface="+mj-ea"/>
                          <a:ea typeface="+mj-ea"/>
                          <a:cs typeface="+mn-cs"/>
                        </a:rPr>
                        <a:t>文意</a:t>
                      </a:r>
                      <a:endParaRPr kumimoji="0" lang="zh-TW" altLang="en-US" sz="3600" kern="1200" dirty="0">
                        <a:solidFill>
                          <a:srgbClr val="0033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0.68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664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42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en-US" sz="36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理解</a:t>
                      </a:r>
                      <a:r>
                        <a:rPr kumimoji="0" lang="zh-TW" altLang="en-US" sz="3600" kern="1200" dirty="0" smtClean="0">
                          <a:solidFill>
                            <a:srgbClr val="0033CC"/>
                          </a:solidFill>
                          <a:latin typeface="+mj-ea"/>
                          <a:ea typeface="+mj-ea"/>
                          <a:cs typeface="+mn-cs"/>
                        </a:rPr>
                        <a:t>文意</a:t>
                      </a:r>
                      <a:endParaRPr kumimoji="0" lang="zh-TW" altLang="en-US" sz="3600" kern="1200" dirty="0">
                        <a:solidFill>
                          <a:srgbClr val="0033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0.58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664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43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6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理解</a:t>
                      </a:r>
                      <a:r>
                        <a:rPr kumimoji="0" lang="zh-TW" altLang="en-US" sz="3600" kern="1200" dirty="0" smtClean="0">
                          <a:solidFill>
                            <a:srgbClr val="0033CC"/>
                          </a:solidFill>
                          <a:latin typeface="+mj-ea"/>
                          <a:ea typeface="+mj-ea"/>
                          <a:cs typeface="+mn-cs"/>
                        </a:rPr>
                        <a:t>句意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0.68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664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44</a:t>
                      </a:r>
                      <a:endParaRPr lang="zh-TW" altLang="en-US" sz="36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6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文章</a:t>
                      </a:r>
                      <a:r>
                        <a:rPr kumimoji="0" lang="zh-TW" altLang="en-US" sz="3600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寫作</a:t>
                      </a:r>
                      <a:r>
                        <a:rPr kumimoji="0" lang="zh-TW" altLang="en-US" sz="36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0.70</a:t>
                      </a:r>
                      <a:endParaRPr lang="zh-TW" altLang="en-US" sz="36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664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45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6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理解</a:t>
                      </a:r>
                      <a:r>
                        <a:rPr kumimoji="0" lang="zh-TW" altLang="en-US" sz="3600" kern="1200" dirty="0" smtClean="0">
                          <a:solidFill>
                            <a:srgbClr val="0033CC"/>
                          </a:solidFill>
                          <a:latin typeface="+mj-ea"/>
                          <a:ea typeface="+mj-ea"/>
                          <a:cs typeface="+mn-cs"/>
                        </a:rPr>
                        <a:t>文意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0.40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664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46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根據文章</a:t>
                      </a:r>
                      <a:r>
                        <a:rPr lang="zh-TW" altLang="en-US" sz="3600" dirty="0" smtClean="0">
                          <a:latin typeface="+mj-ea"/>
                          <a:ea typeface="+mj-ea"/>
                        </a:rPr>
                        <a:t>作判斷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0.36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664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47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+mj-ea"/>
                          <a:ea typeface="+mj-ea"/>
                        </a:rPr>
                        <a:t>理解</a:t>
                      </a:r>
                      <a:r>
                        <a:rPr lang="zh-TW" altLang="en-US" sz="3600" dirty="0" smtClean="0">
                          <a:solidFill>
                            <a:srgbClr val="0033CC"/>
                          </a:solidFill>
                          <a:latin typeface="+mj-ea"/>
                          <a:ea typeface="+mj-ea"/>
                        </a:rPr>
                        <a:t>文意</a:t>
                      </a:r>
                      <a:endParaRPr lang="zh-TW" altLang="en-US" sz="3600" dirty="0">
                        <a:solidFill>
                          <a:srgbClr val="0033C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+mj-ea"/>
                          <a:ea typeface="+mj-ea"/>
                        </a:rPr>
                        <a:t>0.44</a:t>
                      </a:r>
                      <a:endParaRPr lang="zh-TW" altLang="en-US" sz="3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664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48</a:t>
                      </a:r>
                      <a:endParaRPr lang="zh-TW" altLang="en-US" sz="36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6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文章</a:t>
                      </a:r>
                      <a:r>
                        <a:rPr kumimoji="0" lang="zh-TW" altLang="en-US" sz="3600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寫作</a:t>
                      </a:r>
                      <a:r>
                        <a:rPr kumimoji="0" lang="zh-TW" altLang="en-US" sz="36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0.32</a:t>
                      </a:r>
                      <a:endParaRPr lang="zh-TW" altLang="en-US" sz="36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dirty="0" smtClean="0"/>
              <a:t>具體難易度</a:t>
            </a:r>
            <a:endParaRPr lang="zh-TW" altLang="en-US" sz="8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3831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6600" b="1" dirty="0" smtClean="0">
                <a:solidFill>
                  <a:srgbClr val="FF0000"/>
                </a:solidFill>
                <a:latin typeface="+mj-ea"/>
                <a:ea typeface="+mj-ea"/>
              </a:rPr>
              <a:t>104</a:t>
            </a:r>
            <a:r>
              <a:rPr lang="zh-TW" altLang="en-US" sz="6600" b="1" dirty="0" smtClean="0">
                <a:solidFill>
                  <a:srgbClr val="FF0000"/>
                </a:solidFill>
                <a:latin typeface="+mj-ea"/>
                <a:ea typeface="+mj-ea"/>
              </a:rPr>
              <a:t>年</a:t>
            </a:r>
            <a:r>
              <a:rPr lang="zh-TW" altLang="en-US" sz="6600" dirty="0" smtClean="0">
                <a:latin typeface="+mj-ea"/>
                <a:ea typeface="+mj-ea"/>
              </a:rPr>
              <a:t>國中教育會考國文科</a:t>
            </a:r>
            <a:r>
              <a:rPr lang="zh-TW" altLang="en-US" sz="6600" b="1" dirty="0" smtClean="0">
                <a:solidFill>
                  <a:srgbClr val="FF0000"/>
                </a:solidFill>
                <a:latin typeface="+mj-ea"/>
                <a:ea typeface="+mj-ea"/>
              </a:rPr>
              <a:t>各</a:t>
            </a:r>
            <a:r>
              <a:rPr lang="zh-TW" altLang="en-US" sz="6600" dirty="0" smtClean="0">
                <a:latin typeface="+mj-ea"/>
                <a:ea typeface="+mj-ea"/>
              </a:rPr>
              <a:t>題</a:t>
            </a:r>
            <a:r>
              <a:rPr lang="zh-TW" altLang="en-US" sz="6600" b="1" dirty="0" smtClean="0">
                <a:solidFill>
                  <a:srgbClr val="FF0000"/>
                </a:solidFill>
                <a:latin typeface="+mj-ea"/>
                <a:ea typeface="+mj-ea"/>
              </a:rPr>
              <a:t>通過率</a:t>
            </a:r>
            <a:r>
              <a:rPr lang="zh-TW" altLang="en-US" sz="6600" dirty="0" smtClean="0">
                <a:latin typeface="+mj-ea"/>
                <a:ea typeface="+mj-ea"/>
              </a:rPr>
              <a:t>分析</a:t>
            </a:r>
            <a:endParaRPr lang="zh-TW" altLang="en-US" sz="66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48680"/>
            <a:ext cx="86868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800" b="1" dirty="0" smtClean="0">
                <a:solidFill>
                  <a:srgbClr val="FF0000"/>
                </a:solidFill>
              </a:rPr>
              <a:t>103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年</a:t>
            </a:r>
            <a:r>
              <a:rPr lang="zh-TW" altLang="en-US" sz="4800" b="1" dirty="0" smtClean="0"/>
              <a:t>會考國文科能力等級</a:t>
            </a:r>
            <a:r>
              <a:rPr lang="en-US" altLang="zh-TW" sz="4800" b="1" dirty="0" smtClean="0"/>
              <a:t/>
            </a:r>
            <a:br>
              <a:rPr lang="en-US" altLang="zh-TW" sz="4800" b="1" dirty="0" smtClean="0"/>
            </a:br>
            <a:r>
              <a:rPr lang="zh-TW" altLang="en-US" sz="4800" b="1" dirty="0" smtClean="0"/>
              <a:t>加標示人數百分比統計表</a:t>
            </a:r>
            <a:endParaRPr lang="zh-TW" altLang="en-US" sz="4800" b="1" dirty="0"/>
          </a:p>
        </p:txBody>
      </p:sp>
      <p:pic>
        <p:nvPicPr>
          <p:cNvPr id="5122" name="Picture 2" descr="C:\Documents and Settings\User\桌面\新資料夾\DSC00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5163"/>
            <a:ext cx="9144000" cy="492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284752"/>
          </a:xfrm>
        </p:spPr>
        <p:txBody>
          <a:bodyPr>
            <a:noAutofit/>
          </a:bodyPr>
          <a:lstStyle/>
          <a:p>
            <a:pPr algn="ctr"/>
            <a:r>
              <a:rPr lang="en-US" altLang="zh-TW" sz="4400" b="1" dirty="0" smtClean="0">
                <a:solidFill>
                  <a:srgbClr val="FF0000"/>
                </a:solidFill>
              </a:rPr>
              <a:t>104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年</a:t>
            </a:r>
            <a:r>
              <a:rPr lang="zh-TW" altLang="en-US" sz="4400" b="1" dirty="0" smtClean="0"/>
              <a:t>會考國文科能力等級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zh-TW" altLang="en-US" sz="4400" b="1" dirty="0" smtClean="0"/>
              <a:t>加標示人數百分比統計表</a:t>
            </a:r>
            <a:endParaRPr lang="zh-TW" altLang="en-US" sz="4400" dirty="0"/>
          </a:p>
        </p:txBody>
      </p:sp>
      <p:pic>
        <p:nvPicPr>
          <p:cNvPr id="6146" name="Picture 2" descr="C:\Documents and Settings\User\桌面\新資料夾\DSC00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5163"/>
            <a:ext cx="9144000" cy="492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/>
                <a:gridCol w="1296144"/>
                <a:gridCol w="1656184"/>
                <a:gridCol w="1656184"/>
                <a:gridCol w="1656184"/>
                <a:gridCol w="1619672"/>
              </a:tblGrid>
              <a:tr h="875345">
                <a:tc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000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+mj-ea"/>
                          <a:ea typeface="+mj-ea"/>
                        </a:rPr>
                        <a:t>103</a:t>
                      </a:r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+mj-ea"/>
                          <a:ea typeface="+mj-ea"/>
                        </a:rPr>
                        <a:t>104</a:t>
                      </a:r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850063">
                <a:tc rowSpan="3">
                  <a:txBody>
                    <a:bodyPr/>
                    <a:lstStyle/>
                    <a:p>
                      <a:endParaRPr lang="en-US" altLang="zh-TW" sz="4000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TW" altLang="en-US" sz="40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精熟</a:t>
                      </a:r>
                      <a:endParaRPr lang="zh-TW" altLang="en-US" sz="4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dirty="0" smtClean="0">
                          <a:latin typeface="+mj-ea"/>
                          <a:ea typeface="+mj-ea"/>
                        </a:rPr>
                        <a:t>A++</a:t>
                      </a:r>
                      <a:endParaRPr lang="zh-TW" altLang="en-US" sz="4000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+mj-ea"/>
                          <a:ea typeface="+mj-ea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TW" sz="4000" dirty="0" smtClean="0">
                          <a:latin typeface="+mj-ea"/>
                          <a:ea typeface="+mj-ea"/>
                        </a:rPr>
                        <a:t>16.43</a:t>
                      </a:r>
                    </a:p>
                    <a:p>
                      <a:pPr algn="ctr"/>
                      <a:r>
                        <a:rPr lang="zh-TW" altLang="en-US" sz="4000" dirty="0" smtClean="0">
                          <a:latin typeface="+mj-ea"/>
                          <a:ea typeface="+mj-ea"/>
                        </a:rPr>
                        <a:t>％</a:t>
                      </a:r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5.56</a:t>
                      </a: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％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4000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40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18.07</a:t>
                      </a:r>
                    </a:p>
                    <a:p>
                      <a:pPr algn="ctr"/>
                      <a:r>
                        <a:rPr kumimoji="0" lang="zh-TW" altLang="en-US" sz="40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％</a:t>
                      </a:r>
                      <a:endParaRPr lang="zh-TW" altLang="en-US" sz="4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6.09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％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850063">
                <a:tc v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dirty="0" smtClean="0">
                          <a:latin typeface="+mj-ea"/>
                          <a:ea typeface="+mj-ea"/>
                        </a:rPr>
                        <a:t>A+</a:t>
                      </a:r>
                      <a:endParaRPr lang="zh-TW" altLang="en-US" sz="4000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5.11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％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5.79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％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850063">
                <a:tc v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dirty="0" smtClean="0">
                          <a:latin typeface="+mj-ea"/>
                          <a:ea typeface="+mj-ea"/>
                        </a:rPr>
                        <a:t>A</a:t>
                      </a:r>
                      <a:endParaRPr lang="zh-TW" altLang="en-US" sz="4000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5.76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％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6.19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％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850063">
                <a:tc rowSpan="3">
                  <a:txBody>
                    <a:bodyPr/>
                    <a:lstStyle/>
                    <a:p>
                      <a:endParaRPr lang="en-US" altLang="zh-TW" sz="4000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TW" altLang="en-US" sz="4000" dirty="0" smtClean="0">
                          <a:latin typeface="+mj-ea"/>
                          <a:ea typeface="+mj-ea"/>
                        </a:rPr>
                        <a:t>基礎</a:t>
                      </a:r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000" dirty="0" smtClean="0">
                          <a:latin typeface="+mj-ea"/>
                          <a:ea typeface="+mj-ea"/>
                        </a:rPr>
                        <a:t>B++</a:t>
                      </a:r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4000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4000" dirty="0" smtClean="0">
                          <a:latin typeface="+mj-ea"/>
                          <a:ea typeface="+mj-ea"/>
                        </a:rPr>
                        <a:t>66.23</a:t>
                      </a:r>
                    </a:p>
                    <a:p>
                      <a:pPr algn="ctr"/>
                      <a:r>
                        <a:rPr kumimoji="0" lang="zh-TW" altLang="en-US" sz="4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％</a:t>
                      </a:r>
                      <a:endParaRPr kumimoji="0" lang="en-US" altLang="zh-TW" sz="40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altLang="zh-TW" sz="2000" b="1" kern="1200" dirty="0" smtClean="0">
                        <a:solidFill>
                          <a:srgbClr val="0033CC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altLang="zh-TW" sz="20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82.66</a:t>
                      </a:r>
                      <a:r>
                        <a:rPr kumimoji="0" lang="zh-TW" altLang="en-US" sz="20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18.55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％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4000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4000" dirty="0" smtClean="0">
                          <a:latin typeface="+mj-ea"/>
                          <a:ea typeface="+mj-ea"/>
                        </a:rPr>
                        <a:t>63.95</a:t>
                      </a:r>
                    </a:p>
                    <a:p>
                      <a:pPr algn="ctr"/>
                      <a:r>
                        <a:rPr kumimoji="0" lang="zh-TW" altLang="en-US" sz="4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％</a:t>
                      </a:r>
                      <a:endParaRPr kumimoji="0" lang="en-US" altLang="zh-TW" sz="40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TW" sz="2000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82.02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％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18.98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％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850063">
                <a:tc v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000" dirty="0" smtClean="0">
                          <a:latin typeface="+mj-ea"/>
                          <a:ea typeface="+mj-ea"/>
                        </a:rPr>
                        <a:t>B+</a:t>
                      </a:r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15.81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％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15.92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％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882278">
                <a:tc v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000" dirty="0" smtClean="0">
                          <a:latin typeface="+mj-ea"/>
                          <a:ea typeface="+mj-ea"/>
                        </a:rPr>
                        <a:t>B</a:t>
                      </a:r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31.87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％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29.05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％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850063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j-ea"/>
                          <a:ea typeface="+mj-ea"/>
                        </a:rPr>
                        <a:t>待加強</a:t>
                      </a:r>
                      <a:endParaRPr lang="zh-TW" altLang="en-US" sz="28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000" dirty="0" smtClean="0">
                          <a:latin typeface="+mj-ea"/>
                          <a:ea typeface="+mj-ea"/>
                        </a:rPr>
                        <a:t>C</a:t>
                      </a:r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+mj-ea"/>
                          <a:ea typeface="+mj-ea"/>
                        </a:rPr>
                        <a:t>17.34</a:t>
                      </a:r>
                      <a:r>
                        <a:rPr lang="zh-TW" altLang="en-US" sz="4000" dirty="0" smtClean="0">
                          <a:latin typeface="+mj-ea"/>
                          <a:ea typeface="+mj-ea"/>
                        </a:rPr>
                        <a:t>％</a:t>
                      </a:r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+mj-ea"/>
                          <a:ea typeface="+mj-ea"/>
                        </a:rPr>
                        <a:t>17.98</a:t>
                      </a:r>
                      <a:r>
                        <a:rPr lang="zh-TW" altLang="en-US" sz="4000" dirty="0" smtClean="0">
                          <a:latin typeface="+mj-ea"/>
                          <a:ea typeface="+mj-ea"/>
                        </a:rPr>
                        <a:t>％</a:t>
                      </a:r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4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2864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b="1" dirty="0" smtClean="0"/>
              <a:t>取材</a:t>
            </a:r>
            <a:endParaRPr lang="zh-TW" altLang="en-US" sz="9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zh-TW" altLang="zh-TW" sz="6600" dirty="0" smtClean="0">
                <a:latin typeface="+mj-ea"/>
              </a:rPr>
              <a:t>純文字閱讀</a:t>
            </a:r>
            <a:r>
              <a:rPr lang="zh-TW" altLang="en-US" sz="6600" dirty="0" smtClean="0">
                <a:latin typeface="+mj-ea"/>
              </a:rPr>
              <a:t>以外</a:t>
            </a:r>
            <a:r>
              <a:rPr lang="en-US" altLang="zh-TW" sz="6600" dirty="0" smtClean="0">
                <a:latin typeface="+mj-ea"/>
              </a:rPr>
              <a:t>……</a:t>
            </a:r>
            <a:endParaRPr lang="zh-TW" altLang="en-US" sz="660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lnSpcReduction="10000"/>
          </a:bodyPr>
          <a:lstStyle/>
          <a:p>
            <a:r>
              <a:rPr lang="zh-TW" altLang="zh-TW" sz="4400" dirty="0" smtClean="0">
                <a:latin typeface="+mj-ea"/>
                <a:ea typeface="+mj-ea"/>
              </a:rPr>
              <a:t>圖表</a:t>
            </a:r>
            <a:endParaRPr lang="en-US" altLang="zh-TW" sz="4400" dirty="0" smtClean="0">
              <a:latin typeface="+mj-ea"/>
              <a:ea typeface="+mj-ea"/>
            </a:endParaRPr>
          </a:p>
          <a:p>
            <a:r>
              <a:rPr lang="zh-TW" altLang="zh-TW" sz="4400" dirty="0" smtClean="0">
                <a:latin typeface="+mj-ea"/>
                <a:ea typeface="+mj-ea"/>
              </a:rPr>
              <a:t>筆記挑錯</a:t>
            </a:r>
            <a:endParaRPr lang="en-US" altLang="zh-TW" sz="4400" dirty="0" smtClean="0">
              <a:latin typeface="+mj-ea"/>
              <a:ea typeface="+mj-ea"/>
            </a:endParaRPr>
          </a:p>
          <a:p>
            <a:r>
              <a:rPr lang="zh-TW" altLang="zh-TW" sz="4400" dirty="0" smtClean="0">
                <a:latin typeface="+mj-ea"/>
                <a:ea typeface="+mj-ea"/>
              </a:rPr>
              <a:t>徵人啟事</a:t>
            </a:r>
            <a:endParaRPr lang="en-US" altLang="zh-TW" sz="4400" dirty="0" smtClean="0">
              <a:latin typeface="+mj-ea"/>
              <a:ea typeface="+mj-ea"/>
            </a:endParaRPr>
          </a:p>
          <a:p>
            <a:r>
              <a:rPr lang="zh-TW" altLang="zh-TW" sz="4400" dirty="0" smtClean="0">
                <a:latin typeface="+mj-ea"/>
                <a:ea typeface="+mj-ea"/>
              </a:rPr>
              <a:t>資訊科技反思</a:t>
            </a:r>
            <a:endParaRPr lang="en-US" altLang="zh-TW" sz="4400" dirty="0" smtClean="0">
              <a:latin typeface="+mj-ea"/>
              <a:ea typeface="+mj-ea"/>
            </a:endParaRPr>
          </a:p>
          <a:p>
            <a:r>
              <a:rPr lang="zh-TW" altLang="zh-TW" sz="4400" dirty="0" smtClean="0">
                <a:latin typeface="+mj-ea"/>
                <a:ea typeface="+mj-ea"/>
              </a:rPr>
              <a:t>水資源知識性文本</a:t>
            </a:r>
            <a:endParaRPr lang="en-US" altLang="zh-TW" sz="4400" dirty="0" smtClean="0">
              <a:latin typeface="+mj-ea"/>
              <a:ea typeface="+mj-ea"/>
            </a:endParaRPr>
          </a:p>
          <a:p>
            <a:r>
              <a:rPr lang="zh-TW" altLang="en-US" sz="4400" dirty="0" smtClean="0">
                <a:latin typeface="+mj-ea"/>
                <a:ea typeface="+mj-ea"/>
              </a:rPr>
              <a:t>以</a:t>
            </a:r>
            <a:r>
              <a:rPr lang="zh-TW" altLang="zh-TW" sz="4400" dirty="0" smtClean="0">
                <a:latin typeface="+mj-ea"/>
                <a:ea typeface="+mj-ea"/>
              </a:rPr>
              <a:t>文言文</a:t>
            </a:r>
            <a:r>
              <a:rPr lang="zh-TW" altLang="en-US" sz="4400" dirty="0" smtClean="0">
                <a:latin typeface="+mj-ea"/>
                <a:ea typeface="+mj-ea"/>
              </a:rPr>
              <a:t>介紹「豆」器</a:t>
            </a:r>
            <a:endParaRPr lang="en-US" altLang="zh-TW" sz="4400" dirty="0" smtClean="0">
              <a:latin typeface="+mj-ea"/>
              <a:ea typeface="+mj-ea"/>
            </a:endParaRP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6700" b="1" dirty="0" smtClean="0"/>
              <a:t>取材突破傳統</a:t>
            </a:r>
            <a:r>
              <a:rPr lang="zh-TW" altLang="en-US" sz="6700" b="1" dirty="0" smtClean="0"/>
              <a:t>？</a:t>
            </a:r>
            <a:endParaRPr lang="zh-TW" altLang="en-US" sz="67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4400" b="1" dirty="0" smtClean="0">
                <a:solidFill>
                  <a:srgbClr val="FF0000"/>
                </a:solidFill>
                <a:latin typeface="+mj-ea"/>
                <a:ea typeface="+mj-ea"/>
              </a:rPr>
              <a:t>98</a:t>
            </a:r>
            <a:r>
              <a:rPr lang="zh-TW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年</a:t>
            </a:r>
            <a:r>
              <a:rPr lang="zh-TW" altLang="en-US" sz="4400" b="1" dirty="0" smtClean="0">
                <a:solidFill>
                  <a:srgbClr val="0033CC"/>
                </a:solidFill>
                <a:latin typeface="+mj-ea"/>
                <a:ea typeface="+mj-ea"/>
              </a:rPr>
              <a:t>基測問與答「國文科題組選文」</a:t>
            </a:r>
            <a:endParaRPr lang="en-US" altLang="zh-TW" sz="4400" b="1" dirty="0" smtClean="0">
              <a:solidFill>
                <a:srgbClr val="0033CC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3600" dirty="0" smtClean="0">
                <a:solidFill>
                  <a:srgbClr val="0033CC"/>
                </a:solidFill>
                <a:latin typeface="+mj-ea"/>
                <a:ea typeface="+mj-ea"/>
              </a:rPr>
              <a:t>1.</a:t>
            </a:r>
            <a:r>
              <a:rPr lang="zh-TW" altLang="en-US" sz="3600" dirty="0" smtClean="0">
                <a:solidFill>
                  <a:srgbClr val="0033CC"/>
                </a:solidFill>
                <a:latin typeface="+mj-ea"/>
                <a:ea typeface="+mj-ea"/>
              </a:rPr>
              <a:t>依據國中生應有程度</a:t>
            </a:r>
            <a:r>
              <a:rPr lang="zh-TW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廣泛取材</a:t>
            </a:r>
            <a:r>
              <a:rPr lang="zh-TW" altLang="en-US" sz="3600" dirty="0" smtClean="0">
                <a:solidFill>
                  <a:srgbClr val="0033CC"/>
                </a:solidFill>
                <a:latin typeface="+mj-ea"/>
                <a:ea typeface="+mj-ea"/>
              </a:rPr>
              <a:t>。</a:t>
            </a:r>
            <a:endParaRPr lang="en-US" altLang="zh-TW" sz="3600" dirty="0" smtClean="0">
              <a:solidFill>
                <a:srgbClr val="0033CC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3600" dirty="0" smtClean="0">
                <a:solidFill>
                  <a:srgbClr val="0033CC"/>
                </a:solidFill>
                <a:latin typeface="+mj-ea"/>
                <a:ea typeface="+mj-ea"/>
              </a:rPr>
              <a:t>2.</a:t>
            </a:r>
            <a:r>
              <a:rPr lang="zh-TW" altLang="en-US" sz="3600" dirty="0" smtClean="0">
                <a:solidFill>
                  <a:srgbClr val="0033CC"/>
                </a:solidFill>
                <a:latin typeface="+mj-ea"/>
                <a:ea typeface="+mj-ea"/>
              </a:rPr>
              <a:t>依據九年一貫能力指標命題。</a:t>
            </a:r>
            <a:endParaRPr lang="en-US" altLang="zh-TW" sz="3600" dirty="0" smtClean="0">
              <a:solidFill>
                <a:srgbClr val="0033CC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3600" dirty="0" smtClean="0">
                <a:latin typeface="+mj-ea"/>
                <a:ea typeface="+mj-ea"/>
              </a:rPr>
              <a:t>3.</a:t>
            </a:r>
            <a:r>
              <a:rPr lang="zh-TW" altLang="en-US" sz="3600" dirty="0" smtClean="0">
                <a:latin typeface="+mj-ea"/>
                <a:ea typeface="+mj-ea"/>
              </a:rPr>
              <a:t>其</a:t>
            </a:r>
            <a:r>
              <a:rPr lang="zh-TW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中非關學科專業</a:t>
            </a:r>
            <a:r>
              <a:rPr lang="zh-TW" altLang="en-US" sz="3600" dirty="0" smtClean="0">
                <a:solidFill>
                  <a:srgbClr val="0033CC"/>
                </a:solidFill>
                <a:latin typeface="+mj-ea"/>
                <a:ea typeface="+mj-ea"/>
              </a:rPr>
              <a:t>知識、概念、原則</a:t>
            </a:r>
            <a:r>
              <a:rPr lang="zh-TW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的閱讀理解類試題</a:t>
            </a:r>
            <a:r>
              <a:rPr lang="zh-TW" altLang="en-US" sz="3600" dirty="0" smtClean="0">
                <a:latin typeface="+mj-ea"/>
                <a:ea typeface="+mj-ea"/>
              </a:rPr>
              <a:t>，只要是坊間</a:t>
            </a:r>
            <a:r>
              <a:rPr lang="zh-TW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程度適中</a:t>
            </a:r>
            <a:r>
              <a:rPr lang="zh-TW" altLang="en-US" sz="3600" dirty="0" smtClean="0">
                <a:latin typeface="+mj-ea"/>
                <a:ea typeface="+mj-ea"/>
              </a:rPr>
              <a:t>之</a:t>
            </a:r>
            <a:r>
              <a:rPr lang="zh-TW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古今中外文學、報章雜誌、媒體廣告</a:t>
            </a:r>
            <a:r>
              <a:rPr lang="en-US" altLang="zh-TW" sz="3600" dirty="0" smtClean="0">
                <a:latin typeface="+mj-ea"/>
                <a:ea typeface="+mj-ea"/>
              </a:rPr>
              <a:t>……</a:t>
            </a:r>
            <a:r>
              <a:rPr lang="zh-TW" altLang="en-US" sz="3600" dirty="0" smtClean="0">
                <a:latin typeface="+mj-ea"/>
                <a:ea typeface="+mj-ea"/>
              </a:rPr>
              <a:t>等，皆可納入取材之列。</a:t>
            </a:r>
            <a:endParaRPr lang="en-US" altLang="zh-TW" sz="36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考生回饋：</a:t>
            </a:r>
            <a:r>
              <a:rPr lang="zh-TW" altLang="en-US" sz="6000" dirty="0" smtClean="0">
                <a:solidFill>
                  <a:srgbClr val="FF0000"/>
                </a:solidFill>
              </a:rPr>
              <a:t>難</a:t>
            </a:r>
            <a:r>
              <a:rPr lang="zh-TW" altLang="en-US" sz="6000" dirty="0" smtClean="0"/>
              <a:t>點、</a:t>
            </a:r>
            <a:r>
              <a:rPr lang="zh-TW" altLang="en-US" sz="6000" dirty="0" smtClean="0">
                <a:solidFill>
                  <a:srgbClr val="FF0000"/>
                </a:solidFill>
              </a:rPr>
              <a:t>重</a:t>
            </a:r>
            <a:r>
              <a:rPr lang="zh-TW" altLang="en-US" sz="6000" dirty="0" smtClean="0"/>
              <a:t>點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rmAutofit/>
          </a:bodyPr>
          <a:lstStyle/>
          <a:p>
            <a:r>
              <a:rPr lang="zh-TW" altLang="zh-TW" sz="4200" dirty="0" smtClean="0">
                <a:latin typeface="+mj-ea"/>
                <a:ea typeface="+mj-ea"/>
              </a:rPr>
              <a:t>有些題目</a:t>
            </a:r>
            <a:r>
              <a:rPr lang="zh-TW" altLang="zh-TW" sz="4200" dirty="0" smtClean="0">
                <a:solidFill>
                  <a:srgbClr val="FF0000"/>
                </a:solidFill>
                <a:latin typeface="+mj-ea"/>
                <a:ea typeface="+mj-ea"/>
              </a:rPr>
              <a:t>要想</a:t>
            </a:r>
            <a:r>
              <a:rPr lang="zh-TW" altLang="zh-TW" sz="4200" dirty="0" smtClean="0">
                <a:latin typeface="+mj-ea"/>
                <a:ea typeface="+mj-ea"/>
              </a:rPr>
              <a:t>一下，想過就會作答，單選題</a:t>
            </a:r>
            <a:r>
              <a:rPr lang="zh-TW" altLang="en-US" sz="4200" dirty="0" smtClean="0">
                <a:latin typeface="+mj-ea"/>
                <a:ea typeface="+mj-ea"/>
              </a:rPr>
              <a:t>蠻</a:t>
            </a:r>
            <a:r>
              <a:rPr lang="zh-TW" altLang="zh-TW" sz="4200" dirty="0" smtClean="0">
                <a:latin typeface="+mj-ea"/>
                <a:ea typeface="+mj-ea"/>
              </a:rPr>
              <a:t>快，</a:t>
            </a:r>
            <a:r>
              <a:rPr lang="zh-TW" altLang="en-US" sz="4200" dirty="0" smtClean="0">
                <a:latin typeface="+mj-ea"/>
                <a:ea typeface="+mj-ea"/>
              </a:rPr>
              <a:t>而</a:t>
            </a:r>
            <a:r>
              <a:rPr lang="zh-TW" altLang="zh-TW" sz="4200" dirty="0" smtClean="0">
                <a:solidFill>
                  <a:srgbClr val="FF0000"/>
                </a:solidFill>
                <a:latin typeface="+mj-ea"/>
                <a:ea typeface="+mj-ea"/>
              </a:rPr>
              <a:t>閱讀要花時間</a:t>
            </a:r>
            <a:r>
              <a:rPr lang="zh-TW" altLang="zh-TW" sz="4200" dirty="0" smtClean="0">
                <a:latin typeface="+mj-ea"/>
                <a:ea typeface="+mj-ea"/>
              </a:rPr>
              <a:t>看完。</a:t>
            </a:r>
            <a:endParaRPr lang="en-US" altLang="zh-TW" sz="4200" dirty="0" smtClean="0">
              <a:latin typeface="+mj-ea"/>
              <a:ea typeface="+mj-ea"/>
            </a:endParaRPr>
          </a:p>
          <a:p>
            <a:r>
              <a:rPr lang="zh-TW" altLang="zh-TW" sz="4400" dirty="0" smtClean="0">
                <a:solidFill>
                  <a:srgbClr val="FF0000"/>
                </a:solidFill>
                <a:latin typeface="+mj-ea"/>
                <a:ea typeface="+mj-ea"/>
              </a:rPr>
              <a:t>挑戰閱讀</a:t>
            </a:r>
            <a:r>
              <a:rPr lang="zh-TW" altLang="zh-TW" sz="4400" dirty="0" smtClean="0">
                <a:latin typeface="+mj-ea"/>
                <a:ea typeface="+mj-ea"/>
              </a:rPr>
              <a:t>能力，</a:t>
            </a:r>
            <a:r>
              <a:rPr lang="zh-TW" altLang="zh-TW" sz="4400" dirty="0" smtClean="0">
                <a:solidFill>
                  <a:srgbClr val="FF0000"/>
                </a:solidFill>
                <a:latin typeface="+mj-ea"/>
                <a:ea typeface="+mj-ea"/>
              </a:rPr>
              <a:t>反覆推敲</a:t>
            </a:r>
            <a:r>
              <a:rPr lang="zh-TW" altLang="en-US" sz="4400" dirty="0" smtClean="0">
                <a:latin typeface="+mj-ea"/>
                <a:ea typeface="+mj-ea"/>
              </a:rPr>
              <a:t>，耗時</a:t>
            </a:r>
            <a:r>
              <a:rPr lang="zh-TW" altLang="zh-TW" sz="4400" dirty="0" smtClean="0">
                <a:latin typeface="+mj-ea"/>
                <a:ea typeface="+mj-ea"/>
              </a:rPr>
              <a:t>不少。如果沒有</a:t>
            </a:r>
            <a:r>
              <a:rPr lang="zh-TW" altLang="zh-TW" sz="4400" dirty="0" smtClean="0">
                <a:solidFill>
                  <a:srgbClr val="FF0000"/>
                </a:solidFill>
                <a:latin typeface="+mj-ea"/>
                <a:ea typeface="+mj-ea"/>
              </a:rPr>
              <a:t>耐心看</a:t>
            </a:r>
            <a:r>
              <a:rPr lang="zh-TW" altLang="zh-TW" sz="4400" dirty="0" smtClean="0">
                <a:latin typeface="+mj-ea"/>
                <a:ea typeface="+mj-ea"/>
              </a:rPr>
              <a:t>完，不易作答。</a:t>
            </a:r>
            <a:r>
              <a:rPr lang="en-US" altLang="zh-TW" sz="4400" dirty="0" smtClean="0">
                <a:latin typeface="+mj-ea"/>
                <a:ea typeface="+mj-ea"/>
              </a:rPr>
              <a:t> </a:t>
            </a:r>
            <a:endParaRPr lang="zh-TW" altLang="zh-TW" sz="4400" dirty="0" smtClean="0">
              <a:latin typeface="+mj-ea"/>
              <a:ea typeface="+mj-ea"/>
            </a:endParaRPr>
          </a:p>
          <a:p>
            <a:r>
              <a:rPr lang="zh-TW" altLang="zh-TW" sz="4400" dirty="0" smtClean="0">
                <a:latin typeface="+mj-ea"/>
                <a:ea typeface="+mj-ea"/>
              </a:rPr>
              <a:t>有一題從</a:t>
            </a:r>
            <a:r>
              <a:rPr lang="zh-TW" altLang="en-US" sz="4400" dirty="0" smtClean="0">
                <a:latin typeface="+mj-ea"/>
                <a:ea typeface="+mj-ea"/>
              </a:rPr>
              <a:t>資治通鑑</a:t>
            </a:r>
            <a:r>
              <a:rPr lang="zh-TW" altLang="zh-TW" sz="4400" dirty="0" smtClean="0">
                <a:latin typeface="+mj-ea"/>
                <a:ea typeface="+mj-ea"/>
              </a:rPr>
              <a:t>命題，敘述戰爭的文字「</a:t>
            </a:r>
            <a:r>
              <a:rPr lang="zh-TW" altLang="zh-TW" sz="4400" dirty="0" smtClean="0">
                <a:solidFill>
                  <a:srgbClr val="FF0000"/>
                </a:solidFill>
                <a:latin typeface="+mj-ea"/>
                <a:ea typeface="+mj-ea"/>
              </a:rPr>
              <a:t>繞來繞去</a:t>
            </a:r>
            <a:r>
              <a:rPr lang="zh-TW" altLang="zh-TW" sz="4400" dirty="0" smtClean="0">
                <a:latin typeface="+mj-ea"/>
                <a:ea typeface="+mj-ea"/>
              </a:rPr>
              <a:t>」，</a:t>
            </a:r>
            <a:r>
              <a:rPr lang="zh-TW" altLang="zh-TW" sz="4400" dirty="0" smtClean="0">
                <a:solidFill>
                  <a:srgbClr val="FF0000"/>
                </a:solidFill>
                <a:latin typeface="+mj-ea"/>
                <a:ea typeface="+mj-ea"/>
              </a:rPr>
              <a:t>很多細節</a:t>
            </a:r>
            <a:r>
              <a:rPr lang="zh-TW" altLang="zh-TW" sz="4400" dirty="0" smtClean="0">
                <a:latin typeface="+mj-ea"/>
                <a:ea typeface="+mj-ea"/>
              </a:rPr>
              <a:t>不好懂。 </a:t>
            </a:r>
            <a:endParaRPr lang="en-US" altLang="zh-TW" sz="4400" dirty="0" smtClean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b="1" dirty="0" smtClean="0">
                <a:latin typeface="+mj-ea"/>
              </a:rPr>
              <a:t>103</a:t>
            </a:r>
            <a:r>
              <a:rPr lang="zh-TW" altLang="en-US" sz="6000" b="1" dirty="0" smtClean="0">
                <a:latin typeface="+mj-ea"/>
              </a:rPr>
              <a:t>教育會考問與答</a:t>
            </a:r>
            <a:endParaRPr lang="zh-TW" altLang="en-US" sz="6000" b="1" dirty="0">
              <a:latin typeface="+mj-ea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0" y="1556793"/>
          <a:ext cx="91440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/>
                <a:gridCol w="7956376"/>
              </a:tblGrid>
              <a:tr h="822601">
                <a:tc>
                  <a:txBody>
                    <a:bodyPr/>
                    <a:lstStyle/>
                    <a:p>
                      <a:endParaRPr lang="zh-TW" alt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800" b="1" kern="120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國文科考試內容</a:t>
                      </a:r>
                      <a:endParaRPr lang="zh-TW" altLang="en-US" sz="4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996205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依據九</a:t>
                      </a:r>
                      <a:endParaRPr kumimoji="0" lang="en-US" altLang="zh-TW" sz="3200" b="1" kern="1200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年</a:t>
                      </a:r>
                      <a:endParaRPr kumimoji="0" lang="en-US" altLang="zh-TW" sz="3200" b="1" kern="1200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一</a:t>
                      </a:r>
                      <a:endParaRPr kumimoji="0" lang="en-US" altLang="zh-TW" sz="3200" b="1" kern="1200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貫</a:t>
                      </a:r>
                      <a:endParaRPr kumimoji="0" lang="en-US" altLang="zh-TW" sz="3200" b="1" kern="1200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能</a:t>
                      </a:r>
                      <a:endParaRPr kumimoji="0" lang="en-US" altLang="zh-TW" sz="3200" b="1" kern="1200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力</a:t>
                      </a:r>
                      <a:endParaRPr kumimoji="0" lang="en-US" altLang="zh-TW" sz="3200" b="1" kern="1200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指</a:t>
                      </a:r>
                      <a:endParaRPr kumimoji="0" lang="en-US" altLang="zh-TW" sz="3200" b="1" kern="1200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zh-TW" altLang="en-US" sz="4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一、注音符號應用能力</a:t>
                      </a:r>
                    </a:p>
                  </a:txBody>
                  <a:tcPr/>
                </a:tc>
              </a:tr>
              <a:tr h="99620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zh-TW" altLang="en-US" sz="4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二、識字與寫字能力</a:t>
                      </a:r>
                    </a:p>
                  </a:txBody>
                  <a:tcPr/>
                </a:tc>
              </a:tr>
              <a:tr h="99620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zh-TW" altLang="en-US" sz="4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三、閱讀能力</a:t>
                      </a:r>
                    </a:p>
                  </a:txBody>
                  <a:tcPr/>
                </a:tc>
              </a:tr>
              <a:tr h="14899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四、寫作能力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-27383"/>
          <a:ext cx="9144000" cy="687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7668344"/>
              </a:tblGrid>
              <a:tr h="8503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800" b="1" kern="120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國文科考試內容</a:t>
                      </a:r>
                      <a:endParaRPr kumimoji="0" lang="zh-TW" altLang="en-US" sz="4800" b="1" kern="1200" dirty="0">
                        <a:solidFill>
                          <a:schemeClr val="l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949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注音符號</a:t>
                      </a:r>
                      <a:endParaRPr kumimoji="0" lang="en-US" altLang="zh-TW" sz="24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>
                        <a:buNone/>
                      </a:pP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應用能力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正確認念字詞   </a:t>
                      </a:r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分辨破音字   </a:t>
                      </a:r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理解音義關係。 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1482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識字</a:t>
                      </a:r>
                      <a:endParaRPr kumimoji="0" lang="en-US" altLang="zh-TW" sz="24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>
                        <a:buNone/>
                      </a:pP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與</a:t>
                      </a:r>
                      <a:endParaRPr kumimoji="0" lang="en-US" altLang="zh-TW" sz="24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>
                        <a:buNone/>
                      </a:pP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寫字能力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基本識字 </a:t>
                      </a:r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3,500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～</a:t>
                      </a:r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4,500 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字</a:t>
                      </a:r>
                      <a:r>
                        <a:rPr lang="en-US" altLang="zh-TW" sz="2400" baseline="0" dirty="0" smtClean="0">
                          <a:latin typeface="+mj-ea"/>
                          <a:ea typeface="+mj-ea"/>
                        </a:rPr>
                        <a:t>       </a:t>
                      </a:r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簡易六書常識 </a:t>
                      </a:r>
                      <a:endParaRPr lang="en-US" altLang="zh-TW" sz="24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工具書（字、辭典）</a:t>
                      </a:r>
                      <a:endParaRPr lang="en-US" altLang="zh-TW" sz="24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 smtClean="0">
                          <a:latin typeface="+mj-ea"/>
                          <a:ea typeface="+mj-ea"/>
                        </a:rPr>
                        <a:t>4.</a:t>
                      </a:r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辨識、欣賞各種書體及楷書名家碑帖特色。</a:t>
                      </a:r>
                      <a:r>
                        <a:rPr lang="zh-TW" altLang="en-US" sz="2400" dirty="0" smtClean="0"/>
                        <a:t> </a:t>
                      </a:r>
                      <a:endParaRPr lang="zh-TW" altLang="en-US" sz="2400" dirty="0"/>
                    </a:p>
                  </a:txBody>
                  <a:tcPr/>
                </a:tc>
              </a:tr>
              <a:tr h="335935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kumimoji="0" lang="en-US" altLang="zh-TW" sz="36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>
                        <a:buNone/>
                      </a:pPr>
                      <a:r>
                        <a:rPr kumimoji="0" lang="zh-TW" altLang="en-US" sz="4800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閱讀能力</a:t>
                      </a:r>
                      <a:endParaRPr kumimoji="0" lang="en-US" altLang="zh-TW" sz="4800" kern="1200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>
                        <a:buNone/>
                      </a:pPr>
                      <a:endParaRPr kumimoji="0" lang="en-US" altLang="zh-TW" sz="4000" kern="1200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>
                        <a:buNone/>
                      </a:pPr>
                      <a:r>
                        <a:rPr kumimoji="0" lang="en-US" altLang="zh-TW" sz="4800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36</a:t>
                      </a:r>
                      <a:endParaRPr kumimoji="0" lang="zh-TW" altLang="en-US" sz="4800" kern="1200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5100"/>
                        </a:lnSpc>
                      </a:pPr>
                      <a:r>
                        <a:rPr lang="en-US" altLang="zh-TW" sz="3800" b="1" dirty="0" smtClean="0"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3800" b="1" dirty="0" smtClean="0">
                          <a:latin typeface="+mj-ea"/>
                          <a:ea typeface="+mj-ea"/>
                        </a:rPr>
                        <a:t>認識各類文體文類</a:t>
                      </a:r>
                      <a:endParaRPr lang="en-US" altLang="zh-TW" sz="3800" b="1" dirty="0" smtClean="0">
                        <a:latin typeface="+mj-ea"/>
                        <a:ea typeface="+mj-ea"/>
                      </a:endParaRPr>
                    </a:p>
                    <a:p>
                      <a:pPr>
                        <a:lnSpc>
                          <a:spcPts val="5100"/>
                        </a:lnSpc>
                      </a:pPr>
                      <a:r>
                        <a:rPr lang="en-US" altLang="zh-TW" sz="3800" b="1" dirty="0" smtClean="0"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altLang="en-US" sz="3800" b="1" dirty="0" smtClean="0">
                          <a:latin typeface="+mj-ea"/>
                          <a:ea typeface="+mj-ea"/>
                        </a:rPr>
                        <a:t>理解語詞在不同情境</a:t>
                      </a:r>
                      <a:r>
                        <a:rPr lang="zh-TW" altLang="en-US" sz="3400" b="1" dirty="0" smtClean="0">
                          <a:latin typeface="+mj-ea"/>
                          <a:ea typeface="+mj-ea"/>
                        </a:rPr>
                        <a:t>中的不同意義</a:t>
                      </a:r>
                      <a:endParaRPr lang="en-US" altLang="zh-TW" sz="3400" b="1" dirty="0" smtClean="0">
                        <a:latin typeface="+mj-ea"/>
                        <a:ea typeface="+mj-ea"/>
                      </a:endParaRPr>
                    </a:p>
                    <a:p>
                      <a:pPr>
                        <a:lnSpc>
                          <a:spcPts val="5100"/>
                        </a:lnSpc>
                      </a:pPr>
                      <a:r>
                        <a:rPr lang="en-US" altLang="zh-TW" sz="3800" b="1" dirty="0" smtClean="0"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altLang="en-US" sz="3800" b="1" dirty="0" smtClean="0">
                          <a:latin typeface="+mj-ea"/>
                          <a:ea typeface="+mj-ea"/>
                        </a:rPr>
                        <a:t>簡易語法及基本修辭技巧</a:t>
                      </a:r>
                      <a:endParaRPr lang="en-US" altLang="zh-TW" sz="3800" b="1" dirty="0" smtClean="0">
                        <a:latin typeface="+mj-ea"/>
                        <a:ea typeface="+mj-ea"/>
                      </a:endParaRPr>
                    </a:p>
                    <a:p>
                      <a:pPr>
                        <a:lnSpc>
                          <a:spcPts val="5100"/>
                        </a:lnSpc>
                      </a:pPr>
                      <a:r>
                        <a:rPr lang="en-US" altLang="zh-TW" sz="3800" b="1" dirty="0" smtClean="0">
                          <a:latin typeface="+mj-ea"/>
                          <a:ea typeface="+mj-ea"/>
                        </a:rPr>
                        <a:t>4.</a:t>
                      </a:r>
                      <a:r>
                        <a:rPr lang="zh-TW" altLang="en-US" sz="3800" b="1" dirty="0" smtClean="0">
                          <a:latin typeface="+mj-ea"/>
                          <a:ea typeface="+mj-ea"/>
                        </a:rPr>
                        <a:t>理解文本內涵主旨</a:t>
                      </a:r>
                      <a:endParaRPr lang="en-US" altLang="zh-TW" sz="3800" b="1" dirty="0" smtClean="0">
                        <a:latin typeface="+mj-ea"/>
                        <a:ea typeface="+mj-ea"/>
                      </a:endParaRPr>
                    </a:p>
                    <a:p>
                      <a:pPr>
                        <a:lnSpc>
                          <a:spcPts val="5100"/>
                        </a:lnSpc>
                      </a:pPr>
                      <a:r>
                        <a:rPr lang="en-US" altLang="zh-TW" sz="3800" b="1" dirty="0" smtClean="0">
                          <a:latin typeface="+mj-ea"/>
                          <a:ea typeface="+mj-ea"/>
                        </a:rPr>
                        <a:t>5.</a:t>
                      </a:r>
                      <a:r>
                        <a:rPr lang="zh-TW" altLang="en-US" sz="3800" b="1" dirty="0" smtClean="0">
                          <a:latin typeface="+mj-ea"/>
                          <a:ea typeface="+mj-ea"/>
                        </a:rPr>
                        <a:t>分析篇章結構、寫作風格與特色</a:t>
                      </a:r>
                      <a:endParaRPr lang="zh-TW" altLang="en-US" sz="38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71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寫作能力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+mj-ea"/>
                          <a:ea typeface="+mj-ea"/>
                        </a:rPr>
                        <a:t>恰當地遣詞用字、使用標點符號。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9600" b="1" dirty="0" smtClean="0">
                <a:solidFill>
                  <a:srgbClr val="0033CC"/>
                </a:solidFill>
                <a:latin typeface="+mj-ea"/>
                <a:ea typeface="+mj-ea"/>
              </a:rPr>
              <a:t>題型微調</a:t>
            </a:r>
            <a:endParaRPr lang="zh-TW" altLang="en-US" sz="9600" b="1" dirty="0">
              <a:solidFill>
                <a:srgbClr val="0033C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TW" sz="5200" b="1" dirty="0" smtClean="0">
                <a:solidFill>
                  <a:srgbClr val="FF0000"/>
                </a:solidFill>
                <a:latin typeface="+mj-ea"/>
                <a:ea typeface="+mj-ea"/>
              </a:rPr>
              <a:t>103</a:t>
            </a:r>
            <a:r>
              <a:rPr lang="zh-TW" altLang="en-US" sz="52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52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zh-TW" sz="5200" b="1" dirty="0" smtClean="0">
                <a:solidFill>
                  <a:srgbClr val="0033CC"/>
                </a:solidFill>
                <a:latin typeface="+mj-ea"/>
                <a:ea typeface="+mj-ea"/>
              </a:rPr>
              <a:t>改寫自聯合報</a:t>
            </a:r>
            <a:r>
              <a:rPr lang="zh-TW" altLang="en-US" sz="5200" b="1" dirty="0" smtClean="0">
                <a:solidFill>
                  <a:srgbClr val="0033CC"/>
                </a:solidFill>
                <a:latin typeface="+mj-ea"/>
                <a:ea typeface="+mj-ea"/>
              </a:rPr>
              <a:t>   </a:t>
            </a:r>
            <a:r>
              <a:rPr lang="zh-TW" altLang="zh-TW" sz="5200" b="1" dirty="0" smtClean="0">
                <a:solidFill>
                  <a:srgbClr val="0033CC"/>
                </a:solidFill>
                <a:latin typeface="+mj-ea"/>
                <a:ea typeface="+mj-ea"/>
              </a:rPr>
              <a:t>老化海嘯襲臺</a:t>
            </a:r>
            <a:endParaRPr lang="en-US" altLang="zh-TW" sz="5200" b="1" dirty="0" smtClean="0">
              <a:solidFill>
                <a:srgbClr val="0033CC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5200" b="1" dirty="0" smtClean="0">
                <a:solidFill>
                  <a:srgbClr val="0033CC"/>
                </a:solidFill>
                <a:latin typeface="+mj-ea"/>
                <a:ea typeface="+mj-ea"/>
              </a:rPr>
              <a:t>39.</a:t>
            </a:r>
            <a:r>
              <a:rPr lang="zh-TW" altLang="zh-TW" sz="5200" dirty="0" smtClean="0">
                <a:latin typeface="+mj-ea"/>
                <a:ea typeface="+mj-ea"/>
              </a:rPr>
              <a:t>根據本文，下列敘述何者正確？</a:t>
            </a:r>
          </a:p>
          <a:p>
            <a:pPr>
              <a:buNone/>
            </a:pPr>
            <a:endParaRPr lang="en-US" altLang="zh-TW" sz="52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5200" b="1" dirty="0" smtClean="0">
                <a:solidFill>
                  <a:srgbClr val="FF0000"/>
                </a:solidFill>
                <a:latin typeface="+mj-ea"/>
                <a:ea typeface="+mj-ea"/>
              </a:rPr>
              <a:t>104</a:t>
            </a:r>
            <a:r>
              <a:rPr lang="zh-TW" altLang="en-US" sz="52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zh-TW" altLang="zh-TW" sz="5200" b="1" dirty="0" smtClean="0">
                <a:solidFill>
                  <a:srgbClr val="0033CC"/>
                </a:solidFill>
                <a:latin typeface="+mj-ea"/>
                <a:ea typeface="+mj-ea"/>
              </a:rPr>
              <a:t>改寫自</a:t>
            </a:r>
            <a:r>
              <a:rPr lang="zh-TW" altLang="zh-TW" sz="5200" b="1" u="sng" dirty="0" smtClean="0">
                <a:solidFill>
                  <a:srgbClr val="0033CC"/>
                </a:solidFill>
                <a:latin typeface="+mj-ea"/>
                <a:ea typeface="+mj-ea"/>
              </a:rPr>
              <a:t>徐如林</a:t>
            </a:r>
            <a:r>
              <a:rPr lang="zh-TW" altLang="zh-TW" sz="5200" b="1" dirty="0" smtClean="0">
                <a:solidFill>
                  <a:srgbClr val="0033CC"/>
                </a:solidFill>
                <a:latin typeface="+mj-ea"/>
                <a:ea typeface="+mj-ea"/>
              </a:rPr>
              <a:t> </a:t>
            </a:r>
            <a:r>
              <a:rPr lang="zh-TW" altLang="zh-TW" sz="5200" b="1" u="wavy" dirty="0" smtClean="0">
                <a:solidFill>
                  <a:srgbClr val="0033CC"/>
                </a:solidFill>
                <a:latin typeface="+mj-ea"/>
                <a:ea typeface="+mj-ea"/>
              </a:rPr>
              <a:t>源自聖稜線</a:t>
            </a:r>
            <a:endParaRPr lang="en-US" altLang="zh-TW" sz="5200" b="1" dirty="0" smtClean="0">
              <a:solidFill>
                <a:srgbClr val="0033CC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5200" b="1" dirty="0" smtClean="0">
                <a:solidFill>
                  <a:srgbClr val="0033CC"/>
                </a:solidFill>
                <a:latin typeface="+mj-ea"/>
                <a:ea typeface="+mj-ea"/>
              </a:rPr>
              <a:t>40</a:t>
            </a:r>
            <a:r>
              <a:rPr lang="en-US" altLang="zh-TW" sz="5200" dirty="0" smtClean="0">
                <a:latin typeface="+mj-ea"/>
                <a:ea typeface="+mj-ea"/>
              </a:rPr>
              <a:t>.</a:t>
            </a:r>
            <a:r>
              <a:rPr lang="zh-TW" altLang="zh-TW" sz="5200" dirty="0" smtClean="0">
                <a:latin typeface="+mj-ea"/>
                <a:ea typeface="+mj-ea"/>
              </a:rPr>
              <a:t>根據本文，</a:t>
            </a:r>
            <a:r>
              <a:rPr lang="zh-TW" altLang="zh-TW" sz="5200" dirty="0" smtClean="0">
                <a:solidFill>
                  <a:srgbClr val="FF0000"/>
                </a:solidFill>
                <a:latin typeface="+mj-ea"/>
                <a:ea typeface="+mj-ea"/>
              </a:rPr>
              <a:t>關於</a:t>
            </a:r>
            <a:r>
              <a:rPr lang="zh-TW" altLang="zh-TW" sz="5200" u="sng" dirty="0" smtClean="0">
                <a:solidFill>
                  <a:srgbClr val="FF0000"/>
                </a:solidFill>
                <a:latin typeface="+mj-ea"/>
                <a:ea typeface="+mj-ea"/>
              </a:rPr>
              <a:t>雪山山脈</a:t>
            </a:r>
            <a:r>
              <a:rPr lang="zh-TW" altLang="zh-TW" sz="5200" dirty="0" smtClean="0">
                <a:solidFill>
                  <a:srgbClr val="FF0000"/>
                </a:solidFill>
                <a:latin typeface="+mj-ea"/>
                <a:ea typeface="+mj-ea"/>
              </a:rPr>
              <a:t>的敘述</a:t>
            </a:r>
            <a:r>
              <a:rPr lang="zh-TW" altLang="zh-TW" sz="5200" dirty="0" smtClean="0">
                <a:latin typeface="+mj-ea"/>
                <a:ea typeface="+mj-ea"/>
              </a:rPr>
              <a:t>，</a:t>
            </a:r>
            <a:endParaRPr lang="en-US" altLang="zh-TW" sz="52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5200" dirty="0" smtClean="0">
                <a:latin typeface="+mj-ea"/>
                <a:ea typeface="+mj-ea"/>
              </a:rPr>
              <a:t>      </a:t>
            </a:r>
            <a:r>
              <a:rPr lang="zh-TW" altLang="zh-TW" sz="5200" dirty="0" smtClean="0">
                <a:latin typeface="+mj-ea"/>
                <a:ea typeface="+mj-ea"/>
              </a:rPr>
              <a:t>下列何者</a:t>
            </a:r>
            <a:r>
              <a:rPr lang="zh-TW" altLang="zh-TW" sz="5200" u="dbl" dirty="0" smtClean="0">
                <a:latin typeface="+mj-ea"/>
                <a:ea typeface="+mj-ea"/>
              </a:rPr>
              <a:t>錯誤</a:t>
            </a:r>
            <a:r>
              <a:rPr lang="zh-TW" altLang="zh-TW" sz="5200" dirty="0" smtClean="0">
                <a:latin typeface="+mj-ea"/>
                <a:ea typeface="+mj-ea"/>
              </a:rPr>
              <a:t>？</a:t>
            </a:r>
            <a:endParaRPr lang="en-US" altLang="zh-TW" sz="52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5200" b="1" dirty="0" smtClean="0">
                <a:solidFill>
                  <a:srgbClr val="0033CC"/>
                </a:solidFill>
                <a:latin typeface="+mj-ea"/>
                <a:ea typeface="+mj-ea"/>
              </a:rPr>
              <a:t>41.</a:t>
            </a:r>
            <a:r>
              <a:rPr lang="zh-TW" altLang="zh-TW" sz="5200" dirty="0" smtClean="0">
                <a:latin typeface="+mj-ea"/>
                <a:ea typeface="+mj-ea"/>
              </a:rPr>
              <a:t>根據本文，下列</a:t>
            </a:r>
            <a:r>
              <a:rPr lang="zh-TW" altLang="zh-TW" sz="5200" dirty="0" smtClean="0">
                <a:solidFill>
                  <a:srgbClr val="FF0000"/>
                </a:solidFill>
                <a:latin typeface="+mj-ea"/>
                <a:ea typeface="+mj-ea"/>
              </a:rPr>
              <a:t>關於</a:t>
            </a:r>
            <a:r>
              <a:rPr lang="zh-TW" altLang="zh-TW" sz="5200" u="sng" dirty="0" smtClean="0">
                <a:solidFill>
                  <a:srgbClr val="FF0000"/>
                </a:solidFill>
                <a:latin typeface="+mj-ea"/>
                <a:ea typeface="+mj-ea"/>
              </a:rPr>
              <a:t>淡水河</a:t>
            </a:r>
            <a:r>
              <a:rPr lang="zh-TW" altLang="zh-TW" sz="5200" dirty="0" smtClean="0">
                <a:solidFill>
                  <a:srgbClr val="FF0000"/>
                </a:solidFill>
                <a:latin typeface="+mj-ea"/>
                <a:ea typeface="+mj-ea"/>
              </a:rPr>
              <a:t>水域</a:t>
            </a:r>
            <a:endParaRPr lang="en-US" altLang="zh-TW" sz="5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5200" dirty="0" smtClean="0">
                <a:solidFill>
                  <a:srgbClr val="FF0000"/>
                </a:solidFill>
                <a:latin typeface="+mj-ea"/>
                <a:ea typeface="+mj-ea"/>
              </a:rPr>
              <a:t>      </a:t>
            </a:r>
            <a:r>
              <a:rPr lang="zh-TW" altLang="zh-TW" sz="5200" dirty="0" smtClean="0">
                <a:solidFill>
                  <a:srgbClr val="FF0000"/>
                </a:solidFill>
                <a:latin typeface="+mj-ea"/>
                <a:ea typeface="+mj-ea"/>
              </a:rPr>
              <a:t>的敘述</a:t>
            </a:r>
            <a:r>
              <a:rPr lang="zh-TW" altLang="zh-TW" sz="5200" dirty="0" smtClean="0">
                <a:latin typeface="+mj-ea"/>
                <a:ea typeface="+mj-ea"/>
              </a:rPr>
              <a:t>，何者正確？</a:t>
            </a:r>
            <a:r>
              <a:rPr lang="en-US" altLang="zh-TW" sz="4200" dirty="0" smtClean="0">
                <a:latin typeface="+mj-ea"/>
                <a:ea typeface="+mj-ea"/>
              </a:rPr>
              <a:t/>
            </a:r>
            <a:br>
              <a:rPr lang="en-US" altLang="zh-TW" sz="4200" dirty="0" smtClean="0">
                <a:latin typeface="+mj-ea"/>
                <a:ea typeface="+mj-ea"/>
              </a:rPr>
            </a:br>
            <a:endParaRPr lang="en-US" altLang="zh-TW" sz="42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sz="4000" dirty="0" smtClean="0">
              <a:latin typeface="+mj-ea"/>
              <a:ea typeface="+mj-ea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 smtClean="0">
                <a:solidFill>
                  <a:srgbClr val="FF0000"/>
                </a:solidFill>
              </a:rPr>
              <a:t>統整</a:t>
            </a:r>
            <a:r>
              <a:rPr lang="zh-TW" altLang="en-US" sz="6600" dirty="0" smtClean="0"/>
              <a:t>內容、</a:t>
            </a:r>
            <a:r>
              <a:rPr lang="zh-TW" altLang="en-US" sz="6600" dirty="0" smtClean="0">
                <a:solidFill>
                  <a:srgbClr val="FF0000"/>
                </a:solidFill>
              </a:rPr>
              <a:t>聚焦</a:t>
            </a:r>
            <a:r>
              <a:rPr lang="zh-TW" altLang="en-US" sz="6600" dirty="0" smtClean="0"/>
              <a:t>重點</a:t>
            </a:r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TW" sz="4200" b="1" dirty="0" smtClean="0">
                <a:solidFill>
                  <a:srgbClr val="FF0000"/>
                </a:solidFill>
                <a:latin typeface="+mj-ea"/>
                <a:ea typeface="+mj-ea"/>
              </a:rPr>
              <a:t>103</a:t>
            </a:r>
            <a:r>
              <a:rPr lang="zh-TW" altLang="en-US" sz="42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42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zh-TW" sz="4200" b="1" dirty="0" smtClean="0">
                <a:solidFill>
                  <a:srgbClr val="0033CC"/>
                </a:solidFill>
                <a:latin typeface="+mj-ea"/>
                <a:ea typeface="+mj-ea"/>
              </a:rPr>
              <a:t>改寫自聯合報</a:t>
            </a:r>
            <a:r>
              <a:rPr lang="en-US" altLang="zh-TW" sz="4200" b="1" dirty="0" smtClean="0">
                <a:solidFill>
                  <a:srgbClr val="0033CC"/>
                </a:solidFill>
                <a:latin typeface="+mj-ea"/>
                <a:ea typeface="+mj-ea"/>
              </a:rPr>
              <a:t>100.07.12</a:t>
            </a:r>
            <a:r>
              <a:rPr lang="zh-TW" altLang="zh-TW" sz="4200" b="1" dirty="0" smtClean="0">
                <a:solidFill>
                  <a:srgbClr val="0033CC"/>
                </a:solidFill>
                <a:latin typeface="+mj-ea"/>
                <a:ea typeface="+mj-ea"/>
              </a:rPr>
              <a:t>老化海嘯襲臺</a:t>
            </a:r>
            <a:endParaRPr lang="en-US" altLang="zh-TW" sz="4200" b="1" dirty="0" smtClean="0">
              <a:solidFill>
                <a:srgbClr val="0033CC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4200" dirty="0" smtClean="0">
                <a:latin typeface="+mj-ea"/>
                <a:ea typeface="+mj-ea"/>
              </a:rPr>
              <a:t> </a:t>
            </a:r>
            <a:r>
              <a:rPr lang="en-US" altLang="zh-TW" sz="4200" b="1" dirty="0" smtClean="0">
                <a:solidFill>
                  <a:srgbClr val="0033CC"/>
                </a:solidFill>
                <a:latin typeface="+mj-ea"/>
                <a:ea typeface="+mj-ea"/>
              </a:rPr>
              <a:t>39.</a:t>
            </a:r>
            <a:r>
              <a:rPr lang="zh-TW" altLang="zh-TW" sz="4200" dirty="0" smtClean="0">
                <a:latin typeface="+mj-ea"/>
                <a:ea typeface="+mj-ea"/>
              </a:rPr>
              <a:t>根據本文，下列敘述何者正確？</a:t>
            </a:r>
          </a:p>
          <a:p>
            <a:pPr>
              <a:buNone/>
            </a:pPr>
            <a:endParaRPr lang="en-US" altLang="zh-TW" sz="42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4200" b="1" dirty="0" smtClean="0">
                <a:solidFill>
                  <a:srgbClr val="FF0000"/>
                </a:solidFill>
                <a:latin typeface="+mj-ea"/>
                <a:ea typeface="+mj-ea"/>
              </a:rPr>
              <a:t>104</a:t>
            </a:r>
            <a:r>
              <a:rPr lang="zh-TW" altLang="en-US" sz="42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zh-TW" altLang="zh-TW" sz="4200" b="1" dirty="0" smtClean="0">
                <a:solidFill>
                  <a:srgbClr val="0033CC"/>
                </a:solidFill>
                <a:latin typeface="+mj-ea"/>
                <a:ea typeface="+mj-ea"/>
              </a:rPr>
              <a:t>改寫自</a:t>
            </a:r>
            <a:r>
              <a:rPr lang="zh-TW" altLang="zh-TW" sz="4200" b="1" u="sng" dirty="0" smtClean="0">
                <a:solidFill>
                  <a:srgbClr val="0033CC"/>
                </a:solidFill>
                <a:latin typeface="+mj-ea"/>
                <a:ea typeface="+mj-ea"/>
              </a:rPr>
              <a:t>徐如林</a:t>
            </a:r>
            <a:r>
              <a:rPr lang="zh-TW" altLang="zh-TW" sz="4200" b="1" dirty="0" smtClean="0">
                <a:solidFill>
                  <a:srgbClr val="0033CC"/>
                </a:solidFill>
                <a:latin typeface="+mj-ea"/>
                <a:ea typeface="+mj-ea"/>
              </a:rPr>
              <a:t> </a:t>
            </a:r>
            <a:r>
              <a:rPr lang="zh-TW" altLang="zh-TW" sz="4200" b="1" u="wavy" dirty="0" smtClean="0">
                <a:solidFill>
                  <a:srgbClr val="0033CC"/>
                </a:solidFill>
                <a:latin typeface="+mj-ea"/>
                <a:ea typeface="+mj-ea"/>
              </a:rPr>
              <a:t>源自聖稜線</a:t>
            </a:r>
            <a:endParaRPr lang="en-US" altLang="zh-TW" sz="4200" b="1" dirty="0" smtClean="0">
              <a:solidFill>
                <a:srgbClr val="0033CC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4200" b="1" dirty="0" smtClean="0">
                <a:solidFill>
                  <a:srgbClr val="0033CC"/>
                </a:solidFill>
                <a:latin typeface="+mj-ea"/>
                <a:ea typeface="+mj-ea"/>
              </a:rPr>
              <a:t>40</a:t>
            </a:r>
            <a:r>
              <a:rPr lang="en-US" altLang="zh-TW" sz="4200" dirty="0" smtClean="0">
                <a:latin typeface="+mj-ea"/>
                <a:ea typeface="+mj-ea"/>
              </a:rPr>
              <a:t>.</a:t>
            </a:r>
            <a:r>
              <a:rPr lang="zh-TW" altLang="zh-TW" sz="4200" dirty="0" smtClean="0">
                <a:latin typeface="+mj-ea"/>
                <a:ea typeface="+mj-ea"/>
              </a:rPr>
              <a:t>根據本文，</a:t>
            </a:r>
            <a:r>
              <a:rPr lang="zh-TW" altLang="zh-TW" sz="4200" dirty="0" smtClean="0">
                <a:solidFill>
                  <a:srgbClr val="FF0000"/>
                </a:solidFill>
                <a:latin typeface="+mj-ea"/>
                <a:ea typeface="+mj-ea"/>
              </a:rPr>
              <a:t>關於</a:t>
            </a:r>
            <a:r>
              <a:rPr lang="zh-TW" altLang="zh-TW" sz="4200" u="sng" dirty="0" smtClean="0">
                <a:solidFill>
                  <a:srgbClr val="FF0000"/>
                </a:solidFill>
                <a:latin typeface="+mj-ea"/>
                <a:ea typeface="+mj-ea"/>
              </a:rPr>
              <a:t>雪山山脈</a:t>
            </a:r>
            <a:r>
              <a:rPr lang="zh-TW" altLang="zh-TW" sz="4200" dirty="0" smtClean="0">
                <a:solidFill>
                  <a:srgbClr val="FF0000"/>
                </a:solidFill>
                <a:latin typeface="+mj-ea"/>
                <a:ea typeface="+mj-ea"/>
              </a:rPr>
              <a:t>的敘述</a:t>
            </a:r>
            <a:r>
              <a:rPr lang="zh-TW" altLang="zh-TW" sz="4200" dirty="0" smtClean="0">
                <a:latin typeface="+mj-ea"/>
                <a:ea typeface="+mj-ea"/>
              </a:rPr>
              <a:t>，</a:t>
            </a:r>
            <a:endParaRPr lang="en-US" altLang="zh-TW" sz="42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4200" dirty="0" smtClean="0">
                <a:latin typeface="+mj-ea"/>
                <a:ea typeface="+mj-ea"/>
              </a:rPr>
              <a:t>      </a:t>
            </a:r>
            <a:r>
              <a:rPr lang="zh-TW" altLang="zh-TW" sz="4200" dirty="0" smtClean="0">
                <a:latin typeface="+mj-ea"/>
                <a:ea typeface="+mj-ea"/>
              </a:rPr>
              <a:t>下列何者</a:t>
            </a:r>
            <a:r>
              <a:rPr lang="zh-TW" altLang="zh-TW" sz="4200" u="dbl" dirty="0" smtClean="0">
                <a:latin typeface="+mj-ea"/>
                <a:ea typeface="+mj-ea"/>
              </a:rPr>
              <a:t>錯誤</a:t>
            </a:r>
            <a:r>
              <a:rPr lang="zh-TW" altLang="zh-TW" sz="4200" dirty="0" smtClean="0">
                <a:latin typeface="+mj-ea"/>
                <a:ea typeface="+mj-ea"/>
              </a:rPr>
              <a:t>？</a:t>
            </a:r>
            <a:endParaRPr lang="en-US" altLang="zh-TW" sz="42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4200" b="1" dirty="0" smtClean="0">
                <a:solidFill>
                  <a:srgbClr val="0033CC"/>
                </a:solidFill>
                <a:latin typeface="+mj-ea"/>
                <a:ea typeface="+mj-ea"/>
              </a:rPr>
              <a:t>41.</a:t>
            </a:r>
            <a:r>
              <a:rPr lang="zh-TW" altLang="zh-TW" sz="4200" dirty="0" smtClean="0">
                <a:latin typeface="+mj-ea"/>
                <a:ea typeface="+mj-ea"/>
              </a:rPr>
              <a:t>根據本文，下列</a:t>
            </a:r>
            <a:r>
              <a:rPr lang="zh-TW" altLang="zh-TW" sz="4200" dirty="0" smtClean="0">
                <a:solidFill>
                  <a:srgbClr val="FF0000"/>
                </a:solidFill>
                <a:latin typeface="+mj-ea"/>
                <a:ea typeface="+mj-ea"/>
              </a:rPr>
              <a:t>關於</a:t>
            </a:r>
            <a:r>
              <a:rPr lang="zh-TW" altLang="zh-TW" sz="4200" u="sng" dirty="0" smtClean="0">
                <a:solidFill>
                  <a:srgbClr val="FF0000"/>
                </a:solidFill>
                <a:latin typeface="+mj-ea"/>
                <a:ea typeface="+mj-ea"/>
              </a:rPr>
              <a:t>淡水河</a:t>
            </a:r>
            <a:r>
              <a:rPr lang="zh-TW" altLang="zh-TW" sz="4200" dirty="0" smtClean="0">
                <a:solidFill>
                  <a:srgbClr val="FF0000"/>
                </a:solidFill>
                <a:latin typeface="+mj-ea"/>
                <a:ea typeface="+mj-ea"/>
              </a:rPr>
              <a:t>水域的敘述</a:t>
            </a:r>
            <a:r>
              <a:rPr lang="zh-TW" altLang="zh-TW" sz="4200" dirty="0" smtClean="0">
                <a:latin typeface="+mj-ea"/>
                <a:ea typeface="+mj-ea"/>
              </a:rPr>
              <a:t>，</a:t>
            </a:r>
            <a:endParaRPr lang="en-US" altLang="zh-TW" sz="42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4200" dirty="0" smtClean="0">
                <a:latin typeface="+mj-ea"/>
                <a:ea typeface="+mj-ea"/>
              </a:rPr>
              <a:t>      </a:t>
            </a:r>
            <a:r>
              <a:rPr lang="zh-TW" altLang="zh-TW" sz="4200" dirty="0" smtClean="0">
                <a:latin typeface="+mj-ea"/>
                <a:ea typeface="+mj-ea"/>
              </a:rPr>
              <a:t>何者正確？</a:t>
            </a:r>
            <a:r>
              <a:rPr lang="en-US" altLang="zh-TW" sz="4200" dirty="0" smtClean="0">
                <a:latin typeface="+mj-ea"/>
                <a:ea typeface="+mj-ea"/>
              </a:rPr>
              <a:t/>
            </a:r>
            <a:br>
              <a:rPr lang="en-US" altLang="zh-TW" sz="4200" dirty="0" smtClean="0">
                <a:latin typeface="+mj-ea"/>
                <a:ea typeface="+mj-ea"/>
              </a:rPr>
            </a:br>
            <a:endParaRPr lang="en-US" altLang="zh-TW" sz="42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sz="4000" dirty="0" smtClean="0">
              <a:latin typeface="+mj-ea"/>
              <a:ea typeface="+mj-ea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b="1" dirty="0" smtClean="0">
                <a:solidFill>
                  <a:srgbClr val="0033CC"/>
                </a:solidFill>
              </a:rPr>
              <a:t>104</a:t>
            </a:r>
            <a:r>
              <a:rPr lang="zh-TW" altLang="en-US" sz="6000" b="1" dirty="0" smtClean="0">
                <a:solidFill>
                  <a:srgbClr val="0033CC"/>
                </a:solidFill>
              </a:rPr>
              <a:t>年的突破</a:t>
            </a:r>
            <a:endParaRPr lang="zh-TW" altLang="en-US" sz="6000" b="1" dirty="0">
              <a:solidFill>
                <a:srgbClr val="0033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+mj-ea"/>
                <a:ea typeface="+mj-ea"/>
              </a:rPr>
              <a:t>30.</a:t>
            </a:r>
            <a:r>
              <a:rPr lang="zh-TW" altLang="zh-TW" sz="3200" dirty="0" smtClean="0">
                <a:latin typeface="+mj-ea"/>
                <a:ea typeface="+mj-ea"/>
              </a:rPr>
              <a:t>根據這段文字，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關於</a:t>
            </a:r>
            <a:r>
              <a:rPr lang="zh-TW" altLang="zh-TW" sz="3200" u="sng" dirty="0" smtClean="0">
                <a:solidFill>
                  <a:srgbClr val="FF0000"/>
                </a:solidFill>
                <a:latin typeface="+mj-ea"/>
                <a:ea typeface="+mj-ea"/>
              </a:rPr>
              <a:t>皎然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與</a:t>
            </a:r>
            <a:r>
              <a:rPr lang="zh-TW" altLang="zh-TW" sz="3200" u="sng" dirty="0" smtClean="0">
                <a:solidFill>
                  <a:srgbClr val="FF0000"/>
                </a:solidFill>
                <a:latin typeface="+mj-ea"/>
                <a:ea typeface="+mj-ea"/>
              </a:rPr>
              <a:t>韋蘇州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的敘述</a:t>
            </a:r>
            <a:r>
              <a:rPr lang="zh-TW" altLang="zh-TW" sz="3200" dirty="0" smtClean="0">
                <a:latin typeface="+mj-ea"/>
                <a:ea typeface="+mj-ea"/>
              </a:rPr>
              <a:t>，下列何者正確？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en-US" altLang="zh-TW" sz="3200" dirty="0" smtClean="0">
                <a:latin typeface="+mj-ea"/>
                <a:ea typeface="+mj-ea"/>
              </a:rPr>
              <a:t>31.</a:t>
            </a:r>
            <a:r>
              <a:rPr lang="zh-TW" altLang="zh-TW" sz="3200" dirty="0" smtClean="0">
                <a:latin typeface="+mj-ea"/>
                <a:ea typeface="+mj-ea"/>
              </a:rPr>
              <a:t>根據這段文字，下列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有關「叫子」的敘述</a:t>
            </a:r>
            <a:r>
              <a:rPr lang="zh-TW" altLang="zh-TW" sz="3200" dirty="0" smtClean="0">
                <a:latin typeface="+mj-ea"/>
                <a:ea typeface="+mj-ea"/>
              </a:rPr>
              <a:t>，何者</a:t>
            </a:r>
            <a:r>
              <a:rPr lang="zh-TW" altLang="zh-TW" sz="3200" u="dbl" dirty="0" smtClean="0">
                <a:latin typeface="+mj-ea"/>
                <a:ea typeface="+mj-ea"/>
              </a:rPr>
              <a:t>無法</a:t>
            </a:r>
            <a:r>
              <a:rPr lang="zh-TW" altLang="zh-TW" sz="3200" dirty="0" smtClean="0">
                <a:latin typeface="+mj-ea"/>
                <a:ea typeface="+mj-ea"/>
              </a:rPr>
              <a:t>明確得知？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en-US" altLang="zh-TW" sz="3200" dirty="0" smtClean="0">
                <a:latin typeface="+mj-ea"/>
                <a:ea typeface="+mj-ea"/>
              </a:rPr>
              <a:t>45.</a:t>
            </a:r>
            <a:r>
              <a:rPr lang="zh-TW" altLang="zh-TW" sz="3200" dirty="0" smtClean="0">
                <a:latin typeface="+mj-ea"/>
                <a:ea typeface="+mj-ea"/>
              </a:rPr>
              <a:t>根據本文，</a:t>
            </a:r>
            <a:r>
              <a:rPr lang="zh-TW" altLang="zh-TW" sz="3200" u="sng" dirty="0" smtClean="0">
                <a:solidFill>
                  <a:srgbClr val="FF0000"/>
                </a:solidFill>
                <a:latin typeface="+mj-ea"/>
                <a:ea typeface="+mj-ea"/>
              </a:rPr>
              <a:t>景公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的作為</a:t>
            </a:r>
            <a:r>
              <a:rPr lang="zh-TW" altLang="zh-TW" sz="3200" dirty="0" smtClean="0">
                <a:latin typeface="+mj-ea"/>
                <a:ea typeface="+mj-ea"/>
              </a:rPr>
              <a:t>最適合以下列何者來形容？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en-US" altLang="zh-TW" sz="3200" dirty="0" smtClean="0">
                <a:latin typeface="+mj-ea"/>
                <a:ea typeface="+mj-ea"/>
              </a:rPr>
              <a:t>46.</a:t>
            </a:r>
            <a:r>
              <a:rPr lang="zh-TW" altLang="zh-TW" sz="3200" dirty="0" smtClean="0">
                <a:latin typeface="+mj-ea"/>
                <a:ea typeface="+mj-ea"/>
              </a:rPr>
              <a:t>本文呈現了</a:t>
            </a:r>
            <a:r>
              <a:rPr lang="zh-TW" altLang="zh-TW" sz="3200" u="sng" dirty="0" smtClean="0">
                <a:latin typeface="+mj-ea"/>
                <a:ea typeface="+mj-ea"/>
              </a:rPr>
              <a:t>晏子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在政治上的哪一種智慧</a:t>
            </a:r>
            <a:r>
              <a:rPr lang="zh-TW" altLang="zh-TW" sz="3200" dirty="0" smtClean="0">
                <a:latin typeface="+mj-ea"/>
                <a:ea typeface="+mj-ea"/>
              </a:rPr>
              <a:t>？</a:t>
            </a:r>
          </a:p>
          <a:p>
            <a:r>
              <a:rPr lang="en-US" altLang="zh-TW" sz="3200" dirty="0" smtClean="0">
                <a:latin typeface="+mj-ea"/>
                <a:ea typeface="+mj-ea"/>
              </a:rPr>
              <a:t>48.</a:t>
            </a:r>
            <a:r>
              <a:rPr lang="zh-TW" altLang="zh-TW" sz="3200" dirty="0" smtClean="0">
                <a:latin typeface="+mj-ea"/>
                <a:ea typeface="+mj-ea"/>
              </a:rPr>
              <a:t>根據本文，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關於</a:t>
            </a:r>
            <a:r>
              <a:rPr lang="zh-TW" altLang="zh-TW" sz="3200" u="sng" dirty="0" smtClean="0">
                <a:solidFill>
                  <a:srgbClr val="FF0000"/>
                </a:solidFill>
                <a:latin typeface="+mj-ea"/>
                <a:ea typeface="+mj-ea"/>
              </a:rPr>
              <a:t>賈堅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與</a:t>
            </a:r>
            <a:r>
              <a:rPr lang="zh-TW" altLang="zh-TW" sz="3200" u="sng" dirty="0" smtClean="0">
                <a:solidFill>
                  <a:srgbClr val="FF0000"/>
                </a:solidFill>
                <a:latin typeface="+mj-ea"/>
                <a:ea typeface="+mj-ea"/>
              </a:rPr>
              <a:t>荀羨</a:t>
            </a:r>
            <a:r>
              <a:rPr lang="zh-TW" altLang="zh-TW" sz="3200" dirty="0" smtClean="0">
                <a:solidFill>
                  <a:srgbClr val="FF0000"/>
                </a:solidFill>
                <a:latin typeface="+mj-ea"/>
                <a:ea typeface="+mj-ea"/>
              </a:rPr>
              <a:t>攻守的過程</a:t>
            </a:r>
            <a:r>
              <a:rPr lang="zh-TW" altLang="zh-TW" sz="3200" dirty="0" smtClean="0">
                <a:latin typeface="+mj-ea"/>
                <a:ea typeface="+mj-ea"/>
              </a:rPr>
              <a:t>，下列敘述何者正確？</a:t>
            </a:r>
          </a:p>
          <a:p>
            <a:endParaRPr lang="zh-TW" altLang="zh-TW" dirty="0" smtClean="0"/>
          </a:p>
          <a:p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en-US" altLang="zh-TW" sz="7200" b="1" dirty="0" smtClean="0">
                <a:solidFill>
                  <a:srgbClr val="0033CC"/>
                </a:solidFill>
                <a:latin typeface="+mj-ea"/>
              </a:rPr>
              <a:t>104</a:t>
            </a:r>
            <a:r>
              <a:rPr lang="zh-TW" altLang="en-US" sz="7200" b="1" dirty="0" smtClean="0">
                <a:solidFill>
                  <a:srgbClr val="0033CC"/>
                </a:solidFill>
                <a:latin typeface="+mj-ea"/>
              </a:rPr>
              <a:t>年的改變</a:t>
            </a:r>
            <a:endParaRPr lang="zh-TW" altLang="en-US" sz="720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6000" dirty="0" smtClean="0">
                <a:latin typeface="+mj-ea"/>
                <a:ea typeface="+mj-ea"/>
              </a:rPr>
              <a:t>38.39.</a:t>
            </a:r>
            <a:r>
              <a:rPr lang="zh-TW" altLang="en-US" sz="6000" dirty="0" smtClean="0">
                <a:latin typeface="+mj-ea"/>
                <a:ea typeface="+mj-ea"/>
              </a:rPr>
              <a:t>新詩   省略插圖</a:t>
            </a:r>
            <a:endParaRPr lang="en-US" altLang="zh-TW" sz="60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6000" dirty="0" smtClean="0">
                <a:solidFill>
                  <a:srgbClr val="FF0000"/>
                </a:solidFill>
                <a:latin typeface="+mj-ea"/>
                <a:ea typeface="+mj-ea"/>
              </a:rPr>
              <a:t>辛波絲卡</a:t>
            </a:r>
            <a:r>
              <a:rPr lang="zh-TW" altLang="en-US" sz="6000" dirty="0" smtClean="0">
                <a:latin typeface="+mj-ea"/>
                <a:ea typeface="+mj-ea"/>
              </a:rPr>
              <a:t>   特技表演者</a:t>
            </a:r>
            <a:endParaRPr lang="en-US" altLang="zh-TW" sz="60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4400" dirty="0" smtClean="0">
                <a:solidFill>
                  <a:srgbClr val="0033CC"/>
                </a:solidFill>
                <a:latin typeface="+mj-ea"/>
                <a:ea typeface="+mj-ea"/>
              </a:rPr>
              <a:t>波蘭籍， </a:t>
            </a:r>
            <a:r>
              <a:rPr lang="en-US" altLang="zh-TW" sz="4400" dirty="0" smtClean="0">
                <a:solidFill>
                  <a:srgbClr val="0033CC"/>
                </a:solidFill>
                <a:latin typeface="+mj-ea"/>
                <a:ea typeface="+mj-ea"/>
              </a:rPr>
              <a:t>1996</a:t>
            </a:r>
            <a:r>
              <a:rPr lang="zh-TW" altLang="en-US" sz="4400" dirty="0" smtClean="0">
                <a:solidFill>
                  <a:srgbClr val="0033CC"/>
                </a:solidFill>
                <a:latin typeface="+mj-ea"/>
                <a:ea typeface="+mj-ea"/>
              </a:rPr>
              <a:t>年諾貝爾文學獎得主</a:t>
            </a:r>
            <a:endParaRPr lang="en-US" altLang="zh-TW" sz="4400" dirty="0" smtClean="0">
              <a:solidFill>
                <a:srgbClr val="0033CC"/>
              </a:solidFill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4400" dirty="0" smtClean="0">
                <a:solidFill>
                  <a:srgbClr val="0033CC"/>
                </a:solidFill>
                <a:latin typeface="+mj-ea"/>
                <a:ea typeface="+mj-ea"/>
              </a:rPr>
              <a:t>有「詩歌界的莫扎特」美稱</a:t>
            </a:r>
            <a:endParaRPr lang="en-US" altLang="zh-TW" sz="4400" dirty="0" smtClean="0">
              <a:solidFill>
                <a:srgbClr val="0033CC"/>
              </a:solidFill>
              <a:latin typeface="+mj-ea"/>
              <a:ea typeface="+mj-ea"/>
            </a:endParaRPr>
          </a:p>
          <a:p>
            <a:pPr algn="ctr">
              <a:buNone/>
            </a:pPr>
            <a:endParaRPr lang="zh-TW" altLang="en-US" sz="6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zh-TW" sz="4400" dirty="0" smtClean="0">
                <a:latin typeface="+mj-ea"/>
                <a:ea typeface="+mj-ea"/>
              </a:rPr>
              <a:t>這首辛波絲卡</a:t>
            </a:r>
            <a:r>
              <a:rPr lang="zh-TW" altLang="en-US" sz="4400" dirty="0" smtClean="0">
                <a:latin typeface="+mj-ea"/>
                <a:ea typeface="+mj-ea"/>
              </a:rPr>
              <a:t>的詩</a:t>
            </a:r>
            <a:r>
              <a:rPr lang="zh-TW" altLang="zh-TW" sz="4400" dirty="0" smtClean="0">
                <a:latin typeface="+mj-ea"/>
                <a:ea typeface="+mj-ea"/>
              </a:rPr>
              <a:t>是好詩，卻太深了</a:t>
            </a:r>
            <a:endParaRPr lang="en-US" altLang="zh-TW" sz="4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4400" dirty="0" smtClean="0">
                <a:latin typeface="+mj-ea"/>
                <a:ea typeface="+mj-ea"/>
              </a:rPr>
              <a:t>，沒有真吃過苦磨練過的人寫不出刻骨感想。</a:t>
            </a:r>
            <a:r>
              <a:rPr lang="en-US" altLang="zh-TW" sz="4400" dirty="0" smtClean="0">
                <a:latin typeface="+mj-ea"/>
                <a:ea typeface="+mj-ea"/>
              </a:rPr>
              <a:t/>
            </a:r>
            <a:br>
              <a:rPr lang="en-US" altLang="zh-TW" sz="4400" dirty="0" smtClean="0">
                <a:latin typeface="+mj-ea"/>
                <a:ea typeface="+mj-ea"/>
              </a:rPr>
            </a:br>
            <a:r>
              <a:rPr lang="zh-TW" altLang="zh-TW" sz="4400" dirty="0" smtClean="0">
                <a:latin typeface="+mj-ea"/>
                <a:ea typeface="+mj-ea"/>
              </a:rPr>
              <a:t>詩</a:t>
            </a:r>
            <a:r>
              <a:rPr lang="zh-TW" altLang="en-US" sz="4400" dirty="0" smtClean="0">
                <a:latin typeface="+mj-ea"/>
                <a:ea typeface="+mj-ea"/>
              </a:rPr>
              <a:t>的</a:t>
            </a:r>
            <a:r>
              <a:rPr lang="zh-TW" altLang="zh-TW" sz="4400" dirty="0" smtClean="0">
                <a:latin typeface="+mj-ea"/>
                <a:ea typeface="+mj-ea"/>
              </a:rPr>
              <a:t>結尾「超乎一切的美麗</a:t>
            </a:r>
            <a:r>
              <a:rPr lang="zh-TW" altLang="en-US" sz="4400" dirty="0" smtClean="0">
                <a:latin typeface="+mj-ea"/>
                <a:ea typeface="+mj-ea"/>
              </a:rPr>
              <a:t>，</a:t>
            </a:r>
            <a:r>
              <a:rPr lang="zh-TW" altLang="zh-TW" sz="4400" dirty="0" smtClean="0">
                <a:latin typeface="+mj-ea"/>
                <a:ea typeface="+mj-ea"/>
              </a:rPr>
              <a:t>就在此一</a:t>
            </a:r>
            <a:r>
              <a:rPr lang="zh-TW" altLang="en-US" sz="4400" dirty="0" smtClean="0">
                <a:latin typeface="+mj-ea"/>
                <a:ea typeface="+mj-ea"/>
              </a:rPr>
              <a:t>，</a:t>
            </a:r>
            <a:r>
              <a:rPr lang="zh-TW" altLang="zh-TW" sz="4400" dirty="0" smtClean="0">
                <a:latin typeface="+mj-ea"/>
                <a:ea typeface="+mj-ea"/>
              </a:rPr>
              <a:t>就在此一，剛剛消逝的，時刻」，中譯雖不錯，但還是有力道上的落差，小朋友怎會在緊緊張張裡好好瞭解這矛盾裡的微妙呢？</a:t>
            </a:r>
            <a:endParaRPr lang="zh-TW" altLang="en-US" sz="4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8900" dirty="0" smtClean="0"/>
              <a:t>文本解讀雖有困難</a:t>
            </a:r>
            <a:endParaRPr lang="zh-TW" altLang="en-US" sz="89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437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7200" dirty="0" smtClean="0">
                <a:latin typeface="+mj-ea"/>
                <a:ea typeface="+mj-ea"/>
              </a:rPr>
              <a:t>但是從題幹、選項</a:t>
            </a:r>
            <a:endParaRPr lang="en-US" altLang="zh-TW" sz="72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7200" dirty="0" smtClean="0">
                <a:latin typeface="+mj-ea"/>
                <a:ea typeface="+mj-ea"/>
              </a:rPr>
              <a:t>依然可以推出答案</a:t>
            </a:r>
            <a:endParaRPr lang="zh-TW" altLang="en-US" sz="72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b="1" dirty="0" smtClean="0"/>
              <a:t>結論</a:t>
            </a:r>
            <a:endParaRPr lang="zh-TW" altLang="en-US" sz="8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1917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7200" dirty="0" smtClean="0">
                <a:latin typeface="+mj-ea"/>
                <a:ea typeface="+mj-ea"/>
              </a:rPr>
              <a:t>取材 、題型、難易度</a:t>
            </a:r>
            <a:endParaRPr lang="en-US" altLang="zh-TW" sz="72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7200" dirty="0" smtClean="0">
                <a:latin typeface="+mj-ea"/>
                <a:ea typeface="+mj-ea"/>
              </a:rPr>
              <a:t>有基本的</a:t>
            </a:r>
            <a:r>
              <a:rPr lang="zh-TW" altLang="en-US" sz="7200" dirty="0" smtClean="0">
                <a:solidFill>
                  <a:srgbClr val="FF0000"/>
                </a:solidFill>
                <a:latin typeface="+mj-ea"/>
                <a:ea typeface="+mj-ea"/>
              </a:rPr>
              <a:t>穩定性</a:t>
            </a:r>
            <a:endParaRPr lang="zh-TW" altLang="en-US" sz="7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en-US" altLang="zh-TW" sz="8000" b="1" dirty="0" smtClean="0">
                <a:solidFill>
                  <a:srgbClr val="0033CC"/>
                </a:solidFill>
              </a:rPr>
              <a:t>104</a:t>
            </a:r>
            <a:r>
              <a:rPr lang="zh-TW" altLang="en-US" sz="8000" b="1" dirty="0" smtClean="0">
                <a:solidFill>
                  <a:srgbClr val="0033CC"/>
                </a:solidFill>
              </a:rPr>
              <a:t>較難題目</a:t>
            </a:r>
            <a:endParaRPr lang="zh-TW" altLang="en-US" sz="8000" b="1" dirty="0">
              <a:solidFill>
                <a:srgbClr val="0033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pPr>
              <a:buNone/>
            </a:pPr>
            <a:r>
              <a:rPr lang="zh-TW" altLang="en-US" sz="6000" dirty="0" smtClean="0">
                <a:solidFill>
                  <a:srgbClr val="FF0000"/>
                </a:solidFill>
                <a:latin typeface="+mj-ea"/>
                <a:ea typeface="+mj-ea"/>
              </a:rPr>
              <a:t>單題</a:t>
            </a:r>
            <a:r>
              <a:rPr lang="zh-TW" altLang="en-US" sz="6000" dirty="0" smtClean="0">
                <a:latin typeface="+mj-ea"/>
                <a:ea typeface="+mj-ea"/>
              </a:rPr>
              <a:t>：</a:t>
            </a:r>
            <a:endParaRPr lang="en-US" altLang="zh-TW" sz="6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6000" dirty="0" smtClean="0">
                <a:latin typeface="+mj-ea"/>
                <a:ea typeface="+mj-ea"/>
              </a:rPr>
              <a:t>27 </a:t>
            </a:r>
            <a:r>
              <a:rPr lang="zh-TW" altLang="en-US" sz="6000" dirty="0" smtClean="0">
                <a:latin typeface="+mj-ea"/>
                <a:ea typeface="+mj-ea"/>
              </a:rPr>
              <a:t>、</a:t>
            </a:r>
            <a:r>
              <a:rPr lang="en-US" altLang="zh-TW" sz="6000" dirty="0" smtClean="0">
                <a:latin typeface="+mj-ea"/>
                <a:ea typeface="+mj-ea"/>
              </a:rPr>
              <a:t>30</a:t>
            </a:r>
            <a:r>
              <a:rPr lang="zh-TW" altLang="en-US" sz="6000" dirty="0" smtClean="0">
                <a:latin typeface="+mj-ea"/>
                <a:ea typeface="+mj-ea"/>
              </a:rPr>
              <a:t>、</a:t>
            </a:r>
            <a:r>
              <a:rPr lang="en-US" altLang="zh-TW" sz="6000" dirty="0" smtClean="0">
                <a:latin typeface="+mj-ea"/>
                <a:ea typeface="+mj-ea"/>
              </a:rPr>
              <a:t>31</a:t>
            </a:r>
            <a:r>
              <a:rPr lang="zh-TW" altLang="en-US" sz="6000" dirty="0" smtClean="0">
                <a:latin typeface="+mj-ea"/>
                <a:ea typeface="+mj-ea"/>
              </a:rPr>
              <a:t>、</a:t>
            </a:r>
            <a:r>
              <a:rPr lang="en-US" altLang="zh-TW" sz="6000" dirty="0" smtClean="0">
                <a:latin typeface="+mj-ea"/>
                <a:ea typeface="+mj-ea"/>
              </a:rPr>
              <a:t>32</a:t>
            </a:r>
          </a:p>
          <a:p>
            <a:pPr>
              <a:buNone/>
            </a:pPr>
            <a:r>
              <a:rPr lang="zh-TW" altLang="en-US" sz="6000" dirty="0" smtClean="0">
                <a:solidFill>
                  <a:srgbClr val="FF0000"/>
                </a:solidFill>
                <a:latin typeface="+mj-ea"/>
                <a:ea typeface="+mj-ea"/>
              </a:rPr>
              <a:t>題組</a:t>
            </a:r>
            <a:r>
              <a:rPr lang="zh-TW" altLang="en-US" sz="6000" dirty="0" smtClean="0">
                <a:latin typeface="+mj-ea"/>
                <a:ea typeface="+mj-ea"/>
              </a:rPr>
              <a:t>： </a:t>
            </a:r>
            <a:endParaRPr lang="en-US" altLang="zh-TW" sz="6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6000" dirty="0" smtClean="0">
                <a:latin typeface="+mj-ea"/>
                <a:ea typeface="+mj-ea"/>
              </a:rPr>
              <a:t>45</a:t>
            </a:r>
            <a:r>
              <a:rPr lang="zh-TW" altLang="en-US" sz="6000" dirty="0" smtClean="0">
                <a:latin typeface="+mj-ea"/>
                <a:ea typeface="+mj-ea"/>
              </a:rPr>
              <a:t>、</a:t>
            </a:r>
            <a:r>
              <a:rPr lang="en-US" altLang="zh-TW" sz="6000" dirty="0" smtClean="0">
                <a:latin typeface="+mj-ea"/>
                <a:ea typeface="+mj-ea"/>
              </a:rPr>
              <a:t>46</a:t>
            </a:r>
            <a:r>
              <a:rPr lang="zh-TW" altLang="en-US" sz="6000" dirty="0" smtClean="0">
                <a:latin typeface="+mj-ea"/>
                <a:ea typeface="+mj-ea"/>
              </a:rPr>
              <a:t>、</a:t>
            </a:r>
            <a:r>
              <a:rPr lang="en-US" altLang="zh-TW" sz="6000" dirty="0" smtClean="0">
                <a:latin typeface="+mj-ea"/>
                <a:ea typeface="+mj-ea"/>
              </a:rPr>
              <a:t>47</a:t>
            </a:r>
            <a:r>
              <a:rPr lang="zh-TW" altLang="en-US" sz="6000" dirty="0" smtClean="0">
                <a:latin typeface="+mj-ea"/>
                <a:ea typeface="+mj-ea"/>
              </a:rPr>
              <a:t>、</a:t>
            </a:r>
            <a:r>
              <a:rPr lang="en-US" altLang="zh-TW" sz="6000" dirty="0" smtClean="0">
                <a:latin typeface="+mj-ea"/>
                <a:ea typeface="+mj-ea"/>
              </a:rPr>
              <a:t>48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8000" b="1" dirty="0" smtClean="0">
                <a:solidFill>
                  <a:srgbClr val="0033CC"/>
                </a:solidFill>
                <a:latin typeface="+mj-ea"/>
                <a:ea typeface="+mj-ea"/>
              </a:rPr>
              <a:t>敬請指教</a:t>
            </a:r>
            <a:endParaRPr lang="en-US" altLang="zh-TW" sz="8000" b="1" dirty="0" smtClean="0">
              <a:solidFill>
                <a:srgbClr val="0033CC"/>
              </a:solidFill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8000" b="1" dirty="0" smtClean="0">
                <a:solidFill>
                  <a:srgbClr val="0033CC"/>
                </a:solidFill>
                <a:latin typeface="+mj-ea"/>
                <a:ea typeface="+mj-ea"/>
              </a:rPr>
              <a:t>歡迎討論交流</a:t>
            </a:r>
            <a:endParaRPr lang="zh-TW" altLang="en-US" sz="8000" b="1" dirty="0">
              <a:solidFill>
                <a:srgbClr val="0033C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9600" b="1" dirty="0" smtClean="0">
                <a:solidFill>
                  <a:srgbClr val="0033CC"/>
                </a:solidFill>
                <a:latin typeface="+mj-ea"/>
                <a:ea typeface="+mj-ea"/>
              </a:rPr>
              <a:t>難易度</a:t>
            </a:r>
            <a:endParaRPr lang="zh-TW" altLang="en-US" sz="9600" b="1" dirty="0">
              <a:solidFill>
                <a:srgbClr val="0033C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8900" b="1" dirty="0" smtClean="0"/>
              <a:t>文言多</a:t>
            </a:r>
            <a:r>
              <a:rPr lang="zh-TW" altLang="en-US" sz="8900" b="1" dirty="0" smtClean="0"/>
              <a:t>   </a:t>
            </a:r>
            <a:r>
              <a:rPr lang="zh-TW" altLang="zh-TW" sz="8900" b="1" dirty="0" smtClean="0"/>
              <a:t>白話長 </a:t>
            </a:r>
            <a:r>
              <a:rPr lang="en-US" altLang="zh-TW" sz="8900" b="1" dirty="0" smtClean="0"/>
              <a:t/>
            </a:r>
            <a:br>
              <a:rPr lang="en-US" altLang="zh-TW" sz="8900" b="1" dirty="0" smtClean="0"/>
            </a:br>
            <a:r>
              <a:rPr lang="zh-TW" altLang="zh-TW" sz="8900" b="1" dirty="0" smtClean="0"/>
              <a:t>考完國文哀哀叫</a:t>
            </a:r>
            <a:endParaRPr lang="zh-TW" altLang="en-US" sz="89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823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sz="7200" b="1" dirty="0" smtClean="0">
                <a:solidFill>
                  <a:srgbClr val="FF0000"/>
                </a:solidFill>
                <a:latin typeface="+mj-ea"/>
                <a:ea typeface="+mj-ea"/>
              </a:rPr>
              <a:t>考生</a:t>
            </a:r>
            <a:r>
              <a:rPr lang="zh-TW" altLang="zh-TW" sz="7200" b="1" dirty="0" smtClean="0">
                <a:latin typeface="+mj-ea"/>
                <a:ea typeface="+mj-ea"/>
              </a:rPr>
              <a:t>：文言文</a:t>
            </a:r>
            <a:r>
              <a:rPr lang="zh-TW" altLang="en-US" sz="7200" b="1" dirty="0" smtClean="0">
                <a:latin typeface="+mj-ea"/>
                <a:ea typeface="+mj-ea"/>
              </a:rPr>
              <a:t>  </a:t>
            </a:r>
            <a:r>
              <a:rPr lang="zh-TW" altLang="zh-TW" sz="7200" b="1" dirty="0" smtClean="0">
                <a:solidFill>
                  <a:srgbClr val="FF0000"/>
                </a:solidFill>
                <a:latin typeface="+mj-ea"/>
                <a:ea typeface="+mj-ea"/>
              </a:rPr>
              <a:t>好多</a:t>
            </a:r>
            <a:r>
              <a:rPr lang="zh-TW" altLang="zh-TW" sz="7200" b="1" dirty="0" smtClean="0">
                <a:latin typeface="+mj-ea"/>
                <a:ea typeface="+mj-ea"/>
              </a:rPr>
              <a:t> </a:t>
            </a:r>
            <a:endParaRPr lang="en-US" altLang="zh-TW" sz="72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7200" b="1" dirty="0" smtClean="0">
                <a:latin typeface="+mj-ea"/>
                <a:ea typeface="+mj-ea"/>
              </a:rPr>
              <a:t>            </a:t>
            </a:r>
            <a:r>
              <a:rPr lang="zh-TW" altLang="zh-TW" sz="7200" b="1" dirty="0" smtClean="0">
                <a:latin typeface="+mj-ea"/>
                <a:ea typeface="+mj-ea"/>
              </a:rPr>
              <a:t>會考國文</a:t>
            </a:r>
            <a:r>
              <a:rPr lang="zh-TW" altLang="en-US" sz="7200" b="1" dirty="0" smtClean="0">
                <a:latin typeface="+mj-ea"/>
                <a:ea typeface="+mj-ea"/>
              </a:rPr>
              <a:t>  </a:t>
            </a:r>
            <a:r>
              <a:rPr lang="zh-TW" altLang="zh-TW" sz="7200" b="1" dirty="0" smtClean="0">
                <a:solidFill>
                  <a:srgbClr val="FF0000"/>
                </a:solidFill>
                <a:latin typeface="+mj-ea"/>
                <a:ea typeface="+mj-ea"/>
              </a:rPr>
              <a:t>難</a:t>
            </a:r>
            <a:endParaRPr lang="zh-TW" altLang="zh-TW" sz="72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8000" b="1" dirty="0" smtClean="0"/>
              <a:t/>
            </a:r>
            <a:br>
              <a:rPr lang="en-US" altLang="zh-TW" sz="8000" b="1" dirty="0" smtClean="0"/>
            </a:br>
            <a:r>
              <a:rPr lang="zh-TW" altLang="zh-TW" sz="8900" b="1" dirty="0" smtClean="0"/>
              <a:t>國文圖表多</a:t>
            </a:r>
            <a:r>
              <a:rPr lang="en-US" altLang="zh-TW" sz="8900" b="1" dirty="0" smtClean="0"/>
              <a:t/>
            </a:r>
            <a:br>
              <a:rPr lang="en-US" altLang="zh-TW" sz="8900" b="1" dirty="0" smtClean="0"/>
            </a:br>
            <a:endParaRPr lang="zh-TW" altLang="en-US" sz="89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3615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zh-TW" sz="7200" b="1" dirty="0" smtClean="0">
                <a:solidFill>
                  <a:srgbClr val="FF0000"/>
                </a:solidFill>
                <a:latin typeface="+mj-ea"/>
                <a:ea typeface="+mj-ea"/>
              </a:rPr>
              <a:t>老師</a:t>
            </a:r>
            <a:r>
              <a:rPr lang="zh-TW" altLang="zh-TW" sz="7200" b="1" dirty="0" smtClean="0">
                <a:latin typeface="+mj-ea"/>
                <a:ea typeface="+mj-ea"/>
              </a:rPr>
              <a:t>：像考社會自然</a:t>
            </a:r>
            <a:endParaRPr lang="zh-TW" altLang="en-US" sz="7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5400" dirty="0" smtClean="0">
                <a:latin typeface="+mj-ea"/>
              </a:rPr>
              <a:t/>
            </a:r>
            <a:br>
              <a:rPr lang="en-US" altLang="zh-TW" sz="5400" dirty="0" smtClean="0">
                <a:latin typeface="+mj-ea"/>
              </a:rPr>
            </a:br>
            <a:r>
              <a:rPr lang="zh-TW" altLang="en-US" sz="8900" b="1" dirty="0" smtClean="0">
                <a:solidFill>
                  <a:srgbClr val="0033CC"/>
                </a:solidFill>
                <a:latin typeface="+mj-ea"/>
              </a:rPr>
              <a:t>釐清</a:t>
            </a:r>
            <a:r>
              <a:rPr lang="zh-TW" altLang="en-US" sz="8900" dirty="0" smtClean="0">
                <a:solidFill>
                  <a:schemeClr val="tx1"/>
                </a:solidFill>
                <a:latin typeface="+mj-ea"/>
              </a:rPr>
              <a:t>說法</a:t>
            </a:r>
            <a:endParaRPr lang="zh-TW" altLang="en-US" sz="89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8000" b="1" dirty="0" smtClean="0">
                <a:solidFill>
                  <a:srgbClr val="0033CC"/>
                </a:solidFill>
                <a:latin typeface="+mj-ea"/>
                <a:ea typeface="+mj-ea"/>
              </a:rPr>
              <a:t>理性</a:t>
            </a:r>
            <a:r>
              <a:rPr lang="zh-TW" altLang="en-US" sz="8000" dirty="0" smtClean="0">
                <a:latin typeface="+mj-ea"/>
                <a:ea typeface="+mj-ea"/>
              </a:rPr>
              <a:t>解析</a:t>
            </a:r>
            <a:endParaRPr lang="en-US" altLang="zh-TW" sz="80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b="1" dirty="0" smtClean="0">
                <a:latin typeface="+mj-ea"/>
              </a:rPr>
              <a:t>  多乎？  難乎？</a:t>
            </a:r>
            <a:endParaRPr lang="zh-TW" altLang="en-US" sz="8800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99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8000" b="1" dirty="0" smtClean="0">
                <a:latin typeface="+mj-ea"/>
                <a:ea typeface="+mj-ea"/>
              </a:rPr>
              <a:t>以</a:t>
            </a:r>
            <a:r>
              <a:rPr lang="zh-TW" altLang="en-US" sz="8000" b="1" dirty="0" smtClean="0">
                <a:solidFill>
                  <a:srgbClr val="FF0000"/>
                </a:solidFill>
                <a:latin typeface="+mj-ea"/>
                <a:ea typeface="+mj-ea"/>
              </a:rPr>
              <a:t>數字</a:t>
            </a:r>
            <a:r>
              <a:rPr lang="zh-TW" altLang="en-US" sz="8000" b="1" dirty="0" smtClean="0">
                <a:latin typeface="+mj-ea"/>
                <a:ea typeface="+mj-ea"/>
              </a:rPr>
              <a:t>來說話</a:t>
            </a:r>
            <a:endParaRPr lang="zh-TW" altLang="en-US" sz="80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b="1" dirty="0" smtClean="0"/>
              <a:t>  多乎？</a:t>
            </a:r>
            <a:endParaRPr lang="zh-TW" altLang="en-US" sz="8000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1700808"/>
          <a:ext cx="9144000" cy="5245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2"/>
                <a:gridCol w="3402124"/>
                <a:gridCol w="3402124"/>
              </a:tblGrid>
              <a:tr h="1128258">
                <a:tc>
                  <a:txBody>
                    <a:bodyPr/>
                    <a:lstStyle/>
                    <a:p>
                      <a:pPr algn="ctr"/>
                      <a:endParaRPr lang="zh-TW" altLang="en-US" sz="6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600" dirty="0" smtClean="0">
                          <a:latin typeface="+mj-ea"/>
                          <a:ea typeface="+mj-ea"/>
                        </a:rPr>
                        <a:t>文言</a:t>
                      </a:r>
                      <a:endParaRPr lang="zh-TW" altLang="en-US" sz="6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600" dirty="0" smtClean="0">
                          <a:latin typeface="+mj-ea"/>
                          <a:ea typeface="+mj-ea"/>
                        </a:rPr>
                        <a:t>圖表</a:t>
                      </a:r>
                      <a:endParaRPr lang="zh-TW" altLang="en-US" sz="6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4492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600" b="1" dirty="0" smtClean="0">
                          <a:solidFill>
                            <a:srgbClr val="0033CC"/>
                          </a:solidFill>
                          <a:latin typeface="+mj-ea"/>
                          <a:ea typeface="+mj-ea"/>
                        </a:rPr>
                        <a:t>102</a:t>
                      </a:r>
                      <a:endParaRPr lang="zh-TW" altLang="en-US" sz="6600" b="1" dirty="0">
                        <a:solidFill>
                          <a:srgbClr val="0033C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600" dirty="0" smtClean="0">
                          <a:latin typeface="+mj-ea"/>
                          <a:ea typeface="+mj-ea"/>
                        </a:rPr>
                        <a:t>12</a:t>
                      </a:r>
                      <a:endParaRPr lang="zh-TW" altLang="en-US" sz="6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600" dirty="0" smtClean="0">
                          <a:latin typeface="+mj-ea"/>
                          <a:ea typeface="+mj-ea"/>
                        </a:rPr>
                        <a:t>3</a:t>
                      </a:r>
                      <a:endParaRPr lang="zh-TW" altLang="en-US" sz="6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333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600" b="1" dirty="0" smtClean="0">
                          <a:solidFill>
                            <a:srgbClr val="0033CC"/>
                          </a:solidFill>
                          <a:latin typeface="+mj-ea"/>
                          <a:ea typeface="+mj-ea"/>
                        </a:rPr>
                        <a:t>103</a:t>
                      </a:r>
                      <a:endParaRPr lang="zh-TW" altLang="en-US" sz="6600" b="1" dirty="0" smtClean="0">
                        <a:solidFill>
                          <a:srgbClr val="0033C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600" dirty="0" smtClean="0">
                          <a:latin typeface="+mj-ea"/>
                          <a:ea typeface="+mj-ea"/>
                        </a:rPr>
                        <a:t>14</a:t>
                      </a:r>
                      <a:endParaRPr lang="zh-TW" altLang="en-US" sz="6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600" dirty="0" smtClean="0">
                          <a:latin typeface="+mj-ea"/>
                          <a:ea typeface="+mj-ea"/>
                        </a:rPr>
                        <a:t>3</a:t>
                      </a:r>
                      <a:endParaRPr lang="zh-TW" altLang="en-US" sz="6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333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600" b="1" dirty="0" smtClean="0">
                          <a:solidFill>
                            <a:srgbClr val="0033CC"/>
                          </a:solidFill>
                          <a:latin typeface="+mj-ea"/>
                          <a:ea typeface="+mj-ea"/>
                        </a:rPr>
                        <a:t>104</a:t>
                      </a:r>
                      <a:endParaRPr lang="zh-TW" altLang="en-US" sz="6600" b="1" dirty="0" smtClean="0">
                        <a:solidFill>
                          <a:srgbClr val="0033CC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600" dirty="0" smtClean="0">
                          <a:latin typeface="+mj-ea"/>
                          <a:ea typeface="+mj-ea"/>
                        </a:rPr>
                        <a:t>16</a:t>
                      </a:r>
                      <a:endParaRPr lang="zh-TW" altLang="en-US" sz="6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600" dirty="0" smtClean="0">
                          <a:latin typeface="+mj-ea"/>
                          <a:ea typeface="+mj-ea"/>
                        </a:rPr>
                        <a:t>4</a:t>
                      </a:r>
                      <a:endParaRPr lang="zh-TW" altLang="en-US" sz="66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733</TotalTime>
  <Words>988</Words>
  <Application>Microsoft Office PowerPoint</Application>
  <PresentationFormat>如螢幕大小 (4:3)</PresentationFormat>
  <Paragraphs>246</Paragraphs>
  <Slides>35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流線</vt:lpstr>
      <vt:lpstr>由104年會考 掌握命題趨勢</vt:lpstr>
      <vt:lpstr>投影片 2</vt:lpstr>
      <vt:lpstr>投影片 3</vt:lpstr>
      <vt:lpstr>投影片 4</vt:lpstr>
      <vt:lpstr>    文言多   白話長  考完國文哀哀叫</vt:lpstr>
      <vt:lpstr>   國文圖表多 </vt:lpstr>
      <vt:lpstr> 釐清說法</vt:lpstr>
      <vt:lpstr>  多乎？  難乎？</vt:lpstr>
      <vt:lpstr>  多乎？</vt:lpstr>
      <vt:lpstr> 難乎？ 103年國中教育會考各科試題通過率分析</vt:lpstr>
      <vt:lpstr>投影片 11</vt:lpstr>
      <vt:lpstr>投影片 12</vt:lpstr>
      <vt:lpstr>投影片 13</vt:lpstr>
      <vt:lpstr>具體難易度</vt:lpstr>
      <vt:lpstr>103年會考國文科能力等級 加標示人數百分比統計表</vt:lpstr>
      <vt:lpstr>104年會考國文科能力等級 加標示人數百分比統計表</vt:lpstr>
      <vt:lpstr>投影片 17</vt:lpstr>
      <vt:lpstr>取材</vt:lpstr>
      <vt:lpstr>純文字閱讀以外……</vt:lpstr>
      <vt:lpstr> 取材突破傳統？</vt:lpstr>
      <vt:lpstr>考生回饋：難點、重點</vt:lpstr>
      <vt:lpstr>投影片 22</vt:lpstr>
      <vt:lpstr>103教育會考問與答</vt:lpstr>
      <vt:lpstr>投影片 24</vt:lpstr>
      <vt:lpstr>投影片 25</vt:lpstr>
      <vt:lpstr>投影片 26</vt:lpstr>
      <vt:lpstr>統整內容、聚焦重點</vt:lpstr>
      <vt:lpstr>104年的突破</vt:lpstr>
      <vt:lpstr>104年的改變</vt:lpstr>
      <vt:lpstr>投影片 30</vt:lpstr>
      <vt:lpstr> 文本解讀雖有困難</vt:lpstr>
      <vt:lpstr>結論</vt:lpstr>
      <vt:lpstr>投影片 33</vt:lpstr>
      <vt:lpstr>104較難題目</vt:lpstr>
      <vt:lpstr>投影片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解析104會考題型</dc:title>
  <cp:lastModifiedBy>User</cp:lastModifiedBy>
  <cp:revision>119</cp:revision>
  <dcterms:modified xsi:type="dcterms:W3CDTF">2015-06-18T02:53:18Z</dcterms:modified>
</cp:coreProperties>
</file>