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7065" r:id="rId1"/>
  </p:sldMasterIdLst>
  <p:notesMasterIdLst>
    <p:notesMasterId r:id="rId22"/>
  </p:notesMasterIdLst>
  <p:handoutMasterIdLst>
    <p:handoutMasterId r:id="rId23"/>
  </p:handoutMasterIdLst>
  <p:sldIdLst>
    <p:sldId id="367" r:id="rId2"/>
    <p:sldId id="327" r:id="rId3"/>
    <p:sldId id="457" r:id="rId4"/>
    <p:sldId id="466" r:id="rId5"/>
    <p:sldId id="468" r:id="rId6"/>
    <p:sldId id="470" r:id="rId7"/>
    <p:sldId id="467" r:id="rId8"/>
    <p:sldId id="436" r:id="rId9"/>
    <p:sldId id="471" r:id="rId10"/>
    <p:sldId id="463" r:id="rId11"/>
    <p:sldId id="455" r:id="rId12"/>
    <p:sldId id="464" r:id="rId13"/>
    <p:sldId id="472" r:id="rId14"/>
    <p:sldId id="456" r:id="rId15"/>
    <p:sldId id="465" r:id="rId16"/>
    <p:sldId id="473" r:id="rId17"/>
    <p:sldId id="475" r:id="rId18"/>
    <p:sldId id="476" r:id="rId19"/>
    <p:sldId id="458" r:id="rId20"/>
    <p:sldId id="478" r:id="rId21"/>
  </p:sldIdLst>
  <p:sldSz cx="9144000" cy="6858000" type="screen4x3"/>
  <p:notesSz cx="6669088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DDDD"/>
    <a:srgbClr val="FFCCCC"/>
    <a:srgbClr val="CC99FF"/>
    <a:srgbClr val="00CC99"/>
    <a:srgbClr val="E8E8E8"/>
    <a:srgbClr val="FFE5E5"/>
    <a:srgbClr val="CECECE"/>
    <a:srgbClr val="353535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41" autoAdjust="0"/>
    <p:restoredTop sz="94353" autoAdjust="0"/>
  </p:normalViewPr>
  <p:slideViewPr>
    <p:cSldViewPr>
      <p:cViewPr varScale="1">
        <p:scale>
          <a:sx n="69" d="100"/>
          <a:sy n="69" d="100"/>
        </p:scale>
        <p:origin x="15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6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2609D964-EE40-4BF5-AFD5-6171072796D3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FB5ABFD-C71F-4500-A3E5-90FDAA87483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45689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E93DD6C-7CE5-4C4E-803F-D315FEF2901E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4FCE950A-8BB5-4E64-AF99-CFC645C73A9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157580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E93DD6C-7CE5-4C4E-803F-D315FEF2901E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CE950A-8BB5-4E64-AF99-CFC645C73A92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816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E93DD6C-7CE5-4C4E-803F-D315FEF2901E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CE950A-8BB5-4E64-AF99-CFC645C73A92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832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E93DD6C-7CE5-4C4E-803F-D315FEF2901E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CE950A-8BB5-4E64-AF99-CFC645C73A92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0979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E93DD6C-7CE5-4C4E-803F-D315FEF2901E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CE950A-8BB5-4E64-AF99-CFC645C73A92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7525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E93DD6C-7CE5-4C4E-803F-D315FEF2901E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CE950A-8BB5-4E64-AF99-CFC645C73A92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6989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E93DD6C-7CE5-4C4E-803F-D315FEF2901E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CE950A-8BB5-4E64-AF99-CFC645C73A92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5240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E93DD6C-7CE5-4C4E-803F-D315FEF2901E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CE950A-8BB5-4E64-AF99-CFC645C73A92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3339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E93DD6C-7CE5-4C4E-803F-D315FEF2901E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CE950A-8BB5-4E64-AF99-CFC645C73A92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7974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E93DD6C-7CE5-4C4E-803F-D315FEF2901E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CE950A-8BB5-4E64-AF99-CFC645C73A92}" type="slidenum">
              <a:rPr lang="zh-TW" altLang="en-US" smtClean="0"/>
              <a:pPr>
                <a:defRPr/>
              </a:pPr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3238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9F9C40-A57E-49A5-8F9B-3E9945DB8690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7C25F149-97C5-4CD7-8BC4-26FF637E90D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564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95991-C7D2-4413-B599-3952E1FE74BF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45D9DE55-0FB4-451D-9CC8-94D03AFF2C7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9068996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95991-C7D2-4413-B599-3952E1FE74BF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45D9DE55-0FB4-451D-9CC8-94D03AFF2C7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0859951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95991-C7D2-4413-B599-3952E1FE74BF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5D9DE55-0FB4-451D-9CC8-94D03AFF2C7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091017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95991-C7D2-4413-B599-3952E1FE74BF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5D9DE55-0FB4-451D-9CC8-94D03AFF2C7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2109029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95991-C7D2-4413-B599-3952E1FE74BF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5D9DE55-0FB4-451D-9CC8-94D03AFF2C7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0967732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0F7AD8-BF81-42B7-9114-F415633FFA28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00508-891C-4A1B-91B3-39A891D361E7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798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2B5DC0-8BF5-41D0-B980-68B7C1EA959E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5F23C0-37B0-4488-8DC0-DA8E55E25DA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009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05A47-06A5-44A5-BADF-12BDAF3F9BE0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5429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1E18AA-B047-4EAB-86DB-DDEB39CB7D62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E493CED4-0E6D-41D1-99CC-407D003CE51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112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5A751B-0CF9-458E-B1CC-0D9630076C07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0AEAFFF4-9B6E-407B-9EFB-31481912490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8803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CB7119-B28B-49D6-8912-58E0E929BF27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0A9CD694-D418-46D7-853C-9ADC300D0AE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5578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D5905E-6F87-4067-9025-FE22F809D382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F8017-55FC-43F0-B2E9-B8ADBCC2057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2634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AAFEC4-448A-4A32-9E9E-E016CB22AC1E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B38B1-CCCB-419F-B118-1DE894F0E12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140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A28DBF-88C3-4D79-BCE8-C2B7F56FB67D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92A4C-F1DC-4569-B9E2-94AB6BE553A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8869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E5D89E-7CB1-4F15-BD28-5A9979796F24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76C22800-7205-43D3-AFA5-D78B85BDB19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587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3B95991-C7D2-4413-B599-3952E1FE74BF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45D9DE55-0FB4-451D-9CC8-94D03AFF2C7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058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066" r:id="rId1"/>
    <p:sldLayoutId id="2147487067" r:id="rId2"/>
    <p:sldLayoutId id="2147487068" r:id="rId3"/>
    <p:sldLayoutId id="2147487069" r:id="rId4"/>
    <p:sldLayoutId id="2147487070" r:id="rId5"/>
    <p:sldLayoutId id="2147487071" r:id="rId6"/>
    <p:sldLayoutId id="2147487072" r:id="rId7"/>
    <p:sldLayoutId id="2147487073" r:id="rId8"/>
    <p:sldLayoutId id="2147487074" r:id="rId9"/>
    <p:sldLayoutId id="2147487075" r:id="rId10"/>
    <p:sldLayoutId id="2147487076" r:id="rId11"/>
    <p:sldLayoutId id="2147487077" r:id="rId12"/>
    <p:sldLayoutId id="2147487078" r:id="rId13"/>
    <p:sldLayoutId id="2147487079" r:id="rId14"/>
    <p:sldLayoutId id="2147487080" r:id="rId15"/>
    <p:sldLayoutId id="2147487081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03648" y="692696"/>
            <a:ext cx="6508802" cy="158417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zh-TW" altLang="en-US" sz="4800" b="0" dirty="0" smtClean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4800" b="1" dirty="0" smtClean="0">
                <a:solidFill>
                  <a:srgbClr val="0070C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臺北市</a:t>
            </a:r>
            <a:r>
              <a:rPr lang="zh-TW" altLang="en-US" sz="4800" b="1" dirty="0">
                <a:solidFill>
                  <a:srgbClr val="0070C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國教輔導團</a:t>
            </a:r>
            <a:r>
              <a:rPr lang="en-US" altLang="zh-TW" sz="4800" b="1" dirty="0">
                <a:solidFill>
                  <a:srgbClr val="0070C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b="1" dirty="0">
                <a:solidFill>
                  <a:srgbClr val="0070C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b="1" dirty="0" smtClean="0">
                <a:solidFill>
                  <a:srgbClr val="0070C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國中</a:t>
            </a:r>
            <a:r>
              <a:rPr lang="zh-TW" altLang="en-US" sz="4800" b="1" dirty="0">
                <a:solidFill>
                  <a:srgbClr val="0070C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特教輔導小組</a:t>
            </a:r>
          </a:p>
        </p:txBody>
      </p:sp>
      <p:sp>
        <p:nvSpPr>
          <p:cNvPr id="15362" name="副標題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8109195" cy="3856175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zh-TW" altLang="en-US" sz="59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特教執行成效評鑑籌備會議暨</a:t>
            </a:r>
            <a:endParaRPr lang="en-US" altLang="zh-TW" sz="59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59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107</a:t>
            </a:r>
            <a:r>
              <a:rPr lang="zh-TW" altLang="en-US" sz="59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學年度第</a:t>
            </a:r>
            <a:r>
              <a:rPr lang="en-US" altLang="zh-TW" sz="59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59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學期</a:t>
            </a:r>
            <a:endParaRPr lang="en-US" altLang="zh-TW" sz="59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59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期</a:t>
            </a:r>
            <a:r>
              <a:rPr lang="zh-TW" altLang="en-US" sz="59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末</a:t>
            </a:r>
            <a:r>
              <a:rPr lang="zh-TW" altLang="en-US" sz="59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團</a:t>
            </a:r>
            <a:r>
              <a:rPr lang="zh-TW" altLang="en-US" sz="59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務會議</a:t>
            </a:r>
            <a:endParaRPr lang="en-US" altLang="zh-TW" sz="59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48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4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4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108.1.15</a:t>
            </a:r>
            <a:r>
              <a:rPr lang="zh-TW" altLang="en-US" sz="4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（</a:t>
            </a:r>
            <a:r>
              <a:rPr lang="zh-TW" altLang="en-US" sz="4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二）</a:t>
            </a:r>
          </a:p>
        </p:txBody>
      </p:sp>
    </p:spTree>
    <p:extLst>
      <p:ext uri="{BB962C8B-B14F-4D97-AF65-F5344CB8AC3E}">
        <p14:creationId xmlns:p14="http://schemas.microsoft.com/office/powerpoint/2010/main" val="240432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03717" y="1498479"/>
            <a:ext cx="7496770" cy="4608513"/>
          </a:xfrm>
          <a:ln>
            <a:solidFill>
              <a:schemeClr val="bg1"/>
            </a:solidFill>
          </a:ln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＊決議：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7279F7-56D9-4A19-B97B-A65E2CB0FD14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17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>
          <a:xfrm>
            <a:off x="1113330" y="1340768"/>
            <a:ext cx="6942205" cy="813877"/>
          </a:xfrm>
        </p:spPr>
        <p:txBody>
          <a:bodyPr>
            <a:noAutofit/>
          </a:bodyPr>
          <a:lstStyle/>
          <a:p>
            <a:r>
              <a:rPr lang="zh-TW" altLang="en-US" b="1" dirty="0" smtClean="0">
                <a:solidFill>
                  <a:srgbClr val="0070C0"/>
                </a:solidFill>
              </a:rPr>
              <a:t>案由二：</a:t>
            </a:r>
            <a:r>
              <a:rPr lang="zh-TW" altLang="en-US" b="1" dirty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 </a:t>
            </a:r>
            <a:r>
              <a:rPr lang="en-US" altLang="zh-TW" b="1" dirty="0">
                <a:solidFill>
                  <a:srgbClr val="0000FF"/>
                </a:solidFill>
              </a:rPr>
              <a:t>106</a:t>
            </a:r>
            <a:r>
              <a:rPr lang="zh-TW" altLang="zh-TW" b="1" dirty="0">
                <a:solidFill>
                  <a:srgbClr val="0000FF"/>
                </a:solidFill>
              </a:rPr>
              <a:t>學年度追蹤評鑑未通過學校及</a:t>
            </a:r>
            <a:r>
              <a:rPr lang="en-US" altLang="zh-TW" b="1" dirty="0">
                <a:solidFill>
                  <a:srgbClr val="0000FF"/>
                </a:solidFill>
              </a:rPr>
              <a:t>106</a:t>
            </a:r>
            <a:r>
              <a:rPr lang="zh-TW" altLang="zh-TW" b="1" dirty="0">
                <a:solidFill>
                  <a:srgbClr val="0000FF"/>
                </a:solidFill>
              </a:rPr>
              <a:t>學年度追蹤評鑑雖通過但仍需持續提供協助之學校，後續輔導事宜，提請討論。</a:t>
            </a:r>
            <a:endParaRPr lang="en-US" altLang="zh-TW" sz="40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7279F7-56D9-4A19-B97B-A65E2CB0FD14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810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>
          <a:xfrm>
            <a:off x="1323204" y="563406"/>
            <a:ext cx="7215576" cy="813877"/>
          </a:xfrm>
        </p:spPr>
        <p:txBody>
          <a:bodyPr>
            <a:noAutofit/>
          </a:bodyPr>
          <a:lstStyle/>
          <a:p>
            <a:r>
              <a:rPr lang="zh-TW" altLang="en-US" b="1" dirty="0" smtClean="0">
                <a:solidFill>
                  <a:srgbClr val="0070C0"/>
                </a:solidFill>
              </a:rPr>
              <a:t>案由二</a:t>
            </a:r>
            <a:r>
              <a:rPr lang="zh-TW" altLang="en-US" b="1" dirty="0" smtClean="0">
                <a:solidFill>
                  <a:srgbClr val="0070C0"/>
                </a:solidFill>
              </a:rPr>
              <a:t>：</a:t>
            </a:r>
            <a:endParaRPr lang="en-US" altLang="zh-TW" sz="40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03717" y="1628800"/>
            <a:ext cx="7981180" cy="1296144"/>
          </a:xfrm>
          <a:ln>
            <a:solidFill>
              <a:schemeClr val="bg1"/>
            </a:solidFill>
          </a:ln>
        </p:spPr>
        <p:txBody>
          <a:bodyPr rtlCol="0">
            <a:noAutofit/>
          </a:bodyPr>
          <a:lstStyle/>
          <a:p>
            <a:pPr marL="0" lv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＊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說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明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zh-TW" sz="3600" dirty="0" smtClean="0"/>
              <a:t>入</a:t>
            </a:r>
            <a:r>
              <a:rPr lang="zh-TW" altLang="zh-TW" sz="3600" dirty="0"/>
              <a:t>校追蹤評鑑未通過學校：瑠公；追蹤評鑑雖通過但仍需持續提供協助之學校：忠孝、興福。</a:t>
            </a:r>
          </a:p>
          <a:p>
            <a:pPr lvl="0"/>
            <a:r>
              <a:rPr lang="zh-TW" altLang="zh-TW" sz="3600" dirty="0"/>
              <a:t>未通過學校後續輔導事宜，俟民生國中追蹤評鑑結果確認後與追蹤評鑑結果一同報局。</a:t>
            </a:r>
          </a:p>
          <a:p>
            <a:pPr marL="0" indent="0">
              <a:buNone/>
            </a:pP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7279F7-56D9-4A19-B97B-A65E2CB0FD14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592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4369" y="1340768"/>
            <a:ext cx="7709703" cy="4608513"/>
          </a:xfrm>
          <a:ln>
            <a:solidFill>
              <a:schemeClr val="bg1"/>
            </a:solidFill>
          </a:ln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＊決議：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7279F7-56D9-4A19-B97B-A65E2CB0FD14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280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>
          <a:xfrm>
            <a:off x="1074680" y="1484784"/>
            <a:ext cx="7425260" cy="813877"/>
          </a:xfrm>
        </p:spPr>
        <p:txBody>
          <a:bodyPr>
            <a:noAutofit/>
          </a:bodyPr>
          <a:lstStyle/>
          <a:p>
            <a:r>
              <a:rPr lang="zh-TW" altLang="en-US" b="1" dirty="0" smtClean="0">
                <a:solidFill>
                  <a:srgbClr val="0070C0"/>
                </a:solidFill>
              </a:rPr>
              <a:t>案由三</a:t>
            </a:r>
            <a:r>
              <a:rPr lang="zh-TW" altLang="en-US" b="1" dirty="0" smtClean="0">
                <a:solidFill>
                  <a:srgbClr val="0070C0"/>
                </a:solidFill>
              </a:rPr>
              <a:t>：</a:t>
            </a:r>
            <a:r>
              <a:rPr lang="en-US" altLang="zh-TW" b="1" dirty="0">
                <a:solidFill>
                  <a:srgbClr val="0000FF"/>
                </a:solidFill>
              </a:rPr>
              <a:t>106</a:t>
            </a:r>
            <a:r>
              <a:rPr lang="zh-TW" altLang="zh-TW" b="1" dirty="0">
                <a:solidFill>
                  <a:srgbClr val="0000FF"/>
                </a:solidFill>
              </a:rPr>
              <a:t>學年度執行成效評鑑結果為五等需重評之學校，於實施</a:t>
            </a:r>
            <a:r>
              <a:rPr lang="en-US" altLang="zh-TW" b="1" dirty="0">
                <a:solidFill>
                  <a:srgbClr val="0000FF"/>
                </a:solidFill>
              </a:rPr>
              <a:t>107</a:t>
            </a:r>
            <a:r>
              <a:rPr lang="zh-TW" altLang="zh-TW" b="1" dirty="0">
                <a:solidFill>
                  <a:srgbClr val="0000FF"/>
                </a:solidFill>
              </a:rPr>
              <a:t>學年特教執行成效評鑑前，是否提供相關輔導事宜，提請討論</a:t>
            </a:r>
            <a:r>
              <a:rPr lang="zh-TW" altLang="zh-TW" b="1" dirty="0"/>
              <a:t>。</a:t>
            </a:r>
            <a:endParaRPr lang="en-US" altLang="zh-TW" sz="40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7279F7-56D9-4A19-B97B-A65E2CB0FD14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346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>
          <a:xfrm>
            <a:off x="1096206" y="199095"/>
            <a:ext cx="6942205" cy="813877"/>
          </a:xfrm>
        </p:spPr>
        <p:txBody>
          <a:bodyPr>
            <a:noAutofit/>
          </a:bodyPr>
          <a:lstStyle/>
          <a:p>
            <a:r>
              <a:rPr lang="zh-TW" altLang="en-US" b="1" dirty="0" smtClean="0">
                <a:solidFill>
                  <a:srgbClr val="0070C0"/>
                </a:solidFill>
              </a:rPr>
              <a:t>案由三</a:t>
            </a:r>
            <a:r>
              <a:rPr lang="zh-TW" altLang="en-US" b="1" dirty="0" smtClean="0">
                <a:solidFill>
                  <a:srgbClr val="0070C0"/>
                </a:solidFill>
              </a:rPr>
              <a:t>：</a:t>
            </a:r>
            <a:endParaRPr lang="en-US" altLang="zh-TW" sz="40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6206" y="1002098"/>
            <a:ext cx="7981180" cy="3888432"/>
          </a:xfrm>
          <a:ln>
            <a:solidFill>
              <a:schemeClr val="bg1"/>
            </a:solidFill>
          </a:ln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＊說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明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TW" sz="3600" dirty="0" smtClean="0"/>
              <a:t>106</a:t>
            </a:r>
            <a:r>
              <a:rPr lang="zh-TW" altLang="zh-TW" sz="3600" dirty="0"/>
              <a:t>學年度執行成效評鑑結果為五等需重評之學校：成德國中、民生國中</a:t>
            </a:r>
            <a:r>
              <a:rPr lang="en-US" altLang="zh-TW" sz="3600" dirty="0"/>
              <a:t>(</a:t>
            </a:r>
            <a:r>
              <a:rPr lang="zh-TW" altLang="zh-TW" sz="3600" dirty="0"/>
              <a:t>身障類</a:t>
            </a:r>
            <a:r>
              <a:rPr lang="en-US" altLang="zh-TW" sz="3600" dirty="0"/>
              <a:t>)</a:t>
            </a:r>
            <a:r>
              <a:rPr lang="zh-TW" altLang="zh-TW" sz="3600" dirty="0"/>
              <a:t>。</a:t>
            </a:r>
          </a:p>
          <a:p>
            <a:pPr lvl="0"/>
            <a:r>
              <a:rPr lang="en-US" altLang="zh-TW" sz="3600" dirty="0"/>
              <a:t>107</a:t>
            </a:r>
            <a:r>
              <a:rPr lang="zh-TW" altLang="zh-TW" sz="3600" dirty="0"/>
              <a:t>學年度第一學期安排團員於追蹤評鑑前入校輔導，接受輔導學校皆回饋有得到實質幫助及具體成效。</a:t>
            </a:r>
          </a:p>
          <a:p>
            <a:r>
              <a:rPr lang="zh-TW" altLang="zh-TW" sz="3600" dirty="0"/>
              <a:t>五等需重評之學校更宜提供相關輔導協助。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7279F7-56D9-4A19-B97B-A65E2CB0FD14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109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4369" y="1340768"/>
            <a:ext cx="7709703" cy="4608513"/>
          </a:xfrm>
          <a:ln>
            <a:solidFill>
              <a:schemeClr val="bg1"/>
            </a:solidFill>
          </a:ln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＊決議：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7279F7-56D9-4A19-B97B-A65E2CB0FD14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640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>
          <a:xfrm>
            <a:off x="1323204" y="563406"/>
            <a:ext cx="6942205" cy="813877"/>
          </a:xfrm>
        </p:spPr>
        <p:txBody>
          <a:bodyPr>
            <a:noAutofit/>
          </a:bodyPr>
          <a:lstStyle/>
          <a:p>
            <a:pPr lvl="0"/>
            <a:r>
              <a:rPr lang="zh-TW" altLang="en-US" b="1" dirty="0" smtClean="0">
                <a:solidFill>
                  <a:srgbClr val="0070C0"/>
                </a:solidFill>
              </a:rPr>
              <a:t>案由四：</a:t>
            </a:r>
            <a:r>
              <a:rPr lang="en-US" altLang="zh-TW" b="1" dirty="0">
                <a:solidFill>
                  <a:srgbClr val="0000FF"/>
                </a:solidFill>
              </a:rPr>
              <a:t>107</a:t>
            </a:r>
            <a:r>
              <a:rPr lang="zh-TW" altLang="zh-TW" b="1" dirty="0">
                <a:solidFill>
                  <a:srgbClr val="0000FF"/>
                </a:solidFill>
              </a:rPr>
              <a:t>學年度執行成效評鑑訪評委員說明會工作事項安排</a:t>
            </a:r>
            <a:r>
              <a:rPr lang="zh-TW" altLang="zh-TW" b="1" dirty="0" smtClean="0">
                <a:solidFill>
                  <a:srgbClr val="0000FF"/>
                </a:solidFill>
              </a:rPr>
              <a:t>，，</a:t>
            </a:r>
            <a:r>
              <a:rPr lang="zh-TW" altLang="zh-TW" b="1" dirty="0">
                <a:solidFill>
                  <a:srgbClr val="0000FF"/>
                </a:solidFill>
              </a:rPr>
              <a:t>提請討論。</a:t>
            </a:r>
            <a:endParaRPr lang="en-US" altLang="zh-TW" sz="40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2291134"/>
            <a:ext cx="7981180" cy="3865628"/>
          </a:xfrm>
          <a:ln>
            <a:solidFill>
              <a:schemeClr val="bg1"/>
            </a:solidFill>
          </a:ln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說明：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600" dirty="0"/>
              <a:t>訪評委員說明會當天工作如下，需安排團員協助</a:t>
            </a:r>
            <a:r>
              <a:rPr lang="zh-TW" altLang="zh-TW" sz="3600" dirty="0" smtClean="0"/>
              <a:t>。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7279F7-56D9-4A19-B97B-A65E2CB0FD14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849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42371"/>
              </p:ext>
            </p:extLst>
          </p:nvPr>
        </p:nvGraphicFramePr>
        <p:xfrm>
          <a:off x="223434" y="1268760"/>
          <a:ext cx="8597038" cy="4032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3590">
                  <a:extLst>
                    <a:ext uri="{9D8B030D-6E8A-4147-A177-3AD203B41FA5}">
                      <a16:colId xmlns:a16="http://schemas.microsoft.com/office/drawing/2014/main" val="2817187523"/>
                    </a:ext>
                  </a:extLst>
                </a:gridCol>
                <a:gridCol w="4157264">
                  <a:extLst>
                    <a:ext uri="{9D8B030D-6E8A-4147-A177-3AD203B41FA5}">
                      <a16:colId xmlns:a16="http://schemas.microsoft.com/office/drawing/2014/main" val="1866715574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4004223381"/>
                    </a:ext>
                  </a:extLst>
                </a:gridCol>
              </a:tblGrid>
              <a:tr h="437078"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300" kern="100" dirty="0">
                          <a:effectLst/>
                        </a:rPr>
                        <a:t>工作事項</a:t>
                      </a:r>
                      <a:endParaRPr lang="zh-TW" sz="23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300" kern="100" dirty="0">
                          <a:effectLst/>
                        </a:rPr>
                        <a:t>負責人員</a:t>
                      </a:r>
                      <a:endParaRPr lang="zh-TW" sz="23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300" kern="100">
                          <a:effectLst/>
                        </a:rPr>
                        <a:t>備註</a:t>
                      </a:r>
                      <a:endParaRPr lang="zh-TW" sz="23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0517935"/>
                  </a:ext>
                </a:extLst>
              </a:tr>
              <a:tr h="906601">
                <a:tc>
                  <a:txBody>
                    <a:bodyPr/>
                    <a:lstStyle/>
                    <a:p>
                      <a:pPr marL="3048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300" kern="100">
                          <a:effectLst/>
                        </a:rPr>
                        <a:t>電腦紀錄</a:t>
                      </a:r>
                      <a:r>
                        <a:rPr lang="en-US" sz="2300" kern="100">
                          <a:effectLst/>
                        </a:rPr>
                        <a:t>(</a:t>
                      </a:r>
                      <a:r>
                        <a:rPr lang="zh-TW" sz="2300" kern="100">
                          <a:effectLst/>
                        </a:rPr>
                        <a:t>盡可能詳細</a:t>
                      </a:r>
                      <a:r>
                        <a:rPr lang="en-US" sz="2300" kern="100">
                          <a:effectLst/>
                        </a:rPr>
                        <a:t>)</a:t>
                      </a:r>
                      <a:endParaRPr lang="zh-TW" sz="23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dirty="0">
                          <a:effectLst/>
                        </a:rPr>
                        <a:t> </a:t>
                      </a:r>
                      <a:endParaRPr lang="zh-TW" sz="23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>
                          <a:effectLst/>
                        </a:rPr>
                        <a:t>2</a:t>
                      </a:r>
                      <a:r>
                        <a:rPr lang="zh-TW" sz="2300" kern="100">
                          <a:effectLst/>
                        </a:rPr>
                        <a:t>人</a:t>
                      </a:r>
                      <a:endParaRPr lang="zh-TW" sz="23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80582165"/>
                  </a:ext>
                </a:extLst>
              </a:tr>
              <a:tr h="907307">
                <a:tc>
                  <a:txBody>
                    <a:bodyPr/>
                    <a:lstStyle/>
                    <a:p>
                      <a:pPr marL="3048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300" kern="100" dirty="0">
                          <a:effectLst/>
                        </a:rPr>
                        <a:t>校門口接待至會議室</a:t>
                      </a:r>
                      <a:endParaRPr lang="zh-TW" sz="23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dirty="0">
                          <a:effectLst/>
                        </a:rPr>
                        <a:t> </a:t>
                      </a:r>
                      <a:endParaRPr lang="zh-TW" sz="23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300" kern="100" dirty="0">
                          <a:effectLst/>
                        </a:rPr>
                        <a:t>愈多愈好</a:t>
                      </a:r>
                      <a:endParaRPr lang="zh-TW" sz="23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4282875"/>
                  </a:ext>
                </a:extLst>
              </a:tr>
              <a:tr h="437078">
                <a:tc>
                  <a:txBody>
                    <a:bodyPr/>
                    <a:lstStyle/>
                    <a:p>
                      <a:pPr marL="3048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300" kern="100">
                          <a:effectLst/>
                        </a:rPr>
                        <a:t>會議室茶水服務</a:t>
                      </a:r>
                      <a:endParaRPr lang="zh-TW" sz="23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dirty="0">
                          <a:effectLst/>
                        </a:rPr>
                        <a:t> </a:t>
                      </a:r>
                      <a:endParaRPr lang="zh-TW" sz="23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dirty="0">
                          <a:effectLst/>
                        </a:rPr>
                        <a:t>1</a:t>
                      </a:r>
                      <a:r>
                        <a:rPr lang="zh-TW" sz="2300" kern="100" dirty="0">
                          <a:effectLst/>
                        </a:rPr>
                        <a:t>人</a:t>
                      </a:r>
                      <a:endParaRPr lang="zh-TW" sz="23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7381643"/>
                  </a:ext>
                </a:extLst>
              </a:tr>
              <a:tr h="437078">
                <a:tc>
                  <a:txBody>
                    <a:bodyPr/>
                    <a:lstStyle/>
                    <a:p>
                      <a:pPr marL="3048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300" kern="100">
                          <a:effectLst/>
                        </a:rPr>
                        <a:t>簽到區</a:t>
                      </a:r>
                      <a:endParaRPr lang="zh-TW" sz="23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>
                          <a:effectLst/>
                        </a:rPr>
                        <a:t> </a:t>
                      </a:r>
                      <a:endParaRPr lang="zh-TW" sz="23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dirty="0">
                          <a:effectLst/>
                        </a:rPr>
                        <a:t>1</a:t>
                      </a:r>
                      <a:r>
                        <a:rPr lang="zh-TW" sz="2300" kern="100" dirty="0">
                          <a:effectLst/>
                        </a:rPr>
                        <a:t>人</a:t>
                      </a:r>
                      <a:endParaRPr lang="zh-TW" sz="23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910194"/>
                  </a:ext>
                </a:extLst>
              </a:tr>
              <a:tr h="907307">
                <a:tc>
                  <a:txBody>
                    <a:bodyPr/>
                    <a:lstStyle/>
                    <a:p>
                      <a:pPr marL="3048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300" kern="100">
                          <a:effectLst/>
                        </a:rPr>
                        <a:t>收領據勾選檢討會議時間</a:t>
                      </a:r>
                      <a:endParaRPr lang="zh-TW" sz="23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>
                          <a:effectLst/>
                        </a:rPr>
                        <a:t> </a:t>
                      </a:r>
                      <a:endParaRPr lang="zh-TW" sz="23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3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淑珍</a:t>
                      </a:r>
                      <a:endParaRPr lang="zh-TW" sz="23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9390605"/>
                  </a:ext>
                </a:extLst>
              </a:tr>
            </a:tbl>
          </a:graphicData>
        </a:graphic>
      </p:graphicFrame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05A47-06A5-44A5-BADF-12BDAF3F9BE0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218739" y="16559"/>
            <a:ext cx="584978" cy="365125"/>
          </a:xfrm>
        </p:spPr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18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6907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8178" y="2564904"/>
            <a:ext cx="7239000" cy="1143000"/>
          </a:xfrm>
        </p:spPr>
        <p:txBody>
          <a:bodyPr>
            <a:normAutofit/>
          </a:bodyPr>
          <a:lstStyle/>
          <a:p>
            <a:pPr lvl="0" algn="ctr"/>
            <a:r>
              <a:rPr lang="zh-TW" altLang="zh-TW" sz="6000" b="1" dirty="0" smtClean="0">
                <a:solidFill>
                  <a:srgbClr val="0000FF"/>
                </a:solidFill>
              </a:rPr>
              <a:t>臨時動議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540720-904D-4E29-8052-3FE2CEC5E08C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926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>
          <a:xfrm>
            <a:off x="1556577" y="787783"/>
            <a:ext cx="2880320" cy="727077"/>
          </a:xfrm>
        </p:spPr>
        <p:txBody>
          <a:bodyPr>
            <a:noAutofit/>
          </a:bodyPr>
          <a:lstStyle/>
          <a:p>
            <a:pPr algn="l"/>
            <a:r>
              <a:rPr lang="zh-TW" altLang="en-US" sz="4800" b="1" dirty="0" smtClean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會議議程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71801" y="2132856"/>
            <a:ext cx="3816424" cy="3024336"/>
          </a:xfrm>
          <a:ln>
            <a:solidFill>
              <a:schemeClr val="bg1"/>
            </a:solidFill>
          </a:ln>
        </p:spPr>
        <p:txBody>
          <a:bodyPr rtlCol="0">
            <a:noAutofit/>
          </a:bodyPr>
          <a:lstStyle/>
          <a:p>
            <a:pPr marL="0" lvl="0" indent="0">
              <a:buNone/>
            </a:pPr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業務報</a:t>
            </a:r>
            <a:r>
              <a:rPr lang="zh-TW" altLang="en-US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告</a:t>
            </a:r>
            <a:endParaRPr lang="en-US" altLang="zh-TW" sz="4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提案討論</a:t>
            </a:r>
            <a:endParaRPr lang="en-US" altLang="zh-TW" sz="4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臨時動議</a:t>
            </a:r>
            <a:endParaRPr lang="en-US" altLang="zh-TW" sz="48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sz="36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endParaRPr lang="zh-TW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  <a:defRPr/>
            </a:pPr>
            <a:endParaRPr lang="en-US" altLang="zh-TW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FB90FA-E1EE-4B44-9D60-C11449DAA046}" type="datetime1">
              <a:rPr lang="zh-TW" altLang="en-US" smtClean="0"/>
              <a:t>2019/1/15</a:t>
            </a:fld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506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8178" y="2564904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zh-TW" sz="6000" b="1" dirty="0" smtClean="0">
                <a:solidFill>
                  <a:srgbClr val="0000FF"/>
                </a:solidFill>
              </a:rPr>
              <a:t>散會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540720-904D-4E29-8052-3FE2CEC5E08C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205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9780" y="2561953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solidFill>
                  <a:srgbClr val="0000FF"/>
                </a:solidFill>
              </a:rPr>
              <a:t>業務報告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540720-904D-4E29-8052-3FE2CEC5E08C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b="1" dirty="0" smtClean="0"/>
              <a:t>106</a:t>
            </a:r>
            <a:r>
              <a:rPr lang="zh-TW" altLang="zh-TW" b="1" dirty="0"/>
              <a:t>學年度追蹤評鑑事宜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6206" y="1571808"/>
            <a:ext cx="7438194" cy="3777622"/>
          </a:xfrm>
        </p:spPr>
        <p:txBody>
          <a:bodyPr>
            <a:noAutofit/>
          </a:bodyPr>
          <a:lstStyle/>
          <a:p>
            <a:pPr lvl="0"/>
            <a:r>
              <a:rPr lang="zh-TW" altLang="zh-TW" sz="3200" dirty="0"/>
              <a:t>目前已完成五校入校追蹤評鑑與報告。</a:t>
            </a:r>
          </a:p>
          <a:p>
            <a:pPr lvl="0"/>
            <a:r>
              <a:rPr lang="zh-TW" altLang="zh-TW" sz="3200" dirty="0"/>
              <a:t>民生國中因本年度承辦全市資優業務，於</a:t>
            </a:r>
            <a:r>
              <a:rPr lang="en-US" altLang="zh-TW" sz="3200" dirty="0"/>
              <a:t>107</a:t>
            </a:r>
            <a:r>
              <a:rPr lang="zh-TW" altLang="zh-TW" sz="3200" dirty="0"/>
              <a:t>年</a:t>
            </a:r>
            <a:r>
              <a:rPr lang="en-US" altLang="zh-TW" sz="3200" dirty="0"/>
              <a:t>11</a:t>
            </a:r>
            <a:r>
              <a:rPr lang="zh-TW" altLang="zh-TW" sz="3200" dirty="0"/>
              <a:t>月</a:t>
            </a:r>
            <a:r>
              <a:rPr lang="en-US" altLang="zh-TW" sz="3200" dirty="0"/>
              <a:t>23</a:t>
            </a:r>
            <a:r>
              <a:rPr lang="zh-TW" altLang="zh-TW" sz="3200" dirty="0"/>
              <a:t>日報局請求延後追蹤評鑑</a:t>
            </a:r>
            <a:r>
              <a:rPr lang="en-US" altLang="zh-TW" sz="3200" dirty="0"/>
              <a:t>(</a:t>
            </a:r>
            <a:r>
              <a:rPr lang="zh-TW" altLang="zh-TW" sz="3200" dirty="0"/>
              <a:t>資優類</a:t>
            </a:r>
            <a:r>
              <a:rPr lang="en-US" altLang="zh-TW" sz="3200" dirty="0"/>
              <a:t>)</a:t>
            </a:r>
            <a:r>
              <a:rPr lang="zh-TW" altLang="zh-TW" sz="3200" dirty="0"/>
              <a:t>至</a:t>
            </a:r>
            <a:r>
              <a:rPr lang="en-US" altLang="zh-TW" sz="3200" dirty="0"/>
              <a:t>107</a:t>
            </a:r>
            <a:r>
              <a:rPr lang="zh-TW" altLang="zh-TW" sz="3200" dirty="0"/>
              <a:t>學年度第二學期，局端</a:t>
            </a:r>
            <a:r>
              <a:rPr lang="en-US" altLang="zh-TW" sz="3200" dirty="0"/>
              <a:t>107</a:t>
            </a:r>
            <a:r>
              <a:rPr lang="zh-TW" altLang="zh-TW" sz="3200" dirty="0"/>
              <a:t>年</a:t>
            </a:r>
            <a:r>
              <a:rPr lang="en-US" altLang="zh-TW" sz="3200" dirty="0"/>
              <a:t>11</a:t>
            </a:r>
            <a:r>
              <a:rPr lang="zh-TW" altLang="zh-TW" sz="3200" dirty="0"/>
              <a:t>月</a:t>
            </a:r>
            <a:r>
              <a:rPr lang="en-US" altLang="zh-TW" sz="3200" dirty="0"/>
              <a:t>29</a:t>
            </a:r>
            <a:r>
              <a:rPr lang="zh-TW" altLang="zh-TW" sz="3200" dirty="0"/>
              <a:t>日北市教特字第</a:t>
            </a:r>
            <a:r>
              <a:rPr lang="en-US" altLang="zh-TW" sz="3200" dirty="0"/>
              <a:t>1076069402</a:t>
            </a:r>
            <a:r>
              <a:rPr lang="zh-TW" altLang="zh-TW" sz="3200" dirty="0"/>
              <a:t>號回函同意。</a:t>
            </a:r>
          </a:p>
          <a:p>
            <a:pPr lvl="0"/>
            <a:r>
              <a:rPr lang="zh-TW" altLang="zh-TW" sz="3200" dirty="0"/>
              <a:t>截至目前，追蹤評鑑結果未通過學校為瑠公國中。</a:t>
            </a:r>
          </a:p>
          <a:p>
            <a:endParaRPr lang="zh-TW" altLang="en-US" sz="32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05A47-06A5-44A5-BADF-12BDAF3F9BE0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95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665" y="624110"/>
            <a:ext cx="6986736" cy="1280890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/>
              <a:t>106</a:t>
            </a:r>
            <a:r>
              <a:rPr lang="zh-TW" altLang="zh-TW" b="1" dirty="0"/>
              <a:t>學年度特教執行成效評鑑</a:t>
            </a:r>
            <a:r>
              <a:rPr lang="zh-TW" altLang="zh-TW" b="1" dirty="0" smtClean="0"/>
              <a:t>事宜</a:t>
            </a:r>
            <a:r>
              <a:rPr lang="zh-TW" altLang="zh-TW" dirty="0"/>
              <a:t/>
            </a:r>
            <a:br>
              <a:rPr lang="zh-TW" altLang="zh-TW" dirty="0"/>
            </a:b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6206" y="1571808"/>
            <a:ext cx="7438194" cy="3777622"/>
          </a:xfrm>
        </p:spPr>
        <p:txBody>
          <a:bodyPr>
            <a:noAutofit/>
          </a:bodyPr>
          <a:lstStyle/>
          <a:p>
            <a:pPr lvl="0"/>
            <a:r>
              <a:rPr lang="en-US" altLang="zh-TW" sz="3200" dirty="0"/>
              <a:t>108</a:t>
            </a:r>
            <a:r>
              <a:rPr lang="zh-TW" altLang="zh-TW" sz="3200" dirty="0"/>
              <a:t>年</a:t>
            </a:r>
            <a:r>
              <a:rPr lang="en-US" altLang="zh-TW" sz="3200" dirty="0"/>
              <a:t>1</a:t>
            </a:r>
            <a:r>
              <a:rPr lang="zh-TW" altLang="zh-TW" sz="3200" dirty="0"/>
              <a:t>月</a:t>
            </a:r>
            <a:r>
              <a:rPr lang="en-US" altLang="zh-TW" sz="3200" dirty="0"/>
              <a:t>28</a:t>
            </a:r>
            <a:r>
              <a:rPr lang="zh-TW" altLang="zh-TW" sz="3200" dirty="0"/>
              <a:t>日</a:t>
            </a:r>
            <a:r>
              <a:rPr lang="en-US" altLang="zh-TW" sz="3200" dirty="0"/>
              <a:t>(</a:t>
            </a:r>
            <a:r>
              <a:rPr lang="zh-TW" altLang="zh-TW" sz="3200" dirty="0"/>
              <a:t>一</a:t>
            </a:r>
            <a:r>
              <a:rPr lang="en-US" altLang="zh-TW" sz="3200" dirty="0"/>
              <a:t>)</a:t>
            </a:r>
            <a:r>
              <a:rPr lang="zh-TW" altLang="zh-TW" sz="3200" dirty="0"/>
              <a:t>上午</a:t>
            </a:r>
            <a:r>
              <a:rPr lang="en-US" altLang="zh-TW" sz="3200" dirty="0"/>
              <a:t>10:00</a:t>
            </a:r>
            <a:r>
              <a:rPr lang="zh-TW" altLang="zh-TW" sz="3200" dirty="0"/>
              <a:t>至</a:t>
            </a:r>
            <a:r>
              <a:rPr lang="en-US" altLang="zh-TW" sz="3200" dirty="0"/>
              <a:t>12</a:t>
            </a:r>
            <a:r>
              <a:rPr lang="zh-TW" altLang="zh-TW" sz="3200" dirty="0"/>
              <a:t>：</a:t>
            </a:r>
            <a:r>
              <a:rPr lang="en-US" altLang="zh-TW" sz="3200" dirty="0"/>
              <a:t>00</a:t>
            </a:r>
            <a:r>
              <a:rPr lang="zh-TW" altLang="zh-TW" sz="3200" dirty="0"/>
              <a:t>為訪評委員說明會，地點為內湖國中實踐樓二樓本會議室。</a:t>
            </a:r>
          </a:p>
          <a:p>
            <a:pPr lvl="0"/>
            <a:r>
              <a:rPr lang="en-US" altLang="zh-TW" sz="3200" dirty="0" smtClean="0"/>
              <a:t>107-2</a:t>
            </a:r>
            <a:r>
              <a:rPr lang="zh-TW" altLang="zh-TW" sz="3200" dirty="0" smtClean="0"/>
              <a:t>特教執行成效評鑑受評學校共計</a:t>
            </a:r>
            <a:r>
              <a:rPr lang="en-US" altLang="zh-TW" sz="3200" dirty="0" smtClean="0"/>
              <a:t>4</a:t>
            </a:r>
            <a:r>
              <a:rPr lang="zh-TW" altLang="zh-TW" sz="3200" dirty="0" smtClean="0"/>
              <a:t>所，其中</a:t>
            </a:r>
            <a:r>
              <a:rPr lang="en-US" altLang="zh-TW" sz="3200" dirty="0" smtClean="0"/>
              <a:t>1</a:t>
            </a:r>
            <a:r>
              <a:rPr lang="zh-TW" altLang="zh-TW" sz="3200" dirty="0" smtClean="0"/>
              <a:t>所有資優班學校，本年度無身障重點學校。</a:t>
            </a:r>
          </a:p>
          <a:p>
            <a:endParaRPr lang="zh-TW" altLang="en-US" sz="32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05A47-06A5-44A5-BADF-12BDAF3F9BE0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919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665" y="624110"/>
            <a:ext cx="6986736" cy="1280890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/>
              <a:t>106</a:t>
            </a:r>
            <a:r>
              <a:rPr lang="zh-TW" altLang="zh-TW" b="1" dirty="0"/>
              <a:t>學年度特教執行成效評鑑事宜</a:t>
            </a:r>
            <a:r>
              <a:rPr lang="zh-TW" altLang="zh-TW" dirty="0"/>
              <a:t/>
            </a:r>
            <a:br>
              <a:rPr lang="zh-TW" altLang="zh-TW" dirty="0"/>
            </a:b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6206" y="1571808"/>
            <a:ext cx="7438194" cy="3777622"/>
          </a:xfrm>
        </p:spPr>
        <p:txBody>
          <a:bodyPr>
            <a:noAutofit/>
          </a:bodyPr>
          <a:lstStyle/>
          <a:p>
            <a:pPr lvl="0"/>
            <a:r>
              <a:rPr lang="zh-TW" altLang="zh-TW" sz="3200" dirty="0"/>
              <a:t>蘭雅國中因承辦身障前學校業務繁重，行文報局請求再度延後至</a:t>
            </a:r>
            <a:r>
              <a:rPr lang="en-US" altLang="zh-TW" sz="3200" dirty="0"/>
              <a:t>108</a:t>
            </a:r>
            <a:r>
              <a:rPr lang="zh-TW" altLang="zh-TW" sz="3200" dirty="0"/>
              <a:t>學年度接受特教執行成效評鑑，但局端</a:t>
            </a:r>
            <a:r>
              <a:rPr lang="en-US" altLang="zh-TW" sz="3200" dirty="0"/>
              <a:t>107</a:t>
            </a:r>
            <a:r>
              <a:rPr lang="zh-TW" altLang="zh-TW" sz="3200" dirty="0"/>
              <a:t>年</a:t>
            </a:r>
            <a:r>
              <a:rPr lang="en-US" altLang="zh-TW" sz="3200" dirty="0"/>
              <a:t>12</a:t>
            </a:r>
            <a:r>
              <a:rPr lang="zh-TW" altLang="zh-TW" sz="3200" dirty="0"/>
              <a:t>月</a:t>
            </a:r>
            <a:r>
              <a:rPr lang="en-US" altLang="zh-TW" sz="3200" dirty="0"/>
              <a:t>4</a:t>
            </a:r>
            <a:r>
              <a:rPr lang="zh-TW" altLang="zh-TW" sz="3200" dirty="0"/>
              <a:t>日北市教特字第</a:t>
            </a:r>
            <a:r>
              <a:rPr lang="en-US" altLang="zh-TW" sz="3200" dirty="0"/>
              <a:t>1076073909</a:t>
            </a:r>
            <a:r>
              <a:rPr lang="zh-TW" altLang="zh-TW" sz="3200" dirty="0"/>
              <a:t>號回函仍請蘭雅國中依時程於</a:t>
            </a:r>
            <a:r>
              <a:rPr lang="en-US" altLang="zh-TW" sz="3200" dirty="0"/>
              <a:t>107</a:t>
            </a:r>
            <a:r>
              <a:rPr lang="zh-TW" altLang="zh-TW" sz="3200" dirty="0"/>
              <a:t>學年度接受本市國民中學特殊教育執行成效評鑑。</a:t>
            </a:r>
          </a:p>
          <a:p>
            <a:pPr lvl="0"/>
            <a:r>
              <a:rPr lang="en-US" altLang="zh-TW" sz="3200" dirty="0"/>
              <a:t>107-2</a:t>
            </a:r>
            <a:r>
              <a:rPr lang="zh-TW" altLang="zh-TW" sz="3200" dirty="0"/>
              <a:t>預計五月入校評鑑，每個團員安排</a:t>
            </a:r>
            <a:r>
              <a:rPr lang="en-US" altLang="zh-TW" sz="3200" dirty="0"/>
              <a:t>1</a:t>
            </a:r>
            <a:r>
              <a:rPr lang="zh-TW" altLang="zh-TW" sz="3200" dirty="0"/>
              <a:t>次協助入校事宜。</a:t>
            </a:r>
          </a:p>
          <a:p>
            <a:pPr marL="0" lvl="0" indent="0">
              <a:buNone/>
            </a:pPr>
            <a:endParaRPr lang="zh-TW" altLang="zh-TW" sz="3200" dirty="0" smtClean="0"/>
          </a:p>
          <a:p>
            <a:endParaRPr lang="zh-TW" altLang="en-US" sz="32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05A47-06A5-44A5-BADF-12BDAF3F9BE0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2708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9780" y="2561953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0000FF"/>
                </a:solidFill>
              </a:rPr>
              <a:t>提案討論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540720-904D-4E29-8052-3FE2CEC5E08C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277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>
          <a:xfrm>
            <a:off x="1323204" y="563406"/>
            <a:ext cx="6942205" cy="813877"/>
          </a:xfrm>
        </p:spPr>
        <p:txBody>
          <a:bodyPr>
            <a:noAutofit/>
          </a:bodyPr>
          <a:lstStyle/>
          <a:p>
            <a:pPr lvl="0"/>
            <a:r>
              <a:rPr lang="zh-TW" altLang="en-US" b="1" dirty="0" smtClean="0">
                <a:solidFill>
                  <a:srgbClr val="0070C0"/>
                </a:solidFill>
              </a:rPr>
              <a:t>案由一</a:t>
            </a:r>
            <a:r>
              <a:rPr lang="zh-TW" altLang="en-US" b="1" dirty="0" smtClean="0">
                <a:solidFill>
                  <a:srgbClr val="0070C0"/>
                </a:solidFill>
              </a:rPr>
              <a:t>：</a:t>
            </a:r>
            <a:r>
              <a:rPr lang="en-US" altLang="zh-TW" b="1" dirty="0">
                <a:solidFill>
                  <a:srgbClr val="0000FF"/>
                </a:solidFill>
              </a:rPr>
              <a:t>106</a:t>
            </a:r>
            <a:r>
              <a:rPr lang="zh-TW" altLang="zh-TW" b="1" dirty="0">
                <a:solidFill>
                  <a:srgbClr val="0000FF"/>
                </a:solidFill>
              </a:rPr>
              <a:t>學年度追蹤評鑑結果確認，提請討論</a:t>
            </a:r>
            <a:r>
              <a:rPr lang="zh-TW" altLang="zh-TW" b="1" dirty="0"/>
              <a:t>。</a:t>
            </a:r>
            <a:endParaRPr lang="en-US" altLang="zh-TW" sz="40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628800"/>
            <a:ext cx="7981180" cy="3865628"/>
          </a:xfrm>
          <a:ln>
            <a:solidFill>
              <a:schemeClr val="bg1"/>
            </a:solidFill>
          </a:ln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說明：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3600" dirty="0"/>
              <a:t>目前已完成五校追蹤評鑑，結果如下，俟民生國中三月底前完成特教執行成效追蹤評鑑</a:t>
            </a:r>
            <a:r>
              <a:rPr lang="en-US" altLang="zh-TW" sz="3600" dirty="0"/>
              <a:t>(</a:t>
            </a:r>
            <a:r>
              <a:rPr lang="zh-TW" altLang="zh-TW" sz="3600" dirty="0"/>
              <a:t>資優類</a:t>
            </a:r>
            <a:r>
              <a:rPr lang="en-US" altLang="zh-TW" sz="3600" dirty="0"/>
              <a:t>)</a:t>
            </a:r>
            <a:r>
              <a:rPr lang="zh-TW" altLang="zh-TW" sz="3600" dirty="0"/>
              <a:t>，經團務會議確認後報局核備。</a:t>
            </a:r>
          </a:p>
          <a:p>
            <a:pPr lvl="0"/>
            <a:r>
              <a:rPr lang="en-US" altLang="zh-TW" sz="3600" dirty="0" smtClean="0"/>
              <a:t>2.</a:t>
            </a:r>
            <a:r>
              <a:rPr lang="zh-TW" altLang="zh-TW" sz="3600" dirty="0" smtClean="0"/>
              <a:t>五</a:t>
            </a:r>
            <a:r>
              <a:rPr lang="zh-TW" altLang="zh-TW" sz="3600" dirty="0"/>
              <a:t>校追蹤評鑑報告請入校委員再行檢視。</a:t>
            </a:r>
          </a:p>
          <a:p>
            <a:pPr marL="0" indent="0">
              <a:buNone/>
            </a:pP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7279F7-56D9-4A19-B97B-A65E2CB0FD14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513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548518"/>
              </p:ext>
            </p:extLst>
          </p:nvPr>
        </p:nvGraphicFramePr>
        <p:xfrm>
          <a:off x="262873" y="446458"/>
          <a:ext cx="8557599" cy="60588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495">
                  <a:extLst>
                    <a:ext uri="{9D8B030D-6E8A-4147-A177-3AD203B41FA5}">
                      <a16:colId xmlns:a16="http://schemas.microsoft.com/office/drawing/2014/main" val="1681235265"/>
                    </a:ext>
                  </a:extLst>
                </a:gridCol>
                <a:gridCol w="708761">
                  <a:extLst>
                    <a:ext uri="{9D8B030D-6E8A-4147-A177-3AD203B41FA5}">
                      <a16:colId xmlns:a16="http://schemas.microsoft.com/office/drawing/2014/main" val="1305920423"/>
                    </a:ext>
                  </a:extLst>
                </a:gridCol>
                <a:gridCol w="973610">
                  <a:extLst>
                    <a:ext uri="{9D8B030D-6E8A-4147-A177-3AD203B41FA5}">
                      <a16:colId xmlns:a16="http://schemas.microsoft.com/office/drawing/2014/main" val="2918677021"/>
                    </a:ext>
                  </a:extLst>
                </a:gridCol>
                <a:gridCol w="683773">
                  <a:extLst>
                    <a:ext uri="{9D8B030D-6E8A-4147-A177-3AD203B41FA5}">
                      <a16:colId xmlns:a16="http://schemas.microsoft.com/office/drawing/2014/main" val="225467048"/>
                    </a:ext>
                  </a:extLst>
                </a:gridCol>
                <a:gridCol w="926137">
                  <a:extLst>
                    <a:ext uri="{9D8B030D-6E8A-4147-A177-3AD203B41FA5}">
                      <a16:colId xmlns:a16="http://schemas.microsoft.com/office/drawing/2014/main" val="2006971876"/>
                    </a:ext>
                  </a:extLst>
                </a:gridCol>
                <a:gridCol w="926969">
                  <a:extLst>
                    <a:ext uri="{9D8B030D-6E8A-4147-A177-3AD203B41FA5}">
                      <a16:colId xmlns:a16="http://schemas.microsoft.com/office/drawing/2014/main" val="987194718"/>
                    </a:ext>
                  </a:extLst>
                </a:gridCol>
                <a:gridCol w="926137">
                  <a:extLst>
                    <a:ext uri="{9D8B030D-6E8A-4147-A177-3AD203B41FA5}">
                      <a16:colId xmlns:a16="http://schemas.microsoft.com/office/drawing/2014/main" val="3630515119"/>
                    </a:ext>
                  </a:extLst>
                </a:gridCol>
                <a:gridCol w="926969">
                  <a:extLst>
                    <a:ext uri="{9D8B030D-6E8A-4147-A177-3AD203B41FA5}">
                      <a16:colId xmlns:a16="http://schemas.microsoft.com/office/drawing/2014/main" val="3688504161"/>
                    </a:ext>
                  </a:extLst>
                </a:gridCol>
                <a:gridCol w="926137">
                  <a:extLst>
                    <a:ext uri="{9D8B030D-6E8A-4147-A177-3AD203B41FA5}">
                      <a16:colId xmlns:a16="http://schemas.microsoft.com/office/drawing/2014/main" val="1812403405"/>
                    </a:ext>
                  </a:extLst>
                </a:gridCol>
                <a:gridCol w="968611">
                  <a:extLst>
                    <a:ext uri="{9D8B030D-6E8A-4147-A177-3AD203B41FA5}">
                      <a16:colId xmlns:a16="http://schemas.microsoft.com/office/drawing/2014/main" val="2593630841"/>
                    </a:ext>
                  </a:extLst>
                </a:gridCol>
              </a:tblGrid>
              <a:tr h="909381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序號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追蹤學校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追蹤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日期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類別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向度一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向度二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向度三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向度四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向度五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結果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extLst>
                  <a:ext uri="{0D108BD9-81ED-4DB2-BD59-A6C34878D82A}">
                    <a16:rowId xmlns:a16="http://schemas.microsoft.com/office/drawing/2014/main" val="1306288837"/>
                  </a:ext>
                </a:extLst>
              </a:tr>
              <a:tr h="1092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1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民族國中</a:t>
                      </a:r>
                      <a:endParaRPr lang="zh-TW" sz="2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</a:rPr>
                        <a:t>11/20</a:t>
                      </a:r>
                      <a:endParaRPr lang="zh-TW" sz="2000" b="1" kern="1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</a:rPr>
                        <a:t>(</a:t>
                      </a:r>
                      <a:r>
                        <a:rPr lang="zh-TW" sz="2000" b="1" kern="100" dirty="0">
                          <a:effectLst/>
                        </a:rPr>
                        <a:t>二</a:t>
                      </a:r>
                      <a:r>
                        <a:rPr lang="en-US" sz="2000" b="1" kern="100" dirty="0">
                          <a:effectLst/>
                        </a:rPr>
                        <a:t>)</a:t>
                      </a:r>
                      <a:endParaRPr lang="zh-TW" sz="2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>
                          <a:effectLst/>
                        </a:rPr>
                        <a:t>身障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改進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完畢</a:t>
                      </a:r>
                      <a:endParaRPr lang="zh-TW" sz="2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改進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完畢</a:t>
                      </a:r>
                      <a:endParaRPr lang="zh-TW" sz="2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部分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改進</a:t>
                      </a:r>
                      <a:endParaRPr lang="zh-TW" sz="2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部分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改進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改進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完畢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通過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extLst>
                  <a:ext uri="{0D108BD9-81ED-4DB2-BD59-A6C34878D82A}">
                    <a16:rowId xmlns:a16="http://schemas.microsoft.com/office/drawing/2014/main" val="3377518451"/>
                  </a:ext>
                </a:extLst>
              </a:tr>
              <a:tr h="1092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2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忠孝國中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</a:rPr>
                        <a:t>11/27</a:t>
                      </a:r>
                      <a:endParaRPr lang="zh-TW" sz="2000" b="1" kern="10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</a:rPr>
                        <a:t>(</a:t>
                      </a:r>
                      <a:r>
                        <a:rPr lang="zh-TW" sz="2000" b="1" kern="100">
                          <a:effectLst/>
                        </a:rPr>
                        <a:t>二</a:t>
                      </a:r>
                      <a:r>
                        <a:rPr lang="en-US" sz="2000" b="1" kern="100">
                          <a:effectLst/>
                        </a:rPr>
                        <a:t>)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身障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改進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完畢</a:t>
                      </a:r>
                      <a:endParaRPr lang="zh-TW" sz="2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改進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完畢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部分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改進</a:t>
                      </a:r>
                      <a:endParaRPr lang="zh-TW" sz="2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部分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改進</a:t>
                      </a:r>
                      <a:endParaRPr lang="zh-TW" sz="2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改進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完畢</a:t>
                      </a:r>
                      <a:endParaRPr lang="zh-TW" sz="2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通過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extLst>
                  <a:ext uri="{0D108BD9-81ED-4DB2-BD59-A6C34878D82A}">
                    <a16:rowId xmlns:a16="http://schemas.microsoft.com/office/drawing/2014/main" val="2898533271"/>
                  </a:ext>
                </a:extLst>
              </a:tr>
              <a:tr h="9878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3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五常國中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</a:rPr>
                        <a:t>12/04</a:t>
                      </a:r>
                      <a:endParaRPr lang="zh-TW" sz="2000" b="1" kern="10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</a:rPr>
                        <a:t>(</a:t>
                      </a:r>
                      <a:r>
                        <a:rPr lang="zh-TW" sz="2000" b="1" kern="100">
                          <a:effectLst/>
                        </a:rPr>
                        <a:t>二</a:t>
                      </a:r>
                      <a:r>
                        <a:rPr lang="en-US" sz="2000" b="1" kern="100">
                          <a:effectLst/>
                        </a:rPr>
                        <a:t>)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>
                          <a:effectLst/>
                        </a:rPr>
                        <a:t>身障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改進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完畢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部分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改進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部分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改進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改進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完畢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改進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完畢</a:t>
                      </a:r>
                      <a:endParaRPr lang="zh-TW" sz="2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通過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extLst>
                  <a:ext uri="{0D108BD9-81ED-4DB2-BD59-A6C34878D82A}">
                    <a16:rowId xmlns:a16="http://schemas.microsoft.com/office/drawing/2014/main" val="2330328238"/>
                  </a:ext>
                </a:extLst>
              </a:tr>
              <a:tr h="9878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4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興福國中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</a:rPr>
                        <a:t>12/18</a:t>
                      </a:r>
                      <a:endParaRPr lang="zh-TW" sz="2000" b="1" kern="10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</a:rPr>
                        <a:t>(</a:t>
                      </a:r>
                      <a:r>
                        <a:rPr lang="zh-TW" sz="2000" b="1" kern="100">
                          <a:effectLst/>
                        </a:rPr>
                        <a:t>二</a:t>
                      </a:r>
                      <a:r>
                        <a:rPr lang="en-US" sz="2000" b="1" kern="100">
                          <a:effectLst/>
                        </a:rPr>
                        <a:t>)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>
                          <a:effectLst/>
                        </a:rPr>
                        <a:t>身障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改進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完畢</a:t>
                      </a:r>
                      <a:endParaRPr lang="zh-TW" sz="2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改進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完畢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部分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改進</a:t>
                      </a:r>
                      <a:endParaRPr lang="zh-TW" sz="2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部分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改進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改進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完畢</a:t>
                      </a:r>
                      <a:endParaRPr lang="zh-TW" sz="2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通過</a:t>
                      </a:r>
                      <a:endParaRPr lang="zh-TW" sz="2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extLst>
                  <a:ext uri="{0D108BD9-81ED-4DB2-BD59-A6C34878D82A}">
                    <a16:rowId xmlns:a16="http://schemas.microsoft.com/office/drawing/2014/main" val="340052714"/>
                  </a:ext>
                </a:extLst>
              </a:tr>
              <a:tr h="9878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5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瑠公國中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</a:rPr>
                        <a:t>12/25</a:t>
                      </a:r>
                      <a:endParaRPr lang="zh-TW" sz="2000" b="1" kern="10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</a:rPr>
                        <a:t>(</a:t>
                      </a:r>
                      <a:r>
                        <a:rPr lang="zh-TW" sz="2000" b="1" kern="100">
                          <a:effectLst/>
                        </a:rPr>
                        <a:t>二</a:t>
                      </a:r>
                      <a:r>
                        <a:rPr lang="en-US" sz="2000" b="1" kern="100">
                          <a:effectLst/>
                        </a:rPr>
                        <a:t>)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>
                          <a:effectLst/>
                        </a:rPr>
                        <a:t>身障</a:t>
                      </a:r>
                      <a:endParaRPr lang="zh-TW" sz="2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改進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完畢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部分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改進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部分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改進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部分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改進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部分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</a:rPr>
                        <a:t>改進</a:t>
                      </a:r>
                      <a:endParaRPr lang="zh-TW" sz="2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</a:rPr>
                        <a:t>不通過</a:t>
                      </a:r>
                      <a:endParaRPr lang="zh-TW" sz="2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8052" marR="58052" marT="0" marB="0" anchor="ctr"/>
                </a:tc>
                <a:extLst>
                  <a:ext uri="{0D108BD9-81ED-4DB2-BD59-A6C34878D82A}">
                    <a16:rowId xmlns:a16="http://schemas.microsoft.com/office/drawing/2014/main" val="70961889"/>
                  </a:ext>
                </a:extLst>
              </a:tr>
            </a:tbl>
          </a:graphicData>
        </a:graphic>
      </p:graphicFrame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05A47-06A5-44A5-BADF-12BDAF3F9BE0}" type="datetime1">
              <a:rPr lang="zh-TW" altLang="en-US" smtClean="0"/>
              <a:t>2019/1/15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1782" y="2704"/>
            <a:ext cx="584978" cy="365125"/>
          </a:xfrm>
        </p:spPr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4957701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5520</TotalTime>
  <Words>842</Words>
  <Application>Microsoft Office PowerPoint</Application>
  <PresentationFormat>如螢幕大小 (4:3)</PresentationFormat>
  <Paragraphs>211</Paragraphs>
  <Slides>20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9" baseType="lpstr">
      <vt:lpstr>微軟正黑體</vt:lpstr>
      <vt:lpstr>新細明體</vt:lpstr>
      <vt:lpstr>標楷體</vt:lpstr>
      <vt:lpstr>Arial</vt:lpstr>
      <vt:lpstr>Calibri</vt:lpstr>
      <vt:lpstr>Century Gothic</vt:lpstr>
      <vt:lpstr>Times New Roman</vt:lpstr>
      <vt:lpstr>Wingdings 3</vt:lpstr>
      <vt:lpstr>絲縷</vt:lpstr>
      <vt:lpstr>  臺北市國教輔導團   國中特教輔導小組</vt:lpstr>
      <vt:lpstr>會議議程</vt:lpstr>
      <vt:lpstr>業務報告</vt:lpstr>
      <vt:lpstr>106學年度追蹤評鑑事宜 </vt:lpstr>
      <vt:lpstr>106學年度特教執行成效評鑑事宜  </vt:lpstr>
      <vt:lpstr>106學年度特教執行成效評鑑事宜  </vt:lpstr>
      <vt:lpstr>提案討論</vt:lpstr>
      <vt:lpstr>案由一：106學年度追蹤評鑑結果確認，提請討論。</vt:lpstr>
      <vt:lpstr>PowerPoint 簡報</vt:lpstr>
      <vt:lpstr>PowerPoint 簡報</vt:lpstr>
      <vt:lpstr>案由二： 106學年度追蹤評鑑未通過學校及106學年度追蹤評鑑雖通過但仍需持續提供協助之學校，後續輔導事宜，提請討論。</vt:lpstr>
      <vt:lpstr>案由二：</vt:lpstr>
      <vt:lpstr>PowerPoint 簡報</vt:lpstr>
      <vt:lpstr>案由三：106學年度執行成效評鑑結果為五等需重評之學校，於實施107學年特教執行成效評鑑前，是否提供相關輔導事宜，提請討論。</vt:lpstr>
      <vt:lpstr>案由三：</vt:lpstr>
      <vt:lpstr>PowerPoint 簡報</vt:lpstr>
      <vt:lpstr>案由四：107學年度執行成效評鑑訪評委員說明會工作事項安排，，提請討論。</vt:lpstr>
      <vt:lpstr>PowerPoint 簡報</vt:lpstr>
      <vt:lpstr>臨時動議</vt:lpstr>
      <vt:lpstr>散會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國中特教輔導團</dc:title>
  <dc:creator>user</dc:creator>
  <cp:lastModifiedBy>玉華 李</cp:lastModifiedBy>
  <cp:revision>1260</cp:revision>
  <cp:lastPrinted>2015-11-24T02:20:29Z</cp:lastPrinted>
  <dcterms:created xsi:type="dcterms:W3CDTF">2013-09-16T03:54:16Z</dcterms:created>
  <dcterms:modified xsi:type="dcterms:W3CDTF">2019-01-15T01:50:18Z</dcterms:modified>
</cp:coreProperties>
</file>