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1" r:id="rId3"/>
    <p:sldId id="373" r:id="rId4"/>
    <p:sldId id="370" r:id="rId5"/>
    <p:sldId id="262" r:id="rId6"/>
    <p:sldId id="381" r:id="rId7"/>
    <p:sldId id="382" r:id="rId8"/>
    <p:sldId id="390" r:id="rId9"/>
    <p:sldId id="374" r:id="rId10"/>
    <p:sldId id="380" r:id="rId11"/>
    <p:sldId id="386" r:id="rId12"/>
    <p:sldId id="387" r:id="rId13"/>
    <p:sldId id="389" r:id="rId14"/>
    <p:sldId id="388" r:id="rId15"/>
    <p:sldId id="391" r:id="rId16"/>
    <p:sldId id="392" r:id="rId17"/>
    <p:sldId id="261" r:id="rId18"/>
    <p:sldId id="368" r:id="rId19"/>
    <p:sldId id="272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FF"/>
    <a:srgbClr val="2C2CE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83" d="100"/>
          <a:sy n="83" d="100"/>
        </p:scale>
        <p:origin x="-14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059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C6DB0-6805-4094-9419-777F3B15C66E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F0AE7-CD4C-42BF-BE6B-76A6327316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940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DAEF8-E504-44B8-B25A-02198F4FDD05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A87F-CB11-49A9-9969-D7BCE05261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20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未命名 - 8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2536" y="1345221"/>
            <a:ext cx="3600400" cy="55127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55776" y="2130425"/>
            <a:ext cx="5902424" cy="1470025"/>
          </a:xfrm>
          <a:solidFill>
            <a:schemeClr val="bg1"/>
          </a:solidFill>
        </p:spPr>
        <p:txBody>
          <a:bodyPr/>
          <a:lstStyle>
            <a:lvl1pPr algn="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55776" y="3933056"/>
            <a:ext cx="5936704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1857375" y="714375"/>
            <a:ext cx="6643688" cy="1214438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3"/>
          </p:nvPr>
        </p:nvSpPr>
        <p:spPr>
          <a:xfrm>
            <a:off x="457200" y="1586210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 descr="未命名 - 89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4429132"/>
            <a:ext cx="1424962" cy="1664164"/>
          </a:xfrm>
          <a:prstGeom prst="rect">
            <a:avLst/>
          </a:prstGeom>
        </p:spPr>
      </p:pic>
      <p:pic>
        <p:nvPicPr>
          <p:cNvPr id="9" name="圖片 8" descr="20121216_192111_DSC03858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1556792"/>
            <a:ext cx="3168000" cy="2377046"/>
          </a:xfrm>
          <a:prstGeom prst="rect">
            <a:avLst/>
          </a:prstGeom>
        </p:spPr>
      </p:pic>
      <p:pic>
        <p:nvPicPr>
          <p:cNvPr id="10" name="圖片 9" descr="20121216_192112_DSC0386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868144" y="4005064"/>
            <a:ext cx="3168000" cy="2377046"/>
          </a:xfrm>
          <a:prstGeom prst="rect">
            <a:avLst/>
          </a:prstGeom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3"/>
          </p:nvPr>
        </p:nvSpPr>
        <p:spPr>
          <a:xfrm>
            <a:off x="457200" y="1586210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 descr="未命名 - 89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4357694"/>
            <a:ext cx="1486132" cy="1735602"/>
          </a:xfrm>
          <a:prstGeom prst="rect">
            <a:avLst/>
          </a:prstGeom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3"/>
          </p:nvPr>
        </p:nvSpPr>
        <p:spPr>
          <a:xfrm>
            <a:off x="457200" y="1586210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6" name="圖片 5" descr="未命名 - 9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72198" y="4638159"/>
            <a:ext cx="2639754" cy="1485793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3"/>
          </p:nvPr>
        </p:nvSpPr>
        <p:spPr>
          <a:xfrm>
            <a:off x="467544" y="1556792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6" name="圖片 5" descr="未命名 - 9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6974" y="4714884"/>
            <a:ext cx="2604828" cy="1466135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 descr="20121216_192112_DSC03898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3932274"/>
            <a:ext cx="3168000" cy="2377046"/>
          </a:xfrm>
          <a:prstGeom prst="rect">
            <a:avLst/>
          </a:prstGeom>
        </p:spPr>
      </p:pic>
      <p:pic>
        <p:nvPicPr>
          <p:cNvPr id="10" name="圖片 9" descr="20121216_192112_DSC03878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72200" y="1628800"/>
            <a:ext cx="3204000" cy="2403000"/>
          </a:xfrm>
          <a:prstGeom prst="rect">
            <a:avLst/>
          </a:prstGeom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未命名 - 9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2176770" cy="185444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 descr="20121216_192107_DSC037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14612" y="3586520"/>
            <a:ext cx="3600000" cy="2700000"/>
          </a:xfrm>
          <a:prstGeom prst="rect">
            <a:avLst/>
          </a:prstGeom>
        </p:spPr>
      </p:pic>
      <p:pic>
        <p:nvPicPr>
          <p:cNvPr id="11" name="圖片 10" descr="20121216_192107_DSC0371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29256" y="3573016"/>
            <a:ext cx="3646395" cy="2736000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未命名 - 9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8596" y="4286256"/>
            <a:ext cx="1243001" cy="1821801"/>
          </a:xfrm>
          <a:prstGeom prst="rect">
            <a:avLst/>
          </a:prstGeom>
        </p:spPr>
      </p:pic>
      <p:pic>
        <p:nvPicPr>
          <p:cNvPr id="10" name="圖片 9" descr="20121216_192057_DSC02555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7366" y="1627170"/>
            <a:ext cx="3169130" cy="2377894"/>
          </a:xfrm>
          <a:prstGeom prst="rect">
            <a:avLst/>
          </a:prstGeom>
        </p:spPr>
      </p:pic>
      <p:pic>
        <p:nvPicPr>
          <p:cNvPr id="11" name="圖片 10" descr="20121216_192057_DSC02564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868496" y="3860265"/>
            <a:ext cx="3168000" cy="237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未命名 - 9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8596" y="4288166"/>
            <a:ext cx="1231626" cy="1805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/>
          <p:cNvSpPr>
            <a:spLocks noGrp="1"/>
          </p:cNvSpPr>
          <p:nvPr>
            <p:ph idx="13"/>
          </p:nvPr>
        </p:nvSpPr>
        <p:spPr>
          <a:xfrm>
            <a:off x="457200" y="1586210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7" descr="未命名 - 8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8596" y="4500570"/>
            <a:ext cx="1363253" cy="1611987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3" name="圖片 12" descr="20121216_192057_DSC02568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1628018"/>
            <a:ext cx="3168000" cy="2377046"/>
          </a:xfrm>
          <a:prstGeom prst="rect">
            <a:avLst/>
          </a:prstGeom>
        </p:spPr>
      </p:pic>
      <p:pic>
        <p:nvPicPr>
          <p:cNvPr id="14" name="圖片 13" descr="20121216_192106_DSC02600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868496" y="3932274"/>
            <a:ext cx="3168000" cy="2377046"/>
          </a:xfrm>
          <a:prstGeom prst="rect">
            <a:avLst/>
          </a:prstGeom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/>
          <p:cNvSpPr>
            <a:spLocks noGrp="1"/>
          </p:cNvSpPr>
          <p:nvPr>
            <p:ph idx="13"/>
          </p:nvPr>
        </p:nvSpPr>
        <p:spPr>
          <a:xfrm>
            <a:off x="457200" y="1586210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7" descr="未命名 - 8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8596" y="4429132"/>
            <a:ext cx="1407861" cy="1664734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3"/>
          </p:nvPr>
        </p:nvSpPr>
        <p:spPr>
          <a:xfrm>
            <a:off x="428596" y="1571612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12" name="圖片 11" descr="20121216_192106_DSC02619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1628018"/>
            <a:ext cx="3168000" cy="2377046"/>
          </a:xfrm>
          <a:prstGeom prst="rect">
            <a:avLst/>
          </a:prstGeom>
        </p:spPr>
      </p:pic>
      <p:pic>
        <p:nvPicPr>
          <p:cNvPr id="13" name="圖片 12" descr="20121216_192107_DSC0364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3932274"/>
            <a:ext cx="3168000" cy="2377046"/>
          </a:xfrm>
          <a:prstGeom prst="rect">
            <a:avLst/>
          </a:prstGeom>
        </p:spPr>
      </p:pic>
      <p:sp>
        <p:nvSpPr>
          <p:cNvPr id="14" name="標題 13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9" name="圖片 8" descr="未命名 - 90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28596" y="4714884"/>
            <a:ext cx="1670376" cy="14230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3"/>
          </p:nvPr>
        </p:nvSpPr>
        <p:spPr>
          <a:xfrm>
            <a:off x="485804" y="1643050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9" name="圖片 8" descr="未命名 - 90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4714884"/>
            <a:ext cx="1670376" cy="14230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3"/>
          </p:nvPr>
        </p:nvSpPr>
        <p:spPr>
          <a:xfrm>
            <a:off x="457200" y="1586210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7" descr="未命名 - 9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4429132"/>
            <a:ext cx="1097429" cy="163678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 descr="20121216_192110_DSC03788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496" y="1700808"/>
            <a:ext cx="3168000" cy="2377046"/>
          </a:xfrm>
          <a:prstGeom prst="rect">
            <a:avLst/>
          </a:prstGeom>
        </p:spPr>
      </p:pic>
      <p:pic>
        <p:nvPicPr>
          <p:cNvPr id="12" name="圖片 11" descr="20121216_192111_DSC03847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868496" y="4003216"/>
            <a:ext cx="3168000" cy="2378112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3"/>
          </p:nvPr>
        </p:nvSpPr>
        <p:spPr>
          <a:xfrm>
            <a:off x="457200" y="1586210"/>
            <a:ext cx="8229600" cy="4525963"/>
          </a:xfr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  <a:lvl2pPr>
              <a:buFontTx/>
              <a:buBlip>
                <a:blip r:embed="rId3"/>
              </a:buBlip>
              <a:defRPr b="1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8" name="圖片 7" descr="未命名 - 9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4500570"/>
            <a:ext cx="1049531" cy="1565342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8CF5-C764-4904-8346-9DF9057EC9E8}" type="datetimeFigureOut">
              <a:rPr lang="zh-TW" altLang="en-US" smtClean="0"/>
              <a:pPr/>
              <a:t>2015/5/25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BB3C1-A1A6-42DB-855E-86F7AA0C86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52" r:id="rId4"/>
    <p:sldLayoutId id="2147483682" r:id="rId5"/>
    <p:sldLayoutId id="2147483678" r:id="rId6"/>
    <p:sldLayoutId id="2147483683" r:id="rId7"/>
    <p:sldLayoutId id="2147483654" r:id="rId8"/>
    <p:sldLayoutId id="2147483684" r:id="rId9"/>
    <p:sldLayoutId id="2147483655" r:id="rId10"/>
    <p:sldLayoutId id="2147483685" r:id="rId11"/>
    <p:sldLayoutId id="2147483679" r:id="rId12"/>
    <p:sldLayoutId id="2147483686" r:id="rId13"/>
    <p:sldLayoutId id="21474836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ac\Dropbox\46&#21271;&#24066;&#31185;&#23637;\21-53&#20840;&#22283;&#31185;&#23637;\53&#31185;&#25945;&#39208;&#20844;&#21578;\15-&#20840;&#22283;&#31185;&#23637;\3.0528&#35498;&#26126;&#26371;\&#21335;&#28207;\&#25163;&#20874;&#36039;&#26009;\&#20809;&#30879;&#20839;&#23481;\&#36865;&#20214;&#34920;&#21934;\5&#20316;&#21697;&#36864;&#20214;&#22320;&#22336;&#26781;.doc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tweb.tp.edu.tw/sciencefair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704856" cy="1899642"/>
          </a:xfrm>
          <a:noFill/>
        </p:spPr>
        <p:txBody>
          <a:bodyPr>
            <a:noAutofit/>
          </a:bodyPr>
          <a:lstStyle/>
          <a:p>
            <a:pPr>
              <a:lnSpc>
                <a:spcPts val="55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TW" altLang="en-US" dirty="0" smtClean="0"/>
              <a:t>中華民國</a:t>
            </a:r>
            <a:r>
              <a:rPr lang="zh-TW" altLang="en-US" dirty="0"/>
              <a:t>第</a:t>
            </a:r>
            <a:r>
              <a:rPr lang="en-US" altLang="zh-TW" dirty="0" smtClean="0"/>
              <a:t>55</a:t>
            </a:r>
            <a:r>
              <a:rPr lang="zh-TW" altLang="en-US" dirty="0" smtClean="0"/>
              <a:t>屆</a:t>
            </a:r>
            <a:r>
              <a:rPr lang="zh-TW" altLang="en-US" dirty="0"/>
              <a:t>中小學科展</a:t>
            </a:r>
            <a:br>
              <a:rPr lang="zh-TW" altLang="en-US" dirty="0"/>
            </a:br>
            <a:r>
              <a:rPr lang="zh-TW" altLang="en-US" dirty="0"/>
              <a:t>臺北市參展說明會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5936704" cy="2282026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pPr algn="l"/>
            <a:r>
              <a:rPr lang="zh-TW" altLang="en-US" sz="2800" dirty="0" smtClean="0"/>
              <a:t>主辦單位：臺北市政府教育局</a:t>
            </a:r>
            <a:endParaRPr lang="en-US" altLang="zh-TW" sz="2800" dirty="0" smtClean="0"/>
          </a:p>
          <a:p>
            <a:pPr algn="l"/>
            <a:r>
              <a:rPr lang="zh-TW" altLang="en-US" sz="2800" dirty="0" smtClean="0"/>
              <a:t>承辦單位：臺北市松山家商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7004"/>
            <a:ext cx="6840760" cy="156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zh-TW" sz="3900" b="1" dirty="0"/>
              <a:t>作品說明板海報以平面輸圖，不得有浮貼頁、尺寸不可超過邊框、並禁止使用保麗龍、珍珠板等各種立體材質製作說明板內容，作品說明板底下（桌面下）不得擺放任何</a:t>
            </a:r>
            <a:r>
              <a:rPr lang="zh-TW" altLang="zh-TW" sz="3900" b="1" dirty="0" smtClean="0"/>
              <a:t>物品（</a:t>
            </a:r>
            <a:r>
              <a:rPr lang="zh-TW" altLang="zh-TW" sz="3900" b="1" dirty="0">
                <a:solidFill>
                  <a:srgbClr val="C00000"/>
                </a:solidFill>
              </a:rPr>
              <a:t>展覽會後，須大會寄還作品說明海報者，請勿使用雙面膠帶張貼作品說明海報</a:t>
            </a:r>
            <a:r>
              <a:rPr lang="zh-TW" altLang="zh-TW" sz="3900" b="1" dirty="0"/>
              <a:t>，以利大會作品退件處理作業</a:t>
            </a:r>
            <a:r>
              <a:rPr lang="zh-TW" altLang="zh-TW" sz="3900" b="1" dirty="0" smtClean="0"/>
              <a:t>進行）</a:t>
            </a:r>
            <a:r>
              <a:rPr lang="zh-TW" altLang="en-US" sz="3900" b="1" dirty="0" smtClean="0"/>
              <a:t>。</a:t>
            </a:r>
            <a:endParaRPr lang="zh-TW" altLang="zh-TW" sz="3900" b="1" dirty="0"/>
          </a:p>
          <a:p>
            <a:pPr>
              <a:lnSpc>
                <a:spcPct val="120000"/>
              </a:lnSpc>
            </a:pPr>
            <a:r>
              <a:rPr lang="zh-TW" altLang="zh-TW" sz="3900" b="1" dirty="0"/>
              <a:t>參加全國中小學科展作品說明板</a:t>
            </a:r>
            <a:r>
              <a:rPr lang="en-US" altLang="zh-TW" sz="3900" b="1" dirty="0">
                <a:solidFill>
                  <a:srgbClr val="C00000"/>
                </a:solidFill>
              </a:rPr>
              <a:t>D</a:t>
            </a:r>
            <a:r>
              <a:rPr lang="zh-TW" altLang="zh-TW" sz="3900" b="1" dirty="0">
                <a:solidFill>
                  <a:srgbClr val="C00000"/>
                </a:solidFill>
              </a:rPr>
              <a:t>面陳列板</a:t>
            </a:r>
            <a:r>
              <a:rPr lang="zh-TW" altLang="zh-TW" sz="3900" b="1" dirty="0"/>
              <a:t>（附件</a:t>
            </a:r>
            <a:r>
              <a:rPr lang="zh-TW" altLang="zh-TW" sz="3900" b="1" dirty="0" smtClean="0"/>
              <a:t>十</a:t>
            </a:r>
            <a:r>
              <a:rPr lang="zh-TW" altLang="en-US" sz="3900" b="1" dirty="0" smtClean="0"/>
              <a:t>三</a:t>
            </a:r>
            <a:r>
              <a:rPr lang="zh-TW" altLang="zh-TW" sz="3900" b="1" dirty="0" smtClean="0"/>
              <a:t>，</a:t>
            </a:r>
            <a:r>
              <a:rPr lang="en-US" altLang="zh-TW" sz="3900" b="1" dirty="0" smtClean="0"/>
              <a:t>P29</a:t>
            </a:r>
            <a:r>
              <a:rPr lang="zh-TW" altLang="zh-TW" sz="3900" b="1" dirty="0" smtClean="0"/>
              <a:t>）</a:t>
            </a:r>
            <a:r>
              <a:rPr lang="zh-TW" altLang="zh-TW" sz="3900" b="1" dirty="0"/>
              <a:t>以</a:t>
            </a:r>
            <a:r>
              <a:rPr lang="en-US" altLang="zh-TW" sz="3900" b="1" dirty="0"/>
              <a:t>A4</a:t>
            </a:r>
            <a:r>
              <a:rPr lang="zh-TW" altLang="zh-TW" sz="3900" b="1" dirty="0"/>
              <a:t>大小版面，繕寫編號、組別、科別、學校名稱、指導老師及作者姓名，</a:t>
            </a:r>
            <a:r>
              <a:rPr lang="zh-TW" altLang="zh-TW" sz="3900" b="1" dirty="0">
                <a:solidFill>
                  <a:srgbClr val="C00000"/>
                </a:solidFill>
              </a:rPr>
              <a:t>請勿自行張貼，將於</a:t>
            </a:r>
            <a:r>
              <a:rPr lang="en-US" altLang="zh-TW" sz="3900" b="1" dirty="0">
                <a:solidFill>
                  <a:srgbClr val="C00000"/>
                </a:solidFill>
              </a:rPr>
              <a:t>7</a:t>
            </a:r>
            <a:r>
              <a:rPr lang="zh-TW" altLang="zh-TW" sz="3900" b="1" dirty="0" smtClean="0">
                <a:solidFill>
                  <a:srgbClr val="C00000"/>
                </a:solidFill>
              </a:rPr>
              <a:t>月</a:t>
            </a:r>
            <a:r>
              <a:rPr lang="en-US" altLang="zh-TW" sz="3900" b="1" dirty="0" smtClean="0">
                <a:solidFill>
                  <a:srgbClr val="C00000"/>
                </a:solidFill>
              </a:rPr>
              <a:t>23</a:t>
            </a:r>
            <a:r>
              <a:rPr lang="zh-TW" altLang="zh-TW" sz="3900" b="1" dirty="0" smtClean="0">
                <a:solidFill>
                  <a:srgbClr val="C00000"/>
                </a:solidFill>
              </a:rPr>
              <a:t>日（</a:t>
            </a:r>
            <a:r>
              <a:rPr lang="zh-TW" altLang="en-US" sz="3900" b="1" dirty="0" smtClean="0">
                <a:solidFill>
                  <a:srgbClr val="C00000"/>
                </a:solidFill>
              </a:rPr>
              <a:t>四</a:t>
            </a:r>
            <a:r>
              <a:rPr lang="zh-TW" altLang="zh-TW" sz="3900" b="1" dirty="0" smtClean="0">
                <a:solidFill>
                  <a:srgbClr val="C00000"/>
                </a:solidFill>
              </a:rPr>
              <a:t>）</a:t>
            </a:r>
            <a:r>
              <a:rPr lang="zh-TW" altLang="zh-TW" sz="3900" b="1" dirty="0">
                <a:solidFill>
                  <a:srgbClr val="C00000"/>
                </a:solidFill>
              </a:rPr>
              <a:t>由大會統一製作粘貼，以維護評審公平性</a:t>
            </a:r>
            <a:r>
              <a:rPr lang="zh-TW" altLang="zh-TW" sz="3900" b="1" dirty="0"/>
              <a:t>。</a:t>
            </a:r>
          </a:p>
          <a:p>
            <a:endParaRPr lang="en-US" altLang="zh-TW" sz="3600" b="1" dirty="0" smtClean="0"/>
          </a:p>
          <a:p>
            <a:pPr lvl="1"/>
            <a:endParaRPr lang="en-US" altLang="zh-TW" sz="32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spcBef>
                <a:spcPts val="1800"/>
              </a:spcBef>
              <a:buNone/>
            </a:pP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作品規格與說明板注意事項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8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中華民國中小學科學展覽會報名作業時，均以地方科展主辦單位所送「</a:t>
            </a:r>
            <a:r>
              <a:rPr lang="zh-TW" altLang="zh-TW" b="1" dirty="0">
                <a:solidFill>
                  <a:srgbClr val="C00000"/>
                </a:solidFill>
              </a:rPr>
              <a:t>作品送展清冊</a:t>
            </a:r>
            <a:r>
              <a:rPr lang="zh-TW" altLang="zh-TW" b="1" dirty="0"/>
              <a:t>」為依據，除因地方科展主辦單位誤繕之資料外（須由地方科展主辦單位以正式公文證明），</a:t>
            </a:r>
            <a:r>
              <a:rPr lang="zh-TW" altLang="zh-TW" b="1" u="dbl" dirty="0"/>
              <a:t>不得更改參展作品相關基本資料</a:t>
            </a:r>
            <a:r>
              <a:rPr lang="zh-TW" altLang="zh-TW" b="1" dirty="0"/>
              <a:t>。</a:t>
            </a:r>
          </a:p>
          <a:p>
            <a:endParaRPr lang="zh-TW" altLang="en-US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/>
              <a:t>參展</a:t>
            </a:r>
            <a:r>
              <a:rPr lang="zh-TW" altLang="zh-TW" dirty="0"/>
              <a:t>作品報名</a:t>
            </a:r>
            <a:r>
              <a:rPr lang="zh-TW" altLang="zh-TW" dirty="0" smtClean="0"/>
              <a:t>作業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47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zh-TW" sz="3700" b="1" dirty="0"/>
              <a:t>請務必於</a:t>
            </a:r>
            <a:r>
              <a:rPr lang="en-US" altLang="zh-TW" sz="3700" b="1" dirty="0">
                <a:solidFill>
                  <a:srgbClr val="C00000"/>
                </a:solidFill>
              </a:rPr>
              <a:t>6</a:t>
            </a:r>
            <a:r>
              <a:rPr lang="zh-TW" altLang="zh-TW" sz="3700" b="1" dirty="0" smtClean="0">
                <a:solidFill>
                  <a:srgbClr val="C00000"/>
                </a:solidFill>
              </a:rPr>
              <a:t>月</a:t>
            </a:r>
            <a:r>
              <a:rPr lang="en-US" altLang="zh-TW" sz="3700" b="1" dirty="0" smtClean="0">
                <a:solidFill>
                  <a:srgbClr val="C00000"/>
                </a:solidFill>
              </a:rPr>
              <a:t>8</a:t>
            </a:r>
            <a:r>
              <a:rPr lang="zh-TW" altLang="zh-TW" sz="3700" b="1" dirty="0" smtClean="0">
                <a:solidFill>
                  <a:srgbClr val="C00000"/>
                </a:solidFill>
              </a:rPr>
              <a:t>日</a:t>
            </a:r>
            <a:r>
              <a:rPr lang="en-US" altLang="zh-TW" sz="3700" b="1" dirty="0" smtClean="0">
                <a:solidFill>
                  <a:srgbClr val="C00000"/>
                </a:solidFill>
              </a:rPr>
              <a:t>(</a:t>
            </a:r>
            <a:r>
              <a:rPr lang="zh-TW" altLang="zh-TW" sz="3700" b="1" dirty="0" smtClean="0">
                <a:solidFill>
                  <a:srgbClr val="C00000"/>
                </a:solidFill>
              </a:rPr>
              <a:t>一</a:t>
            </a:r>
            <a:r>
              <a:rPr lang="en-US" altLang="zh-TW" sz="3700" b="1" dirty="0">
                <a:solidFill>
                  <a:srgbClr val="C00000"/>
                </a:solidFill>
              </a:rPr>
              <a:t>)</a:t>
            </a:r>
            <a:r>
              <a:rPr lang="zh-TW" altLang="zh-TW" sz="3700" b="1" dirty="0"/>
              <a:t>以前備齊下列資料</a:t>
            </a:r>
            <a:r>
              <a:rPr lang="en-US" altLang="zh-TW" sz="3700" b="1" dirty="0" smtClean="0"/>
              <a:t>1-12</a:t>
            </a:r>
            <a:r>
              <a:rPr lang="zh-TW" altLang="zh-TW" sz="3700" b="1" dirty="0" smtClean="0"/>
              <a:t>項</a:t>
            </a:r>
            <a:r>
              <a:rPr lang="zh-TW" altLang="zh-TW" sz="3700" b="1" dirty="0"/>
              <a:t>，繳交</a:t>
            </a:r>
            <a:r>
              <a:rPr lang="zh-TW" altLang="zh-TW" sz="3700" b="1" dirty="0" smtClean="0"/>
              <a:t>至</a:t>
            </a:r>
            <a:r>
              <a:rPr lang="zh-TW" altLang="en-US" sz="3700" b="1" dirty="0" smtClean="0"/>
              <a:t>松山家商活動中心</a:t>
            </a:r>
            <a:r>
              <a:rPr lang="en-US" altLang="zh-TW" sz="3700" b="1" dirty="0" smtClean="0"/>
              <a:t>1</a:t>
            </a:r>
            <a:r>
              <a:rPr lang="zh-TW" altLang="en-US" sz="3700" b="1" dirty="0" smtClean="0"/>
              <a:t>樓交誼廳上午</a:t>
            </a:r>
            <a:r>
              <a:rPr lang="en-US" altLang="zh-TW" sz="3700" b="1" dirty="0" smtClean="0"/>
              <a:t>9</a:t>
            </a:r>
            <a:r>
              <a:rPr lang="zh-TW" altLang="en-US" sz="3700" b="1" dirty="0" smtClean="0"/>
              <a:t>時</a:t>
            </a:r>
            <a:r>
              <a:rPr lang="en-US" altLang="zh-TW" sz="3700" b="1" dirty="0" smtClean="0"/>
              <a:t>-12</a:t>
            </a:r>
            <a:r>
              <a:rPr lang="zh-TW" altLang="en-US" sz="3700" b="1" dirty="0" smtClean="0"/>
              <a:t>時</a:t>
            </a:r>
            <a:r>
              <a:rPr lang="zh-TW" altLang="zh-TW" sz="3700" b="1" dirty="0" smtClean="0"/>
              <a:t>。</a:t>
            </a:r>
            <a:r>
              <a:rPr lang="en-US" altLang="zh-TW" sz="3700" b="1" dirty="0"/>
              <a:t/>
            </a:r>
            <a:br>
              <a:rPr lang="en-US" altLang="zh-TW" sz="3700" b="1" dirty="0"/>
            </a:br>
            <a:r>
              <a:rPr lang="zh-TW" altLang="zh-TW" sz="3400" b="1" dirty="0">
                <a:solidFill>
                  <a:srgbClr val="0070C0"/>
                </a:solidFill>
              </a:rPr>
              <a:t>（</a:t>
            </a:r>
            <a:r>
              <a:rPr lang="en-US" altLang="zh-TW" sz="3400" b="1" dirty="0">
                <a:solidFill>
                  <a:srgbClr val="0070C0"/>
                </a:solidFill>
              </a:rPr>
              <a:t> 1-11</a:t>
            </a:r>
            <a:r>
              <a:rPr lang="zh-TW" altLang="zh-TW" sz="3400" b="1" dirty="0">
                <a:solidFill>
                  <a:srgbClr val="0070C0"/>
                </a:solidFill>
              </a:rPr>
              <a:t>項請參考電子檔填列，交件時請繳交書面資料；</a:t>
            </a:r>
            <a:r>
              <a:rPr lang="zh-TW" altLang="zh-TW" sz="3400" b="1" dirty="0" smtClean="0">
                <a:solidFill>
                  <a:srgbClr val="0070C0"/>
                </a:solidFill>
              </a:rPr>
              <a:t>另</a:t>
            </a:r>
            <a:r>
              <a:rPr lang="en-US" altLang="zh-TW" sz="3400" b="1" dirty="0" smtClean="0">
                <a:solidFill>
                  <a:srgbClr val="0070C0"/>
                </a:solidFill>
              </a:rPr>
              <a:t>10</a:t>
            </a:r>
            <a:r>
              <a:rPr lang="zh-TW" altLang="zh-TW" sz="3400" b="1" dirty="0" smtClean="0">
                <a:solidFill>
                  <a:srgbClr val="0070C0"/>
                </a:solidFill>
              </a:rPr>
              <a:t>、</a:t>
            </a:r>
            <a:r>
              <a:rPr lang="en-US" altLang="zh-TW" sz="3400" b="1" dirty="0" smtClean="0">
                <a:solidFill>
                  <a:srgbClr val="0070C0"/>
                </a:solidFill>
              </a:rPr>
              <a:t>12</a:t>
            </a:r>
            <a:r>
              <a:rPr lang="zh-TW" altLang="zh-TW" sz="3400" b="1" dirty="0" smtClean="0">
                <a:solidFill>
                  <a:srgbClr val="0070C0"/>
                </a:solidFill>
              </a:rPr>
              <a:t>項</a:t>
            </a:r>
            <a:r>
              <a:rPr lang="zh-TW" altLang="zh-TW" sz="3400" b="1" dirty="0">
                <a:solidFill>
                  <a:srgbClr val="0070C0"/>
                </a:solidFill>
              </a:rPr>
              <a:t>繳交光碟）</a:t>
            </a:r>
          </a:p>
          <a:p>
            <a:pPr lvl="1"/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作品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送展表，一件作品</a:t>
            </a:r>
            <a:r>
              <a:rPr lang="en-US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張。（參考附件四，</a:t>
            </a:r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P19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個人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資料使用同意書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每位作者、指導老師</a:t>
            </a:r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參考</a:t>
            </a:r>
            <a:endParaRPr lang="en-US" altLang="zh-TW" sz="3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五，</a:t>
            </a:r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P20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著作權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授權同意書，一件作品</a:t>
            </a:r>
            <a:r>
              <a:rPr lang="en-US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張。（參考附件六，</a:t>
            </a:r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P21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參展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作者個人資料表，一位作者</a:t>
            </a:r>
            <a:r>
              <a:rPr lang="en-US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張。（參考附件七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P22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參展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教師個人資料表，一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指導老師</a:t>
            </a:r>
            <a:r>
              <a:rPr lang="en-US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張。（參考附件八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P23</a:t>
            </a:r>
            <a:r>
              <a:rPr lang="zh-TW" altLang="zh-TW" sz="32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1200"/>
              </a:spcBef>
            </a:pPr>
            <a:endParaRPr lang="zh-TW" altLang="en-US" b="1" dirty="0"/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/>
              <a:t>參展作品報名作業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92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延續性研究作品說明書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一件作品</a:t>
            </a: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份</a:t>
            </a: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有需要者才附</a:t>
            </a: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buNone/>
            </a:pP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參考附件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九，</a:t>
            </a:r>
            <a:r>
              <a:rPr lang="en-US" altLang="zh-TW" sz="2400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P24</a:t>
            </a: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-25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作品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說明書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封面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內文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，一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式</a:t>
            </a: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份。</a:t>
            </a:r>
            <a:endParaRPr lang="en-US" altLang="zh-TW" sz="2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buNone/>
            </a:pP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參考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十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～十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P26-28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切結書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樣式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有需要者才附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，一件作品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buNone/>
            </a:pP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參考附件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十</a:t>
            </a: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P30-33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en-US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9.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作者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動態及作品處理調查表，一件作品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參考附錄一，</a:t>
            </a:r>
            <a:r>
              <a:rPr lang="en-US" altLang="zh-TW" sz="2400" dirty="0" err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P44</a:t>
            </a:r>
            <a:r>
              <a:rPr lang="zh-TW" altLang="zh-TW" sz="24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buNone/>
            </a:pPr>
            <a:endParaRPr lang="en-US" altLang="zh-TW" sz="24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Blip>
                <a:blip r:embed="rId2"/>
              </a:buBlip>
            </a:pPr>
            <a:endParaRPr lang="zh-TW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Blip>
                <a:blip r:embed="rId2"/>
              </a:buBlip>
            </a:pPr>
            <a:endParaRPr lang="zh-TW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參展作品報名作業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74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400" b="1" dirty="0" smtClean="0">
                <a:effectLst/>
              </a:rPr>
              <a:t>10.</a:t>
            </a:r>
            <a:r>
              <a:rPr lang="zh-TW" altLang="zh-TW" sz="2400" b="1" dirty="0" smtClean="0">
                <a:effectLst/>
              </a:rPr>
              <a:t>作品</a:t>
            </a:r>
            <a:r>
              <a:rPr lang="zh-TW" altLang="zh-TW" sz="2400" b="1" dirty="0">
                <a:effectLst/>
              </a:rPr>
              <a:t>說明書電子檔案（</a:t>
            </a:r>
            <a:r>
              <a:rPr lang="en-US" altLang="zh-TW" sz="2400" b="1" dirty="0">
                <a:effectLst/>
              </a:rPr>
              <a:t>PDF</a:t>
            </a:r>
            <a:r>
              <a:rPr lang="zh-TW" altLang="zh-TW" sz="2400" b="1" dirty="0">
                <a:effectLst/>
              </a:rPr>
              <a:t>與</a:t>
            </a:r>
            <a:r>
              <a:rPr lang="en-US" altLang="zh-TW" sz="2400" b="1" dirty="0">
                <a:effectLst/>
              </a:rPr>
              <a:t>WORD</a:t>
            </a:r>
            <a:r>
              <a:rPr lang="zh-TW" altLang="zh-TW" sz="2400" b="1" dirty="0">
                <a:effectLst/>
              </a:rPr>
              <a:t>電腦檔案各一</a:t>
            </a:r>
            <a:r>
              <a:rPr lang="zh-TW" altLang="zh-TW" sz="2400" b="1" dirty="0" smtClean="0">
                <a:effectLst/>
              </a:rPr>
              <a:t>份</a:t>
            </a:r>
            <a:r>
              <a:rPr lang="zh-TW" altLang="en-US" sz="2400" b="1" dirty="0" smtClean="0">
                <a:effectLst/>
              </a:rPr>
              <a:t>；</a:t>
            </a:r>
            <a:endParaRPr lang="en-US" altLang="zh-TW" sz="2400" b="1" dirty="0" smtClean="0">
              <a:effectLst/>
            </a:endParaRPr>
          </a:p>
          <a:p>
            <a:pPr marL="0" lv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以作品為單位，檔名註明：學校、</a:t>
            </a:r>
            <a:r>
              <a:rPr lang="zh-TW" altLang="en-US" sz="2400" b="1" dirty="0">
                <a:effectLst/>
              </a:rPr>
              <a:t>組別、</a:t>
            </a:r>
            <a:r>
              <a:rPr lang="zh-TW" altLang="en-US" sz="2400" b="1" dirty="0" smtClean="0">
                <a:effectLst/>
              </a:rPr>
              <a:t>科別及作品</a:t>
            </a:r>
            <a:endParaRPr lang="en-US" altLang="zh-TW" sz="2400" b="1" dirty="0" smtClean="0">
              <a:effectLst/>
            </a:endParaRPr>
          </a:p>
          <a:p>
            <a:pPr marL="0" lv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名稱</a:t>
            </a:r>
            <a:r>
              <a:rPr lang="zh-TW" altLang="zh-TW" sz="2400" b="1" dirty="0" smtClean="0">
                <a:effectLst/>
              </a:rPr>
              <a:t>）</a:t>
            </a:r>
            <a:r>
              <a:rPr lang="zh-TW" altLang="zh-TW" sz="2400" b="1" dirty="0">
                <a:effectLst/>
              </a:rPr>
              <a:t>。</a:t>
            </a:r>
          </a:p>
          <a:p>
            <a:pPr lvl="0"/>
            <a:r>
              <a:rPr lang="en-US" altLang="zh-TW" sz="2400" b="1" dirty="0" smtClean="0">
                <a:effectLst/>
              </a:rPr>
              <a:t>11.</a:t>
            </a:r>
            <a:r>
              <a:rPr lang="zh-TW" altLang="zh-TW" sz="2400" b="1" dirty="0" smtClean="0">
                <a:effectLst/>
              </a:rPr>
              <a:t>繳交</a:t>
            </a:r>
            <a:r>
              <a:rPr lang="en-US" altLang="zh-TW" sz="2400" b="1" dirty="0" err="1">
                <a:effectLst/>
                <a:hlinkClick r:id="rId2" action="ppaction://hlinkfile"/>
              </a:rPr>
              <a:t>作品退件地址條</a:t>
            </a:r>
            <a:r>
              <a:rPr lang="en-US" altLang="zh-TW" sz="2400" b="1" dirty="0">
                <a:effectLst/>
              </a:rPr>
              <a:t>(</a:t>
            </a:r>
            <a:r>
              <a:rPr lang="zh-TW" altLang="zh-TW" sz="2400" b="1" dirty="0">
                <a:effectLst/>
              </a:rPr>
              <a:t>評語信封地址條</a:t>
            </a:r>
            <a:r>
              <a:rPr lang="en-US" altLang="zh-TW" sz="2400" b="1" dirty="0">
                <a:effectLst/>
              </a:rPr>
              <a:t>)</a:t>
            </a:r>
            <a:r>
              <a:rPr lang="zh-TW" altLang="zh-TW" sz="2400" b="1" dirty="0">
                <a:effectLst/>
              </a:rPr>
              <a:t>，一件作品</a:t>
            </a:r>
            <a:r>
              <a:rPr lang="en-US" altLang="zh-TW" sz="2400" b="1" dirty="0">
                <a:effectLst/>
              </a:rPr>
              <a:t> 1 </a:t>
            </a:r>
            <a:r>
              <a:rPr lang="zh-TW" altLang="zh-TW" sz="2400" b="1" dirty="0">
                <a:effectLst/>
              </a:rPr>
              <a:t>張</a:t>
            </a:r>
            <a:r>
              <a:rPr lang="zh-TW" altLang="zh-TW" sz="2400" b="1" dirty="0" smtClean="0">
                <a:effectLst/>
              </a:rPr>
              <a:t>。</a:t>
            </a:r>
            <a:endParaRPr lang="en-US" altLang="zh-TW" sz="2400" b="1" dirty="0" smtClean="0">
              <a:effectLst/>
            </a:endParaRPr>
          </a:p>
          <a:p>
            <a:pPr marL="0" lv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</a:t>
            </a:r>
            <a:r>
              <a:rPr lang="zh-TW" altLang="zh-TW" sz="2400" b="1" dirty="0" smtClean="0">
                <a:effectLst/>
              </a:rPr>
              <a:t>（</a:t>
            </a:r>
            <a:r>
              <a:rPr lang="zh-TW" altLang="zh-TW" sz="2400" b="1" dirty="0">
                <a:effectLst/>
              </a:rPr>
              <a:t>參考附錄二，</a:t>
            </a:r>
            <a:r>
              <a:rPr lang="en-US" altLang="zh-TW" sz="2400" b="1" dirty="0" err="1" smtClean="0">
                <a:effectLst/>
              </a:rPr>
              <a:t>P45</a:t>
            </a:r>
            <a:r>
              <a:rPr lang="zh-TW" altLang="zh-TW" sz="2400" b="1" dirty="0" smtClean="0">
                <a:effectLst/>
              </a:rPr>
              <a:t>）</a:t>
            </a:r>
            <a:endParaRPr lang="zh-TW" altLang="zh-TW" sz="2800" b="1" dirty="0" smtClean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US" altLang="zh-TW" sz="2000" dirty="0" smtClean="0">
                <a:effectLst/>
              </a:rPr>
              <a:t>      (</a:t>
            </a:r>
            <a:r>
              <a:rPr lang="en-US" altLang="zh-TW" sz="2000" dirty="0">
                <a:effectLst/>
              </a:rPr>
              <a:t>1)</a:t>
            </a:r>
            <a:r>
              <a:rPr lang="zh-TW" altLang="zh-TW" sz="2000" dirty="0">
                <a:effectLst/>
              </a:rPr>
              <a:t>作品退件填妥國內包裹托運單，一件作品</a:t>
            </a:r>
            <a:r>
              <a:rPr lang="en-US" altLang="zh-TW" sz="2000" dirty="0">
                <a:effectLst/>
              </a:rPr>
              <a:t>1</a:t>
            </a:r>
            <a:r>
              <a:rPr lang="zh-TW" altLang="zh-TW" sz="2000" dirty="0">
                <a:effectLst/>
              </a:rPr>
              <a:t>張。</a:t>
            </a:r>
            <a:r>
              <a:rPr lang="en-US" altLang="zh-TW" sz="2000" dirty="0">
                <a:effectLst/>
              </a:rPr>
              <a:t>(</a:t>
            </a:r>
            <a:r>
              <a:rPr lang="zh-TW" altLang="zh-TW" sz="2000" dirty="0">
                <a:effectLst/>
              </a:rPr>
              <a:t>大會提供</a:t>
            </a:r>
            <a:r>
              <a:rPr lang="en-US" altLang="zh-TW" sz="2000" dirty="0">
                <a:effectLst/>
              </a:rPr>
              <a:t>)</a:t>
            </a:r>
            <a:endParaRPr lang="zh-TW" altLang="zh-TW" sz="2000" dirty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effectLst/>
              </a:rPr>
              <a:t>      (2)</a:t>
            </a:r>
            <a:r>
              <a:rPr lang="zh-TW" altLang="zh-TW" sz="2000" dirty="0">
                <a:effectLst/>
              </a:rPr>
              <a:t>評語信封袋（寫明學校、作品名稱、收件人及地址）</a:t>
            </a:r>
            <a:r>
              <a:rPr lang="zh-TW" altLang="zh-TW" sz="2000" dirty="0" smtClean="0">
                <a:effectLst/>
              </a:rPr>
              <a:t>，</a:t>
            </a:r>
            <a:endParaRPr lang="en-US" altLang="zh-TW" sz="2000" dirty="0" smtClean="0">
              <a:effectLst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      </a:t>
            </a:r>
            <a:r>
              <a:rPr lang="zh-TW" altLang="zh-TW" sz="2000" dirty="0" smtClean="0">
                <a:effectLst/>
              </a:rPr>
              <a:t>一件作品</a:t>
            </a:r>
            <a:r>
              <a:rPr lang="en-US" altLang="zh-TW" sz="2000" dirty="0" smtClean="0">
                <a:effectLst/>
              </a:rPr>
              <a:t>1</a:t>
            </a:r>
            <a:r>
              <a:rPr lang="zh-TW" altLang="zh-TW" sz="2000" dirty="0" smtClean="0">
                <a:effectLst/>
              </a:rPr>
              <a:t>封</a:t>
            </a:r>
            <a:endParaRPr lang="en-US" altLang="zh-TW" sz="2000" dirty="0"/>
          </a:p>
          <a:p>
            <a:pPr lvl="0"/>
            <a:r>
              <a:rPr lang="zh-TW" altLang="zh-TW" sz="2400" b="1" dirty="0">
                <a:solidFill>
                  <a:schemeClr val="tx1"/>
                </a:solidFill>
                <a:effectLst/>
              </a:rPr>
              <a:t>繳交各隊參賽師生團體照電子檔（</a:t>
            </a:r>
            <a:r>
              <a:rPr lang="en-US" altLang="zh-TW" sz="2400" b="1" dirty="0">
                <a:solidFill>
                  <a:schemeClr val="tx1"/>
                </a:solidFill>
                <a:effectLst/>
              </a:rPr>
              <a:t>jpg</a:t>
            </a:r>
            <a:r>
              <a:rPr lang="zh-TW" altLang="zh-TW" sz="2400" b="1" dirty="0">
                <a:solidFill>
                  <a:schemeClr val="tx1"/>
                </a:solidFill>
                <a:effectLst/>
              </a:rPr>
              <a:t>檔），一件作品</a:t>
            </a:r>
            <a:r>
              <a:rPr lang="en-US" altLang="zh-TW" sz="2400" b="1" dirty="0">
                <a:solidFill>
                  <a:schemeClr val="tx1"/>
                </a:solidFill>
                <a:effectLst/>
              </a:rPr>
              <a:t>1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</a:rPr>
              <a:t>張</a:t>
            </a:r>
            <a:r>
              <a:rPr lang="zh-TW" altLang="en-US" sz="2400" b="1" dirty="0" smtClean="0">
                <a:solidFill>
                  <a:schemeClr val="tx1"/>
                </a:solidFill>
                <a:effectLst/>
              </a:rPr>
              <a:t>光碟</a:t>
            </a:r>
            <a:r>
              <a:rPr lang="zh-TW" altLang="zh-TW" sz="2400" b="1" dirty="0">
                <a:solidFill>
                  <a:schemeClr val="tx1"/>
                </a:solidFill>
                <a:effectLst/>
              </a:rPr>
              <a:t>檔名請註明學校、作品名稱</a:t>
            </a:r>
            <a:r>
              <a:rPr lang="en-US" altLang="zh-TW" sz="2400" b="1" dirty="0">
                <a:solidFill>
                  <a:schemeClr val="tx1"/>
                </a:solidFill>
                <a:effectLst/>
              </a:rPr>
              <a:t> ) </a:t>
            </a:r>
            <a:r>
              <a:rPr lang="zh-TW" altLang="zh-TW" sz="2400" b="1" dirty="0" smtClean="0">
                <a:solidFill>
                  <a:schemeClr val="tx1"/>
                </a:solidFill>
                <a:effectLst/>
              </a:rPr>
              <a:t>。</a:t>
            </a:r>
            <a:endParaRPr lang="zh-TW" altLang="zh-TW" sz="2400" b="1" dirty="0">
              <a:solidFill>
                <a:schemeClr val="tx1"/>
              </a:solidFill>
              <a:effectLst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altLang="zh-TW" b="1" dirty="0" smtClean="0"/>
          </a:p>
          <a:p>
            <a:pPr lvl="1"/>
            <a:endParaRPr lang="en-US" altLang="zh-TW" sz="32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spcBef>
                <a:spcPts val="1800"/>
              </a:spcBef>
              <a:buNone/>
            </a:pP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參展作品報名作業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9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zh-TW" sz="2400" b="1" dirty="0" smtClean="0">
                <a:effectLst/>
              </a:rPr>
              <a:t>12.</a:t>
            </a:r>
            <a:r>
              <a:rPr lang="zh-TW" altLang="en-US" sz="2400" b="1" dirty="0" smtClean="0">
                <a:effectLst/>
              </a:rPr>
              <a:t>繳交</a:t>
            </a:r>
            <a:r>
              <a:rPr lang="zh-TW" altLang="en-US" sz="2400" b="1" dirty="0">
                <a:effectLst/>
              </a:rPr>
              <a:t>各隊參賽師生團體照電子檔（</a:t>
            </a:r>
            <a:r>
              <a:rPr lang="en-US" altLang="zh-TW" sz="2400" b="1" dirty="0">
                <a:effectLst/>
              </a:rPr>
              <a:t>jpg</a:t>
            </a:r>
            <a:r>
              <a:rPr lang="zh-TW" altLang="en-US" sz="2400" b="1" dirty="0">
                <a:effectLst/>
              </a:rPr>
              <a:t>檔</a:t>
            </a:r>
            <a:r>
              <a:rPr lang="zh-TW" altLang="en-US" sz="2400" b="1" dirty="0" smtClean="0">
                <a:effectLst/>
              </a:rPr>
              <a:t>）</a:t>
            </a:r>
            <a:r>
              <a:rPr lang="zh-TW" altLang="en-US" sz="2400" b="1" dirty="0" smtClean="0">
                <a:effectLst/>
                <a:latin typeface="新細明體"/>
                <a:ea typeface="新細明體"/>
              </a:rPr>
              <a:t>，</a:t>
            </a:r>
            <a:r>
              <a:rPr lang="zh-TW" altLang="en-US" sz="2400" b="1" dirty="0" smtClean="0">
                <a:effectLst/>
              </a:rPr>
              <a:t>一</a:t>
            </a:r>
            <a:r>
              <a:rPr lang="zh-TW" altLang="en-US" sz="2400" b="1" dirty="0">
                <a:effectLst/>
              </a:rPr>
              <a:t>件</a:t>
            </a:r>
            <a:r>
              <a:rPr lang="zh-TW" altLang="en-US" sz="2400" b="1" dirty="0" smtClean="0">
                <a:effectLst/>
              </a:rPr>
              <a:t>作品</a:t>
            </a:r>
            <a:endParaRPr lang="en-US" altLang="zh-TW" sz="2400" b="1" dirty="0" smtClean="0">
              <a:effectLst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</a:t>
            </a:r>
            <a:r>
              <a:rPr lang="en-US" altLang="zh-TW" sz="2400" b="1" dirty="0" smtClean="0">
                <a:effectLst/>
              </a:rPr>
              <a:t>1</a:t>
            </a:r>
            <a:r>
              <a:rPr lang="zh-TW" altLang="en-US" sz="2400" b="1" dirty="0">
                <a:effectLst/>
              </a:rPr>
              <a:t>張光碟檔名請註明學校、作品名稱 </a:t>
            </a:r>
            <a:r>
              <a:rPr lang="en-US" altLang="zh-TW" sz="2400" b="1" dirty="0">
                <a:effectLst/>
              </a:rPr>
              <a:t>) </a:t>
            </a:r>
            <a:r>
              <a:rPr lang="zh-TW" altLang="en-US" sz="2400" b="1" dirty="0" smtClean="0">
                <a:effectLst/>
              </a:rPr>
              <a:t>。</a:t>
            </a:r>
            <a:endParaRPr lang="en-US" altLang="zh-TW" sz="2400" b="1" dirty="0" smtClean="0">
              <a:effectLst/>
            </a:endParaRPr>
          </a:p>
          <a:p>
            <a:r>
              <a:rPr lang="en-US" altLang="zh-TW" sz="2400" b="1" dirty="0" smtClean="0">
                <a:effectLst/>
              </a:rPr>
              <a:t>13.</a:t>
            </a: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請</a:t>
            </a:r>
            <a:r>
              <a:rPr lang="zh-TW" altLang="en-US" sz="2400" b="1" dirty="0">
                <a:effectLst/>
              </a:rPr>
              <a:t>將第</a:t>
            </a:r>
            <a:r>
              <a:rPr lang="en-US" altLang="zh-TW" sz="2400" b="1" dirty="0">
                <a:effectLst/>
              </a:rPr>
              <a:t>1-6</a:t>
            </a:r>
            <a:r>
              <a:rPr lang="zh-TW" altLang="en-US" sz="2400" b="1" dirty="0">
                <a:effectLst/>
              </a:rPr>
              <a:t>項、第</a:t>
            </a:r>
            <a:r>
              <a:rPr lang="en-US" altLang="zh-TW" sz="2400" b="1" dirty="0">
                <a:effectLst/>
              </a:rPr>
              <a:t>8</a:t>
            </a:r>
            <a:r>
              <a:rPr lang="zh-TW" altLang="en-US" sz="2400" b="1" dirty="0">
                <a:effectLst/>
              </a:rPr>
              <a:t>項及第</a:t>
            </a:r>
            <a:r>
              <a:rPr lang="en-US" altLang="zh-TW" sz="2400" b="1" dirty="0">
                <a:effectLst/>
              </a:rPr>
              <a:t>10</a:t>
            </a:r>
            <a:r>
              <a:rPr lang="zh-TW" altLang="en-US" sz="2400" b="1" dirty="0">
                <a:effectLst/>
              </a:rPr>
              <a:t>項書面文件參考電子檔</a:t>
            </a:r>
            <a:r>
              <a:rPr lang="zh-TW" altLang="en-US" sz="2400" b="1" dirty="0" smtClean="0">
                <a:effectLst/>
              </a:rPr>
              <a:t>填</a:t>
            </a:r>
            <a:endParaRPr lang="en-US" altLang="zh-TW" sz="2400" b="1" dirty="0" smtClean="0">
              <a:effectLst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列</a:t>
            </a:r>
            <a:r>
              <a:rPr lang="zh-TW" altLang="en-US" sz="2400" b="1" dirty="0">
                <a:effectLst/>
              </a:rPr>
              <a:t>後，請將掃描檔或</a:t>
            </a:r>
            <a:r>
              <a:rPr lang="en-US" altLang="zh-TW" sz="2400" b="1" dirty="0">
                <a:effectLst/>
              </a:rPr>
              <a:t>PDF</a:t>
            </a:r>
            <a:r>
              <a:rPr lang="zh-TW" altLang="en-US" sz="2400" b="1" dirty="0">
                <a:effectLst/>
              </a:rPr>
              <a:t>檔燒錄在</a:t>
            </a:r>
            <a:r>
              <a:rPr lang="en-US" altLang="zh-TW" sz="2400" b="1" dirty="0">
                <a:effectLst/>
              </a:rPr>
              <a:t>1</a:t>
            </a:r>
            <a:r>
              <a:rPr lang="zh-TW" altLang="en-US" sz="2400" b="1" dirty="0">
                <a:effectLst/>
              </a:rPr>
              <a:t>張光碟，俾利上</a:t>
            </a:r>
            <a:r>
              <a:rPr lang="zh-TW" altLang="en-US" sz="2400" b="1" dirty="0" smtClean="0">
                <a:effectLst/>
              </a:rPr>
              <a:t>傳</a:t>
            </a:r>
            <a:endParaRPr lang="en-US" altLang="zh-TW" sz="2400" b="1" dirty="0" smtClean="0">
              <a:effectLst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作業</a:t>
            </a:r>
            <a:r>
              <a:rPr lang="zh-TW" altLang="en-US" sz="2400" b="1" dirty="0">
                <a:effectLst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參展作品報名作業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400" b="1" dirty="0">
                <a:effectLst/>
              </a:rPr>
              <a:t>報名資格：參加本屆全國科展國中一年級學生。</a:t>
            </a:r>
            <a:endParaRPr lang="en-US" altLang="zh-TW" sz="2400" b="1" dirty="0">
              <a:effectLst/>
            </a:endParaRPr>
          </a:p>
          <a:p>
            <a:r>
              <a:rPr lang="zh-TW" altLang="en-US" sz="2400" b="1" dirty="0">
                <a:effectLst/>
              </a:rPr>
              <a:t>報名時間：</a:t>
            </a:r>
            <a:r>
              <a:rPr lang="en-US" altLang="zh-TW" sz="2400" b="1" dirty="0">
                <a:effectLst/>
              </a:rPr>
              <a:t>104</a:t>
            </a:r>
            <a:r>
              <a:rPr lang="zh-TW" altLang="en-US" sz="2400" b="1" dirty="0">
                <a:effectLst/>
              </a:rPr>
              <a:t>年</a:t>
            </a:r>
            <a:r>
              <a:rPr lang="en-US" altLang="zh-TW" sz="2400" b="1" dirty="0">
                <a:effectLst/>
              </a:rPr>
              <a:t>6</a:t>
            </a:r>
            <a:r>
              <a:rPr lang="zh-TW" altLang="en-US" sz="2400" b="1" dirty="0">
                <a:effectLst/>
              </a:rPr>
              <a:t>月</a:t>
            </a:r>
            <a:r>
              <a:rPr lang="en-US" altLang="zh-TW" sz="2400" b="1" dirty="0">
                <a:effectLst/>
              </a:rPr>
              <a:t>10</a:t>
            </a:r>
            <a:r>
              <a:rPr lang="zh-TW" altLang="en-US" sz="2400" b="1" dirty="0">
                <a:effectLst/>
              </a:rPr>
              <a:t>日至</a:t>
            </a:r>
            <a:r>
              <a:rPr lang="en-US" altLang="zh-TW" sz="2400" b="1" dirty="0">
                <a:effectLst/>
              </a:rPr>
              <a:t>6</a:t>
            </a:r>
            <a:r>
              <a:rPr lang="zh-TW" altLang="en-US" sz="2400" b="1" dirty="0">
                <a:effectLst/>
              </a:rPr>
              <a:t>月</a:t>
            </a:r>
            <a:r>
              <a:rPr lang="en-US" altLang="zh-TW" sz="2400" b="1" dirty="0">
                <a:effectLst/>
              </a:rPr>
              <a:t>19</a:t>
            </a:r>
            <a:r>
              <a:rPr lang="zh-TW" altLang="en-US" sz="2400" b="1" dirty="0">
                <a:effectLst/>
              </a:rPr>
              <a:t>日；由地方科展主辦單位</a:t>
            </a:r>
            <a:r>
              <a:rPr lang="zh-TW" altLang="en-US" sz="2400" b="1" dirty="0" smtClean="0">
                <a:effectLst/>
              </a:rPr>
              <a:t>併</a:t>
            </a:r>
            <a:endParaRPr lang="en-US" altLang="zh-TW" sz="2400" b="1" dirty="0" smtClean="0">
              <a:effectLst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              同全國科</a:t>
            </a:r>
            <a:r>
              <a:rPr lang="zh-TW" altLang="en-US" sz="2400" b="1" dirty="0">
                <a:effectLst/>
              </a:rPr>
              <a:t>展相關報名資料寄</a:t>
            </a:r>
            <a:r>
              <a:rPr lang="en-US" altLang="zh-TW" sz="2400" b="1" dirty="0">
                <a:effectLst/>
              </a:rPr>
              <a:t>(</a:t>
            </a:r>
            <a:r>
              <a:rPr lang="zh-TW" altLang="en-US" sz="2400" b="1" dirty="0">
                <a:effectLst/>
              </a:rPr>
              <a:t>送</a:t>
            </a:r>
            <a:r>
              <a:rPr lang="en-US" altLang="zh-TW" sz="2400" b="1" dirty="0">
                <a:effectLst/>
              </a:rPr>
              <a:t>)</a:t>
            </a:r>
            <a:r>
              <a:rPr lang="zh-TW" altLang="en-US" sz="2400" b="1" dirty="0">
                <a:effectLst/>
              </a:rPr>
              <a:t>國立臺灣科學</a:t>
            </a:r>
            <a:r>
              <a:rPr lang="zh-TW" altLang="en-US" sz="2400" b="1" dirty="0" smtClean="0">
                <a:effectLst/>
              </a:rPr>
              <a:t>教育</a:t>
            </a:r>
            <a:endParaRPr lang="en-US" altLang="zh-TW" sz="2400" b="1" dirty="0" smtClean="0">
              <a:effectLst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              館</a:t>
            </a:r>
            <a:r>
              <a:rPr lang="zh-TW" altLang="en-US" sz="2400" b="1" dirty="0">
                <a:effectLst/>
              </a:rPr>
              <a:t>。</a:t>
            </a:r>
            <a:endParaRPr lang="en-US" altLang="zh-TW" sz="2400" b="1" dirty="0">
              <a:effectLst/>
            </a:endParaRPr>
          </a:p>
          <a:p>
            <a:r>
              <a:rPr lang="zh-TW" altLang="en-US" sz="2400" b="1" dirty="0">
                <a:effectLst/>
              </a:rPr>
              <a:t>評選方式：以作品</a:t>
            </a:r>
            <a:r>
              <a:rPr lang="en-US" altLang="zh-TW" sz="2400" b="1" dirty="0">
                <a:effectLst/>
              </a:rPr>
              <a:t>STEM (</a:t>
            </a:r>
            <a:r>
              <a:rPr lang="zh-TW" altLang="en-US" sz="2400" b="1" dirty="0">
                <a:effectLst/>
              </a:rPr>
              <a:t>科學、技術、工程、數學</a:t>
            </a:r>
            <a:r>
              <a:rPr lang="en-US" altLang="zh-TW" sz="2400" b="1" dirty="0">
                <a:effectLst/>
              </a:rPr>
              <a:t>) </a:t>
            </a:r>
            <a:r>
              <a:rPr lang="zh-TW" altLang="en-US" sz="2400" b="1" dirty="0">
                <a:effectLst/>
              </a:rPr>
              <a:t>內容質量</a:t>
            </a:r>
            <a:r>
              <a:rPr lang="zh-TW" altLang="en-US" sz="2400" b="1" dirty="0" smtClean="0">
                <a:effectLst/>
              </a:rPr>
              <a:t>，              </a:t>
            </a:r>
            <a:endParaRPr lang="en-US" altLang="zh-TW" sz="2400" b="1" dirty="0" smtClean="0">
              <a:effectLst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              以及作者</a:t>
            </a:r>
            <a:r>
              <a:rPr lang="zh-TW" altLang="en-US" sz="2400" b="1" dirty="0">
                <a:effectLst/>
              </a:rPr>
              <a:t>詢答時所展示之科學、工程、創新與</a:t>
            </a:r>
            <a:r>
              <a:rPr lang="zh-TW" altLang="en-US" sz="2400" b="1" dirty="0" smtClean="0">
                <a:effectLst/>
              </a:rPr>
              <a:t>領導</a:t>
            </a:r>
            <a:endParaRPr lang="en-US" altLang="zh-TW" sz="2400" b="1" dirty="0" smtClean="0">
              <a:effectLst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              能力</a:t>
            </a:r>
            <a:r>
              <a:rPr lang="zh-TW" altLang="en-US" sz="2400" b="1" dirty="0">
                <a:effectLst/>
              </a:rPr>
              <a:t>的</a:t>
            </a:r>
            <a:r>
              <a:rPr lang="zh-TW" altLang="en-US" sz="2400" b="1" dirty="0" smtClean="0">
                <a:effectLst/>
              </a:rPr>
              <a:t>綜合表現</a:t>
            </a:r>
            <a:r>
              <a:rPr lang="zh-TW" altLang="en-US" sz="2400" b="1" dirty="0">
                <a:effectLst/>
              </a:rPr>
              <a:t>為評選標準，遴選出正取代表</a:t>
            </a:r>
            <a:r>
              <a:rPr lang="zh-TW" altLang="en-US" sz="2400" b="1" dirty="0" smtClean="0">
                <a:effectLst/>
              </a:rPr>
              <a:t>一名</a:t>
            </a:r>
            <a:endParaRPr lang="en-US" altLang="zh-TW" sz="2400" b="1" dirty="0" smtClean="0">
              <a:effectLst/>
            </a:endParaRPr>
          </a:p>
          <a:p>
            <a:pPr marL="0" indent="0">
              <a:buNone/>
            </a:pPr>
            <a:r>
              <a:rPr lang="zh-TW" altLang="en-US" sz="2400" b="1" dirty="0">
                <a:effectLst/>
              </a:rPr>
              <a:t> </a:t>
            </a:r>
            <a:r>
              <a:rPr lang="zh-TW" altLang="en-US" sz="2400" b="1" dirty="0" smtClean="0">
                <a:effectLst/>
              </a:rPr>
              <a:t>                        及</a:t>
            </a:r>
            <a:r>
              <a:rPr lang="zh-TW" altLang="en-US" sz="2400" b="1" dirty="0">
                <a:effectLst/>
              </a:rPr>
              <a:t>備取</a:t>
            </a:r>
            <a:r>
              <a:rPr lang="zh-TW" altLang="en-US" sz="2400" b="1" dirty="0" smtClean="0">
                <a:effectLst/>
              </a:rPr>
              <a:t>代表一名。 </a:t>
            </a:r>
            <a:r>
              <a:rPr lang="en-US" altLang="zh-TW" sz="2400" b="1" dirty="0">
                <a:effectLst/>
              </a:rPr>
              <a:t>(</a:t>
            </a:r>
            <a:r>
              <a:rPr lang="zh-TW" altLang="en-US" sz="2400" b="1" dirty="0">
                <a:effectLst/>
              </a:rPr>
              <a:t>以英文進行詢答</a:t>
            </a:r>
            <a:r>
              <a:rPr lang="en-US" altLang="zh-TW" sz="2400" b="1" dirty="0">
                <a:effectLst/>
              </a:rPr>
              <a:t>)</a:t>
            </a:r>
          </a:p>
          <a:p>
            <a:pPr marL="0" indent="0">
              <a:buNone/>
            </a:pPr>
            <a:r>
              <a:rPr lang="zh-TW" altLang="en-US" sz="2000" dirty="0" smtClean="0">
                <a:effectLst/>
              </a:rPr>
              <a:t>                         </a:t>
            </a:r>
            <a:r>
              <a:rPr lang="en-US" altLang="zh-TW" sz="2400" b="1" dirty="0">
                <a:solidFill>
                  <a:srgbClr val="C00000"/>
                </a:solidFill>
                <a:effectLst/>
              </a:rPr>
              <a:t>(</a:t>
            </a:r>
            <a:r>
              <a:rPr lang="zh-TW" altLang="zh-TW" sz="2400" b="1" dirty="0">
                <a:solidFill>
                  <a:srgbClr val="C00000"/>
                </a:solidFill>
                <a:effectLst/>
              </a:rPr>
              <a:t>報名表、英文詢答參考題及詳細甄選辦法如附件十五</a:t>
            </a:r>
            <a:r>
              <a:rPr lang="en-US" altLang="zh-TW" sz="2400" b="1" dirty="0">
                <a:solidFill>
                  <a:srgbClr val="C00000"/>
                </a:solidFill>
                <a:effectLst/>
              </a:rPr>
              <a:t>) </a:t>
            </a:r>
            <a:endParaRPr lang="zh-TW" altLang="zh-TW" sz="2000" b="1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zh-TW" altLang="en-US" sz="2000" dirty="0"/>
          </a:p>
          <a:p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博通大師國際獎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06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>
          <a:xfrm>
            <a:off x="428596" y="1785926"/>
            <a:ext cx="5439548" cy="4311649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2400"/>
              </a:spcBef>
            </a:pPr>
            <a:r>
              <a:rPr lang="zh-TW" altLang="zh-TW" sz="4000" b="1" dirty="0">
                <a:effectLst/>
              </a:rPr>
              <a:t>報到→安全審查→評審</a:t>
            </a:r>
            <a:r>
              <a:rPr lang="en-US" altLang="zh-TW" sz="4000" b="1" dirty="0">
                <a:effectLst/>
              </a:rPr>
              <a:t>(</a:t>
            </a:r>
            <a:r>
              <a:rPr lang="zh-TW" altLang="zh-TW" sz="4000" b="1" dirty="0">
                <a:effectLst/>
              </a:rPr>
              <a:t>第</a:t>
            </a:r>
            <a:r>
              <a:rPr lang="en-US" altLang="zh-TW" sz="4000" b="1" dirty="0">
                <a:effectLst/>
              </a:rPr>
              <a:t>1</a:t>
            </a:r>
            <a:r>
              <a:rPr lang="zh-TW" altLang="zh-TW" sz="4000" b="1" dirty="0">
                <a:effectLst/>
              </a:rPr>
              <a:t>次、第</a:t>
            </a:r>
            <a:r>
              <a:rPr lang="en-US" altLang="zh-TW" sz="4000" b="1" dirty="0">
                <a:effectLst/>
              </a:rPr>
              <a:t>2</a:t>
            </a:r>
            <a:r>
              <a:rPr lang="zh-TW" altLang="zh-TW" sz="4000" b="1" dirty="0">
                <a:effectLst/>
              </a:rPr>
              <a:t>次</a:t>
            </a:r>
            <a:r>
              <a:rPr lang="en-US" altLang="zh-TW" sz="4000" b="1" dirty="0">
                <a:effectLst/>
              </a:rPr>
              <a:t>)</a:t>
            </a:r>
            <a:r>
              <a:rPr lang="zh-TW" altLang="zh-TW" sz="4000" b="1" dirty="0">
                <a:effectLst/>
              </a:rPr>
              <a:t>→頒獎典禮→公開展覽 </a:t>
            </a:r>
            <a:r>
              <a:rPr lang="en-US" altLang="zh-TW" sz="4000" b="1" dirty="0">
                <a:effectLst/>
              </a:rPr>
              <a:t/>
            </a:r>
            <a:br>
              <a:rPr lang="en-US" altLang="zh-TW" sz="4000" b="1" dirty="0">
                <a:effectLst/>
              </a:rPr>
            </a:br>
            <a:r>
              <a:rPr lang="en-US" altLang="zh-TW" sz="4000" b="1" dirty="0">
                <a:effectLst/>
              </a:rPr>
              <a:t> </a:t>
            </a:r>
            <a:r>
              <a:rPr lang="zh-TW" altLang="zh-TW" sz="4000" b="1" dirty="0">
                <a:effectLst/>
              </a:rPr>
              <a:t>→作品退件</a:t>
            </a:r>
            <a:endParaRPr lang="zh-TW" altLang="zh-TW" sz="40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zh-TW" altLang="zh-TW" sz="2900" b="1" dirty="0" smtClean="0">
                <a:effectLst/>
              </a:rPr>
              <a:t>參展</a:t>
            </a:r>
            <a:r>
              <a:rPr lang="zh-TW" altLang="zh-TW" sz="2900" b="1" dirty="0">
                <a:effectLst/>
              </a:rPr>
              <a:t>作品請於</a:t>
            </a:r>
            <a:r>
              <a:rPr lang="en-US" altLang="zh-TW" sz="2900" b="1" dirty="0" smtClean="0">
                <a:solidFill>
                  <a:srgbClr val="C00000"/>
                </a:solidFill>
                <a:effectLst/>
              </a:rPr>
              <a:t>104</a:t>
            </a:r>
            <a:r>
              <a:rPr lang="zh-TW" altLang="zh-TW" sz="2900" b="1" dirty="0" smtClean="0">
                <a:solidFill>
                  <a:srgbClr val="C00000"/>
                </a:solidFill>
                <a:effectLst/>
              </a:rPr>
              <a:t>年</a:t>
            </a:r>
            <a:r>
              <a:rPr lang="en-US" altLang="zh-TW" sz="2900" b="1" dirty="0">
                <a:solidFill>
                  <a:srgbClr val="C00000"/>
                </a:solidFill>
                <a:effectLst/>
              </a:rPr>
              <a:t>7</a:t>
            </a:r>
            <a:r>
              <a:rPr lang="zh-TW" altLang="zh-TW" sz="2900" b="1" dirty="0" smtClean="0">
                <a:solidFill>
                  <a:srgbClr val="C00000"/>
                </a:solidFill>
                <a:effectLst/>
              </a:rPr>
              <a:t>月</a:t>
            </a:r>
            <a:r>
              <a:rPr lang="en-US" altLang="zh-TW" sz="2900" b="1" dirty="0" smtClean="0">
                <a:solidFill>
                  <a:srgbClr val="C00000"/>
                </a:solidFill>
                <a:effectLst/>
              </a:rPr>
              <a:t>19</a:t>
            </a:r>
            <a:r>
              <a:rPr lang="zh-TW" altLang="zh-TW" sz="2900" b="1" dirty="0" smtClean="0">
                <a:solidFill>
                  <a:srgbClr val="C00000"/>
                </a:solidFill>
                <a:effectLst/>
              </a:rPr>
              <a:t>日</a:t>
            </a:r>
            <a:r>
              <a:rPr lang="en-US" altLang="zh-TW" sz="2900" b="1" dirty="0" smtClean="0">
                <a:solidFill>
                  <a:srgbClr val="C00000"/>
                </a:solidFill>
                <a:effectLst/>
              </a:rPr>
              <a:t>(</a:t>
            </a:r>
            <a:r>
              <a:rPr lang="zh-TW" altLang="en-US" sz="2900" b="1" dirty="0" smtClean="0">
                <a:solidFill>
                  <a:srgbClr val="C00000"/>
                </a:solidFill>
                <a:effectLst/>
              </a:rPr>
              <a:t>日</a:t>
            </a:r>
            <a:r>
              <a:rPr lang="en-US" altLang="zh-TW" sz="2900" b="1" dirty="0" smtClean="0">
                <a:solidFill>
                  <a:srgbClr val="C00000"/>
                </a:solidFill>
                <a:effectLst/>
              </a:rPr>
              <a:t>)</a:t>
            </a:r>
            <a:r>
              <a:rPr lang="zh-TW" altLang="zh-TW" sz="2900" b="1" dirty="0">
                <a:solidFill>
                  <a:srgbClr val="C00000"/>
                </a:solidFill>
                <a:effectLst/>
              </a:rPr>
              <a:t>上午</a:t>
            </a:r>
            <a:r>
              <a:rPr lang="en-US" altLang="zh-TW" sz="2900" b="1" dirty="0">
                <a:solidFill>
                  <a:srgbClr val="C00000"/>
                </a:solidFill>
                <a:effectLst/>
              </a:rPr>
              <a:t>9</a:t>
            </a:r>
            <a:r>
              <a:rPr lang="zh-TW" altLang="zh-TW" sz="2900" b="1" dirty="0">
                <a:solidFill>
                  <a:srgbClr val="C00000"/>
                </a:solidFill>
                <a:effectLst/>
              </a:rPr>
              <a:t>時至</a:t>
            </a:r>
            <a:r>
              <a:rPr lang="zh-TW" altLang="zh-TW" sz="2900" b="1" dirty="0" smtClean="0">
                <a:solidFill>
                  <a:srgbClr val="C00000"/>
                </a:solidFill>
                <a:effectLst/>
              </a:rPr>
              <a:t>下午</a:t>
            </a:r>
            <a:r>
              <a:rPr lang="en-US" altLang="zh-TW" sz="2900" b="1" dirty="0" smtClean="0">
                <a:solidFill>
                  <a:srgbClr val="C00000"/>
                </a:solidFill>
                <a:effectLst/>
              </a:rPr>
              <a:t>5</a:t>
            </a:r>
            <a:r>
              <a:rPr lang="zh-TW" altLang="zh-TW" sz="2900" b="1" dirty="0" smtClean="0">
                <a:solidFill>
                  <a:srgbClr val="C00000"/>
                </a:solidFill>
                <a:effectLst/>
              </a:rPr>
              <a:t>時</a:t>
            </a:r>
            <a:r>
              <a:rPr lang="zh-TW" altLang="zh-TW" sz="2900" b="1" dirty="0">
                <a:effectLst/>
              </a:rPr>
              <a:t>完成報到手續，並完成佈置說明板，規格審查，</a:t>
            </a:r>
            <a:r>
              <a:rPr lang="zh-TW" altLang="zh-TW" sz="2900" b="1" u="sng" dirty="0">
                <a:effectLst/>
              </a:rPr>
              <a:t>逾時恕不受理報到手續。</a:t>
            </a:r>
            <a:endParaRPr lang="zh-TW" altLang="zh-TW" sz="2900" b="1" dirty="0">
              <a:effectLst/>
            </a:endParaRPr>
          </a:p>
          <a:p>
            <a:pPr>
              <a:lnSpc>
                <a:spcPct val="120000"/>
              </a:lnSpc>
            </a:pPr>
            <a:r>
              <a:rPr lang="zh-TW" altLang="zh-TW" sz="2900" b="1" dirty="0" smtClean="0">
                <a:effectLst/>
              </a:rPr>
              <a:t>相關</a:t>
            </a:r>
            <a:r>
              <a:rPr lang="zh-TW" altLang="zh-TW" sz="2900" b="1" dirty="0">
                <a:effectLst/>
              </a:rPr>
              <a:t>期程和規範請參照</a:t>
            </a:r>
            <a:r>
              <a:rPr lang="zh-TW" altLang="zh-TW" sz="2900" b="1" dirty="0" smtClean="0">
                <a:effectLst/>
              </a:rPr>
              <a:t>「</a:t>
            </a:r>
            <a:r>
              <a:rPr lang="zh-TW" altLang="en-US" sz="2900" b="1" dirty="0" smtClean="0">
                <a:effectLst/>
              </a:rPr>
              <a:t>全</a:t>
            </a:r>
            <a:r>
              <a:rPr lang="zh-TW" altLang="zh-TW" sz="2900" b="1" dirty="0" smtClean="0">
                <a:effectLst/>
              </a:rPr>
              <a:t>國</a:t>
            </a:r>
            <a:r>
              <a:rPr lang="zh-TW" altLang="en-US" sz="2900" b="1" dirty="0" smtClean="0">
                <a:effectLst/>
              </a:rPr>
              <a:t>科</a:t>
            </a:r>
            <a:r>
              <a:rPr lang="zh-TW" altLang="zh-TW" sz="2900" b="1" dirty="0" smtClean="0">
                <a:effectLst/>
              </a:rPr>
              <a:t>展</a:t>
            </a:r>
            <a:r>
              <a:rPr lang="zh-TW" altLang="zh-TW" sz="2900" b="1" dirty="0">
                <a:effectLst/>
              </a:rPr>
              <a:t>補充規定事項」辦理。</a:t>
            </a:r>
          </a:p>
          <a:p>
            <a:pPr>
              <a:lnSpc>
                <a:spcPct val="120000"/>
              </a:lnSpc>
            </a:pPr>
            <a:r>
              <a:rPr lang="zh-TW" altLang="zh-TW" sz="2900" b="1" dirty="0" smtClean="0">
                <a:effectLst/>
              </a:rPr>
              <a:t>臺北市</a:t>
            </a:r>
            <a:r>
              <a:rPr lang="zh-TW" altLang="zh-TW" sz="2900" b="1" dirty="0">
                <a:effectLst/>
              </a:rPr>
              <a:t>參展代表隊將於</a:t>
            </a:r>
            <a:r>
              <a:rPr lang="en-US" altLang="zh-TW" sz="2900" b="1" u="sng" dirty="0">
                <a:solidFill>
                  <a:srgbClr val="C00000"/>
                </a:solidFill>
                <a:effectLst/>
              </a:rPr>
              <a:t>7</a:t>
            </a:r>
            <a:r>
              <a:rPr lang="zh-TW" altLang="zh-TW" sz="2900" b="1" u="sng" dirty="0">
                <a:solidFill>
                  <a:srgbClr val="C00000"/>
                </a:solidFill>
                <a:effectLst/>
              </a:rPr>
              <a:t>月</a:t>
            </a:r>
            <a:r>
              <a:rPr lang="en-US" altLang="zh-TW" sz="2900" b="1" u="sng" dirty="0" smtClean="0">
                <a:solidFill>
                  <a:srgbClr val="C00000"/>
                </a:solidFill>
                <a:effectLst/>
              </a:rPr>
              <a:t>10</a:t>
            </a:r>
            <a:r>
              <a:rPr lang="zh-TW" altLang="zh-TW" sz="2900" b="1" u="sng" dirty="0" smtClean="0">
                <a:solidFill>
                  <a:srgbClr val="C00000"/>
                </a:solidFill>
                <a:effectLst/>
              </a:rPr>
              <a:t>日</a:t>
            </a:r>
            <a:r>
              <a:rPr lang="en-US" altLang="zh-TW" sz="2900" b="1" u="sng" dirty="0">
                <a:solidFill>
                  <a:srgbClr val="C00000"/>
                </a:solidFill>
                <a:effectLst/>
              </a:rPr>
              <a:t>(</a:t>
            </a:r>
            <a:r>
              <a:rPr lang="zh-TW" altLang="zh-TW" sz="2900" b="1" u="sng" dirty="0" smtClean="0">
                <a:solidFill>
                  <a:srgbClr val="C00000"/>
                </a:solidFill>
                <a:effectLst/>
              </a:rPr>
              <a:t>星期</a:t>
            </a:r>
            <a:r>
              <a:rPr lang="zh-TW" altLang="en-US" sz="2900" b="1" u="sng" dirty="0" smtClean="0">
                <a:solidFill>
                  <a:srgbClr val="C00000"/>
                </a:solidFill>
                <a:effectLst/>
              </a:rPr>
              <a:t>五</a:t>
            </a:r>
            <a:r>
              <a:rPr lang="en-US" altLang="zh-TW" sz="2900" b="1" u="sng" dirty="0" smtClean="0">
                <a:solidFill>
                  <a:srgbClr val="C00000"/>
                </a:solidFill>
                <a:effectLst/>
              </a:rPr>
              <a:t>)</a:t>
            </a:r>
            <a:r>
              <a:rPr lang="zh-TW" altLang="zh-TW" sz="2900" b="1" u="sng" dirty="0">
                <a:solidFill>
                  <a:srgbClr val="C00000"/>
                </a:solidFill>
                <a:effectLst/>
              </a:rPr>
              <a:t>上午</a:t>
            </a:r>
            <a:r>
              <a:rPr lang="en-US" altLang="zh-TW" sz="2900" b="1" u="sng" dirty="0">
                <a:solidFill>
                  <a:srgbClr val="C00000"/>
                </a:solidFill>
                <a:effectLst/>
              </a:rPr>
              <a:t>10</a:t>
            </a:r>
            <a:r>
              <a:rPr lang="zh-TW" altLang="zh-TW" sz="2900" b="1" u="sng" dirty="0">
                <a:solidFill>
                  <a:srgbClr val="C00000"/>
                </a:solidFill>
                <a:effectLst/>
              </a:rPr>
              <a:t>：</a:t>
            </a:r>
            <a:r>
              <a:rPr lang="en-US" altLang="zh-TW" sz="2900" b="1" u="sng" dirty="0">
                <a:solidFill>
                  <a:srgbClr val="C00000"/>
                </a:solidFill>
                <a:effectLst/>
              </a:rPr>
              <a:t>00</a:t>
            </a:r>
            <a:r>
              <a:rPr lang="zh-TW" altLang="zh-TW" sz="2900" b="1" u="sng" dirty="0">
                <a:solidFill>
                  <a:srgbClr val="C00000"/>
                </a:solidFill>
                <a:effectLst/>
              </a:rPr>
              <a:t>召開行前說明會（地點</a:t>
            </a:r>
            <a:r>
              <a:rPr lang="zh-TW" altLang="zh-TW" sz="2900" b="1" u="sng" dirty="0" smtClean="0">
                <a:solidFill>
                  <a:srgbClr val="C00000"/>
                </a:solidFill>
                <a:effectLst/>
              </a:rPr>
              <a:t>：</a:t>
            </a:r>
            <a:r>
              <a:rPr lang="zh-TW" altLang="en-US" sz="2900" b="1" u="sng" dirty="0" smtClean="0">
                <a:solidFill>
                  <a:srgbClr val="C00000"/>
                </a:solidFill>
                <a:effectLst/>
              </a:rPr>
              <a:t>松山家商</a:t>
            </a:r>
            <a:r>
              <a:rPr lang="en-US" altLang="zh-TW" sz="2900" b="1" u="sng" dirty="0" smtClean="0">
                <a:solidFill>
                  <a:srgbClr val="C00000"/>
                </a:solidFill>
                <a:effectLst/>
              </a:rPr>
              <a:t>2F</a:t>
            </a:r>
            <a:r>
              <a:rPr lang="zh-TW" altLang="en-US" sz="2900" b="1" u="sng" dirty="0" smtClean="0">
                <a:solidFill>
                  <a:srgbClr val="C00000"/>
                </a:solidFill>
                <a:effectLst/>
              </a:rPr>
              <a:t>視廳中心</a:t>
            </a:r>
            <a:r>
              <a:rPr lang="zh-TW" altLang="zh-TW" sz="2900" b="1" u="sng" dirty="0" smtClean="0">
                <a:solidFill>
                  <a:srgbClr val="C00000"/>
                </a:solidFill>
                <a:effectLst/>
              </a:rPr>
              <a:t>）</a:t>
            </a:r>
            <a:r>
              <a:rPr lang="zh-TW" altLang="zh-TW" sz="2900" b="1" u="sng" dirty="0">
                <a:effectLst/>
              </a:rPr>
              <a:t>，屆時請各參展指導老師（或帶隊老師）及學生請準時與會。</a:t>
            </a:r>
            <a:endParaRPr lang="zh-TW" altLang="en-US" sz="2900" b="1" dirty="0"/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參展流程</a:t>
            </a:r>
            <a:endParaRPr lang="zh-TW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2800" dirty="0">
                <a:effectLst/>
              </a:rPr>
              <a:t>臺北市政府教育局中教科</a:t>
            </a:r>
            <a:r>
              <a:rPr lang="en-US" altLang="zh-TW" sz="2800" dirty="0">
                <a:effectLst/>
              </a:rPr>
              <a:t>     </a:t>
            </a:r>
            <a:r>
              <a:rPr lang="zh-TW" altLang="en-US" sz="2800" dirty="0" smtClean="0">
                <a:effectLst/>
              </a:rPr>
              <a:t>藍偉瑩</a:t>
            </a:r>
            <a:r>
              <a:rPr lang="en-US" altLang="zh-TW" sz="2800" dirty="0" smtClean="0">
                <a:effectLst/>
              </a:rPr>
              <a:t>  </a:t>
            </a:r>
            <a:r>
              <a:rPr lang="zh-TW" altLang="zh-TW" sz="2800" dirty="0" smtClean="0">
                <a:effectLst/>
              </a:rPr>
              <a:t>課</a:t>
            </a:r>
            <a:r>
              <a:rPr lang="zh-TW" altLang="zh-TW" sz="2800" dirty="0">
                <a:effectLst/>
              </a:rPr>
              <a:t>督</a:t>
            </a:r>
            <a:r>
              <a:rPr lang="en-US" altLang="zh-TW" sz="2800" dirty="0">
                <a:effectLst/>
              </a:rPr>
              <a:t> </a:t>
            </a:r>
            <a:r>
              <a:rPr lang="zh-TW" altLang="en-US" sz="2800" dirty="0" smtClean="0">
                <a:effectLst/>
              </a:rPr>
              <a:t>            </a:t>
            </a:r>
            <a:endParaRPr lang="en-US" altLang="zh-TW" sz="2800" dirty="0" smtClean="0">
              <a:effectLst/>
            </a:endParaRPr>
          </a:p>
          <a:p>
            <a:pPr marL="0" indent="0">
              <a:buNone/>
            </a:pPr>
            <a:r>
              <a:rPr lang="zh-TW" altLang="en-US" sz="2800" dirty="0">
                <a:effectLst/>
              </a:rPr>
              <a:t> </a:t>
            </a:r>
            <a:r>
              <a:rPr lang="zh-TW" altLang="en-US" sz="2800" dirty="0" smtClean="0">
                <a:effectLst/>
              </a:rPr>
              <a:t>                                                    </a:t>
            </a:r>
            <a:r>
              <a:rPr lang="en-US" altLang="zh-TW" sz="2800" dirty="0" smtClean="0">
                <a:effectLst/>
              </a:rPr>
              <a:t>1999</a:t>
            </a:r>
            <a:r>
              <a:rPr lang="zh-TW" altLang="zh-TW" sz="2800" dirty="0">
                <a:effectLst/>
              </a:rPr>
              <a:t>分機</a:t>
            </a:r>
            <a:r>
              <a:rPr lang="en-US" altLang="zh-TW" sz="2800" dirty="0">
                <a:effectLst/>
              </a:rPr>
              <a:t>1214</a:t>
            </a:r>
            <a:endParaRPr lang="zh-TW" altLang="zh-TW" sz="2800" dirty="0">
              <a:effectLst/>
            </a:endParaRPr>
          </a:p>
          <a:p>
            <a:r>
              <a:rPr lang="zh-TW" altLang="zh-TW" sz="2800" dirty="0">
                <a:effectLst/>
              </a:rPr>
              <a:t>臺北市</a:t>
            </a:r>
            <a:r>
              <a:rPr lang="zh-TW" altLang="zh-TW" sz="2800" dirty="0" smtClean="0">
                <a:effectLst/>
              </a:rPr>
              <a:t>立</a:t>
            </a:r>
            <a:r>
              <a:rPr lang="zh-TW" altLang="en-US" sz="2800" dirty="0" smtClean="0">
                <a:effectLst/>
              </a:rPr>
              <a:t>松山家商</a:t>
            </a:r>
            <a:r>
              <a:rPr lang="en-US" altLang="zh-TW" sz="2800" dirty="0" smtClean="0">
                <a:effectLst/>
              </a:rPr>
              <a:t>     </a:t>
            </a:r>
            <a:r>
              <a:rPr lang="zh-TW" altLang="zh-TW" sz="2800" dirty="0" smtClean="0">
                <a:effectLst/>
              </a:rPr>
              <a:t>教務主任</a:t>
            </a:r>
            <a:r>
              <a:rPr lang="en-US" altLang="zh-TW" sz="2800" dirty="0" smtClean="0">
                <a:effectLst/>
              </a:rPr>
              <a:t>  </a:t>
            </a:r>
            <a:r>
              <a:rPr lang="zh-TW" altLang="en-US" sz="2800" dirty="0" smtClean="0">
                <a:effectLst/>
              </a:rPr>
              <a:t>張瑞賓</a:t>
            </a:r>
            <a:endParaRPr lang="en-US" altLang="zh-TW" sz="2800" dirty="0" smtClean="0">
              <a:effectLst/>
            </a:endParaRPr>
          </a:p>
          <a:p>
            <a:pPr marL="0" indent="0">
              <a:buNone/>
            </a:pPr>
            <a:r>
              <a:rPr lang="zh-TW" altLang="en-US" sz="2800" dirty="0">
                <a:effectLst/>
              </a:rPr>
              <a:t> </a:t>
            </a:r>
            <a:r>
              <a:rPr lang="zh-TW" altLang="en-US" sz="2800" dirty="0" smtClean="0">
                <a:effectLst/>
              </a:rPr>
              <a:t>                                        </a:t>
            </a:r>
            <a:r>
              <a:rPr lang="en-US" altLang="zh-TW" sz="2800" dirty="0" smtClean="0">
                <a:effectLst/>
              </a:rPr>
              <a:t>2726-1118</a:t>
            </a:r>
            <a:r>
              <a:rPr lang="zh-TW" altLang="zh-TW" sz="2800" dirty="0" smtClean="0">
                <a:effectLst/>
              </a:rPr>
              <a:t>分機</a:t>
            </a:r>
            <a:r>
              <a:rPr lang="en-US" altLang="zh-TW" sz="2800" dirty="0" smtClean="0">
                <a:effectLst/>
              </a:rPr>
              <a:t>200</a:t>
            </a:r>
            <a:r>
              <a:rPr lang="zh-TW" altLang="en-US" sz="2800" dirty="0" smtClean="0">
                <a:effectLst/>
              </a:rPr>
              <a:t>、</a:t>
            </a:r>
            <a:r>
              <a:rPr lang="en-US" altLang="zh-TW" sz="2800" dirty="0" smtClean="0">
                <a:effectLst/>
              </a:rPr>
              <a:t>220</a:t>
            </a:r>
          </a:p>
          <a:p>
            <a:pPr marL="0" indent="0">
              <a:buNone/>
            </a:pPr>
            <a:r>
              <a:rPr lang="en-US" altLang="zh-TW" sz="2800" dirty="0">
                <a:effectLst/>
              </a:rPr>
              <a:t> </a:t>
            </a:r>
            <a:r>
              <a:rPr lang="en-US" altLang="zh-TW" sz="2800" dirty="0" smtClean="0">
                <a:effectLst/>
              </a:rPr>
              <a:t>                                        </a:t>
            </a:r>
            <a:r>
              <a:rPr lang="zh-TW" altLang="en-US" sz="2800" dirty="0" smtClean="0">
                <a:effectLst/>
              </a:rPr>
              <a:t>學務主任  游世文</a:t>
            </a:r>
            <a:endParaRPr lang="en-US" altLang="zh-TW" sz="2800" dirty="0" smtClean="0">
              <a:effectLst/>
            </a:endParaRPr>
          </a:p>
          <a:p>
            <a:pPr marL="0" indent="0">
              <a:buNone/>
            </a:pPr>
            <a:r>
              <a:rPr lang="zh-TW" altLang="en-US" sz="2800" dirty="0">
                <a:effectLst/>
              </a:rPr>
              <a:t> </a:t>
            </a:r>
            <a:r>
              <a:rPr lang="zh-TW" altLang="en-US" sz="2800" dirty="0" smtClean="0">
                <a:effectLst/>
              </a:rPr>
              <a:t>                                        </a:t>
            </a:r>
            <a:r>
              <a:rPr lang="en-US" altLang="zh-TW" sz="2800" dirty="0" smtClean="0">
                <a:effectLst/>
              </a:rPr>
              <a:t>2726-1118</a:t>
            </a:r>
            <a:r>
              <a:rPr lang="zh-TW" altLang="zh-TW" sz="2800" dirty="0" smtClean="0">
                <a:effectLst/>
              </a:rPr>
              <a:t>分機</a:t>
            </a:r>
            <a:r>
              <a:rPr lang="en-US" altLang="zh-TW" sz="2800" dirty="0" smtClean="0">
                <a:effectLst/>
              </a:rPr>
              <a:t>300</a:t>
            </a:r>
            <a:r>
              <a:rPr lang="zh-TW" altLang="en-US" sz="2800" dirty="0" smtClean="0">
                <a:effectLst/>
              </a:rPr>
              <a:t>、</a:t>
            </a:r>
            <a:r>
              <a:rPr lang="en-US" altLang="zh-TW" sz="2800" dirty="0" smtClean="0">
                <a:effectLst/>
              </a:rPr>
              <a:t>310</a:t>
            </a:r>
            <a:endParaRPr lang="zh-TW" altLang="zh-TW" sz="2800" dirty="0">
              <a:effectLst/>
            </a:endParaRPr>
          </a:p>
          <a:p>
            <a:r>
              <a:rPr lang="zh-TW" altLang="zh-TW" sz="2800" dirty="0">
                <a:effectLst/>
              </a:rPr>
              <a:t>臺北益教網北市科展專屬網頁 </a:t>
            </a:r>
            <a:r>
              <a:rPr lang="en-US" altLang="zh-TW" sz="2800" u="sng" dirty="0">
                <a:effectLst/>
                <a:hlinkClick r:id="rId2"/>
              </a:rPr>
              <a:t>http://etweb.tp.edu.tw/sciencefair/</a:t>
            </a:r>
            <a:endParaRPr lang="zh-TW" altLang="zh-TW" sz="2800" dirty="0">
              <a:effectLst/>
            </a:endParaRPr>
          </a:p>
          <a:p>
            <a:r>
              <a:rPr lang="zh-TW" altLang="zh-TW" sz="2800" dirty="0">
                <a:effectLst/>
              </a:rPr>
              <a:t>第</a:t>
            </a:r>
            <a:r>
              <a:rPr lang="en-US" altLang="zh-TW" sz="2800" dirty="0" smtClean="0">
                <a:effectLst/>
              </a:rPr>
              <a:t>55</a:t>
            </a:r>
            <a:r>
              <a:rPr lang="zh-TW" altLang="zh-TW" sz="2800" dirty="0" smtClean="0">
                <a:effectLst/>
              </a:rPr>
              <a:t>屆</a:t>
            </a:r>
            <a:r>
              <a:rPr lang="zh-TW" altLang="zh-TW" sz="2800" dirty="0">
                <a:effectLst/>
              </a:rPr>
              <a:t>全國科展專屬網頁 </a:t>
            </a:r>
            <a:r>
              <a:rPr lang="en-US" altLang="zh-TW" sz="2800" u="sng" dirty="0">
                <a:effectLst/>
              </a:rPr>
              <a:t>http://</a:t>
            </a:r>
            <a:r>
              <a:rPr lang="en-US" altLang="zh-TW" sz="2800" u="sng" dirty="0" smtClean="0">
                <a:effectLst/>
              </a:rPr>
              <a:t>nphssf55.hcc.edu.tw</a:t>
            </a:r>
            <a:r>
              <a:rPr lang="en-US" altLang="zh-TW" sz="2800" u="sng" dirty="0">
                <a:effectLst/>
              </a:rPr>
              <a:t>/?</a:t>
            </a:r>
            <a:r>
              <a:rPr lang="en-US" altLang="zh-TW" sz="2800" u="sng" dirty="0" smtClean="0">
                <a:effectLst/>
              </a:rPr>
              <a:t>a=117</a:t>
            </a:r>
            <a:endParaRPr lang="zh-TW" altLang="zh-TW" sz="2800" dirty="0">
              <a:effectLst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zh-TW" dirty="0" smtClean="0"/>
              <a:t>聯絡人</a:t>
            </a:r>
            <a:r>
              <a:rPr lang="zh-TW" altLang="zh-TW" dirty="0"/>
              <a:t>及相關</a:t>
            </a:r>
            <a:r>
              <a:rPr lang="zh-TW" altLang="zh-TW" dirty="0" smtClean="0"/>
              <a:t>網址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2887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預祝  旗開得勝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5472608" cy="12522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94736"/>
            <a:ext cx="2952328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541647242"/>
              </p:ext>
            </p:extLst>
          </p:nvPr>
        </p:nvGraphicFramePr>
        <p:xfrm>
          <a:off x="467544" y="1700804"/>
          <a:ext cx="8352928" cy="51661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8272"/>
                <a:gridCol w="2607448"/>
                <a:gridCol w="3297208"/>
              </a:tblGrid>
              <a:tr h="274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日</a:t>
                      </a:r>
                      <a:r>
                        <a:rPr lang="en-US" sz="2000" kern="100" dirty="0">
                          <a:effectLst/>
                        </a:rPr>
                        <a:t>     </a:t>
                      </a:r>
                      <a:r>
                        <a:rPr lang="zh-TW" sz="2000" kern="100" dirty="0">
                          <a:effectLst/>
                        </a:rPr>
                        <a:t>期</a:t>
                      </a:r>
                      <a:endParaRPr lang="zh-TW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項</a:t>
                      </a:r>
                      <a:r>
                        <a:rPr lang="en-US" sz="2000" kern="100" dirty="0">
                          <a:effectLst/>
                        </a:rPr>
                        <a:t>     </a:t>
                      </a:r>
                      <a:r>
                        <a:rPr lang="zh-TW" sz="2000" kern="100" dirty="0">
                          <a:effectLst/>
                        </a:rPr>
                        <a:t>目</a:t>
                      </a:r>
                      <a:endParaRPr lang="zh-TW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備</a:t>
                      </a:r>
                      <a:r>
                        <a:rPr lang="en-US" sz="2000" kern="100" dirty="0">
                          <a:effectLst/>
                        </a:rPr>
                        <a:t>     </a:t>
                      </a:r>
                      <a:r>
                        <a:rPr lang="zh-TW" sz="2000" kern="100" dirty="0">
                          <a:effectLst/>
                        </a:rPr>
                        <a:t>註</a:t>
                      </a:r>
                      <a:endParaRPr lang="zh-TW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548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5</a:t>
                      </a:r>
                      <a:r>
                        <a:rPr lang="zh-TW" sz="1600" kern="100" dirty="0" smtClean="0">
                          <a:effectLst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</a:rPr>
                        <a:t>19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二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</a:rPr>
                        <a:t>全國科展領隊會議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</a:rPr>
                        <a:t>由</a:t>
                      </a:r>
                      <a:r>
                        <a:rPr lang="zh-TW" altLang="en-US" sz="1600" kern="100" dirty="0" smtClean="0">
                          <a:effectLst/>
                        </a:rPr>
                        <a:t>教育局及松山家商</a:t>
                      </a:r>
                      <a:r>
                        <a:rPr lang="zh-TW" altLang="zh-TW" sz="1600" kern="100" dirty="0" smtClean="0">
                          <a:effectLst/>
                        </a:rPr>
                        <a:t>派</a:t>
                      </a:r>
                      <a:r>
                        <a:rPr lang="zh-TW" altLang="en-US" sz="1600" kern="100" dirty="0" smtClean="0">
                          <a:effectLst/>
                        </a:rPr>
                        <a:t>員</a:t>
                      </a:r>
                      <a:r>
                        <a:rPr lang="zh-TW" altLang="zh-TW" sz="1600" kern="100" dirty="0" smtClean="0">
                          <a:effectLst/>
                        </a:rPr>
                        <a:t>參加</a:t>
                      </a:r>
                      <a:endParaRPr lang="zh-TW" altLang="zh-TW" sz="1600" kern="100" dirty="0" smtClean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92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5</a:t>
                      </a:r>
                      <a:r>
                        <a:rPr lang="zh-TW" sz="1600" kern="100" dirty="0" smtClean="0">
                          <a:effectLst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</a:rPr>
                        <a:t>12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 smtClean="0">
                          <a:effectLst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</a:rPr>
                        <a:t>二</a:t>
                      </a:r>
                      <a:r>
                        <a:rPr lang="en-US" sz="1600" kern="100" dirty="0" smtClean="0">
                          <a:effectLst/>
                        </a:rPr>
                        <a:t>)</a:t>
                      </a:r>
                      <a:r>
                        <a:rPr lang="zh-TW" sz="1600" kern="100" dirty="0">
                          <a:effectLst/>
                        </a:rPr>
                        <a:t>～</a:t>
                      </a:r>
                      <a:r>
                        <a:rPr lang="en-US" sz="1600" kern="100" dirty="0">
                          <a:effectLst/>
                        </a:rPr>
                        <a:t>6</a:t>
                      </a:r>
                      <a:r>
                        <a:rPr lang="zh-TW" sz="1600" kern="100" dirty="0" smtClean="0">
                          <a:effectLst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</a:rPr>
                        <a:t>5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五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作品輔導期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各校自行與教授聯繫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92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r>
                        <a:rPr lang="zh-TW" sz="1600" kern="100" dirty="0">
                          <a:effectLst/>
                        </a:rPr>
                        <a:t>月</a:t>
                      </a:r>
                      <a:r>
                        <a:rPr lang="en-US" sz="1600" kern="100" dirty="0" smtClean="0">
                          <a:effectLst/>
                        </a:rPr>
                        <a:t>2</a:t>
                      </a:r>
                      <a:r>
                        <a:rPr lang="en-US" altLang="zh-TW" sz="1600" kern="100" dirty="0" smtClean="0">
                          <a:effectLst/>
                        </a:rPr>
                        <a:t>2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 smtClean="0">
                          <a:effectLst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</a:rPr>
                        <a:t>五</a:t>
                      </a:r>
                      <a:r>
                        <a:rPr lang="en-US" sz="1600" kern="100" dirty="0" smtClean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</a:rPr>
                        <a:t>全國第</a:t>
                      </a:r>
                      <a:r>
                        <a:rPr lang="en-US" altLang="zh-TW" sz="1600" kern="100" dirty="0" smtClean="0">
                          <a:effectLst/>
                        </a:rPr>
                        <a:t>55</a:t>
                      </a:r>
                      <a:r>
                        <a:rPr lang="zh-TW" altLang="zh-TW" sz="1600" kern="100" dirty="0" smtClean="0">
                          <a:effectLst/>
                        </a:rPr>
                        <a:t>屆科展臺北市參展說明會</a:t>
                      </a:r>
                      <a:endParaRPr lang="zh-TW" altLang="zh-TW" sz="1600" kern="100" dirty="0" smtClean="0">
                        <a:effectLst/>
                        <a:latin typeface="Times New Roman"/>
                        <a:ea typeface="PMingLiU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</a:rPr>
                        <a:t>上</a:t>
                      </a:r>
                      <a:r>
                        <a:rPr lang="zh-TW" altLang="zh-TW" sz="1600" kern="100" dirty="0" smtClean="0">
                          <a:effectLst/>
                        </a:rPr>
                        <a:t>午</a:t>
                      </a:r>
                      <a:r>
                        <a:rPr lang="en-US" altLang="zh-TW" sz="1600" kern="100" dirty="0" smtClean="0">
                          <a:effectLst/>
                        </a:rPr>
                        <a:t>09:15</a:t>
                      </a:r>
                      <a:r>
                        <a:rPr lang="zh-TW" altLang="en-US" sz="1600" kern="100" dirty="0" smtClean="0">
                          <a:effectLst/>
                        </a:rPr>
                        <a:t>松山家商</a:t>
                      </a:r>
                      <a:r>
                        <a:rPr lang="en-US" altLang="zh-TW" sz="1600" kern="100" dirty="0" smtClean="0">
                          <a:effectLst/>
                        </a:rPr>
                        <a:t>2F</a:t>
                      </a:r>
                      <a:r>
                        <a:rPr lang="zh-TW" altLang="en-US" sz="1600" kern="100" dirty="0" smtClean="0">
                          <a:effectLst/>
                        </a:rPr>
                        <a:t>視聽中心</a:t>
                      </a:r>
                      <a:endParaRPr lang="zh-TW" alt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548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</a:t>
                      </a:r>
                      <a:r>
                        <a:rPr lang="zh-TW" sz="1600" kern="100" dirty="0">
                          <a:effectLst/>
                        </a:rPr>
                        <a:t>月 </a:t>
                      </a:r>
                      <a:r>
                        <a:rPr lang="en-US" altLang="zh-TW" sz="1600" kern="100" dirty="0" smtClean="0">
                          <a:effectLst/>
                        </a:rPr>
                        <a:t>1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 smtClean="0">
                          <a:effectLst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</a:rPr>
                        <a:t>一</a:t>
                      </a:r>
                      <a:r>
                        <a:rPr lang="en-US" sz="1600" kern="100" dirty="0" smtClean="0">
                          <a:effectLst/>
                        </a:rPr>
                        <a:t>)</a:t>
                      </a:r>
                      <a:r>
                        <a:rPr lang="zh-TW" sz="1600" kern="100" dirty="0">
                          <a:effectLst/>
                        </a:rPr>
                        <a:t>～</a:t>
                      </a:r>
                      <a:r>
                        <a:rPr lang="en-US" sz="1600" kern="100" dirty="0">
                          <a:effectLst/>
                        </a:rPr>
                        <a:t>6</a:t>
                      </a:r>
                      <a:r>
                        <a:rPr lang="zh-TW" sz="1600" kern="100" dirty="0" smtClean="0">
                          <a:effectLst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</a:rPr>
                        <a:t>8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 smtClean="0">
                          <a:effectLst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</a:rPr>
                        <a:t>一</a:t>
                      </a:r>
                      <a:r>
                        <a:rPr lang="en-US" sz="1600" kern="100" dirty="0" smtClean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作品函報作業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作品內容有修正者須函報教育局核備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548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6</a:t>
                      </a:r>
                      <a:r>
                        <a:rPr lang="zh-TW" sz="1600" kern="100" dirty="0" smtClean="0">
                          <a:effectLst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</a:rPr>
                        <a:t>8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一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作品送件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由承辦人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zh-TW" sz="1600" kern="100" dirty="0">
                          <a:effectLst/>
                        </a:rPr>
                        <a:t>專人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r>
                        <a:rPr lang="zh-TW" sz="1600" kern="100" dirty="0">
                          <a:effectLst/>
                        </a:rPr>
                        <a:t>送</a:t>
                      </a:r>
                      <a:r>
                        <a:rPr lang="zh-TW" sz="1600" kern="100" dirty="0" smtClean="0">
                          <a:effectLst/>
                        </a:rPr>
                        <a:t>至</a:t>
                      </a:r>
                      <a:r>
                        <a:rPr lang="zh-TW" altLang="en-US" sz="1600" kern="100" dirty="0" smtClean="0">
                          <a:effectLst/>
                        </a:rPr>
                        <a:t>松山家商活動中心交誼廳</a:t>
                      </a:r>
                      <a:r>
                        <a:rPr lang="zh-TW" sz="1600" kern="100" dirty="0" smtClean="0">
                          <a:effectLst/>
                        </a:rPr>
                        <a:t>上午</a:t>
                      </a:r>
                      <a:r>
                        <a:rPr lang="en-US" sz="1600" kern="100" dirty="0">
                          <a:effectLst/>
                        </a:rPr>
                        <a:t>09</a:t>
                      </a:r>
                      <a:r>
                        <a:rPr lang="zh-TW" sz="1600" kern="100" dirty="0">
                          <a:effectLst/>
                        </a:rPr>
                        <a:t>：</a:t>
                      </a:r>
                      <a:r>
                        <a:rPr lang="en-US" sz="1600" kern="100" dirty="0">
                          <a:effectLst/>
                        </a:rPr>
                        <a:t>00-12</a:t>
                      </a:r>
                      <a:r>
                        <a:rPr lang="zh-TW" sz="1600" kern="100" dirty="0">
                          <a:effectLst/>
                        </a:rPr>
                        <a:t>：</a:t>
                      </a:r>
                      <a:r>
                        <a:rPr lang="en-US" sz="1600" kern="100" dirty="0">
                          <a:effectLst/>
                        </a:rPr>
                        <a:t>00 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63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6</a:t>
                      </a:r>
                      <a:r>
                        <a:rPr lang="zh-TW" sz="1600" kern="100" dirty="0" smtClean="0">
                          <a:effectLst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</a:rPr>
                        <a:t>10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 smtClean="0">
                          <a:effectLst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</a:rPr>
                        <a:t>三</a:t>
                      </a:r>
                      <a:r>
                        <a:rPr lang="en-US" sz="1600" kern="100" dirty="0" smtClean="0">
                          <a:effectLst/>
                        </a:rPr>
                        <a:t>)</a:t>
                      </a:r>
                      <a:r>
                        <a:rPr lang="zh-TW" altLang="zh-TW" sz="1600" kern="100" dirty="0" smtClean="0">
                          <a:effectLst/>
                        </a:rPr>
                        <a:t> ～</a:t>
                      </a:r>
                      <a:r>
                        <a:rPr lang="en-US" altLang="zh-TW" sz="1600" kern="100" dirty="0" smtClean="0">
                          <a:effectLst/>
                        </a:rPr>
                        <a:t>6</a:t>
                      </a:r>
                      <a:r>
                        <a:rPr lang="zh-TW" altLang="zh-TW" sz="1600" kern="100" dirty="0" smtClean="0">
                          <a:effectLst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</a:rPr>
                        <a:t>15</a:t>
                      </a:r>
                      <a:r>
                        <a:rPr lang="zh-TW" altLang="zh-TW" sz="1600" kern="100" dirty="0" smtClean="0">
                          <a:effectLst/>
                        </a:rPr>
                        <a:t>日</a:t>
                      </a:r>
                      <a:r>
                        <a:rPr lang="en-US" altLang="zh-TW" sz="1600" kern="100" dirty="0" smtClean="0">
                          <a:effectLst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</a:rPr>
                        <a:t>一</a:t>
                      </a:r>
                      <a:r>
                        <a:rPr lang="en-US" altLang="zh-TW" sz="1600" kern="100" dirty="0" smtClean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全國科展線上報名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由</a:t>
                      </a:r>
                      <a:r>
                        <a:rPr lang="zh-TW" altLang="en-US" sz="1600" kern="100" dirty="0" smtClean="0">
                          <a:effectLst/>
                        </a:rPr>
                        <a:t>松山家商</a:t>
                      </a:r>
                      <a:r>
                        <a:rPr lang="zh-TW" sz="1600" kern="100" dirty="0" smtClean="0">
                          <a:effectLst/>
                        </a:rPr>
                        <a:t>統一</a:t>
                      </a:r>
                      <a:r>
                        <a:rPr lang="zh-TW" altLang="en-US" sz="1600" kern="100" dirty="0" smtClean="0">
                          <a:effectLst/>
                        </a:rPr>
                        <a:t>集體</a:t>
                      </a:r>
                      <a:r>
                        <a:rPr lang="zh-TW" sz="1600" kern="100" dirty="0" smtClean="0">
                          <a:effectLst/>
                        </a:rPr>
                        <a:t>辦理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67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7</a:t>
                      </a:r>
                      <a:r>
                        <a:rPr lang="zh-TW" sz="1600" kern="100" dirty="0" smtClean="0">
                          <a:effectLst/>
                        </a:rPr>
                        <a:t>月</a:t>
                      </a:r>
                      <a:r>
                        <a:rPr lang="en-US" altLang="zh-TW" sz="1600" kern="100" dirty="0" smtClean="0">
                          <a:effectLst/>
                        </a:rPr>
                        <a:t>10</a:t>
                      </a:r>
                      <a:r>
                        <a:rPr lang="zh-TW" sz="1600" kern="100" dirty="0" smtClean="0">
                          <a:effectLst/>
                        </a:rPr>
                        <a:t>日</a:t>
                      </a:r>
                      <a:r>
                        <a:rPr lang="en-US" sz="1600" kern="100" dirty="0" smtClean="0">
                          <a:effectLst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</a:rPr>
                        <a:t>五</a:t>
                      </a:r>
                      <a:r>
                        <a:rPr lang="en-US" sz="1600" kern="100" dirty="0" smtClean="0">
                          <a:effectLst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行前說明會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</a:rPr>
                        <a:t>上</a:t>
                      </a:r>
                      <a:r>
                        <a:rPr lang="zh-TW" altLang="zh-TW" sz="1600" kern="100" dirty="0" smtClean="0">
                          <a:effectLst/>
                        </a:rPr>
                        <a:t>午</a:t>
                      </a:r>
                      <a:r>
                        <a:rPr lang="en-US" altLang="zh-TW" sz="1600" kern="100" dirty="0" smtClean="0">
                          <a:effectLst/>
                        </a:rPr>
                        <a:t>10:00</a:t>
                      </a:r>
                      <a:r>
                        <a:rPr lang="zh-TW" altLang="en-US" sz="1600" kern="100" dirty="0" smtClean="0">
                          <a:effectLst/>
                        </a:rPr>
                        <a:t>松山家商</a:t>
                      </a:r>
                      <a:r>
                        <a:rPr lang="en-US" altLang="zh-TW" sz="1600" kern="100" dirty="0" smtClean="0">
                          <a:effectLst/>
                        </a:rPr>
                        <a:t>2F</a:t>
                      </a:r>
                      <a:r>
                        <a:rPr lang="zh-TW" altLang="en-US" sz="1600" kern="100" dirty="0" smtClean="0">
                          <a:effectLst/>
                        </a:rPr>
                        <a:t>視聽中心</a:t>
                      </a:r>
                      <a:endParaRPr lang="zh-TW" altLang="zh-TW" sz="1600" kern="100" dirty="0" smtClean="0">
                        <a:effectLst/>
                        <a:latin typeface="Times New Roman"/>
                        <a:ea typeface="PMingLiU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請</a:t>
                      </a:r>
                      <a:r>
                        <a:rPr lang="zh-TW" sz="1600" kern="100" dirty="0">
                          <a:effectLst/>
                        </a:rPr>
                        <a:t>各參展學生及指導老師與會</a:t>
                      </a:r>
                      <a:endParaRPr lang="zh-TW" sz="16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682907"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月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日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日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～</a:t>
                      </a:r>
                      <a:r>
                        <a:rPr lang="en-US" sz="1400" kern="1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r>
                        <a:rPr lang="zh-TW" sz="1400" kern="100" dirty="0">
                          <a:solidFill>
                            <a:srgbClr val="002060"/>
                          </a:solidFill>
                          <a:effectLst/>
                        </a:rPr>
                        <a:t>月</a:t>
                      </a:r>
                      <a:r>
                        <a:rPr lang="en-US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日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四</a:t>
                      </a:r>
                      <a:r>
                        <a:rPr lang="en-US" altLang="zh-TW" sz="1400" kern="100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zh-TW" sz="1400" kern="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2060"/>
                          </a:solidFill>
                          <a:effectLst/>
                        </a:rPr>
                        <a:t>全國科展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PMingLiU"/>
                        </a:rPr>
                        <a:t>國立臺南第一高級中學體育館</a:t>
                      </a:r>
                      <a:endParaRPr lang="zh-TW" sz="1800" kern="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zh-TW" altLang="zh-TW" sz="3600" dirty="0" smtClean="0"/>
              <a:t>臺北市</a:t>
            </a:r>
            <a:r>
              <a:rPr lang="zh-TW" altLang="zh-TW" sz="3600" dirty="0"/>
              <a:t>參加全國第</a:t>
            </a:r>
            <a:r>
              <a:rPr lang="en-US" altLang="zh-TW" sz="3600" dirty="0" smtClean="0"/>
              <a:t>55</a:t>
            </a:r>
            <a:r>
              <a:rPr lang="zh-TW" altLang="en-US" sz="3600" dirty="0" smtClean="0"/>
              <a:t>屆科展重要</a:t>
            </a:r>
            <a:r>
              <a:rPr lang="zh-TW" altLang="en-US" sz="3600" dirty="0"/>
              <a:t>時程</a:t>
            </a:r>
            <a:r>
              <a:rPr lang="zh-TW" altLang="en-US" sz="3600" dirty="0" smtClean="0"/>
              <a:t>表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作品輔導機制</a:t>
            </a:r>
            <a:endParaRPr lang="zh-TW" altLang="en-US" sz="24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 algn="just"/>
            <a:r>
              <a:rPr lang="zh-TW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為提供本市參與全國科展之各特優作品輔導機制，本屆特規劃於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期間，邀請該科評審教授指導作品缺失，並研究改進，以爭取本市榮譽。</a:t>
            </a:r>
          </a:p>
          <a:p>
            <a:pPr lvl="1" algn="just"/>
            <a:r>
              <a:rPr lang="zh-TW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各作品輔導</a:t>
            </a:r>
            <a:r>
              <a:rPr lang="zh-TW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教授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建議</a:t>
            </a:r>
            <a:r>
              <a:rPr lang="zh-TW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名單</a:t>
            </a:r>
            <a:r>
              <a:rPr lang="zh-TW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及聯絡方式已先</a:t>
            </a:r>
            <a:r>
              <a:rPr lang="zh-TW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聯絡箱</a:t>
            </a:r>
            <a:r>
              <a:rPr lang="zh-TW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方式</a:t>
            </a:r>
            <a:r>
              <a:rPr lang="zh-TW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通知。原則上</a:t>
            </a:r>
            <a:r>
              <a:rPr lang="zh-TW" altLang="zh-TW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每件作品補助</a:t>
            </a:r>
            <a:r>
              <a:rPr lang="en-US" altLang="zh-TW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次出席費每次新台幣</a:t>
            </a:r>
            <a:r>
              <a:rPr lang="en-US" altLang="zh-TW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zh-TW" sz="2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元，</a:t>
            </a:r>
            <a:r>
              <a:rPr lang="zh-TW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輔導方式及時間由各參展作品與教授討論後決定之。</a:t>
            </a:r>
          </a:p>
        </p:txBody>
      </p:sp>
    </p:spTree>
    <p:extLst>
      <p:ext uri="{BB962C8B-B14F-4D97-AF65-F5344CB8AC3E}">
        <p14:creationId xmlns:p14="http://schemas.microsoft.com/office/powerpoint/2010/main" val="8922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作品輔導機制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5554960" cy="4392487"/>
          </a:xfrm>
        </p:spPr>
        <p:txBody>
          <a:bodyPr>
            <a:normAutofit/>
          </a:bodyPr>
          <a:lstStyle/>
          <a:p>
            <a:pPr lvl="1" algn="just"/>
            <a:r>
              <a:rPr lang="zh-TW" altLang="zh-TW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zh-TW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各校承辦人於作業完成後，將</a:t>
            </a:r>
            <a:r>
              <a:rPr lang="zh-TW" altLang="zh-TW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教授出席費領</a:t>
            </a:r>
            <a:r>
              <a:rPr lang="zh-TW" altLang="zh-TW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據正本</a:t>
            </a:r>
            <a:r>
              <a:rPr lang="zh-TW" alt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前用聯絡箱</a:t>
            </a:r>
            <a:r>
              <a:rPr lang="zh-TW" altLang="zh-TW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逕送</a:t>
            </a:r>
            <a:r>
              <a:rPr lang="zh-TW" alt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松山家商</a:t>
            </a:r>
            <a:r>
              <a:rPr lang="en-US" altLang="zh-TW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聯絡箱號碼</a:t>
            </a:r>
            <a:r>
              <a:rPr lang="en-US" altLang="zh-TW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:252)</a:t>
            </a:r>
            <a:r>
              <a:rPr lang="zh-TW" altLang="zh-TW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，以</a:t>
            </a:r>
            <a:r>
              <a:rPr lang="zh-TW" altLang="zh-TW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利經費撥付。</a:t>
            </a:r>
          </a:p>
          <a:p>
            <a:pPr lvl="1" algn="just"/>
            <a:r>
              <a:rPr lang="zh-TW" altLang="zh-TW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各特優作品評審整體</a:t>
            </a:r>
            <a:r>
              <a:rPr lang="zh-TW" altLang="zh-TW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評語</a:t>
            </a:r>
            <a:r>
              <a:rPr lang="zh-TW" altLang="zh-TW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已先透過</a:t>
            </a:r>
            <a:r>
              <a:rPr lang="zh-TW" alt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聯絡箱</a:t>
            </a:r>
            <a:r>
              <a:rPr lang="zh-TW" altLang="zh-TW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方式通知，供各作品參考。</a:t>
            </a:r>
          </a:p>
          <a:p>
            <a:pPr marL="0" lvl="1" indent="0" algn="just">
              <a:buClr>
                <a:srgbClr val="CC3300"/>
              </a:buClr>
              <a:buNone/>
              <a:defRPr/>
            </a:pPr>
            <a:endParaRPr lang="zh-TW" altLang="zh-TW" sz="21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sz="2800" b="1" dirty="0"/>
              <a:t>依本屆科展實施計畫規定，凡獲薦送全國科學展覽之優勝作品，</a:t>
            </a:r>
            <a:r>
              <a:rPr lang="zh-TW" altLang="en-US" sz="2800" b="1" dirty="0">
                <a:solidFill>
                  <a:srgbClr val="C00000"/>
                </a:solidFill>
              </a:rPr>
              <a:t>不得更改作者</a:t>
            </a:r>
            <a:r>
              <a:rPr lang="zh-TW" altLang="en-US" sz="2800" b="1" dirty="0"/>
              <a:t>。作者對原作品相關內容資料有修正者，應於全國科學展覽會報名前，</a:t>
            </a:r>
            <a:r>
              <a:rPr lang="zh-TW" altLang="en-US" sz="2800" b="1" dirty="0">
                <a:solidFill>
                  <a:srgbClr val="C00000"/>
                </a:solidFill>
              </a:rPr>
              <a:t>函報教育局核定</a:t>
            </a:r>
            <a:r>
              <a:rPr lang="zh-TW" altLang="en-US" sz="2800" b="1" dirty="0"/>
              <a:t>後，始得為之。</a:t>
            </a:r>
          </a:p>
          <a:p>
            <a:pPr algn="just"/>
            <a:r>
              <a:rPr lang="zh-TW" altLang="en-US" sz="2800" b="1" dirty="0"/>
              <a:t>凡各作品內容有修正者，請於</a:t>
            </a:r>
            <a:r>
              <a:rPr lang="en-US" altLang="zh-TW" sz="2800" b="1" dirty="0">
                <a:solidFill>
                  <a:srgbClr val="C00000"/>
                </a:solidFill>
              </a:rPr>
              <a:t>6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月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1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日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一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</a:rPr>
              <a:t>～</a:t>
            </a:r>
            <a:r>
              <a:rPr lang="en-US" altLang="zh-TW" sz="2800" b="1" dirty="0">
                <a:solidFill>
                  <a:srgbClr val="C00000"/>
                </a:solidFill>
              </a:rPr>
              <a:t>6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月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8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日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一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800" b="1" dirty="0"/>
              <a:t>將修正後之作品說明書一份函報教育局核備，經報局後各作品亦不得再做修正。</a:t>
            </a:r>
          </a:p>
          <a:p>
            <a:pPr lvl="0">
              <a:buNone/>
            </a:pPr>
            <a:endParaRPr lang="en-US" altLang="zh-TW" dirty="0">
              <a:latin typeface="華康新特明體(P)" pitchFamily="18" charset="-120"/>
              <a:ea typeface="華康新特明體(P)" pitchFamily="18" charset="-120"/>
            </a:endParaRPr>
          </a:p>
          <a:p>
            <a:endParaRPr lang="zh-TW" altLang="en-US" dirty="0"/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/>
              <a:t>作品</a:t>
            </a:r>
            <a:r>
              <a:rPr lang="zh-TW" altLang="zh-TW" dirty="0"/>
              <a:t>函報</a:t>
            </a:r>
            <a:r>
              <a:rPr lang="zh-TW" altLang="zh-TW" dirty="0" smtClean="0"/>
              <a:t>作業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pPr lvl="1" algn="just"/>
            <a:r>
              <a:rPr lang="zh-TW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全國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科展參加對象以送展表所列之「</a:t>
            </a:r>
            <a:r>
              <a:rPr lang="zh-TW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作品作者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」、</a:t>
            </a:r>
            <a:r>
              <a:rPr lang="zh-TW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指導老師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」為主，參賽學生與指導老師全部由教育局公費補助。若指導老師不克前往，學校得派帶隊老師前往，以協助學生照顧，惟人數仍以指導老師所列人數為限。</a:t>
            </a:r>
          </a:p>
          <a:p>
            <a:pPr lvl="1" algn="just"/>
            <a:r>
              <a:rPr lang="zh-TW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各校填寫「</a:t>
            </a:r>
            <a:r>
              <a:rPr lang="zh-TW" altLang="zh-TW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各件作品參加全國科展資料調查表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」，電子檔案已放置於臺北益教網北市科展專屬網頁（</a:t>
            </a:r>
            <a:r>
              <a:rPr lang="en-US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http://etweb.tp.edu.tw/sciencefair/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）全國科展相關表單下載參閱填寫。</a:t>
            </a:r>
          </a:p>
          <a:p>
            <a:pPr lvl="1" algn="just"/>
            <a:r>
              <a:rPr lang="zh-TW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填寫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完畢後，請於</a:t>
            </a:r>
            <a:r>
              <a:rPr lang="en-US" altLang="zh-TW" sz="3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zh-TW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日（</a:t>
            </a:r>
            <a:r>
              <a:rPr lang="zh-TW" alt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zh-TW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前將資料回</a:t>
            </a:r>
            <a:r>
              <a:rPr lang="zh-TW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</a:t>
            </a:r>
            <a:r>
              <a:rPr lang="zh-TW" alt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至松山家商學生活動組楊婉蕙組長</a:t>
            </a:r>
            <a:r>
              <a:rPr lang="en-US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rps@mail.ssvs.tp.edu.tw</a:t>
            </a:r>
            <a:r>
              <a:rPr lang="zh-TW" alt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；電話</a:t>
            </a:r>
            <a:r>
              <a:rPr lang="en-US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:2726-1118</a:t>
            </a:r>
            <a:r>
              <a:rPr lang="zh-TW" alt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分機</a:t>
            </a:r>
            <a:r>
              <a:rPr lang="en-US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310</a:t>
            </a:r>
            <a:r>
              <a:rPr lang="zh-TW" altLang="zh-TW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），</a:t>
            </a:r>
            <a:r>
              <a:rPr lang="zh-TW" altLang="zh-TW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以便於進行參展食宿之規劃。</a:t>
            </a:r>
          </a:p>
          <a:p>
            <a:endParaRPr lang="zh-TW" altLang="en-US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/>
              <a:t>全國</a:t>
            </a:r>
            <a:r>
              <a:rPr lang="zh-TW" altLang="zh-TW" dirty="0"/>
              <a:t>科展參與人數</a:t>
            </a:r>
            <a:r>
              <a:rPr lang="zh-TW" altLang="zh-TW" dirty="0" smtClean="0"/>
              <a:t>調查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29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>
          <a:xfrm>
            <a:off x="485804" y="1643050"/>
            <a:ext cx="4806276" cy="4525963"/>
          </a:xfrm>
        </p:spPr>
        <p:txBody>
          <a:bodyPr>
            <a:normAutofit/>
          </a:bodyPr>
          <a:lstStyle/>
          <a:p>
            <a:r>
              <a:rPr lang="zh-TW" altLang="zh-TW" sz="2500" b="1" dirty="0"/>
              <a:t>參展作品送展表</a:t>
            </a:r>
            <a:r>
              <a:rPr lang="zh-TW" altLang="zh-TW" sz="2500" b="1" dirty="0">
                <a:solidFill>
                  <a:srgbClr val="FF0000"/>
                </a:solidFill>
              </a:rPr>
              <a:t>（附件四，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>P19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）</a:t>
            </a:r>
            <a:r>
              <a:rPr lang="zh-TW" altLang="zh-TW" sz="2500" b="1" dirty="0" smtClean="0"/>
              <a:t>、</a:t>
            </a:r>
            <a:r>
              <a:rPr lang="zh-TW" altLang="zh-TW" sz="2500" b="1" dirty="0"/>
              <a:t>作品說明書</a:t>
            </a:r>
            <a:r>
              <a:rPr lang="zh-TW" altLang="zh-TW" sz="2500" b="1" dirty="0">
                <a:solidFill>
                  <a:srgbClr val="FF0000"/>
                </a:solidFill>
              </a:rPr>
              <a:t>（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附件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十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、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十一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，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>P26-27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）</a:t>
            </a:r>
            <a:r>
              <a:rPr lang="zh-TW" altLang="zh-TW" sz="2500" b="1" dirty="0" smtClean="0"/>
              <a:t>、</a:t>
            </a:r>
            <a:r>
              <a:rPr lang="zh-TW" altLang="zh-TW" sz="2500" b="1" dirty="0"/>
              <a:t>作品電腦檔案</a:t>
            </a:r>
            <a:r>
              <a:rPr lang="zh-TW" altLang="zh-TW" sz="2500" b="1" dirty="0">
                <a:solidFill>
                  <a:srgbClr val="FF0000"/>
                </a:solidFill>
              </a:rPr>
              <a:t>（附件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十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二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，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>P28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）</a:t>
            </a:r>
            <a:r>
              <a:rPr lang="zh-TW" altLang="zh-TW" sz="2500" b="1" dirty="0"/>
              <a:t>請確實依規定填寫及製作。</a:t>
            </a:r>
          </a:p>
          <a:p>
            <a:r>
              <a:rPr lang="zh-TW" altLang="zh-TW" sz="2500" b="1" dirty="0"/>
              <a:t>作品說明板海報規格左右兩側各寬</a:t>
            </a:r>
            <a:r>
              <a:rPr lang="en-US" altLang="zh-TW" sz="2500" b="1" dirty="0"/>
              <a:t>65</a:t>
            </a:r>
            <a:r>
              <a:rPr lang="zh-TW" altLang="zh-TW" sz="2500" b="1" dirty="0"/>
              <a:t>公分、高</a:t>
            </a:r>
            <a:r>
              <a:rPr lang="en-US" altLang="zh-TW" sz="2500" b="1" dirty="0"/>
              <a:t>120</a:t>
            </a:r>
            <a:r>
              <a:rPr lang="zh-TW" altLang="zh-TW" sz="2500" b="1" dirty="0"/>
              <a:t>公分；中間寬</a:t>
            </a:r>
            <a:r>
              <a:rPr lang="en-US" altLang="zh-TW" sz="2500" b="1" dirty="0"/>
              <a:t>75</a:t>
            </a:r>
            <a:r>
              <a:rPr lang="zh-TW" altLang="zh-TW" sz="2500" b="1" dirty="0"/>
              <a:t>公分、高</a:t>
            </a:r>
            <a:r>
              <a:rPr lang="en-US" altLang="zh-TW" sz="2500" b="1" dirty="0"/>
              <a:t>120</a:t>
            </a:r>
            <a:r>
              <a:rPr lang="zh-TW" altLang="zh-TW" sz="2500" b="1" dirty="0"/>
              <a:t>公分；中間上方作品標題板海報寬</a:t>
            </a:r>
            <a:r>
              <a:rPr lang="en-US" altLang="zh-TW" sz="2500" b="1" dirty="0"/>
              <a:t>75</a:t>
            </a:r>
            <a:r>
              <a:rPr lang="zh-TW" altLang="zh-TW" sz="2500" b="1" dirty="0"/>
              <a:t>公分，高</a:t>
            </a:r>
            <a:r>
              <a:rPr lang="en-US" altLang="zh-TW" sz="2500" b="1" dirty="0"/>
              <a:t>20</a:t>
            </a:r>
            <a:r>
              <a:rPr lang="zh-TW" altLang="zh-TW" sz="2500" b="1" dirty="0"/>
              <a:t>公分</a:t>
            </a:r>
            <a:r>
              <a:rPr lang="zh-TW" altLang="zh-TW" sz="2500" b="1" dirty="0">
                <a:solidFill>
                  <a:srgbClr val="FF0000"/>
                </a:solidFill>
              </a:rPr>
              <a:t>（附件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十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三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，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>P29</a:t>
            </a:r>
            <a:r>
              <a:rPr lang="zh-TW" altLang="zh-TW" sz="2500" b="1" dirty="0" smtClean="0">
                <a:solidFill>
                  <a:srgbClr val="FF0000"/>
                </a:solidFill>
              </a:rPr>
              <a:t>）</a:t>
            </a:r>
            <a:r>
              <a:rPr lang="zh-TW" altLang="zh-TW" sz="2500" b="1" dirty="0" smtClean="0"/>
              <a:t>。</a:t>
            </a:r>
            <a:endParaRPr lang="zh-TW" altLang="zh-TW" sz="2500" b="1" dirty="0"/>
          </a:p>
          <a:p>
            <a:pPr marL="0" indent="0">
              <a:buNone/>
            </a:pPr>
            <a:endParaRPr lang="zh-TW" altLang="en-US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/>
              <a:t>作品</a:t>
            </a:r>
            <a:r>
              <a:rPr lang="zh-TW" altLang="zh-TW" dirty="0"/>
              <a:t>規格與說明板</a:t>
            </a:r>
            <a:r>
              <a:rPr lang="zh-TW" altLang="zh-TW" dirty="0" smtClean="0"/>
              <a:t>注意事項</a:t>
            </a:r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51" y="2071831"/>
            <a:ext cx="3239969" cy="40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2600" b="1" dirty="0"/>
              <a:t>作品說明海報不得有浮貼頁、尺寸不可超過邊框、作品說明板底下（桌面下）不得擺放任何物品、</a:t>
            </a:r>
            <a:r>
              <a:rPr lang="zh-TW" altLang="zh-TW" sz="2600" b="1" u="sng" dirty="0">
                <a:solidFill>
                  <a:srgbClr val="C00000"/>
                </a:solidFill>
              </a:rPr>
              <a:t>禁止使用保麗龍、珍珠版等各種立體材質製作說明板內容。</a:t>
            </a:r>
          </a:p>
          <a:p>
            <a:r>
              <a:rPr lang="zh-TW" altLang="zh-TW" sz="2600" b="1" dirty="0"/>
              <a:t>參展作者可針對作品說明板進行版面美化，但所有裝飾物品均不得超過邊框，</a:t>
            </a:r>
            <a:r>
              <a:rPr lang="zh-TW" altLang="zh-TW" sz="2600" b="1" u="sng" dirty="0">
                <a:solidFill>
                  <a:srgbClr val="C00000"/>
                </a:solidFill>
              </a:rPr>
              <a:t>並請注意所使用材料是否環保。</a:t>
            </a:r>
          </a:p>
          <a:p>
            <a:r>
              <a:rPr lang="zh-TW" altLang="zh-TW" sz="2600" b="1" dirty="0" smtClean="0"/>
              <a:t>參展</a:t>
            </a:r>
            <a:r>
              <a:rPr lang="zh-TW" altLang="zh-TW" sz="2600" b="1" dirty="0"/>
              <a:t>作者攜往評審會場之實物</a:t>
            </a:r>
            <a:r>
              <a:rPr lang="zh-TW" altLang="zh-TW" sz="2600" b="1" dirty="0">
                <a:solidFill>
                  <a:srgbClr val="C00000"/>
                </a:solidFill>
              </a:rPr>
              <a:t>（以深</a:t>
            </a:r>
            <a:r>
              <a:rPr lang="en-US" altLang="zh-TW" sz="2600" b="1" dirty="0">
                <a:solidFill>
                  <a:srgbClr val="C00000"/>
                </a:solidFill>
              </a:rPr>
              <a:t>60</a:t>
            </a:r>
            <a:r>
              <a:rPr lang="zh-TW" altLang="zh-TW" sz="2600" b="1" dirty="0">
                <a:solidFill>
                  <a:srgbClr val="C00000"/>
                </a:solidFill>
              </a:rPr>
              <a:t>公分、寬</a:t>
            </a:r>
            <a:r>
              <a:rPr lang="en-US" altLang="zh-TW" sz="2600" b="1" dirty="0">
                <a:solidFill>
                  <a:srgbClr val="C00000"/>
                </a:solidFill>
              </a:rPr>
              <a:t>70</a:t>
            </a:r>
            <a:r>
              <a:rPr lang="zh-TW" altLang="zh-TW" sz="2600" b="1" dirty="0">
                <a:solidFill>
                  <a:srgbClr val="C00000"/>
                </a:solidFill>
              </a:rPr>
              <a:t>公分、</a:t>
            </a:r>
            <a:r>
              <a:rPr lang="zh-TW" altLang="zh-TW" sz="2600" b="1" dirty="0" smtClean="0">
                <a:solidFill>
                  <a:srgbClr val="C00000"/>
                </a:solidFill>
              </a:rPr>
              <a:t>高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50</a:t>
            </a:r>
            <a:r>
              <a:rPr lang="zh-TW" altLang="zh-TW" sz="2600" b="1" dirty="0" smtClean="0">
                <a:solidFill>
                  <a:srgbClr val="C00000"/>
                </a:solidFill>
              </a:rPr>
              <a:t>公分</a:t>
            </a:r>
            <a:r>
              <a:rPr lang="zh-TW" altLang="zh-TW" sz="2600" b="1" dirty="0">
                <a:solidFill>
                  <a:srgbClr val="C00000"/>
                </a:solidFill>
              </a:rPr>
              <a:t>為限，且重量不得超過</a:t>
            </a:r>
            <a:r>
              <a:rPr lang="en-US" altLang="zh-TW" sz="2600" b="1" dirty="0">
                <a:solidFill>
                  <a:srgbClr val="C00000"/>
                </a:solidFill>
              </a:rPr>
              <a:t>20</a:t>
            </a:r>
            <a:r>
              <a:rPr lang="zh-TW" altLang="zh-TW" sz="2600" b="1" dirty="0">
                <a:solidFill>
                  <a:srgbClr val="C00000"/>
                </a:solidFill>
              </a:rPr>
              <a:t>公斤）</a:t>
            </a:r>
            <a:r>
              <a:rPr lang="zh-TW" altLang="zh-TW" sz="2600" b="1" dirty="0"/>
              <a:t>及補充說明文件（一律以</a:t>
            </a:r>
            <a:r>
              <a:rPr lang="en-US" altLang="zh-TW" sz="2600" b="1" dirty="0" err="1"/>
              <a:t>A4</a:t>
            </a:r>
            <a:r>
              <a:rPr lang="zh-TW" altLang="zh-TW" sz="2600" b="1" dirty="0"/>
              <a:t>大小紙張裝訂成冊），均不得超過陳列板之外。</a:t>
            </a:r>
          </a:p>
          <a:p>
            <a:pPr marL="0" indent="0">
              <a:buNone/>
            </a:pPr>
            <a:r>
              <a:rPr lang="en-US" altLang="zh-TW" dirty="0">
                <a:effectLst/>
              </a:rPr>
              <a:t/>
            </a:r>
            <a:br>
              <a:rPr lang="en-US" altLang="zh-TW" dirty="0">
                <a:effectLst/>
              </a:rPr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作品規格與說明板注意事項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40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zh-TW" altLang="zh-TW" sz="3000" b="1" dirty="0"/>
              <a:t>作品說明板由國立臺灣科學教育館統一提供，作者</a:t>
            </a:r>
            <a:r>
              <a:rPr lang="zh-TW" altLang="zh-TW" sz="3000" b="1" dirty="0">
                <a:solidFill>
                  <a:srgbClr val="C00000"/>
                </a:solidFill>
              </a:rPr>
              <a:t>僅須將作品說明內容以書面紙或其它適合紙張繕打攜往展覽會場，並請自備膠帶黏貼於說明板即可</a:t>
            </a:r>
            <a:r>
              <a:rPr lang="zh-TW" altLang="zh-TW" sz="3000" b="1" dirty="0"/>
              <a:t>。</a:t>
            </a:r>
          </a:p>
          <a:p>
            <a:r>
              <a:rPr lang="zh-TW" altLang="zh-TW" sz="3000" b="1" dirty="0"/>
              <a:t>貼於說明板之作品說明文字簡單扼要為原則，詳細說明內容以列於參展說明書內為宜。</a:t>
            </a:r>
          </a:p>
          <a:p>
            <a:pPr algn="just">
              <a:spcBef>
                <a:spcPts val="1200"/>
              </a:spcBef>
            </a:pPr>
            <a:endParaRPr lang="zh-TW" altLang="en-US" b="1" dirty="0"/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作品</a:t>
            </a:r>
            <a:r>
              <a:rPr lang="zh-TW" altLang="zh-TW" dirty="0"/>
              <a:t>規格與說明板</a:t>
            </a:r>
            <a:r>
              <a:rPr lang="zh-TW" altLang="zh-TW" dirty="0" smtClean="0"/>
              <a:t>注意事項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3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1800</Words>
  <Application>Microsoft Office PowerPoint</Application>
  <PresentationFormat>如螢幕大小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中華民國第55屆中小學科展 臺北市參展說明會 </vt:lpstr>
      <vt:lpstr>臺北市參加全國第55屆科展重要時程表</vt:lpstr>
      <vt:lpstr>作品輔導機制</vt:lpstr>
      <vt:lpstr>作品輔導機制</vt:lpstr>
      <vt:lpstr>作品函報作業</vt:lpstr>
      <vt:lpstr>全國科展參與人數調查</vt:lpstr>
      <vt:lpstr>作品規格與說明板注意事項</vt:lpstr>
      <vt:lpstr>作品規格與說明板注意事項</vt:lpstr>
      <vt:lpstr>作品規格與說明板注意事項</vt:lpstr>
      <vt:lpstr>作品規格與說明板注意事項</vt:lpstr>
      <vt:lpstr>參展作品報名作業</vt:lpstr>
      <vt:lpstr>參展作品報名作業</vt:lpstr>
      <vt:lpstr>參展作品報名作業</vt:lpstr>
      <vt:lpstr>參展作品報名作業</vt:lpstr>
      <vt:lpstr>參展作品報名作業</vt:lpstr>
      <vt:lpstr>博通大師國際獎</vt:lpstr>
      <vt:lpstr>參展流程</vt:lpstr>
      <vt:lpstr>聯絡人及相關網址</vt:lpstr>
      <vt:lpstr>預祝  旗開得勝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PC</dc:creator>
  <cp:lastModifiedBy>User01</cp:lastModifiedBy>
  <cp:revision>227</cp:revision>
  <dcterms:created xsi:type="dcterms:W3CDTF">2012-12-16T11:47:59Z</dcterms:created>
  <dcterms:modified xsi:type="dcterms:W3CDTF">2015-05-25T06:25:49Z</dcterms:modified>
</cp:coreProperties>
</file>