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69" r:id="rId14"/>
    <p:sldId id="270" r:id="rId15"/>
    <p:sldId id="271" r:id="rId16"/>
    <p:sldId id="272" r:id="rId17"/>
    <p:sldId id="274" r:id="rId18"/>
    <p:sldId id="273" r:id="rId19"/>
    <p:sldId id="275" r:id="rId20"/>
    <p:sldId id="276" r:id="rId21"/>
    <p:sldId id="277" r:id="rId22"/>
    <p:sldId id="278" r:id="rId23"/>
    <p:sldId id="279" r:id="rId24"/>
    <p:sldId id="280" r:id="rId25"/>
    <p:sldId id="281" r:id="rId26"/>
    <p:sldId id="283" r:id="rId27"/>
    <p:sldId id="284" r:id="rId28"/>
    <p:sldId id="282"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Lst>
  <p:sldSz cx="9144000" cy="6858000" type="overhead"/>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0" d="100"/>
          <a:sy n="90" d="100"/>
        </p:scale>
        <p:origin x="-1434"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zh-TW" altLang="en-US" smtClean="0"/>
              <a:t>按一下以編輯母片標題樣式</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30" name="Date Placeholder 29"/>
          <p:cNvSpPr>
            <a:spLocks noGrp="1"/>
          </p:cNvSpPr>
          <p:nvPr>
            <p:ph type="dt" sz="half" idx="10"/>
          </p:nvPr>
        </p:nvSpPr>
        <p:spPr/>
        <p:txBody>
          <a:bodyPr/>
          <a:lstStyle/>
          <a:p>
            <a:fld id="{159062B5-4C9D-4579-B8E1-40D028510334}" type="datetimeFigureOut">
              <a:rPr lang="zh-TW" altLang="en-US" smtClean="0"/>
              <a:t>2017/1/11</a:t>
            </a:fld>
            <a:endParaRPr lang="zh-TW" altLang="en-US"/>
          </a:p>
        </p:txBody>
      </p:sp>
      <p:sp>
        <p:nvSpPr>
          <p:cNvPr id="19" name="Footer Placeholder 18"/>
          <p:cNvSpPr>
            <a:spLocks noGrp="1"/>
          </p:cNvSpPr>
          <p:nvPr>
            <p:ph type="ftr" sz="quarter" idx="11"/>
          </p:nvPr>
        </p:nvSpPr>
        <p:spPr/>
        <p:txBody>
          <a:bodyPr/>
          <a:lstStyle/>
          <a:p>
            <a:endParaRPr lang="zh-TW" altLang="en-US"/>
          </a:p>
        </p:txBody>
      </p:sp>
      <p:sp>
        <p:nvSpPr>
          <p:cNvPr id="27" name="Slide Number Placeholder 26"/>
          <p:cNvSpPr>
            <a:spLocks noGrp="1"/>
          </p:cNvSpPr>
          <p:nvPr>
            <p:ph type="sldNum" sz="quarter" idx="12"/>
          </p:nvPr>
        </p:nvSpPr>
        <p:spPr/>
        <p:txBody>
          <a:bodyPr/>
          <a:lstStyle/>
          <a:p>
            <a:fld id="{7599271E-3DA1-4E3B-9922-C0CD60D5ADB6}" type="slidenum">
              <a:rPr lang="zh-TW" altLang="en-US" smtClean="0"/>
              <a:t>‹#›</a:t>
            </a:fld>
            <a:endParaRPr lang="zh-TW"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zh-TW" altLang="en-US" smtClean="0"/>
              <a:t>按一下以編輯母片標題樣式</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Date Placeholder 3"/>
          <p:cNvSpPr>
            <a:spLocks noGrp="1"/>
          </p:cNvSpPr>
          <p:nvPr>
            <p:ph type="dt" sz="half" idx="10"/>
          </p:nvPr>
        </p:nvSpPr>
        <p:spPr/>
        <p:txBody>
          <a:bodyPr/>
          <a:lstStyle/>
          <a:p>
            <a:fld id="{159062B5-4C9D-4579-B8E1-40D028510334}" type="datetimeFigureOut">
              <a:rPr lang="zh-TW" altLang="en-US" smtClean="0"/>
              <a:t>2017/1/11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7599271E-3DA1-4E3B-9922-C0CD60D5ADB6}" type="slidenum">
              <a:rPr lang="zh-TW" altLang="en-US" smtClean="0"/>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2"/>
            <a:ext cx="2057400" cy="5211763"/>
          </a:xfrm>
        </p:spPr>
        <p:txBody>
          <a:bodyPr vert="eaVert"/>
          <a:lstStyle/>
          <a:p>
            <a:r>
              <a:rPr kumimoji="0" lang="zh-TW" altLang="en-US" smtClean="0"/>
              <a:t>按一下以編輯母片標題樣式</a:t>
            </a:r>
            <a:endParaRPr kumimoji="0" lang="en-US"/>
          </a:p>
        </p:txBody>
      </p:sp>
      <p:sp>
        <p:nvSpPr>
          <p:cNvPr id="3" name="Vertical Text Placeholder 2"/>
          <p:cNvSpPr>
            <a:spLocks noGrp="1"/>
          </p:cNvSpPr>
          <p:nvPr>
            <p:ph type="body" orient="vert" idx="1"/>
          </p:nvPr>
        </p:nvSpPr>
        <p:spPr>
          <a:xfrm>
            <a:off x="457200" y="914402"/>
            <a:ext cx="6019800" cy="5211763"/>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Date Placeholder 3"/>
          <p:cNvSpPr>
            <a:spLocks noGrp="1"/>
          </p:cNvSpPr>
          <p:nvPr>
            <p:ph type="dt" sz="half" idx="10"/>
          </p:nvPr>
        </p:nvSpPr>
        <p:spPr/>
        <p:txBody>
          <a:bodyPr/>
          <a:lstStyle/>
          <a:p>
            <a:fld id="{159062B5-4C9D-4579-B8E1-40D028510334}" type="datetimeFigureOut">
              <a:rPr lang="zh-TW" altLang="en-US" smtClean="0"/>
              <a:t>2017/1/11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7599271E-3DA1-4E3B-9922-C0CD60D5ADB6}" type="slidenum">
              <a:rPr lang="zh-TW" altLang="en-US" smtClean="0"/>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zh-TW" altLang="en-US" smtClean="0"/>
              <a:t>按一下以編輯母片標題樣式</a:t>
            </a:r>
            <a:endParaRPr kumimoji="0" lang="en-US"/>
          </a:p>
        </p:txBody>
      </p:sp>
      <p:sp>
        <p:nvSpPr>
          <p:cNvPr id="3" name="Content Placeholder 2"/>
          <p:cNvSpPr>
            <a:spLocks noGrp="1"/>
          </p:cNvSpPr>
          <p:nvPr>
            <p:ph idx="1"/>
          </p:nvPr>
        </p:nvSpPr>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Date Placeholder 3"/>
          <p:cNvSpPr>
            <a:spLocks noGrp="1"/>
          </p:cNvSpPr>
          <p:nvPr>
            <p:ph type="dt" sz="half" idx="10"/>
          </p:nvPr>
        </p:nvSpPr>
        <p:spPr/>
        <p:txBody>
          <a:bodyPr/>
          <a:lstStyle/>
          <a:p>
            <a:fld id="{159062B5-4C9D-4579-B8E1-40D028510334}" type="datetimeFigureOut">
              <a:rPr lang="zh-TW" altLang="en-US" smtClean="0"/>
              <a:t>2017/1/11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7599271E-3DA1-4E3B-9922-C0CD60D5ADB6}" type="slidenum">
              <a:rPr lang="zh-TW" altLang="en-US" smtClean="0"/>
              <a:t>‹#›</a:t>
            </a:fld>
            <a:endParaRPr lang="zh-TW"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zh-TW" altLang="en-US" smtClean="0"/>
              <a:t>按一下以編輯母片標題樣式</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4" name="Date Placeholder 3"/>
          <p:cNvSpPr>
            <a:spLocks noGrp="1"/>
          </p:cNvSpPr>
          <p:nvPr>
            <p:ph type="dt" sz="half" idx="10"/>
          </p:nvPr>
        </p:nvSpPr>
        <p:spPr/>
        <p:txBody>
          <a:bodyPr/>
          <a:lstStyle/>
          <a:p>
            <a:fld id="{159062B5-4C9D-4579-B8E1-40D028510334}" type="datetimeFigureOut">
              <a:rPr lang="zh-TW" altLang="en-US" smtClean="0"/>
              <a:t>2017/1/11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7599271E-3DA1-4E3B-9922-C0CD60D5ADB6}" type="slidenum">
              <a:rPr lang="zh-TW" altLang="en-US" smtClean="0"/>
              <a:t>‹#›</a:t>
            </a:fld>
            <a:endParaRPr lang="zh-TW"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zh-TW" altLang="en-US" smtClean="0"/>
              <a:t>按一下以編輯母片標題樣式</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Date Placeholder 4"/>
          <p:cNvSpPr>
            <a:spLocks noGrp="1"/>
          </p:cNvSpPr>
          <p:nvPr>
            <p:ph type="dt" sz="half" idx="10"/>
          </p:nvPr>
        </p:nvSpPr>
        <p:spPr/>
        <p:txBody>
          <a:bodyPr/>
          <a:lstStyle/>
          <a:p>
            <a:fld id="{159062B5-4C9D-4579-B8E1-40D028510334}" type="datetimeFigureOut">
              <a:rPr lang="zh-TW" altLang="en-US" smtClean="0"/>
              <a:t>2017/1/11</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7599271E-3DA1-4E3B-9922-C0CD60D5ADB6}" type="slidenum">
              <a:rPr lang="zh-TW" altLang="en-US" smtClean="0"/>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zh-TW" altLang="en-US" smtClean="0"/>
              <a:t>按一下以編輯母片標題樣式</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4" name="Text Placeholder 3"/>
          <p:cNvSpPr>
            <a:spLocks noGrp="1"/>
          </p:cNvSpPr>
          <p:nvPr>
            <p:ph type="body" sz="half" idx="3"/>
          </p:nvPr>
        </p:nvSpPr>
        <p:spPr>
          <a:xfrm>
            <a:off x="4645026" y="1859759"/>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6" name="Content Placeholder 5"/>
          <p:cNvSpPr>
            <a:spLocks noGrp="1"/>
          </p:cNvSpPr>
          <p:nvPr>
            <p:ph sz="quarter" idx="4"/>
          </p:nvPr>
        </p:nvSpPr>
        <p:spPr>
          <a:xfrm>
            <a:off x="4645026"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Date Placeholder 6"/>
          <p:cNvSpPr>
            <a:spLocks noGrp="1"/>
          </p:cNvSpPr>
          <p:nvPr>
            <p:ph type="dt" sz="half" idx="10"/>
          </p:nvPr>
        </p:nvSpPr>
        <p:spPr/>
        <p:txBody>
          <a:bodyPr/>
          <a:lstStyle/>
          <a:p>
            <a:fld id="{159062B5-4C9D-4579-B8E1-40D028510334}" type="datetimeFigureOut">
              <a:rPr lang="zh-TW" altLang="en-US" smtClean="0"/>
              <a:t>2017/1/11</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7599271E-3DA1-4E3B-9922-C0CD60D5ADB6}" type="slidenum">
              <a:rPr lang="zh-TW" altLang="en-US" smtClean="0"/>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zh-TW" altLang="en-US" smtClean="0"/>
              <a:t>按一下以編輯母片標題樣式</a:t>
            </a:r>
            <a:endParaRPr kumimoji="0" lang="en-US"/>
          </a:p>
        </p:txBody>
      </p:sp>
      <p:sp>
        <p:nvSpPr>
          <p:cNvPr id="3" name="Date Placeholder 2"/>
          <p:cNvSpPr>
            <a:spLocks noGrp="1"/>
          </p:cNvSpPr>
          <p:nvPr>
            <p:ph type="dt" sz="half" idx="10"/>
          </p:nvPr>
        </p:nvSpPr>
        <p:spPr/>
        <p:txBody>
          <a:bodyPr/>
          <a:lstStyle/>
          <a:p>
            <a:fld id="{159062B5-4C9D-4579-B8E1-40D028510334}" type="datetimeFigureOut">
              <a:rPr lang="zh-TW" altLang="en-US" smtClean="0"/>
              <a:t>2017/1/11</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7599271E-3DA1-4E3B-9922-C0CD60D5ADB6}" type="slidenum">
              <a:rPr lang="zh-TW" altLang="en-US" smtClean="0"/>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9062B5-4C9D-4579-B8E1-40D028510334}" type="datetimeFigureOut">
              <a:rPr lang="zh-TW" altLang="en-US" smtClean="0"/>
              <a:t>2017/1/11</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7599271E-3DA1-4E3B-9922-C0CD60D5ADB6}" type="slidenum">
              <a:rPr lang="zh-TW" altLang="en-US" smtClean="0"/>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zh-TW" altLang="en-US" smtClean="0"/>
              <a:t>按一下以編輯母片標題樣式</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zh-TW" altLang="en-US" smtClean="0"/>
              <a:t>按一下以編輯母片文字樣式</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Date Placeholder 4"/>
          <p:cNvSpPr>
            <a:spLocks noGrp="1"/>
          </p:cNvSpPr>
          <p:nvPr>
            <p:ph type="dt" sz="half" idx="10"/>
          </p:nvPr>
        </p:nvSpPr>
        <p:spPr/>
        <p:txBody>
          <a:bodyPr/>
          <a:lstStyle/>
          <a:p>
            <a:fld id="{159062B5-4C9D-4579-B8E1-40D028510334}" type="datetimeFigureOut">
              <a:rPr lang="zh-TW" altLang="en-US" smtClean="0"/>
              <a:t>2017/1/11</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7599271E-3DA1-4E3B-9922-C0CD60D5ADB6}" type="slidenum">
              <a:rPr lang="zh-TW" altLang="en-US" smtClean="0"/>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8"/>
            <a:ext cx="2212848" cy="1582621"/>
          </a:xfrm>
        </p:spPr>
        <p:txBody>
          <a:bodyPr vert="horz" lIns="45720" tIns="45720" rIns="45720" bIns="45720" anchor="b"/>
          <a:lstStyle>
            <a:lvl1pPr algn="l">
              <a:buNone/>
              <a:defRPr sz="2000" b="1">
                <a:solidFill>
                  <a:schemeClr val="tx2"/>
                </a:solidFill>
              </a:defRPr>
            </a:lvl1pPr>
          </a:lstStyle>
          <a:p>
            <a:r>
              <a:rPr kumimoji="0" lang="zh-TW" altLang="en-US" smtClean="0"/>
              <a:t>按一下以編輯母片標題樣式</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zh-TW" altLang="en-US" smtClean="0"/>
              <a:t>按一下以編輯母片文字樣式</a:t>
            </a:r>
          </a:p>
        </p:txBody>
      </p:sp>
      <p:sp>
        <p:nvSpPr>
          <p:cNvPr id="5" name="Date Placeholder 4"/>
          <p:cNvSpPr>
            <a:spLocks noGrp="1"/>
          </p:cNvSpPr>
          <p:nvPr>
            <p:ph type="dt" sz="half" idx="10"/>
          </p:nvPr>
        </p:nvSpPr>
        <p:spPr/>
        <p:txBody>
          <a:bodyPr/>
          <a:lstStyle/>
          <a:p>
            <a:fld id="{159062B5-4C9D-4579-B8E1-40D028510334}" type="datetimeFigureOut">
              <a:rPr lang="zh-TW" altLang="en-US" smtClean="0"/>
              <a:t>2017/1/11</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a:xfrm>
            <a:off x="8077200" y="6356352"/>
            <a:ext cx="609600" cy="365125"/>
          </a:xfrm>
        </p:spPr>
        <p:txBody>
          <a:bodyPr/>
          <a:lstStyle/>
          <a:p>
            <a:fld id="{7599271E-3DA1-4E3B-9922-C0CD60D5ADB6}" type="slidenum">
              <a:rPr lang="zh-TW" altLang="en-US" smtClean="0"/>
              <a:t>‹#›</a:t>
            </a:fld>
            <a:endParaRPr lang="zh-TW" alt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zh-TW" altLang="en-US" smtClean="0"/>
              <a:t>按一下圖示以新增圖片</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7"/>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zh-TW" altLang="en-US" smtClean="0"/>
              <a:t>按一下以編輯母片標題樣式</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0" name="Date Placeholder 9"/>
          <p:cNvSpPr>
            <a:spLocks noGrp="1"/>
          </p:cNvSpPr>
          <p:nvPr>
            <p:ph type="dt" sz="half" idx="2"/>
          </p:nvPr>
        </p:nvSpPr>
        <p:spPr>
          <a:xfrm>
            <a:off x="457200" y="6356352"/>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59062B5-4C9D-4579-B8E1-40D028510334}" type="datetimeFigureOut">
              <a:rPr lang="zh-TW" altLang="en-US" smtClean="0"/>
              <a:t>2017/1/11</a:t>
            </a:fld>
            <a:endParaRPr lang="zh-TW" altLang="en-US"/>
          </a:p>
        </p:txBody>
      </p:sp>
      <p:sp>
        <p:nvSpPr>
          <p:cNvPr id="22" name="Footer Placeholder 21"/>
          <p:cNvSpPr>
            <a:spLocks noGrp="1"/>
          </p:cNvSpPr>
          <p:nvPr>
            <p:ph type="ftr" sz="quarter" idx="3"/>
          </p:nvPr>
        </p:nvSpPr>
        <p:spPr>
          <a:xfrm>
            <a:off x="2667000" y="6356352"/>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zh-TW" altLang="en-US"/>
          </a:p>
        </p:txBody>
      </p:sp>
      <p:sp>
        <p:nvSpPr>
          <p:cNvPr id="18" name="Slide Number Placeholder 17"/>
          <p:cNvSpPr>
            <a:spLocks noGrp="1"/>
          </p:cNvSpPr>
          <p:nvPr>
            <p:ph type="sldNum" sz="quarter" idx="4"/>
          </p:nvPr>
        </p:nvSpPr>
        <p:spPr>
          <a:xfrm>
            <a:off x="7924800" y="6356352"/>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599271E-3DA1-4E3B-9922-C0CD60D5ADB6}" type="slidenum">
              <a:rPr lang="zh-TW" altLang="en-US" smtClean="0"/>
              <a:t>‹#›</a:t>
            </a:fld>
            <a:endParaRPr lang="zh-TW" alt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noAutofit/>
          </a:bodyPr>
          <a:lstStyle/>
          <a:p>
            <a:r>
              <a:rPr lang="zh-TW" altLang="en-US" sz="4400" dirty="0" smtClean="0"/>
              <a:t>臺北市第</a:t>
            </a:r>
            <a:r>
              <a:rPr lang="en-US" altLang="zh-TW" sz="4400" dirty="0" smtClean="0"/>
              <a:t>50</a:t>
            </a:r>
            <a:r>
              <a:rPr lang="zh-TW" altLang="en-US" sz="4400" dirty="0" smtClean="0"/>
              <a:t>屆中小學科學展覽</a:t>
            </a:r>
            <a:br>
              <a:rPr lang="zh-TW" altLang="en-US" sz="4400" dirty="0" smtClean="0"/>
            </a:br>
            <a:r>
              <a:rPr lang="zh-TW" altLang="en-US" sz="4400" dirty="0" smtClean="0"/>
              <a:t>宣導暨說明會議</a:t>
            </a:r>
            <a:endParaRPr lang="zh-TW" altLang="en-US" sz="4400" dirty="0"/>
          </a:p>
        </p:txBody>
      </p:sp>
      <p:sp>
        <p:nvSpPr>
          <p:cNvPr id="3" name="副標題 2"/>
          <p:cNvSpPr>
            <a:spLocks noGrp="1"/>
          </p:cNvSpPr>
          <p:nvPr>
            <p:ph type="subTitle" idx="1"/>
          </p:nvPr>
        </p:nvSpPr>
        <p:spPr/>
        <p:txBody>
          <a:bodyPr/>
          <a:lstStyle/>
          <a:p>
            <a:r>
              <a:rPr lang="zh-TW" altLang="en-US" b="1" dirty="0" smtClean="0">
                <a:solidFill>
                  <a:srgbClr val="FFFF00"/>
                </a:solidFill>
                <a:latin typeface="+mj-ea"/>
                <a:ea typeface="+mj-ea"/>
              </a:rPr>
              <a:t>主辦單位：臺北市政府教育局</a:t>
            </a:r>
          </a:p>
          <a:p>
            <a:r>
              <a:rPr lang="zh-TW" altLang="en-US" b="1" dirty="0" smtClean="0">
                <a:solidFill>
                  <a:srgbClr val="FFFF00"/>
                </a:solidFill>
                <a:latin typeface="+mj-ea"/>
                <a:ea typeface="+mj-ea"/>
              </a:rPr>
              <a:t>承辦單位：臺北市立石牌國中</a:t>
            </a:r>
          </a:p>
          <a:p>
            <a:r>
              <a:rPr lang="zh-TW" altLang="en-US" b="1" dirty="0" smtClean="0">
                <a:solidFill>
                  <a:srgbClr val="FFFF00"/>
                </a:solidFill>
                <a:latin typeface="+mj-ea"/>
                <a:ea typeface="+mj-ea"/>
              </a:rPr>
              <a:t>                      臺北市立明德國中</a:t>
            </a:r>
            <a:endParaRPr lang="zh-TW" altLang="en-US" b="1" dirty="0">
              <a:solidFill>
                <a:srgbClr val="FFFF00"/>
              </a:solidFill>
              <a:latin typeface="+mj-ea"/>
              <a:ea typeface="+mj-ea"/>
            </a:endParaRPr>
          </a:p>
        </p:txBody>
      </p:sp>
    </p:spTree>
    <p:extLst>
      <p:ext uri="{BB962C8B-B14F-4D97-AF65-F5344CB8AC3E}">
        <p14:creationId xmlns:p14="http://schemas.microsoft.com/office/powerpoint/2010/main" val="34366440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zh-TW" altLang="en-US" sz="4400" dirty="0" smtClean="0"/>
              <a:t>臺北市第</a:t>
            </a:r>
            <a:r>
              <a:rPr lang="en-US" altLang="zh-TW" sz="4400" dirty="0" smtClean="0"/>
              <a:t>50</a:t>
            </a:r>
            <a:r>
              <a:rPr lang="zh-TW" altLang="en-US" sz="4400" dirty="0" smtClean="0"/>
              <a:t>屆中小學科學展覽會實施計畫修正條文說明（</a:t>
            </a:r>
            <a:r>
              <a:rPr lang="en-US" altLang="zh-TW" sz="4400" dirty="0" smtClean="0"/>
              <a:t>P.7-8</a:t>
            </a:r>
            <a:r>
              <a:rPr lang="zh-TW" altLang="en-US" sz="4400" dirty="0" smtClean="0"/>
              <a:t>）</a:t>
            </a:r>
            <a:endParaRPr lang="zh-TW" altLang="en-US" sz="4400" dirty="0"/>
          </a:p>
        </p:txBody>
      </p:sp>
      <p:sp>
        <p:nvSpPr>
          <p:cNvPr id="3" name="內容版面配置區 2"/>
          <p:cNvSpPr>
            <a:spLocks noGrp="1"/>
          </p:cNvSpPr>
          <p:nvPr>
            <p:ph idx="1"/>
          </p:nvPr>
        </p:nvSpPr>
        <p:spPr/>
        <p:txBody>
          <a:bodyPr/>
          <a:lstStyle/>
          <a:p>
            <a:pPr marL="0" indent="0">
              <a:buNone/>
            </a:pPr>
            <a:r>
              <a:rPr lang="zh-TW" altLang="en-US" dirty="0" smtClean="0">
                <a:latin typeface="+mj-ea"/>
                <a:ea typeface="+mj-ea"/>
              </a:rPr>
              <a:t>拾壹、獎勵</a:t>
            </a:r>
          </a:p>
          <a:p>
            <a:pPr marL="0" indent="0">
              <a:buNone/>
            </a:pPr>
            <a:r>
              <a:rPr lang="zh-TW" altLang="en-US" dirty="0" smtClean="0">
                <a:latin typeface="+mj-ea"/>
                <a:ea typeface="+mj-ea"/>
              </a:rPr>
              <a:t>二、指導教師獎勵：（同一件作品以不重複敘獎為原則）</a:t>
            </a:r>
          </a:p>
          <a:p>
            <a:pPr marL="0" indent="0">
              <a:buNone/>
            </a:pPr>
            <a:r>
              <a:rPr lang="zh-TW" altLang="en-US" dirty="0" smtClean="0">
                <a:latin typeface="+mj-ea"/>
                <a:ea typeface="+mj-ea"/>
              </a:rPr>
              <a:t>（四）凡通過作品說明書審查參展作品之指導老師，各頒發獎狀乙幀，</a:t>
            </a:r>
            <a:r>
              <a:rPr lang="zh-TW" altLang="en-US" b="1" dirty="0" smtClean="0">
                <a:solidFill>
                  <a:srgbClr val="FF0000"/>
                </a:solidFill>
                <a:latin typeface="+mj-ea"/>
                <a:ea typeface="+mj-ea"/>
              </a:rPr>
              <a:t>敘嘉獎１次</a:t>
            </a:r>
            <a:r>
              <a:rPr lang="zh-TW" altLang="en-US" dirty="0" smtClean="0">
                <a:latin typeface="+mj-ea"/>
                <a:ea typeface="+mj-ea"/>
              </a:rPr>
              <a:t>。</a:t>
            </a:r>
          </a:p>
          <a:p>
            <a:pPr marL="0" indent="0">
              <a:buNone/>
            </a:pPr>
            <a:r>
              <a:rPr lang="zh-TW" altLang="en-US" b="1" dirty="0" smtClean="0">
                <a:solidFill>
                  <a:srgbClr val="FF0000"/>
                </a:solidFill>
                <a:latin typeface="+mj-ea"/>
                <a:ea typeface="+mj-ea"/>
              </a:rPr>
              <a:t>（五）凡送交作品說明書之指導老師，各頒發感謝狀乙幀。</a:t>
            </a:r>
          </a:p>
          <a:p>
            <a:endParaRPr lang="zh-TW" altLang="en-US" dirty="0"/>
          </a:p>
        </p:txBody>
      </p:sp>
    </p:spTree>
    <p:extLst>
      <p:ext uri="{BB962C8B-B14F-4D97-AF65-F5344CB8AC3E}">
        <p14:creationId xmlns:p14="http://schemas.microsoft.com/office/powerpoint/2010/main" val="8373678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zh-TW" altLang="en-US" sz="4400" dirty="0" smtClean="0"/>
              <a:t>臺北市第</a:t>
            </a:r>
            <a:r>
              <a:rPr lang="en-US" altLang="zh-TW" sz="4400" dirty="0" smtClean="0"/>
              <a:t>50</a:t>
            </a:r>
            <a:r>
              <a:rPr lang="zh-TW" altLang="en-US" sz="4400" dirty="0" smtClean="0"/>
              <a:t>屆中小學科學展覽會實施計畫修正條文說明（</a:t>
            </a:r>
            <a:r>
              <a:rPr lang="en-US" altLang="zh-TW" sz="4400" dirty="0" smtClean="0"/>
              <a:t>P.7-8</a:t>
            </a:r>
            <a:r>
              <a:rPr lang="zh-TW" altLang="en-US" sz="4400" dirty="0" smtClean="0"/>
              <a:t>）</a:t>
            </a:r>
            <a:endParaRPr lang="zh-TW" altLang="en-US" sz="4400" dirty="0"/>
          </a:p>
        </p:txBody>
      </p:sp>
      <p:sp>
        <p:nvSpPr>
          <p:cNvPr id="3" name="內容版面配置區 2"/>
          <p:cNvSpPr>
            <a:spLocks noGrp="1"/>
          </p:cNvSpPr>
          <p:nvPr>
            <p:ph idx="1"/>
          </p:nvPr>
        </p:nvSpPr>
        <p:spPr/>
        <p:txBody>
          <a:bodyPr/>
          <a:lstStyle/>
          <a:p>
            <a:pPr marL="0" indent="0">
              <a:buNone/>
            </a:pPr>
            <a:r>
              <a:rPr lang="zh-TW" altLang="en-US" dirty="0" smtClean="0">
                <a:latin typeface="+mj-ea"/>
                <a:ea typeface="+mj-ea"/>
              </a:rPr>
              <a:t>拾貳、注意事項</a:t>
            </a:r>
          </a:p>
          <a:p>
            <a:pPr marL="0" indent="0">
              <a:buNone/>
            </a:pPr>
            <a:r>
              <a:rPr lang="zh-TW" altLang="en-US" dirty="0" smtClean="0">
                <a:latin typeface="+mj-ea"/>
                <a:ea typeface="+mj-ea"/>
              </a:rPr>
              <a:t>五、參展作品之指導教師應為現職任教於公私立中小學校之合格教師或經合法任用之兼任代課及代理教師或實習教師（唯不得列為第一指導教師），</a:t>
            </a:r>
            <a:r>
              <a:rPr lang="zh-TW" altLang="en-US" b="1" strike="dblStrike" dirty="0" smtClean="0">
                <a:solidFill>
                  <a:srgbClr val="FF0000"/>
                </a:solidFill>
                <a:latin typeface="+mj-ea"/>
                <a:ea typeface="+mj-ea"/>
              </a:rPr>
              <a:t>家長和</a:t>
            </a:r>
            <a:r>
              <a:rPr lang="zh-TW" altLang="en-US" dirty="0" smtClean="0">
                <a:latin typeface="+mj-ea"/>
                <a:ea typeface="+mj-ea"/>
              </a:rPr>
              <a:t>已退休教師不得擔任參展作品指導教師（當年度退休教師不在此限）。</a:t>
            </a:r>
          </a:p>
        </p:txBody>
      </p:sp>
    </p:spTree>
    <p:extLst>
      <p:ext uri="{BB962C8B-B14F-4D97-AF65-F5344CB8AC3E}">
        <p14:creationId xmlns:p14="http://schemas.microsoft.com/office/powerpoint/2010/main" val="30417596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77615"/>
            <a:ext cx="8229600" cy="1143000"/>
          </a:xfrm>
        </p:spPr>
        <p:txBody>
          <a:bodyPr>
            <a:normAutofit/>
          </a:bodyPr>
          <a:lstStyle/>
          <a:p>
            <a:r>
              <a:rPr lang="zh-TW" altLang="en-US" sz="4400" dirty="0"/>
              <a:t>肆、辦理</a:t>
            </a:r>
            <a:r>
              <a:rPr lang="zh-TW" altLang="en-US" sz="4400" dirty="0" smtClean="0"/>
              <a:t>單位</a:t>
            </a:r>
            <a:r>
              <a:rPr lang="zh-TW" altLang="en-US" sz="4400" dirty="0">
                <a:solidFill>
                  <a:srgbClr val="04617B"/>
                </a:solidFill>
              </a:rPr>
              <a:t>（</a:t>
            </a:r>
            <a:r>
              <a:rPr lang="en-US" altLang="zh-TW" sz="4400" dirty="0">
                <a:solidFill>
                  <a:srgbClr val="04617B"/>
                </a:solidFill>
              </a:rPr>
              <a:t>P.9</a:t>
            </a:r>
            <a:r>
              <a:rPr lang="zh-TW" altLang="en-US" sz="4400" dirty="0">
                <a:solidFill>
                  <a:srgbClr val="04617B"/>
                </a:solidFill>
              </a:rPr>
              <a:t>）</a:t>
            </a:r>
            <a:endParaRPr lang="zh-TW" altLang="en-US" sz="4400" dirty="0"/>
          </a:p>
        </p:txBody>
      </p:sp>
      <p:sp>
        <p:nvSpPr>
          <p:cNvPr id="3" name="內容版面配置區 2"/>
          <p:cNvSpPr>
            <a:spLocks noGrp="1"/>
          </p:cNvSpPr>
          <p:nvPr>
            <p:ph idx="1"/>
          </p:nvPr>
        </p:nvSpPr>
        <p:spPr>
          <a:xfrm>
            <a:off x="457200" y="1602971"/>
            <a:ext cx="8229600" cy="4389120"/>
          </a:xfrm>
        </p:spPr>
        <p:txBody>
          <a:bodyPr>
            <a:normAutofit fontScale="92500" lnSpcReduction="10000"/>
          </a:bodyPr>
          <a:lstStyle/>
          <a:p>
            <a:pPr marL="0" indent="0">
              <a:buNone/>
            </a:pPr>
            <a:r>
              <a:rPr lang="zh-TW" altLang="en-US" dirty="0">
                <a:latin typeface="+mj-ea"/>
                <a:ea typeface="+mj-ea"/>
              </a:rPr>
              <a:t>一、主辦單位：臺北市政府教育局</a:t>
            </a:r>
            <a:r>
              <a:rPr lang="en-US" altLang="zh-TW" dirty="0">
                <a:latin typeface="+mj-ea"/>
                <a:ea typeface="+mj-ea"/>
              </a:rPr>
              <a:t>(</a:t>
            </a:r>
            <a:r>
              <a:rPr lang="zh-TW" altLang="en-US" dirty="0">
                <a:latin typeface="+mj-ea"/>
                <a:ea typeface="+mj-ea"/>
              </a:rPr>
              <a:t>以下簡稱教育局</a:t>
            </a:r>
            <a:r>
              <a:rPr lang="en-US" altLang="zh-TW" dirty="0">
                <a:latin typeface="+mj-ea"/>
                <a:ea typeface="+mj-ea"/>
              </a:rPr>
              <a:t>)</a:t>
            </a:r>
          </a:p>
          <a:p>
            <a:pPr marL="0" indent="0">
              <a:buNone/>
            </a:pPr>
            <a:r>
              <a:rPr lang="zh-TW" altLang="en-US" dirty="0">
                <a:latin typeface="+mj-ea"/>
                <a:ea typeface="+mj-ea"/>
              </a:rPr>
              <a:t>二、承辦單位：</a:t>
            </a:r>
          </a:p>
          <a:p>
            <a:pPr marL="0" indent="0">
              <a:buNone/>
            </a:pPr>
            <a:r>
              <a:rPr lang="zh-TW" altLang="en-US" sz="2600" b="1" dirty="0" smtClean="0">
                <a:solidFill>
                  <a:srgbClr val="FF0000"/>
                </a:solidFill>
                <a:latin typeface="+mj-ea"/>
                <a:ea typeface="+mj-ea"/>
              </a:rPr>
              <a:t>石牌</a:t>
            </a:r>
            <a:r>
              <a:rPr lang="zh-TW" altLang="en-US" sz="2600" b="1" dirty="0">
                <a:solidFill>
                  <a:srgbClr val="FF0000"/>
                </a:solidFill>
                <a:latin typeface="+mj-ea"/>
                <a:ea typeface="+mj-ea"/>
              </a:rPr>
              <a:t>國中</a:t>
            </a:r>
            <a:r>
              <a:rPr lang="en-US" altLang="zh-TW" sz="2600" dirty="0">
                <a:latin typeface="+mj-ea"/>
                <a:ea typeface="+mj-ea"/>
              </a:rPr>
              <a:t>:</a:t>
            </a:r>
            <a:r>
              <a:rPr lang="zh-TW" altLang="en-US" sz="2600" dirty="0">
                <a:latin typeface="+mj-ea"/>
                <a:ea typeface="+mj-ea"/>
              </a:rPr>
              <a:t>臺北市北投區石牌國中</a:t>
            </a:r>
            <a:r>
              <a:rPr lang="en-US" altLang="zh-TW" sz="2600" dirty="0">
                <a:latin typeface="+mj-ea"/>
                <a:ea typeface="+mj-ea"/>
              </a:rPr>
              <a:t>(11271</a:t>
            </a:r>
            <a:r>
              <a:rPr lang="zh-TW" altLang="en-US" sz="2600" dirty="0">
                <a:latin typeface="+mj-ea"/>
                <a:ea typeface="+mj-ea"/>
              </a:rPr>
              <a:t>臺北市北投區</a:t>
            </a:r>
            <a:r>
              <a:rPr lang="zh-TW" altLang="en-US" sz="2600" dirty="0" smtClean="0">
                <a:latin typeface="+mj-ea"/>
                <a:ea typeface="+mj-ea"/>
              </a:rPr>
              <a:t>石  </a:t>
            </a:r>
            <a:endParaRPr lang="en-US" altLang="zh-TW" sz="2600" dirty="0" smtClean="0">
              <a:latin typeface="+mj-ea"/>
              <a:ea typeface="+mj-ea"/>
            </a:endParaRPr>
          </a:p>
          <a:p>
            <a:pPr marL="0" indent="0">
              <a:buNone/>
            </a:pPr>
            <a:r>
              <a:rPr lang="en-US" altLang="zh-TW" dirty="0">
                <a:latin typeface="+mj-ea"/>
                <a:ea typeface="+mj-ea"/>
              </a:rPr>
              <a:t> </a:t>
            </a:r>
            <a:r>
              <a:rPr lang="en-US" altLang="zh-TW" dirty="0" smtClean="0">
                <a:latin typeface="+mj-ea"/>
                <a:ea typeface="+mj-ea"/>
              </a:rPr>
              <a:t>                </a:t>
            </a:r>
            <a:r>
              <a:rPr lang="zh-TW" altLang="en-US" sz="2600" dirty="0" smtClean="0">
                <a:latin typeface="+mj-ea"/>
                <a:ea typeface="+mj-ea"/>
              </a:rPr>
              <a:t>牌</a:t>
            </a:r>
            <a:r>
              <a:rPr lang="zh-TW" altLang="en-US" sz="2600" dirty="0">
                <a:latin typeface="+mj-ea"/>
                <a:ea typeface="+mj-ea"/>
              </a:rPr>
              <a:t>路一段</a:t>
            </a:r>
            <a:r>
              <a:rPr lang="en-US" altLang="zh-TW" sz="2600" dirty="0">
                <a:latin typeface="+mj-ea"/>
                <a:ea typeface="+mj-ea"/>
              </a:rPr>
              <a:t>139</a:t>
            </a:r>
            <a:r>
              <a:rPr lang="zh-TW" altLang="en-US" sz="2600" dirty="0">
                <a:latin typeface="+mj-ea"/>
                <a:ea typeface="+mj-ea"/>
              </a:rPr>
              <a:t>號）</a:t>
            </a:r>
          </a:p>
          <a:p>
            <a:pPr marL="0" indent="0">
              <a:buNone/>
            </a:pPr>
            <a:r>
              <a:rPr lang="zh-TW" altLang="en-US" sz="2600" dirty="0">
                <a:latin typeface="+mj-ea"/>
                <a:ea typeface="+mj-ea"/>
              </a:rPr>
              <a:t>                  聯絡人：教務處葉嘉惠主任、陳逸澤組長</a:t>
            </a:r>
          </a:p>
          <a:p>
            <a:pPr marL="0" indent="0">
              <a:buNone/>
            </a:pPr>
            <a:r>
              <a:rPr lang="zh-TW" altLang="en-US" sz="2600" dirty="0">
                <a:latin typeface="+mj-ea"/>
                <a:ea typeface="+mj-ea"/>
              </a:rPr>
              <a:t>                  電　話：（</a:t>
            </a:r>
            <a:r>
              <a:rPr lang="en-US" altLang="zh-TW" sz="2600" dirty="0">
                <a:latin typeface="+mj-ea"/>
                <a:ea typeface="+mj-ea"/>
              </a:rPr>
              <a:t>02</a:t>
            </a:r>
            <a:r>
              <a:rPr lang="zh-TW" altLang="en-US" sz="2600" dirty="0">
                <a:latin typeface="+mj-ea"/>
                <a:ea typeface="+mj-ea"/>
              </a:rPr>
              <a:t>）</a:t>
            </a:r>
            <a:r>
              <a:rPr lang="en-US" altLang="zh-TW" sz="2600" dirty="0">
                <a:latin typeface="+mj-ea"/>
                <a:ea typeface="+mj-ea"/>
              </a:rPr>
              <a:t>28224682</a:t>
            </a:r>
            <a:r>
              <a:rPr lang="zh-TW" altLang="en-US" sz="2600" dirty="0">
                <a:latin typeface="+mj-ea"/>
                <a:ea typeface="+mj-ea"/>
              </a:rPr>
              <a:t>轉</a:t>
            </a:r>
            <a:r>
              <a:rPr lang="en-US" altLang="zh-TW" sz="2600" dirty="0">
                <a:latin typeface="+mj-ea"/>
                <a:ea typeface="+mj-ea"/>
              </a:rPr>
              <a:t>221</a:t>
            </a:r>
            <a:r>
              <a:rPr lang="zh-TW" altLang="en-US" sz="2600" dirty="0">
                <a:latin typeface="+mj-ea"/>
                <a:ea typeface="+mj-ea"/>
              </a:rPr>
              <a:t>、</a:t>
            </a:r>
            <a:r>
              <a:rPr lang="en-US" altLang="zh-TW" sz="2600" dirty="0">
                <a:latin typeface="+mj-ea"/>
                <a:ea typeface="+mj-ea"/>
              </a:rPr>
              <a:t>226</a:t>
            </a:r>
          </a:p>
          <a:p>
            <a:pPr marL="0" indent="0">
              <a:buNone/>
            </a:pPr>
            <a:r>
              <a:rPr lang="zh-TW" altLang="en-US" sz="2600" b="1" dirty="0" smtClean="0">
                <a:solidFill>
                  <a:srgbClr val="FF0000"/>
                </a:solidFill>
                <a:latin typeface="+mj-ea"/>
                <a:ea typeface="+mj-ea"/>
              </a:rPr>
              <a:t>明</a:t>
            </a:r>
            <a:r>
              <a:rPr lang="zh-TW" altLang="en-US" sz="2600" b="1" dirty="0">
                <a:solidFill>
                  <a:srgbClr val="FF0000"/>
                </a:solidFill>
                <a:latin typeface="+mj-ea"/>
                <a:ea typeface="+mj-ea"/>
              </a:rPr>
              <a:t>德國中</a:t>
            </a:r>
            <a:r>
              <a:rPr lang="en-US" altLang="zh-TW" sz="2600" dirty="0">
                <a:latin typeface="+mj-ea"/>
                <a:ea typeface="+mj-ea"/>
              </a:rPr>
              <a:t>:</a:t>
            </a:r>
            <a:r>
              <a:rPr lang="zh-TW" altLang="en-US" sz="2600" dirty="0">
                <a:latin typeface="+mj-ea"/>
                <a:ea typeface="+mj-ea"/>
              </a:rPr>
              <a:t>臺北市北投區明德國中</a:t>
            </a:r>
            <a:r>
              <a:rPr lang="en-US" altLang="zh-TW" sz="2600" dirty="0">
                <a:latin typeface="+mj-ea"/>
                <a:ea typeface="+mj-ea"/>
              </a:rPr>
              <a:t>(11280 </a:t>
            </a:r>
            <a:r>
              <a:rPr lang="zh-TW" altLang="en-US" sz="2600" dirty="0">
                <a:latin typeface="+mj-ea"/>
                <a:ea typeface="+mj-ea"/>
              </a:rPr>
              <a:t>臺北市北投區</a:t>
            </a:r>
            <a:r>
              <a:rPr lang="zh-TW" altLang="en-US" sz="2600" dirty="0" smtClean="0">
                <a:latin typeface="+mj-ea"/>
                <a:ea typeface="+mj-ea"/>
              </a:rPr>
              <a:t>明</a:t>
            </a:r>
            <a:endParaRPr lang="en-US" altLang="zh-TW" sz="2600" dirty="0" smtClean="0">
              <a:latin typeface="+mj-ea"/>
              <a:ea typeface="+mj-ea"/>
            </a:endParaRPr>
          </a:p>
          <a:p>
            <a:pPr marL="0" indent="0">
              <a:buNone/>
            </a:pPr>
            <a:r>
              <a:rPr lang="en-US" altLang="zh-TW" dirty="0">
                <a:latin typeface="+mj-ea"/>
                <a:ea typeface="+mj-ea"/>
              </a:rPr>
              <a:t> </a:t>
            </a:r>
            <a:r>
              <a:rPr lang="en-US" altLang="zh-TW" dirty="0" smtClean="0">
                <a:latin typeface="+mj-ea"/>
                <a:ea typeface="+mj-ea"/>
              </a:rPr>
              <a:t>                </a:t>
            </a:r>
            <a:r>
              <a:rPr lang="zh-TW" altLang="en-US" sz="2600" dirty="0" smtClean="0">
                <a:latin typeface="+mj-ea"/>
                <a:ea typeface="+mj-ea"/>
              </a:rPr>
              <a:t>德</a:t>
            </a:r>
            <a:r>
              <a:rPr lang="zh-TW" altLang="en-US" sz="2600" dirty="0">
                <a:latin typeface="+mj-ea"/>
                <a:ea typeface="+mj-ea"/>
              </a:rPr>
              <a:t>路</a:t>
            </a:r>
            <a:r>
              <a:rPr lang="en-US" altLang="zh-TW" sz="2600" dirty="0">
                <a:latin typeface="+mj-ea"/>
                <a:ea typeface="+mj-ea"/>
              </a:rPr>
              <a:t>50</a:t>
            </a:r>
            <a:r>
              <a:rPr lang="zh-TW" altLang="en-US" sz="2600" dirty="0">
                <a:latin typeface="+mj-ea"/>
                <a:ea typeface="+mj-ea"/>
              </a:rPr>
              <a:t>號</a:t>
            </a:r>
            <a:r>
              <a:rPr lang="en-US" altLang="zh-TW" sz="2600" dirty="0">
                <a:latin typeface="+mj-ea"/>
                <a:ea typeface="+mj-ea"/>
              </a:rPr>
              <a:t>)</a:t>
            </a:r>
          </a:p>
          <a:p>
            <a:pPr marL="0" indent="0">
              <a:buNone/>
            </a:pPr>
            <a:r>
              <a:rPr lang="zh-TW" altLang="en-US" sz="2600" dirty="0" smtClean="0">
                <a:latin typeface="+mj-ea"/>
                <a:ea typeface="+mj-ea"/>
              </a:rPr>
              <a:t>                  聯絡人</a:t>
            </a:r>
            <a:r>
              <a:rPr lang="zh-TW" altLang="en-US" sz="2600" dirty="0">
                <a:latin typeface="+mj-ea"/>
                <a:ea typeface="+mj-ea"/>
              </a:rPr>
              <a:t>：教務處黃耀祺主任、林秋蓮組長</a:t>
            </a:r>
          </a:p>
          <a:p>
            <a:pPr marL="0" indent="0">
              <a:buNone/>
            </a:pPr>
            <a:r>
              <a:rPr lang="zh-TW" altLang="en-US" sz="2600" dirty="0">
                <a:latin typeface="+mj-ea"/>
                <a:ea typeface="+mj-ea"/>
              </a:rPr>
              <a:t>                  電　話：（</a:t>
            </a:r>
            <a:r>
              <a:rPr lang="en-US" altLang="zh-TW" sz="2600" dirty="0">
                <a:latin typeface="+mj-ea"/>
                <a:ea typeface="+mj-ea"/>
              </a:rPr>
              <a:t>02</a:t>
            </a:r>
            <a:r>
              <a:rPr lang="zh-TW" altLang="en-US" sz="2600" dirty="0">
                <a:latin typeface="+mj-ea"/>
                <a:ea typeface="+mj-ea"/>
              </a:rPr>
              <a:t>）</a:t>
            </a:r>
            <a:r>
              <a:rPr lang="en-US" altLang="zh-TW" sz="2600" dirty="0">
                <a:latin typeface="+mj-ea"/>
                <a:ea typeface="+mj-ea"/>
              </a:rPr>
              <a:t>28232539</a:t>
            </a:r>
            <a:r>
              <a:rPr lang="zh-TW" altLang="en-US" sz="2600" dirty="0">
                <a:latin typeface="+mj-ea"/>
                <a:ea typeface="+mj-ea"/>
              </a:rPr>
              <a:t>轉</a:t>
            </a:r>
            <a:r>
              <a:rPr lang="en-US" altLang="zh-TW" sz="2600" dirty="0">
                <a:latin typeface="+mj-ea"/>
                <a:ea typeface="+mj-ea"/>
              </a:rPr>
              <a:t>301</a:t>
            </a:r>
            <a:r>
              <a:rPr lang="zh-TW" altLang="en-US" sz="2600" dirty="0">
                <a:latin typeface="+mj-ea"/>
                <a:ea typeface="+mj-ea"/>
              </a:rPr>
              <a:t>、</a:t>
            </a:r>
            <a:r>
              <a:rPr lang="en-US" altLang="zh-TW" sz="2600" dirty="0">
                <a:latin typeface="+mj-ea"/>
                <a:ea typeface="+mj-ea"/>
              </a:rPr>
              <a:t>304</a:t>
            </a:r>
          </a:p>
          <a:p>
            <a:endParaRPr lang="zh-TW" altLang="en-US" dirty="0"/>
          </a:p>
        </p:txBody>
      </p:sp>
    </p:spTree>
    <p:extLst>
      <p:ext uri="{BB962C8B-B14F-4D97-AF65-F5344CB8AC3E}">
        <p14:creationId xmlns:p14="http://schemas.microsoft.com/office/powerpoint/2010/main" val="16932104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400" dirty="0"/>
              <a:t>伍、展覽組別（</a:t>
            </a:r>
            <a:r>
              <a:rPr lang="en-US" altLang="zh-TW" sz="4400" dirty="0"/>
              <a:t>P.9</a:t>
            </a:r>
            <a:r>
              <a:rPr lang="zh-TW" altLang="en-US" sz="4400" dirty="0"/>
              <a:t>）</a:t>
            </a:r>
          </a:p>
        </p:txBody>
      </p:sp>
      <p:sp>
        <p:nvSpPr>
          <p:cNvPr id="3" name="內容版面配置區 2"/>
          <p:cNvSpPr>
            <a:spLocks noGrp="1"/>
          </p:cNvSpPr>
          <p:nvPr>
            <p:ph idx="1"/>
          </p:nvPr>
        </p:nvSpPr>
        <p:spPr/>
        <p:txBody>
          <a:bodyPr/>
          <a:lstStyle/>
          <a:p>
            <a:pPr marL="0" indent="0">
              <a:buNone/>
            </a:pPr>
            <a:r>
              <a:rPr lang="zh-TW" altLang="en-US" dirty="0">
                <a:latin typeface="+mj-ea"/>
                <a:ea typeface="+mj-ea"/>
              </a:rPr>
              <a:t>一、國民小學組（簡稱國小組）：本市公私立國民小學四、五、六年級學生參加（含外國僑民學校</a:t>
            </a:r>
            <a:r>
              <a:rPr lang="zh-TW" altLang="en-US" b="1" dirty="0">
                <a:solidFill>
                  <a:srgbClr val="FF0000"/>
                </a:solidFill>
                <a:latin typeface="+mj-ea"/>
                <a:ea typeface="+mj-ea"/>
              </a:rPr>
              <a:t>與海外臺商子弟學校</a:t>
            </a:r>
            <a:r>
              <a:rPr lang="zh-TW" altLang="en-US" dirty="0">
                <a:latin typeface="+mj-ea"/>
                <a:ea typeface="+mj-ea"/>
              </a:rPr>
              <a:t>）。</a:t>
            </a:r>
          </a:p>
          <a:p>
            <a:pPr marL="0" indent="0">
              <a:buNone/>
            </a:pPr>
            <a:r>
              <a:rPr lang="zh-TW" altLang="en-US" dirty="0">
                <a:latin typeface="+mj-ea"/>
                <a:ea typeface="+mj-ea"/>
              </a:rPr>
              <a:t>二、國民中學組（簡稱國中組）：本市公私立國民中學學生參加（含外國僑民學校</a:t>
            </a:r>
            <a:r>
              <a:rPr lang="zh-TW" altLang="en-US" b="1" dirty="0">
                <a:solidFill>
                  <a:srgbClr val="FF0000"/>
                </a:solidFill>
                <a:latin typeface="+mj-ea"/>
                <a:ea typeface="+mj-ea"/>
              </a:rPr>
              <a:t>與海外臺商子弟學校</a:t>
            </a:r>
            <a:r>
              <a:rPr lang="zh-TW" altLang="en-US" dirty="0">
                <a:latin typeface="+mj-ea"/>
                <a:ea typeface="+mj-ea"/>
              </a:rPr>
              <a:t>）。</a:t>
            </a:r>
          </a:p>
          <a:p>
            <a:pPr marL="0" indent="0">
              <a:buNone/>
            </a:pPr>
            <a:r>
              <a:rPr lang="zh-TW" altLang="en-US" dirty="0">
                <a:latin typeface="+mj-ea"/>
                <a:ea typeface="+mj-ea"/>
              </a:rPr>
              <a:t>三、高級中等學校組（簡稱高中職組）：本市公私立高級中學及高級職業學校或類科學生參加（含外國僑民學校</a:t>
            </a:r>
            <a:r>
              <a:rPr lang="zh-TW" altLang="en-US" b="1" dirty="0">
                <a:solidFill>
                  <a:srgbClr val="FF0000"/>
                </a:solidFill>
                <a:latin typeface="+mj-ea"/>
                <a:ea typeface="+mj-ea"/>
              </a:rPr>
              <a:t>與海外臺商子弟學校</a:t>
            </a:r>
            <a:r>
              <a:rPr lang="zh-TW" altLang="en-US" dirty="0">
                <a:latin typeface="+mj-ea"/>
                <a:ea typeface="+mj-ea"/>
              </a:rPr>
              <a:t>）。</a:t>
            </a:r>
          </a:p>
          <a:p>
            <a:pPr marL="0" indent="0">
              <a:buNone/>
            </a:pPr>
            <a:endParaRPr lang="zh-TW" altLang="en-US" dirty="0"/>
          </a:p>
        </p:txBody>
      </p:sp>
    </p:spTree>
    <p:extLst>
      <p:ext uri="{BB962C8B-B14F-4D97-AF65-F5344CB8AC3E}">
        <p14:creationId xmlns:p14="http://schemas.microsoft.com/office/powerpoint/2010/main" val="21186123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321316"/>
            <a:ext cx="8229600" cy="1143000"/>
          </a:xfrm>
        </p:spPr>
        <p:txBody>
          <a:bodyPr>
            <a:normAutofit/>
          </a:bodyPr>
          <a:lstStyle/>
          <a:p>
            <a:r>
              <a:rPr lang="zh-TW" altLang="en-US" sz="4400" dirty="0"/>
              <a:t>陸、展覽科別（</a:t>
            </a:r>
            <a:r>
              <a:rPr lang="en-US" altLang="zh-TW" sz="4400" dirty="0" smtClean="0"/>
              <a:t>P.10</a:t>
            </a:r>
            <a:r>
              <a:rPr lang="zh-TW" altLang="en-US" sz="4400" dirty="0" smtClean="0"/>
              <a:t>）</a:t>
            </a:r>
            <a:endParaRPr lang="zh-TW" altLang="en-US" sz="4400"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1224133340"/>
              </p:ext>
            </p:extLst>
          </p:nvPr>
        </p:nvGraphicFramePr>
        <p:xfrm>
          <a:off x="414669" y="1488596"/>
          <a:ext cx="8229600" cy="4490720"/>
        </p:xfrm>
        <a:graphic>
          <a:graphicData uri="http://schemas.openxmlformats.org/drawingml/2006/table">
            <a:tbl>
              <a:tblPr firstRow="1" bandRow="1">
                <a:tableStyleId>{5C22544A-7EE6-4342-B048-85BDC9FD1C3A}</a:tableStyleId>
              </a:tblPr>
              <a:tblGrid>
                <a:gridCol w="1998922"/>
                <a:gridCol w="1892595"/>
                <a:gridCol w="2052084"/>
                <a:gridCol w="2285999"/>
              </a:tblGrid>
              <a:tr h="370840">
                <a:tc>
                  <a:txBody>
                    <a:bodyPr/>
                    <a:lstStyle/>
                    <a:p>
                      <a:pPr algn="ctr"/>
                      <a:r>
                        <a:rPr lang="zh-TW" altLang="en-US" dirty="0" smtClean="0">
                          <a:latin typeface="+mj-ea"/>
                          <a:ea typeface="+mj-ea"/>
                        </a:rPr>
                        <a:t>一、國小組</a:t>
                      </a:r>
                      <a:endParaRPr lang="zh-TW" altLang="en-US" dirty="0">
                        <a:latin typeface="+mj-ea"/>
                        <a:ea typeface="+mj-ea"/>
                      </a:endParaRPr>
                    </a:p>
                  </a:txBody>
                  <a:tcPr marL="68580" marR="68580"/>
                </a:tc>
                <a:tc>
                  <a:txBody>
                    <a:bodyPr/>
                    <a:lstStyle/>
                    <a:p>
                      <a:pPr algn="ctr"/>
                      <a:r>
                        <a:rPr lang="zh-TW" altLang="en-US" dirty="0" smtClean="0">
                          <a:latin typeface="+mj-ea"/>
                          <a:ea typeface="+mj-ea"/>
                        </a:rPr>
                        <a:t>二、國中組</a:t>
                      </a:r>
                      <a:endParaRPr lang="zh-TW" altLang="en-US" dirty="0">
                        <a:latin typeface="+mj-ea"/>
                        <a:ea typeface="+mj-ea"/>
                      </a:endParaRPr>
                    </a:p>
                  </a:txBody>
                  <a:tcPr marL="68580" marR="68580"/>
                </a:tc>
                <a:tc gridSpan="2">
                  <a:txBody>
                    <a:bodyPr/>
                    <a:lstStyle/>
                    <a:p>
                      <a:pPr algn="ctr"/>
                      <a:r>
                        <a:rPr lang="zh-TW" altLang="en-US" dirty="0" smtClean="0">
                          <a:latin typeface="+mj-ea"/>
                          <a:ea typeface="+mj-ea"/>
                        </a:rPr>
                        <a:t>三、高級中等學校組</a:t>
                      </a:r>
                      <a:endParaRPr lang="zh-TW" altLang="en-US" dirty="0">
                        <a:latin typeface="+mj-ea"/>
                        <a:ea typeface="+mj-ea"/>
                      </a:endParaRPr>
                    </a:p>
                  </a:txBody>
                  <a:tcPr marL="68580" marR="68580"/>
                </a:tc>
                <a:tc hMerge="1">
                  <a:txBody>
                    <a:bodyPr/>
                    <a:lstStyle/>
                    <a:p>
                      <a:endParaRPr lang="zh-TW" altLang="en-US" dirty="0"/>
                    </a:p>
                  </a:txBody>
                  <a:tcPr/>
                </a:tc>
              </a:tr>
              <a:tr h="370840">
                <a:tc>
                  <a:txBody>
                    <a:bodyPr/>
                    <a:lstStyle/>
                    <a:p>
                      <a:r>
                        <a:rPr lang="zh-TW" altLang="en-US" dirty="0" smtClean="0">
                          <a:latin typeface="+mj-ea"/>
                          <a:ea typeface="+mj-ea"/>
                        </a:rPr>
                        <a:t>（一）數學科</a:t>
                      </a:r>
                      <a:endParaRPr lang="zh-TW" altLang="en-US" dirty="0">
                        <a:latin typeface="+mj-ea"/>
                        <a:ea typeface="+mj-ea"/>
                      </a:endParaRPr>
                    </a:p>
                  </a:txBody>
                  <a:tcPr marL="68580" marR="68580"/>
                </a:tc>
                <a:tc>
                  <a:txBody>
                    <a:bodyPr/>
                    <a:lstStyle/>
                    <a:p>
                      <a:r>
                        <a:rPr lang="zh-TW" altLang="en-US" dirty="0" smtClean="0">
                          <a:latin typeface="+mj-ea"/>
                          <a:ea typeface="+mj-ea"/>
                        </a:rPr>
                        <a:t>（一）數學科</a:t>
                      </a:r>
                      <a:endParaRPr lang="zh-TW" altLang="en-US" dirty="0">
                        <a:latin typeface="+mj-ea"/>
                        <a:ea typeface="+mj-ea"/>
                      </a:endParaRPr>
                    </a:p>
                  </a:txBody>
                  <a:tcPr marL="68580" marR="68580"/>
                </a:tc>
                <a:tc>
                  <a:txBody>
                    <a:bodyPr/>
                    <a:lstStyle/>
                    <a:p>
                      <a:r>
                        <a:rPr lang="en-US" altLang="zh-TW" dirty="0" smtClean="0">
                          <a:latin typeface="+mj-ea"/>
                          <a:ea typeface="+mj-ea"/>
                        </a:rPr>
                        <a:t>(</a:t>
                      </a:r>
                      <a:r>
                        <a:rPr lang="zh-TW" altLang="en-US" dirty="0" smtClean="0">
                          <a:latin typeface="+mj-ea"/>
                          <a:ea typeface="+mj-ea"/>
                        </a:rPr>
                        <a:t>一</a:t>
                      </a:r>
                      <a:r>
                        <a:rPr lang="en-US" altLang="zh-TW" dirty="0" smtClean="0">
                          <a:latin typeface="+mj-ea"/>
                          <a:ea typeface="+mj-ea"/>
                        </a:rPr>
                        <a:t>) </a:t>
                      </a:r>
                      <a:r>
                        <a:rPr lang="zh-TW" altLang="en-US" dirty="0" smtClean="0">
                          <a:latin typeface="+mj-ea"/>
                          <a:ea typeface="+mj-ea"/>
                        </a:rPr>
                        <a:t>數學科</a:t>
                      </a:r>
                    </a:p>
                  </a:txBody>
                  <a:tcPr marL="68580" marR="68580"/>
                </a:tc>
                <a:tc>
                  <a:txBody>
                    <a:bodyPr/>
                    <a:lstStyle/>
                    <a:p>
                      <a:r>
                        <a:rPr lang="en-US" altLang="zh-TW" dirty="0" smtClean="0">
                          <a:latin typeface="+mj-ea"/>
                          <a:ea typeface="+mj-ea"/>
                        </a:rPr>
                        <a:t>(</a:t>
                      </a:r>
                      <a:r>
                        <a:rPr lang="zh-TW" altLang="en-US" dirty="0" smtClean="0">
                          <a:latin typeface="+mj-ea"/>
                          <a:ea typeface="+mj-ea"/>
                        </a:rPr>
                        <a:t>七</a:t>
                      </a:r>
                      <a:r>
                        <a:rPr lang="en-US" altLang="zh-TW" dirty="0" smtClean="0">
                          <a:latin typeface="+mj-ea"/>
                          <a:ea typeface="+mj-ea"/>
                        </a:rPr>
                        <a:t>) </a:t>
                      </a:r>
                      <a:r>
                        <a:rPr lang="zh-TW" altLang="en-US" dirty="0" smtClean="0">
                          <a:latin typeface="+mj-ea"/>
                          <a:ea typeface="+mj-ea"/>
                        </a:rPr>
                        <a:t>農業與食品學科</a:t>
                      </a:r>
                      <a:endParaRPr lang="zh-TW" altLang="en-US" dirty="0">
                        <a:latin typeface="+mj-ea"/>
                        <a:ea typeface="+mj-ea"/>
                      </a:endParaRPr>
                    </a:p>
                  </a:txBody>
                  <a:tcPr marL="68580" marR="68580"/>
                </a:tc>
              </a:tr>
              <a:tr h="370840">
                <a:tc>
                  <a:txBody>
                    <a:bodyPr/>
                    <a:lstStyle/>
                    <a:p>
                      <a:r>
                        <a:rPr lang="zh-TW" altLang="en-US" dirty="0" smtClean="0">
                          <a:latin typeface="+mj-ea"/>
                          <a:ea typeface="+mj-ea"/>
                        </a:rPr>
                        <a:t>（二）物理科</a:t>
                      </a:r>
                      <a:endParaRPr lang="zh-TW" altLang="en-US" dirty="0">
                        <a:latin typeface="+mj-ea"/>
                        <a:ea typeface="+mj-ea"/>
                      </a:endParaRPr>
                    </a:p>
                  </a:txBody>
                  <a:tcPr marL="68580" marR="68580"/>
                </a:tc>
                <a:tc>
                  <a:txBody>
                    <a:bodyPr/>
                    <a:lstStyle/>
                    <a:p>
                      <a:r>
                        <a:rPr lang="zh-TW" altLang="en-US" dirty="0" smtClean="0">
                          <a:latin typeface="+mj-ea"/>
                          <a:ea typeface="+mj-ea"/>
                        </a:rPr>
                        <a:t>（二）物理科</a:t>
                      </a:r>
                      <a:endParaRPr lang="zh-TW" altLang="en-US" dirty="0">
                        <a:latin typeface="+mj-ea"/>
                        <a:ea typeface="+mj-ea"/>
                      </a:endParaRPr>
                    </a:p>
                  </a:txBody>
                  <a:tcPr marL="68580" marR="68580"/>
                </a:tc>
                <a:tc>
                  <a:txBody>
                    <a:bodyPr/>
                    <a:lstStyle/>
                    <a:p>
                      <a:r>
                        <a:rPr lang="en-US" altLang="zh-TW" dirty="0" smtClean="0">
                          <a:latin typeface="+mj-ea"/>
                          <a:ea typeface="+mj-ea"/>
                        </a:rPr>
                        <a:t>(</a:t>
                      </a:r>
                      <a:r>
                        <a:rPr lang="zh-TW" altLang="en-US" dirty="0" smtClean="0">
                          <a:latin typeface="+mj-ea"/>
                          <a:ea typeface="+mj-ea"/>
                        </a:rPr>
                        <a:t>二</a:t>
                      </a:r>
                      <a:r>
                        <a:rPr lang="en-US" altLang="zh-TW" dirty="0" smtClean="0">
                          <a:latin typeface="+mj-ea"/>
                          <a:ea typeface="+mj-ea"/>
                        </a:rPr>
                        <a:t>) </a:t>
                      </a:r>
                      <a:r>
                        <a:rPr lang="zh-TW" altLang="en-US" dirty="0" smtClean="0">
                          <a:latin typeface="+mj-ea"/>
                          <a:ea typeface="+mj-ea"/>
                        </a:rPr>
                        <a:t>物理與天文學科</a:t>
                      </a:r>
                      <a:endParaRPr lang="zh-TW" altLang="en-US" dirty="0">
                        <a:latin typeface="+mj-ea"/>
                        <a:ea typeface="+mj-ea"/>
                      </a:endParaRPr>
                    </a:p>
                  </a:txBody>
                  <a:tcPr marL="68580" marR="68580"/>
                </a:tc>
                <a:tc>
                  <a:txBody>
                    <a:bodyPr/>
                    <a:lstStyle/>
                    <a:p>
                      <a:r>
                        <a:rPr lang="en-US" altLang="zh-TW" dirty="0" smtClean="0">
                          <a:latin typeface="+mj-ea"/>
                          <a:ea typeface="+mj-ea"/>
                        </a:rPr>
                        <a:t>(</a:t>
                      </a:r>
                      <a:r>
                        <a:rPr lang="zh-TW" altLang="en-US" dirty="0" smtClean="0">
                          <a:latin typeface="+mj-ea"/>
                          <a:ea typeface="+mj-ea"/>
                        </a:rPr>
                        <a:t>八</a:t>
                      </a:r>
                      <a:r>
                        <a:rPr lang="en-US" altLang="zh-TW" dirty="0" smtClean="0">
                          <a:latin typeface="+mj-ea"/>
                          <a:ea typeface="+mj-ea"/>
                        </a:rPr>
                        <a:t>) </a:t>
                      </a:r>
                      <a:r>
                        <a:rPr lang="zh-TW" altLang="en-US" dirty="0" smtClean="0">
                          <a:latin typeface="+mj-ea"/>
                          <a:ea typeface="+mj-ea"/>
                        </a:rPr>
                        <a:t>工程學科</a:t>
                      </a:r>
                      <a:r>
                        <a:rPr lang="en-US" altLang="zh-TW" dirty="0" smtClean="0">
                          <a:latin typeface="+mj-ea"/>
                          <a:ea typeface="+mj-ea"/>
                        </a:rPr>
                        <a:t>(</a:t>
                      </a:r>
                      <a:r>
                        <a:rPr lang="zh-TW" altLang="en-US" dirty="0" smtClean="0">
                          <a:latin typeface="+mj-ea"/>
                          <a:ea typeface="+mj-ea"/>
                        </a:rPr>
                        <a:t>一</a:t>
                      </a:r>
                      <a:r>
                        <a:rPr lang="en-US" altLang="zh-TW" dirty="0" smtClean="0">
                          <a:latin typeface="+mj-ea"/>
                          <a:ea typeface="+mj-ea"/>
                        </a:rPr>
                        <a:t>) (</a:t>
                      </a:r>
                      <a:r>
                        <a:rPr lang="zh-TW" altLang="en-US" dirty="0" smtClean="0">
                          <a:latin typeface="+mj-ea"/>
                          <a:ea typeface="+mj-ea"/>
                        </a:rPr>
                        <a:t>含電子、電機、機械</a:t>
                      </a:r>
                      <a:r>
                        <a:rPr lang="en-US" altLang="zh-TW" dirty="0" smtClean="0">
                          <a:latin typeface="+mj-ea"/>
                          <a:ea typeface="+mj-ea"/>
                        </a:rPr>
                        <a:t>)</a:t>
                      </a:r>
                      <a:endParaRPr lang="zh-TW" altLang="en-US" dirty="0">
                        <a:latin typeface="+mj-ea"/>
                        <a:ea typeface="+mj-ea"/>
                      </a:endParaRPr>
                    </a:p>
                  </a:txBody>
                  <a:tcPr marL="68580" marR="68580"/>
                </a:tc>
              </a:tr>
              <a:tr h="370840">
                <a:tc>
                  <a:txBody>
                    <a:bodyPr/>
                    <a:lstStyle/>
                    <a:p>
                      <a:r>
                        <a:rPr lang="zh-TW" altLang="en-US" dirty="0" smtClean="0">
                          <a:latin typeface="+mj-ea"/>
                          <a:ea typeface="+mj-ea"/>
                        </a:rPr>
                        <a:t>（三）化學科</a:t>
                      </a:r>
                    </a:p>
                  </a:txBody>
                  <a:tcPr marL="68580" marR="68580"/>
                </a:tc>
                <a:tc>
                  <a:txBody>
                    <a:bodyPr/>
                    <a:lstStyle/>
                    <a:p>
                      <a:r>
                        <a:rPr lang="zh-TW" altLang="en-US" dirty="0" smtClean="0">
                          <a:latin typeface="+mj-ea"/>
                          <a:ea typeface="+mj-ea"/>
                        </a:rPr>
                        <a:t>（三）化學科</a:t>
                      </a:r>
                    </a:p>
                  </a:txBody>
                  <a:tcPr marL="68580" marR="68580"/>
                </a:tc>
                <a:tc>
                  <a:txBody>
                    <a:bodyPr/>
                    <a:lstStyle/>
                    <a:p>
                      <a:r>
                        <a:rPr lang="en-US" altLang="zh-TW" dirty="0" smtClean="0">
                          <a:latin typeface="+mj-ea"/>
                          <a:ea typeface="+mj-ea"/>
                        </a:rPr>
                        <a:t>(</a:t>
                      </a:r>
                      <a:r>
                        <a:rPr lang="zh-TW" altLang="en-US" dirty="0" smtClean="0">
                          <a:latin typeface="+mj-ea"/>
                          <a:ea typeface="+mj-ea"/>
                        </a:rPr>
                        <a:t>三</a:t>
                      </a:r>
                      <a:r>
                        <a:rPr lang="en-US" altLang="zh-TW" dirty="0" smtClean="0">
                          <a:latin typeface="+mj-ea"/>
                          <a:ea typeface="+mj-ea"/>
                        </a:rPr>
                        <a:t>) </a:t>
                      </a:r>
                      <a:r>
                        <a:rPr lang="zh-TW" altLang="en-US" dirty="0" smtClean="0">
                          <a:latin typeface="+mj-ea"/>
                          <a:ea typeface="+mj-ea"/>
                        </a:rPr>
                        <a:t>化學科 </a:t>
                      </a:r>
                      <a:endParaRPr lang="zh-TW" altLang="en-US" dirty="0">
                        <a:latin typeface="+mj-ea"/>
                        <a:ea typeface="+mj-ea"/>
                      </a:endParaRPr>
                    </a:p>
                  </a:txBody>
                  <a:tcPr marL="68580" marR="68580"/>
                </a:tc>
                <a:tc>
                  <a:txBody>
                    <a:bodyPr/>
                    <a:lstStyle/>
                    <a:p>
                      <a:r>
                        <a:rPr lang="en-US" altLang="zh-TW" dirty="0" smtClean="0">
                          <a:latin typeface="+mj-ea"/>
                          <a:ea typeface="+mj-ea"/>
                        </a:rPr>
                        <a:t>(</a:t>
                      </a:r>
                      <a:r>
                        <a:rPr lang="zh-TW" altLang="en-US" dirty="0" smtClean="0">
                          <a:latin typeface="+mj-ea"/>
                          <a:ea typeface="+mj-ea"/>
                        </a:rPr>
                        <a:t>九</a:t>
                      </a:r>
                      <a:r>
                        <a:rPr lang="en-US" altLang="zh-TW" dirty="0" smtClean="0">
                          <a:latin typeface="+mj-ea"/>
                          <a:ea typeface="+mj-ea"/>
                        </a:rPr>
                        <a:t>) </a:t>
                      </a:r>
                      <a:r>
                        <a:rPr lang="zh-TW" altLang="en-US" dirty="0" smtClean="0">
                          <a:latin typeface="+mj-ea"/>
                          <a:ea typeface="+mj-ea"/>
                        </a:rPr>
                        <a:t>工程學科</a:t>
                      </a:r>
                      <a:r>
                        <a:rPr lang="en-US" altLang="zh-TW" dirty="0" smtClean="0">
                          <a:latin typeface="+mj-ea"/>
                          <a:ea typeface="+mj-ea"/>
                        </a:rPr>
                        <a:t>(</a:t>
                      </a:r>
                      <a:r>
                        <a:rPr lang="zh-TW" altLang="en-US" dirty="0" smtClean="0">
                          <a:latin typeface="+mj-ea"/>
                          <a:ea typeface="+mj-ea"/>
                        </a:rPr>
                        <a:t>二</a:t>
                      </a:r>
                      <a:r>
                        <a:rPr lang="en-US" altLang="zh-TW" dirty="0" smtClean="0">
                          <a:latin typeface="+mj-ea"/>
                          <a:ea typeface="+mj-ea"/>
                        </a:rPr>
                        <a:t>) (</a:t>
                      </a:r>
                      <a:r>
                        <a:rPr lang="zh-TW" altLang="en-US" dirty="0" smtClean="0">
                          <a:latin typeface="+mj-ea"/>
                          <a:ea typeface="+mj-ea"/>
                        </a:rPr>
                        <a:t>含材料、化工、土木</a:t>
                      </a:r>
                      <a:r>
                        <a:rPr lang="en-US" altLang="zh-TW" dirty="0" smtClean="0">
                          <a:latin typeface="+mj-ea"/>
                          <a:ea typeface="+mj-ea"/>
                        </a:rPr>
                        <a:t>)</a:t>
                      </a:r>
                      <a:endParaRPr lang="zh-TW" altLang="en-US" dirty="0">
                        <a:latin typeface="+mj-ea"/>
                        <a:ea typeface="+mj-ea"/>
                      </a:endParaRPr>
                    </a:p>
                  </a:txBody>
                  <a:tcPr marL="68580" marR="68580"/>
                </a:tc>
              </a:tr>
              <a:tr h="370840">
                <a:tc>
                  <a:txBody>
                    <a:bodyPr/>
                    <a:lstStyle/>
                    <a:p>
                      <a:r>
                        <a:rPr lang="zh-TW" altLang="en-US" dirty="0" smtClean="0">
                          <a:latin typeface="+mj-ea"/>
                          <a:ea typeface="+mj-ea"/>
                        </a:rPr>
                        <a:t>（四）生物科</a:t>
                      </a:r>
                      <a:endParaRPr lang="zh-TW" altLang="en-US" dirty="0">
                        <a:latin typeface="+mj-ea"/>
                        <a:ea typeface="+mj-ea"/>
                      </a:endParaRPr>
                    </a:p>
                  </a:txBody>
                  <a:tcPr marL="68580" marR="68580"/>
                </a:tc>
                <a:tc>
                  <a:txBody>
                    <a:bodyPr/>
                    <a:lstStyle/>
                    <a:p>
                      <a:r>
                        <a:rPr lang="zh-TW" altLang="en-US" dirty="0" smtClean="0">
                          <a:latin typeface="+mj-ea"/>
                          <a:ea typeface="+mj-ea"/>
                        </a:rPr>
                        <a:t>（四）生物科</a:t>
                      </a:r>
                      <a:endParaRPr lang="zh-TW" altLang="en-US" dirty="0">
                        <a:latin typeface="+mj-ea"/>
                        <a:ea typeface="+mj-ea"/>
                      </a:endParaRPr>
                    </a:p>
                  </a:txBody>
                  <a:tcPr marL="68580" marR="68580"/>
                </a:tc>
                <a:tc>
                  <a:txBody>
                    <a:bodyPr/>
                    <a:lstStyle/>
                    <a:p>
                      <a:r>
                        <a:rPr lang="en-US" altLang="zh-TW" dirty="0" smtClean="0">
                          <a:latin typeface="+mj-ea"/>
                          <a:ea typeface="+mj-ea"/>
                        </a:rPr>
                        <a:t>(</a:t>
                      </a:r>
                      <a:r>
                        <a:rPr lang="zh-TW" altLang="en-US" dirty="0" smtClean="0">
                          <a:latin typeface="+mj-ea"/>
                          <a:ea typeface="+mj-ea"/>
                        </a:rPr>
                        <a:t>四</a:t>
                      </a:r>
                      <a:r>
                        <a:rPr lang="en-US" altLang="zh-TW" dirty="0" smtClean="0">
                          <a:latin typeface="+mj-ea"/>
                          <a:ea typeface="+mj-ea"/>
                        </a:rPr>
                        <a:t>) </a:t>
                      </a:r>
                      <a:r>
                        <a:rPr lang="zh-TW" altLang="en-US" dirty="0" smtClean="0">
                          <a:latin typeface="+mj-ea"/>
                          <a:ea typeface="+mj-ea"/>
                        </a:rPr>
                        <a:t>地球與行星科學科</a:t>
                      </a:r>
                      <a:endParaRPr lang="zh-TW" altLang="en-US" dirty="0">
                        <a:latin typeface="+mj-ea"/>
                        <a:ea typeface="+mj-ea"/>
                      </a:endParaRPr>
                    </a:p>
                  </a:txBody>
                  <a:tcPr marL="68580" marR="68580"/>
                </a:tc>
                <a:tc>
                  <a:txBody>
                    <a:bodyPr/>
                    <a:lstStyle/>
                    <a:p>
                      <a:r>
                        <a:rPr lang="en-US" altLang="zh-TW" dirty="0" smtClean="0">
                          <a:latin typeface="+mj-ea"/>
                          <a:ea typeface="+mj-ea"/>
                        </a:rPr>
                        <a:t>(</a:t>
                      </a:r>
                      <a:r>
                        <a:rPr lang="zh-TW" altLang="en-US" dirty="0" smtClean="0">
                          <a:latin typeface="+mj-ea"/>
                          <a:ea typeface="+mj-ea"/>
                        </a:rPr>
                        <a:t>十</a:t>
                      </a:r>
                      <a:r>
                        <a:rPr lang="en-US" altLang="zh-TW" dirty="0" smtClean="0">
                          <a:latin typeface="+mj-ea"/>
                          <a:ea typeface="+mj-ea"/>
                        </a:rPr>
                        <a:t>) </a:t>
                      </a:r>
                      <a:r>
                        <a:rPr lang="zh-TW" altLang="en-US" dirty="0" smtClean="0">
                          <a:latin typeface="+mj-ea"/>
                          <a:ea typeface="+mj-ea"/>
                        </a:rPr>
                        <a:t>電腦與資訊學科</a:t>
                      </a:r>
                      <a:endParaRPr lang="zh-TW" altLang="en-US" dirty="0">
                        <a:latin typeface="+mj-ea"/>
                        <a:ea typeface="+mj-ea"/>
                      </a:endParaRPr>
                    </a:p>
                  </a:txBody>
                  <a:tcPr marL="68580" marR="68580"/>
                </a:tc>
              </a:tr>
              <a:tr h="370840">
                <a:tc>
                  <a:txBody>
                    <a:bodyPr/>
                    <a:lstStyle/>
                    <a:p>
                      <a:r>
                        <a:rPr lang="zh-TW" altLang="en-US" dirty="0" smtClean="0">
                          <a:latin typeface="+mj-ea"/>
                          <a:ea typeface="+mj-ea"/>
                        </a:rPr>
                        <a:t>（五）地球科學科</a:t>
                      </a:r>
                      <a:endParaRPr lang="zh-TW" altLang="en-US" dirty="0">
                        <a:latin typeface="+mj-ea"/>
                        <a:ea typeface="+mj-ea"/>
                      </a:endParaRPr>
                    </a:p>
                  </a:txBody>
                  <a:tcPr marL="68580" marR="68580"/>
                </a:tc>
                <a:tc>
                  <a:txBody>
                    <a:bodyPr/>
                    <a:lstStyle/>
                    <a:p>
                      <a:r>
                        <a:rPr lang="zh-TW" altLang="en-US" dirty="0" smtClean="0">
                          <a:latin typeface="+mj-ea"/>
                          <a:ea typeface="+mj-ea"/>
                        </a:rPr>
                        <a:t>（五）地球科學科</a:t>
                      </a:r>
                      <a:endParaRPr lang="zh-TW" altLang="en-US" dirty="0">
                        <a:latin typeface="+mj-ea"/>
                        <a:ea typeface="+mj-ea"/>
                      </a:endParaRPr>
                    </a:p>
                  </a:txBody>
                  <a:tcPr marL="68580" marR="68580"/>
                </a:tc>
                <a:tc>
                  <a:txBody>
                    <a:bodyPr/>
                    <a:lstStyle/>
                    <a:p>
                      <a:r>
                        <a:rPr lang="en-US" altLang="zh-TW" dirty="0" smtClean="0">
                          <a:latin typeface="+mj-ea"/>
                          <a:ea typeface="+mj-ea"/>
                        </a:rPr>
                        <a:t>(</a:t>
                      </a:r>
                      <a:r>
                        <a:rPr lang="zh-TW" altLang="en-US" dirty="0" smtClean="0">
                          <a:latin typeface="+mj-ea"/>
                          <a:ea typeface="+mj-ea"/>
                        </a:rPr>
                        <a:t>五</a:t>
                      </a:r>
                      <a:r>
                        <a:rPr lang="en-US" altLang="zh-TW" dirty="0" smtClean="0">
                          <a:latin typeface="+mj-ea"/>
                          <a:ea typeface="+mj-ea"/>
                        </a:rPr>
                        <a:t>) </a:t>
                      </a:r>
                      <a:r>
                        <a:rPr lang="zh-TW" altLang="en-US" dirty="0" smtClean="0">
                          <a:latin typeface="+mj-ea"/>
                          <a:ea typeface="+mj-ea"/>
                        </a:rPr>
                        <a:t>動物與醫學學科</a:t>
                      </a:r>
                      <a:r>
                        <a:rPr lang="en-US" altLang="zh-TW" dirty="0" smtClean="0">
                          <a:latin typeface="+mj-ea"/>
                          <a:ea typeface="+mj-ea"/>
                        </a:rPr>
                        <a:t>(</a:t>
                      </a:r>
                      <a:r>
                        <a:rPr lang="zh-TW" altLang="en-US" dirty="0" smtClean="0">
                          <a:latin typeface="+mj-ea"/>
                          <a:ea typeface="+mj-ea"/>
                        </a:rPr>
                        <a:t>含微生物、生物化學、分子生物</a:t>
                      </a:r>
                      <a:r>
                        <a:rPr lang="en-US" altLang="zh-TW" dirty="0" smtClean="0">
                          <a:latin typeface="+mj-ea"/>
                          <a:ea typeface="+mj-ea"/>
                        </a:rPr>
                        <a:t>) </a:t>
                      </a:r>
                      <a:endParaRPr lang="zh-TW" altLang="en-US" dirty="0">
                        <a:latin typeface="+mj-ea"/>
                        <a:ea typeface="+mj-ea"/>
                      </a:endParaRPr>
                    </a:p>
                  </a:txBody>
                  <a:tcPr marL="68580" marR="68580"/>
                </a:tc>
                <a:tc>
                  <a:txBody>
                    <a:bodyPr/>
                    <a:lstStyle/>
                    <a:p>
                      <a:r>
                        <a:rPr lang="en-US" altLang="zh-TW" dirty="0" smtClean="0">
                          <a:latin typeface="+mj-ea"/>
                          <a:ea typeface="+mj-ea"/>
                        </a:rPr>
                        <a:t>(</a:t>
                      </a:r>
                      <a:r>
                        <a:rPr lang="zh-TW" altLang="en-US" dirty="0" smtClean="0">
                          <a:latin typeface="+mj-ea"/>
                          <a:ea typeface="+mj-ea"/>
                        </a:rPr>
                        <a:t>十一</a:t>
                      </a:r>
                      <a:r>
                        <a:rPr lang="en-US" altLang="zh-TW" dirty="0" smtClean="0">
                          <a:latin typeface="+mj-ea"/>
                          <a:ea typeface="+mj-ea"/>
                        </a:rPr>
                        <a:t>)</a:t>
                      </a:r>
                      <a:r>
                        <a:rPr lang="zh-TW" altLang="en-US" dirty="0" smtClean="0">
                          <a:latin typeface="+mj-ea"/>
                          <a:ea typeface="+mj-ea"/>
                        </a:rPr>
                        <a:t>環境學科</a:t>
                      </a:r>
                      <a:r>
                        <a:rPr lang="en-US" altLang="zh-TW" dirty="0" smtClean="0">
                          <a:latin typeface="+mj-ea"/>
                          <a:ea typeface="+mj-ea"/>
                        </a:rPr>
                        <a:t>(</a:t>
                      </a:r>
                      <a:r>
                        <a:rPr lang="zh-TW" altLang="en-US" dirty="0" smtClean="0">
                          <a:latin typeface="+mj-ea"/>
                          <a:ea typeface="+mj-ea"/>
                        </a:rPr>
                        <a:t>含衛工、環工、環境管理</a:t>
                      </a:r>
                      <a:r>
                        <a:rPr lang="en-US" altLang="zh-TW" dirty="0" smtClean="0">
                          <a:latin typeface="+mj-ea"/>
                          <a:ea typeface="+mj-ea"/>
                        </a:rPr>
                        <a:t>)</a:t>
                      </a:r>
                      <a:endParaRPr lang="zh-TW" altLang="en-US" dirty="0">
                        <a:latin typeface="+mj-ea"/>
                        <a:ea typeface="+mj-ea"/>
                      </a:endParaRPr>
                    </a:p>
                  </a:txBody>
                  <a:tcPr marL="68580" marR="68580"/>
                </a:tc>
              </a:tr>
              <a:tr h="370840">
                <a:tc>
                  <a:txBody>
                    <a:bodyPr/>
                    <a:lstStyle/>
                    <a:p>
                      <a:r>
                        <a:rPr lang="zh-TW" altLang="en-US" dirty="0" smtClean="0">
                          <a:latin typeface="+mj-ea"/>
                          <a:ea typeface="+mj-ea"/>
                        </a:rPr>
                        <a:t>（六）生活與應用科學科</a:t>
                      </a:r>
                    </a:p>
                  </a:txBody>
                  <a:tcPr marL="68580" marR="68580"/>
                </a:tc>
                <a:tc>
                  <a:txBody>
                    <a:bodyPr/>
                    <a:lstStyle/>
                    <a:p>
                      <a:r>
                        <a:rPr lang="zh-TW" altLang="en-US" dirty="0" smtClean="0">
                          <a:latin typeface="+mj-ea"/>
                          <a:ea typeface="+mj-ea"/>
                        </a:rPr>
                        <a:t>（六）生活與應用科學科</a:t>
                      </a:r>
                    </a:p>
                  </a:txBody>
                  <a:tcPr marL="68580" marR="68580"/>
                </a:tc>
                <a:tc>
                  <a:txBody>
                    <a:bodyPr/>
                    <a:lstStyle/>
                    <a:p>
                      <a:r>
                        <a:rPr lang="en-US" altLang="zh-TW" dirty="0" smtClean="0">
                          <a:latin typeface="+mj-ea"/>
                          <a:ea typeface="+mj-ea"/>
                        </a:rPr>
                        <a:t>(</a:t>
                      </a:r>
                      <a:r>
                        <a:rPr lang="zh-TW" altLang="en-US" dirty="0" smtClean="0">
                          <a:latin typeface="+mj-ea"/>
                          <a:ea typeface="+mj-ea"/>
                        </a:rPr>
                        <a:t>六</a:t>
                      </a:r>
                      <a:r>
                        <a:rPr lang="en-US" altLang="zh-TW" dirty="0" smtClean="0">
                          <a:latin typeface="+mj-ea"/>
                          <a:ea typeface="+mj-ea"/>
                        </a:rPr>
                        <a:t>) </a:t>
                      </a:r>
                      <a:r>
                        <a:rPr lang="zh-TW" altLang="en-US" dirty="0" smtClean="0">
                          <a:latin typeface="+mj-ea"/>
                          <a:ea typeface="+mj-ea"/>
                        </a:rPr>
                        <a:t>植物學科 </a:t>
                      </a:r>
                      <a:r>
                        <a:rPr lang="en-US" altLang="zh-TW" dirty="0" smtClean="0">
                          <a:latin typeface="+mj-ea"/>
                          <a:ea typeface="+mj-ea"/>
                        </a:rPr>
                        <a:t>(</a:t>
                      </a:r>
                      <a:r>
                        <a:rPr lang="zh-TW" altLang="en-US" dirty="0" smtClean="0">
                          <a:latin typeface="+mj-ea"/>
                          <a:ea typeface="+mj-ea"/>
                        </a:rPr>
                        <a:t>含微生物、生物化學、分子生物</a:t>
                      </a:r>
                      <a:r>
                        <a:rPr lang="en-US" altLang="zh-TW" dirty="0" smtClean="0">
                          <a:latin typeface="+mj-ea"/>
                          <a:ea typeface="+mj-ea"/>
                        </a:rPr>
                        <a:t>)</a:t>
                      </a:r>
                      <a:endParaRPr lang="zh-TW" altLang="en-US" dirty="0">
                        <a:latin typeface="+mj-ea"/>
                        <a:ea typeface="+mj-ea"/>
                      </a:endParaRPr>
                    </a:p>
                  </a:txBody>
                  <a:tcPr marL="68580" marR="68580"/>
                </a:tc>
                <a:tc>
                  <a:txBody>
                    <a:bodyPr/>
                    <a:lstStyle/>
                    <a:p>
                      <a:endParaRPr lang="zh-TW" altLang="en-US" dirty="0">
                        <a:latin typeface="+mj-ea"/>
                        <a:ea typeface="+mj-ea"/>
                      </a:endParaRPr>
                    </a:p>
                  </a:txBody>
                  <a:tcPr marL="68580" marR="68580"/>
                </a:tc>
              </a:tr>
            </a:tbl>
          </a:graphicData>
        </a:graphic>
      </p:graphicFrame>
    </p:spTree>
    <p:extLst>
      <p:ext uri="{BB962C8B-B14F-4D97-AF65-F5344CB8AC3E}">
        <p14:creationId xmlns:p14="http://schemas.microsoft.com/office/powerpoint/2010/main" val="12520856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400" dirty="0"/>
              <a:t>柒、展覽內容（</a:t>
            </a:r>
            <a:r>
              <a:rPr lang="en-US" altLang="zh-TW" sz="4400" dirty="0"/>
              <a:t>P.10</a:t>
            </a:r>
            <a:r>
              <a:rPr lang="zh-TW" altLang="en-US" sz="4400" dirty="0"/>
              <a:t>）</a:t>
            </a:r>
          </a:p>
        </p:txBody>
      </p:sp>
      <p:sp>
        <p:nvSpPr>
          <p:cNvPr id="3" name="內容版面配置區 2"/>
          <p:cNvSpPr>
            <a:spLocks noGrp="1"/>
          </p:cNvSpPr>
          <p:nvPr>
            <p:ph idx="1"/>
          </p:nvPr>
        </p:nvSpPr>
        <p:spPr/>
        <p:txBody>
          <a:bodyPr/>
          <a:lstStyle/>
          <a:p>
            <a:pPr marL="0" indent="0">
              <a:buNone/>
            </a:pPr>
            <a:r>
              <a:rPr lang="zh-TW" altLang="en-US" dirty="0">
                <a:latin typeface="+mj-ea"/>
                <a:ea typeface="+mj-ea"/>
              </a:rPr>
              <a:t>參賽作品之內容應以學生所學習教材內容所做之科學研究為主。參展學生應於作品說明書研究動機項下說明參展作品與教材之相關性（教學單元）；指導教師並應於作品送展表（</a:t>
            </a:r>
            <a:r>
              <a:rPr lang="zh-TW" altLang="en-US" b="1" dirty="0">
                <a:solidFill>
                  <a:srgbClr val="7030A0"/>
                </a:solidFill>
                <a:latin typeface="+mj-ea"/>
                <a:ea typeface="+mj-ea"/>
              </a:rPr>
              <a:t>附件一</a:t>
            </a:r>
            <a:r>
              <a:rPr lang="zh-TW" altLang="en-US" dirty="0">
                <a:latin typeface="+mj-ea"/>
                <a:ea typeface="+mj-ea"/>
              </a:rPr>
              <a:t>）簽署認證前項說明。</a:t>
            </a:r>
            <a:r>
              <a:rPr lang="en-US" altLang="zh-TW" dirty="0">
                <a:latin typeface="+mj-ea"/>
                <a:ea typeface="+mj-ea"/>
              </a:rPr>
              <a:t>(</a:t>
            </a:r>
            <a:r>
              <a:rPr lang="zh-TW" altLang="en-US" b="1" dirty="0">
                <a:solidFill>
                  <a:srgbClr val="FF0000"/>
                </a:solidFill>
                <a:latin typeface="+mj-ea"/>
                <a:ea typeface="+mj-ea"/>
              </a:rPr>
              <a:t>高級中等學校組不在此限</a:t>
            </a:r>
            <a:r>
              <a:rPr lang="en-US" altLang="zh-TW" dirty="0">
                <a:latin typeface="+mj-ea"/>
                <a:ea typeface="+mj-ea"/>
              </a:rPr>
              <a:t>)</a:t>
            </a:r>
            <a:endParaRPr lang="zh-TW" altLang="en-US" dirty="0">
              <a:latin typeface="+mj-ea"/>
              <a:ea typeface="+mj-ea"/>
            </a:endParaRPr>
          </a:p>
        </p:txBody>
      </p:sp>
    </p:spTree>
    <p:extLst>
      <p:ext uri="{BB962C8B-B14F-4D97-AF65-F5344CB8AC3E}">
        <p14:creationId xmlns:p14="http://schemas.microsoft.com/office/powerpoint/2010/main" val="31815339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533967"/>
            <a:ext cx="8229600" cy="1143000"/>
          </a:xfrm>
        </p:spPr>
        <p:txBody>
          <a:bodyPr>
            <a:normAutofit/>
          </a:bodyPr>
          <a:lstStyle/>
          <a:p>
            <a:r>
              <a:rPr lang="zh-TW" altLang="en-US" sz="4400" dirty="0"/>
              <a:t>捌、報名件數（</a:t>
            </a:r>
            <a:r>
              <a:rPr lang="en-US" altLang="zh-TW" sz="4400" dirty="0"/>
              <a:t>P.10</a:t>
            </a:r>
            <a:r>
              <a:rPr lang="zh-TW" altLang="en-US" sz="4400" dirty="0"/>
              <a:t>）</a:t>
            </a:r>
          </a:p>
        </p:txBody>
      </p:sp>
      <p:sp>
        <p:nvSpPr>
          <p:cNvPr id="3" name="內容版面配置區 2"/>
          <p:cNvSpPr>
            <a:spLocks noGrp="1"/>
          </p:cNvSpPr>
          <p:nvPr>
            <p:ph idx="1"/>
          </p:nvPr>
        </p:nvSpPr>
        <p:spPr/>
        <p:txBody>
          <a:bodyPr>
            <a:normAutofit fontScale="92500" lnSpcReduction="10000"/>
          </a:bodyPr>
          <a:lstStyle/>
          <a:p>
            <a:pPr marL="0" indent="0">
              <a:buNone/>
            </a:pPr>
            <a:r>
              <a:rPr lang="zh-TW" altLang="en-US" dirty="0">
                <a:latin typeface="+mj-ea"/>
                <a:ea typeface="+mj-ea"/>
              </a:rPr>
              <a:t>一、</a:t>
            </a:r>
            <a:r>
              <a:rPr lang="zh-TW" altLang="en-US" b="1" dirty="0">
                <a:solidFill>
                  <a:srgbClr val="FF0000"/>
                </a:solidFill>
                <a:latin typeface="+mj-ea"/>
                <a:ea typeface="+mj-ea"/>
              </a:rPr>
              <a:t>班級數在</a:t>
            </a:r>
            <a:r>
              <a:rPr lang="en-US" altLang="zh-TW" b="1" dirty="0">
                <a:solidFill>
                  <a:srgbClr val="FF0000"/>
                </a:solidFill>
                <a:latin typeface="+mj-ea"/>
                <a:ea typeface="+mj-ea"/>
              </a:rPr>
              <a:t>18</a:t>
            </a:r>
            <a:r>
              <a:rPr lang="zh-TW" altLang="en-US" b="1" dirty="0">
                <a:solidFill>
                  <a:srgbClr val="FF0000"/>
                </a:solidFill>
                <a:latin typeface="+mj-ea"/>
                <a:ea typeface="+mj-ea"/>
              </a:rPr>
              <a:t>班</a:t>
            </a:r>
            <a:r>
              <a:rPr lang="en-US" altLang="zh-TW" b="1" dirty="0">
                <a:solidFill>
                  <a:srgbClr val="FF0000"/>
                </a:solidFill>
                <a:latin typeface="+mj-ea"/>
                <a:ea typeface="+mj-ea"/>
              </a:rPr>
              <a:t>(</a:t>
            </a:r>
            <a:r>
              <a:rPr lang="zh-TW" altLang="en-US" b="1" dirty="0">
                <a:solidFill>
                  <a:srgbClr val="FF0000"/>
                </a:solidFill>
                <a:latin typeface="+mj-ea"/>
                <a:ea typeface="+mj-ea"/>
              </a:rPr>
              <a:t>含</a:t>
            </a:r>
            <a:r>
              <a:rPr lang="en-US" altLang="zh-TW" b="1" dirty="0">
                <a:solidFill>
                  <a:srgbClr val="FF0000"/>
                </a:solidFill>
                <a:latin typeface="+mj-ea"/>
                <a:ea typeface="+mj-ea"/>
              </a:rPr>
              <a:t>)</a:t>
            </a:r>
            <a:r>
              <a:rPr lang="zh-TW" altLang="en-US" b="1" dirty="0">
                <a:solidFill>
                  <a:srgbClr val="FF0000"/>
                </a:solidFill>
                <a:latin typeface="+mj-ea"/>
                <a:ea typeface="+mj-ea"/>
              </a:rPr>
              <a:t>以下者，至多</a:t>
            </a:r>
            <a:r>
              <a:rPr lang="en-US" altLang="zh-TW" b="1" dirty="0">
                <a:solidFill>
                  <a:srgbClr val="FF0000"/>
                </a:solidFill>
                <a:latin typeface="+mj-ea"/>
                <a:ea typeface="+mj-ea"/>
              </a:rPr>
              <a:t>3</a:t>
            </a:r>
            <a:r>
              <a:rPr lang="zh-TW" altLang="en-US" b="1" dirty="0">
                <a:solidFill>
                  <a:srgbClr val="FF0000"/>
                </a:solidFill>
                <a:latin typeface="+mj-ea"/>
                <a:ea typeface="+mj-ea"/>
              </a:rPr>
              <a:t>件；班級數在</a:t>
            </a:r>
            <a:r>
              <a:rPr lang="en-US" altLang="zh-TW" b="1" dirty="0">
                <a:solidFill>
                  <a:srgbClr val="FF0000"/>
                </a:solidFill>
                <a:latin typeface="+mj-ea"/>
                <a:ea typeface="+mj-ea"/>
              </a:rPr>
              <a:t>19</a:t>
            </a:r>
            <a:r>
              <a:rPr lang="zh-TW" altLang="en-US" b="1" dirty="0">
                <a:solidFill>
                  <a:srgbClr val="FF0000"/>
                </a:solidFill>
                <a:latin typeface="+mj-ea"/>
                <a:ea typeface="+mj-ea"/>
              </a:rPr>
              <a:t>班至</a:t>
            </a:r>
            <a:r>
              <a:rPr lang="en-US" altLang="zh-TW" b="1" dirty="0">
                <a:solidFill>
                  <a:srgbClr val="FF0000"/>
                </a:solidFill>
                <a:latin typeface="+mj-ea"/>
                <a:ea typeface="+mj-ea"/>
              </a:rPr>
              <a:t>39</a:t>
            </a:r>
            <a:r>
              <a:rPr lang="zh-TW" altLang="en-US" b="1" dirty="0">
                <a:solidFill>
                  <a:srgbClr val="FF0000"/>
                </a:solidFill>
                <a:latin typeface="+mj-ea"/>
                <a:ea typeface="+mj-ea"/>
              </a:rPr>
              <a:t>班者，至多</a:t>
            </a:r>
            <a:r>
              <a:rPr lang="en-US" altLang="zh-TW" b="1" dirty="0">
                <a:solidFill>
                  <a:srgbClr val="FF0000"/>
                </a:solidFill>
                <a:latin typeface="+mj-ea"/>
                <a:ea typeface="+mj-ea"/>
              </a:rPr>
              <a:t>4</a:t>
            </a:r>
            <a:r>
              <a:rPr lang="zh-TW" altLang="en-US" b="1" dirty="0">
                <a:solidFill>
                  <a:srgbClr val="FF0000"/>
                </a:solidFill>
                <a:latin typeface="+mj-ea"/>
                <a:ea typeface="+mj-ea"/>
              </a:rPr>
              <a:t>件；班級數在</a:t>
            </a:r>
            <a:r>
              <a:rPr lang="en-US" altLang="zh-TW" b="1" dirty="0">
                <a:solidFill>
                  <a:srgbClr val="FF0000"/>
                </a:solidFill>
                <a:latin typeface="+mj-ea"/>
                <a:ea typeface="+mj-ea"/>
              </a:rPr>
              <a:t>40</a:t>
            </a:r>
            <a:r>
              <a:rPr lang="zh-TW" altLang="en-US" b="1" dirty="0">
                <a:solidFill>
                  <a:srgbClr val="FF0000"/>
                </a:solidFill>
                <a:latin typeface="+mj-ea"/>
                <a:ea typeface="+mj-ea"/>
              </a:rPr>
              <a:t>班至</a:t>
            </a:r>
            <a:r>
              <a:rPr lang="en-US" altLang="zh-TW" b="1" dirty="0">
                <a:solidFill>
                  <a:srgbClr val="FF0000"/>
                </a:solidFill>
                <a:latin typeface="+mj-ea"/>
                <a:ea typeface="+mj-ea"/>
              </a:rPr>
              <a:t>49</a:t>
            </a:r>
            <a:r>
              <a:rPr lang="zh-TW" altLang="en-US" b="1" dirty="0">
                <a:solidFill>
                  <a:srgbClr val="FF0000"/>
                </a:solidFill>
                <a:latin typeface="+mj-ea"/>
                <a:ea typeface="+mj-ea"/>
              </a:rPr>
              <a:t>班者，至多</a:t>
            </a:r>
            <a:r>
              <a:rPr lang="en-US" altLang="zh-TW" b="1" dirty="0">
                <a:solidFill>
                  <a:srgbClr val="FF0000"/>
                </a:solidFill>
                <a:latin typeface="+mj-ea"/>
                <a:ea typeface="+mj-ea"/>
              </a:rPr>
              <a:t>5</a:t>
            </a:r>
            <a:r>
              <a:rPr lang="zh-TW" altLang="en-US" b="1" dirty="0">
                <a:solidFill>
                  <a:srgbClr val="FF0000"/>
                </a:solidFill>
                <a:latin typeface="+mj-ea"/>
                <a:ea typeface="+mj-ea"/>
              </a:rPr>
              <a:t>件</a:t>
            </a:r>
            <a:r>
              <a:rPr lang="zh-TW" altLang="en-US" dirty="0">
                <a:latin typeface="+mj-ea"/>
                <a:ea typeface="+mj-ea"/>
              </a:rPr>
              <a:t>；班級數在</a:t>
            </a:r>
            <a:r>
              <a:rPr lang="en-US" altLang="zh-TW" dirty="0">
                <a:latin typeface="+mj-ea"/>
                <a:ea typeface="+mj-ea"/>
              </a:rPr>
              <a:t>50</a:t>
            </a:r>
            <a:r>
              <a:rPr lang="zh-TW" altLang="en-US" dirty="0">
                <a:latin typeface="+mj-ea"/>
                <a:ea typeface="+mj-ea"/>
              </a:rPr>
              <a:t>班至</a:t>
            </a:r>
            <a:r>
              <a:rPr lang="en-US" altLang="zh-TW" dirty="0">
                <a:latin typeface="+mj-ea"/>
                <a:ea typeface="+mj-ea"/>
              </a:rPr>
              <a:t>59</a:t>
            </a:r>
            <a:r>
              <a:rPr lang="zh-TW" altLang="en-US" dirty="0">
                <a:latin typeface="+mj-ea"/>
                <a:ea typeface="+mj-ea"/>
              </a:rPr>
              <a:t>班者，至多</a:t>
            </a:r>
            <a:r>
              <a:rPr lang="en-US" altLang="zh-TW" dirty="0">
                <a:latin typeface="+mj-ea"/>
                <a:ea typeface="+mj-ea"/>
              </a:rPr>
              <a:t>6</a:t>
            </a:r>
            <a:r>
              <a:rPr lang="zh-TW" altLang="en-US" dirty="0">
                <a:latin typeface="+mj-ea"/>
                <a:ea typeface="+mj-ea"/>
              </a:rPr>
              <a:t>件；班級數在</a:t>
            </a:r>
            <a:r>
              <a:rPr lang="en-US" altLang="zh-TW" dirty="0">
                <a:latin typeface="+mj-ea"/>
                <a:ea typeface="+mj-ea"/>
              </a:rPr>
              <a:t>60</a:t>
            </a:r>
            <a:r>
              <a:rPr lang="zh-TW" altLang="en-US" dirty="0">
                <a:latin typeface="+mj-ea"/>
                <a:ea typeface="+mj-ea"/>
              </a:rPr>
              <a:t>班至</a:t>
            </a:r>
            <a:r>
              <a:rPr lang="en-US" altLang="zh-TW" dirty="0">
                <a:latin typeface="+mj-ea"/>
                <a:ea typeface="+mj-ea"/>
              </a:rPr>
              <a:t>69</a:t>
            </a:r>
            <a:r>
              <a:rPr lang="zh-TW" altLang="en-US" dirty="0">
                <a:latin typeface="+mj-ea"/>
                <a:ea typeface="+mj-ea"/>
              </a:rPr>
              <a:t>班者，至多</a:t>
            </a:r>
            <a:r>
              <a:rPr lang="en-US" altLang="zh-TW" dirty="0">
                <a:latin typeface="+mj-ea"/>
                <a:ea typeface="+mj-ea"/>
              </a:rPr>
              <a:t>7</a:t>
            </a:r>
            <a:r>
              <a:rPr lang="zh-TW" altLang="en-US" dirty="0">
                <a:latin typeface="+mj-ea"/>
                <a:ea typeface="+mj-ea"/>
              </a:rPr>
              <a:t>件；班級數在</a:t>
            </a:r>
            <a:r>
              <a:rPr lang="en-US" altLang="zh-TW" dirty="0">
                <a:latin typeface="+mj-ea"/>
                <a:ea typeface="+mj-ea"/>
              </a:rPr>
              <a:t>70</a:t>
            </a:r>
            <a:r>
              <a:rPr lang="zh-TW" altLang="en-US" dirty="0">
                <a:latin typeface="+mj-ea"/>
                <a:ea typeface="+mj-ea"/>
              </a:rPr>
              <a:t>班至</a:t>
            </a:r>
            <a:r>
              <a:rPr lang="en-US" altLang="zh-TW" dirty="0">
                <a:latin typeface="+mj-ea"/>
                <a:ea typeface="+mj-ea"/>
              </a:rPr>
              <a:t>79</a:t>
            </a:r>
            <a:r>
              <a:rPr lang="zh-TW" altLang="en-US" dirty="0">
                <a:latin typeface="+mj-ea"/>
                <a:ea typeface="+mj-ea"/>
              </a:rPr>
              <a:t>班者，至多</a:t>
            </a:r>
            <a:r>
              <a:rPr lang="en-US" altLang="zh-TW" dirty="0">
                <a:latin typeface="+mj-ea"/>
                <a:ea typeface="+mj-ea"/>
              </a:rPr>
              <a:t>8</a:t>
            </a:r>
            <a:r>
              <a:rPr lang="zh-TW" altLang="en-US" dirty="0">
                <a:latin typeface="+mj-ea"/>
                <a:ea typeface="+mj-ea"/>
              </a:rPr>
              <a:t>件；班級數在</a:t>
            </a:r>
            <a:r>
              <a:rPr lang="en-US" altLang="zh-TW" dirty="0">
                <a:latin typeface="+mj-ea"/>
                <a:ea typeface="+mj-ea"/>
              </a:rPr>
              <a:t>80</a:t>
            </a:r>
            <a:r>
              <a:rPr lang="zh-TW" altLang="en-US" dirty="0">
                <a:latin typeface="+mj-ea"/>
                <a:ea typeface="+mj-ea"/>
              </a:rPr>
              <a:t>班至</a:t>
            </a:r>
            <a:r>
              <a:rPr lang="en-US" altLang="zh-TW" dirty="0">
                <a:latin typeface="+mj-ea"/>
                <a:ea typeface="+mj-ea"/>
              </a:rPr>
              <a:t>89</a:t>
            </a:r>
            <a:r>
              <a:rPr lang="zh-TW" altLang="en-US" dirty="0">
                <a:latin typeface="+mj-ea"/>
                <a:ea typeface="+mj-ea"/>
              </a:rPr>
              <a:t>班者，至多</a:t>
            </a:r>
            <a:r>
              <a:rPr lang="en-US" altLang="zh-TW" dirty="0">
                <a:latin typeface="+mj-ea"/>
                <a:ea typeface="+mj-ea"/>
              </a:rPr>
              <a:t>9</a:t>
            </a:r>
            <a:r>
              <a:rPr lang="zh-TW" altLang="en-US" dirty="0">
                <a:latin typeface="+mj-ea"/>
                <a:ea typeface="+mj-ea"/>
              </a:rPr>
              <a:t>件；班級數在</a:t>
            </a:r>
            <a:r>
              <a:rPr lang="en-US" altLang="zh-TW" dirty="0">
                <a:latin typeface="+mj-ea"/>
                <a:ea typeface="+mj-ea"/>
              </a:rPr>
              <a:t>90</a:t>
            </a:r>
            <a:r>
              <a:rPr lang="zh-TW" altLang="en-US" dirty="0">
                <a:latin typeface="+mj-ea"/>
                <a:ea typeface="+mj-ea"/>
              </a:rPr>
              <a:t>班至</a:t>
            </a:r>
            <a:r>
              <a:rPr lang="en-US" altLang="zh-TW" dirty="0">
                <a:latin typeface="+mj-ea"/>
                <a:ea typeface="+mj-ea"/>
              </a:rPr>
              <a:t>99</a:t>
            </a:r>
            <a:r>
              <a:rPr lang="zh-TW" altLang="en-US" dirty="0">
                <a:latin typeface="+mj-ea"/>
                <a:ea typeface="+mj-ea"/>
              </a:rPr>
              <a:t>班者，至多</a:t>
            </a:r>
            <a:r>
              <a:rPr lang="en-US" altLang="zh-TW" dirty="0">
                <a:latin typeface="+mj-ea"/>
                <a:ea typeface="+mj-ea"/>
              </a:rPr>
              <a:t>10</a:t>
            </a:r>
            <a:r>
              <a:rPr lang="zh-TW" altLang="en-US" dirty="0">
                <a:latin typeface="+mj-ea"/>
                <a:ea typeface="+mj-ea"/>
              </a:rPr>
              <a:t>件；班級數在</a:t>
            </a:r>
            <a:r>
              <a:rPr lang="en-US" altLang="zh-TW" dirty="0">
                <a:latin typeface="+mj-ea"/>
                <a:ea typeface="+mj-ea"/>
              </a:rPr>
              <a:t>100</a:t>
            </a:r>
            <a:r>
              <a:rPr lang="zh-TW" altLang="en-US" dirty="0">
                <a:latin typeface="+mj-ea"/>
                <a:ea typeface="+mj-ea"/>
              </a:rPr>
              <a:t>班至</a:t>
            </a:r>
            <a:r>
              <a:rPr lang="en-US" altLang="zh-TW" dirty="0">
                <a:latin typeface="+mj-ea"/>
                <a:ea typeface="+mj-ea"/>
              </a:rPr>
              <a:t>109</a:t>
            </a:r>
            <a:r>
              <a:rPr lang="zh-TW" altLang="en-US" dirty="0">
                <a:latin typeface="+mj-ea"/>
                <a:ea typeface="+mj-ea"/>
              </a:rPr>
              <a:t>班者，至多</a:t>
            </a:r>
            <a:r>
              <a:rPr lang="en-US" altLang="zh-TW" dirty="0">
                <a:latin typeface="+mj-ea"/>
                <a:ea typeface="+mj-ea"/>
              </a:rPr>
              <a:t>11</a:t>
            </a:r>
            <a:r>
              <a:rPr lang="zh-TW" altLang="en-US" dirty="0">
                <a:latin typeface="+mj-ea"/>
                <a:ea typeface="+mj-ea"/>
              </a:rPr>
              <a:t>件；班級數在</a:t>
            </a:r>
            <a:r>
              <a:rPr lang="en-US" altLang="zh-TW" dirty="0">
                <a:latin typeface="+mj-ea"/>
                <a:ea typeface="+mj-ea"/>
              </a:rPr>
              <a:t>110</a:t>
            </a:r>
            <a:r>
              <a:rPr lang="zh-TW" altLang="en-US" dirty="0">
                <a:latin typeface="+mj-ea"/>
                <a:ea typeface="+mj-ea"/>
              </a:rPr>
              <a:t>班至</a:t>
            </a:r>
            <a:r>
              <a:rPr lang="en-US" altLang="zh-TW" dirty="0">
                <a:latin typeface="+mj-ea"/>
                <a:ea typeface="+mj-ea"/>
              </a:rPr>
              <a:t>119</a:t>
            </a:r>
            <a:r>
              <a:rPr lang="zh-TW" altLang="en-US" dirty="0">
                <a:latin typeface="+mj-ea"/>
                <a:ea typeface="+mj-ea"/>
              </a:rPr>
              <a:t>班者，至多</a:t>
            </a:r>
            <a:r>
              <a:rPr lang="en-US" altLang="zh-TW" dirty="0">
                <a:latin typeface="+mj-ea"/>
                <a:ea typeface="+mj-ea"/>
              </a:rPr>
              <a:t>12</a:t>
            </a:r>
            <a:r>
              <a:rPr lang="zh-TW" altLang="en-US" dirty="0">
                <a:latin typeface="+mj-ea"/>
                <a:ea typeface="+mj-ea"/>
              </a:rPr>
              <a:t>件；班級數在</a:t>
            </a:r>
            <a:r>
              <a:rPr lang="en-US" altLang="zh-TW" dirty="0">
                <a:latin typeface="+mj-ea"/>
                <a:ea typeface="+mj-ea"/>
              </a:rPr>
              <a:t>120</a:t>
            </a:r>
            <a:r>
              <a:rPr lang="zh-TW" altLang="en-US" dirty="0">
                <a:latin typeface="+mj-ea"/>
                <a:ea typeface="+mj-ea"/>
              </a:rPr>
              <a:t>班至</a:t>
            </a:r>
            <a:r>
              <a:rPr lang="en-US" altLang="zh-TW" dirty="0">
                <a:latin typeface="+mj-ea"/>
                <a:ea typeface="+mj-ea"/>
              </a:rPr>
              <a:t>129</a:t>
            </a:r>
            <a:r>
              <a:rPr lang="zh-TW" altLang="en-US" dirty="0">
                <a:latin typeface="+mj-ea"/>
                <a:ea typeface="+mj-ea"/>
              </a:rPr>
              <a:t>班者，至多</a:t>
            </a:r>
            <a:r>
              <a:rPr lang="en-US" altLang="zh-TW" dirty="0">
                <a:latin typeface="+mj-ea"/>
                <a:ea typeface="+mj-ea"/>
              </a:rPr>
              <a:t>13</a:t>
            </a:r>
            <a:r>
              <a:rPr lang="zh-TW" altLang="en-US" dirty="0">
                <a:latin typeface="+mj-ea"/>
                <a:ea typeface="+mj-ea"/>
              </a:rPr>
              <a:t>件；班級數在</a:t>
            </a:r>
            <a:r>
              <a:rPr lang="en-US" altLang="zh-TW" dirty="0">
                <a:latin typeface="+mj-ea"/>
                <a:ea typeface="+mj-ea"/>
              </a:rPr>
              <a:t>130</a:t>
            </a:r>
            <a:r>
              <a:rPr lang="zh-TW" altLang="en-US" dirty="0">
                <a:latin typeface="+mj-ea"/>
                <a:ea typeface="+mj-ea"/>
              </a:rPr>
              <a:t>班至</a:t>
            </a:r>
            <a:r>
              <a:rPr lang="en-US" altLang="zh-TW" dirty="0">
                <a:latin typeface="+mj-ea"/>
                <a:ea typeface="+mj-ea"/>
              </a:rPr>
              <a:t>139</a:t>
            </a:r>
            <a:r>
              <a:rPr lang="zh-TW" altLang="en-US" dirty="0">
                <a:latin typeface="+mj-ea"/>
                <a:ea typeface="+mj-ea"/>
              </a:rPr>
              <a:t>班者，至多</a:t>
            </a:r>
            <a:r>
              <a:rPr lang="en-US" altLang="zh-TW" dirty="0">
                <a:latin typeface="+mj-ea"/>
                <a:ea typeface="+mj-ea"/>
              </a:rPr>
              <a:t>14</a:t>
            </a:r>
            <a:r>
              <a:rPr lang="zh-TW" altLang="en-US" dirty="0">
                <a:latin typeface="+mj-ea"/>
                <a:ea typeface="+mj-ea"/>
              </a:rPr>
              <a:t>件。</a:t>
            </a:r>
            <a:r>
              <a:rPr lang="zh-TW" altLang="en-US" b="1" dirty="0">
                <a:solidFill>
                  <a:srgbClr val="7030A0"/>
                </a:solidFill>
                <a:latin typeface="+mj-ea"/>
                <a:ea typeface="+mj-ea"/>
              </a:rPr>
              <a:t>惟市立麗山高級中學得列</a:t>
            </a:r>
            <a:r>
              <a:rPr lang="en-US" altLang="zh-TW" b="1" dirty="0">
                <a:solidFill>
                  <a:srgbClr val="7030A0"/>
                </a:solidFill>
                <a:latin typeface="+mj-ea"/>
                <a:ea typeface="+mj-ea"/>
              </a:rPr>
              <a:t>6</a:t>
            </a:r>
            <a:r>
              <a:rPr lang="zh-TW" altLang="en-US" b="1" dirty="0">
                <a:solidFill>
                  <a:srgbClr val="7030A0"/>
                </a:solidFill>
                <a:latin typeface="+mj-ea"/>
                <a:ea typeface="+mj-ea"/>
              </a:rPr>
              <a:t>件</a:t>
            </a:r>
            <a:r>
              <a:rPr lang="zh-TW" altLang="en-US" dirty="0">
                <a:latin typeface="+mj-ea"/>
                <a:ea typeface="+mj-ea"/>
              </a:rPr>
              <a:t>。</a:t>
            </a:r>
          </a:p>
          <a:p>
            <a:pPr marL="0" indent="0">
              <a:buNone/>
            </a:pPr>
            <a:r>
              <a:rPr lang="zh-TW" altLang="en-US" dirty="0">
                <a:latin typeface="+mj-ea"/>
                <a:ea typeface="+mj-ea"/>
              </a:rPr>
              <a:t>二、</a:t>
            </a:r>
            <a:r>
              <a:rPr lang="zh-TW" altLang="en-US" b="1" dirty="0">
                <a:solidFill>
                  <a:srgbClr val="FF0000"/>
                </a:solidFill>
                <a:latin typeface="+mj-ea"/>
                <a:ea typeface="+mj-ea"/>
              </a:rPr>
              <a:t>完全中學，依其高、國中班級數分別計算報名件數</a:t>
            </a:r>
            <a:r>
              <a:rPr lang="zh-TW" altLang="en-US" dirty="0">
                <a:latin typeface="+mj-ea"/>
                <a:ea typeface="+mj-ea"/>
              </a:rPr>
              <a:t>。</a:t>
            </a:r>
          </a:p>
          <a:p>
            <a:pPr marL="0" indent="0">
              <a:buNone/>
            </a:pPr>
            <a:r>
              <a:rPr lang="zh-TW" altLang="en-US" dirty="0">
                <a:latin typeface="+mj-ea"/>
                <a:ea typeface="+mj-ea"/>
              </a:rPr>
              <a:t>三、</a:t>
            </a:r>
            <a:r>
              <a:rPr lang="zh-TW" altLang="en-US" b="1" dirty="0">
                <a:solidFill>
                  <a:srgbClr val="FF0000"/>
                </a:solidFill>
                <a:latin typeface="+mj-ea"/>
                <a:ea typeface="+mj-ea"/>
              </a:rPr>
              <a:t>前二項班級數包含普通班及集中式特教班</a:t>
            </a:r>
            <a:r>
              <a:rPr lang="zh-TW" altLang="en-US" dirty="0">
                <a:latin typeface="+mj-ea"/>
                <a:ea typeface="+mj-ea"/>
              </a:rPr>
              <a:t>，不包含幼兒園班級數及國小一、二、三年級班級數</a:t>
            </a:r>
            <a:r>
              <a:rPr lang="zh-TW" altLang="en-US" dirty="0" smtClean="0">
                <a:latin typeface="+mj-ea"/>
                <a:ea typeface="+mj-ea"/>
              </a:rPr>
              <a:t>。</a:t>
            </a:r>
            <a:endParaRPr lang="zh-TW" altLang="en-US" dirty="0">
              <a:latin typeface="+mj-ea"/>
              <a:ea typeface="+mj-ea"/>
            </a:endParaRPr>
          </a:p>
        </p:txBody>
      </p:sp>
    </p:spTree>
    <p:extLst>
      <p:ext uri="{BB962C8B-B14F-4D97-AF65-F5344CB8AC3E}">
        <p14:creationId xmlns:p14="http://schemas.microsoft.com/office/powerpoint/2010/main" val="14071738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533967"/>
            <a:ext cx="8229600" cy="1143000"/>
          </a:xfrm>
        </p:spPr>
        <p:txBody>
          <a:bodyPr>
            <a:normAutofit/>
          </a:bodyPr>
          <a:lstStyle/>
          <a:p>
            <a:r>
              <a:rPr lang="zh-TW" altLang="en-US" sz="4400" dirty="0"/>
              <a:t>捌、報名件數（</a:t>
            </a:r>
            <a:r>
              <a:rPr lang="en-US" altLang="zh-TW" sz="4400" dirty="0"/>
              <a:t>P.10</a:t>
            </a:r>
            <a:r>
              <a:rPr lang="zh-TW" altLang="en-US" sz="4400" dirty="0"/>
              <a:t>）</a:t>
            </a:r>
          </a:p>
        </p:txBody>
      </p:sp>
      <p:sp>
        <p:nvSpPr>
          <p:cNvPr id="3" name="內容版面配置區 2"/>
          <p:cNvSpPr>
            <a:spLocks noGrp="1"/>
          </p:cNvSpPr>
          <p:nvPr>
            <p:ph idx="1"/>
          </p:nvPr>
        </p:nvSpPr>
        <p:spPr/>
        <p:txBody>
          <a:bodyPr>
            <a:normAutofit/>
          </a:bodyPr>
          <a:lstStyle/>
          <a:p>
            <a:pPr marL="0" indent="0">
              <a:buNone/>
            </a:pPr>
            <a:r>
              <a:rPr lang="zh-TW" altLang="en-US" dirty="0" smtClean="0">
                <a:latin typeface="+mj-ea"/>
                <a:ea typeface="+mj-ea"/>
              </a:rPr>
              <a:t>四</a:t>
            </a:r>
            <a:r>
              <a:rPr lang="zh-TW" altLang="en-US" dirty="0">
                <a:latin typeface="+mj-ea"/>
                <a:ea typeface="+mj-ea"/>
              </a:rPr>
              <a:t>、</a:t>
            </a:r>
            <a:r>
              <a:rPr lang="zh-TW" altLang="en-US" b="1" dirty="0">
                <a:solidFill>
                  <a:srgbClr val="FF0000"/>
                </a:solidFill>
                <a:latin typeface="+mj-ea"/>
                <a:ea typeface="+mj-ea"/>
              </a:rPr>
              <a:t>各校參加本市第</a:t>
            </a:r>
            <a:r>
              <a:rPr lang="en-US" altLang="zh-TW" b="1" dirty="0">
                <a:solidFill>
                  <a:srgbClr val="FF0000"/>
                </a:solidFill>
                <a:latin typeface="+mj-ea"/>
                <a:ea typeface="+mj-ea"/>
              </a:rPr>
              <a:t>49</a:t>
            </a:r>
            <a:r>
              <a:rPr lang="zh-TW" altLang="en-US" b="1" dirty="0">
                <a:solidFill>
                  <a:srgbClr val="FF0000"/>
                </a:solidFill>
                <a:latin typeface="+mj-ea"/>
                <a:ea typeface="+mj-ea"/>
              </a:rPr>
              <a:t>屆中小學科學展覽會，每獲得</a:t>
            </a:r>
            <a:r>
              <a:rPr lang="en-US" altLang="zh-TW" b="1" dirty="0">
                <a:solidFill>
                  <a:srgbClr val="FF0000"/>
                </a:solidFill>
                <a:latin typeface="+mj-ea"/>
                <a:ea typeface="+mj-ea"/>
              </a:rPr>
              <a:t>1</a:t>
            </a:r>
            <a:r>
              <a:rPr lang="zh-TW" altLang="en-US" b="1" dirty="0">
                <a:solidFill>
                  <a:srgbClr val="FF0000"/>
                </a:solidFill>
                <a:latin typeface="+mj-ea"/>
                <a:ea typeface="+mj-ea"/>
              </a:rPr>
              <a:t>件特優，得於本屆增加報名作品</a:t>
            </a:r>
            <a:r>
              <a:rPr lang="en-US" altLang="zh-TW" b="1" dirty="0">
                <a:solidFill>
                  <a:srgbClr val="FF0000"/>
                </a:solidFill>
                <a:latin typeface="+mj-ea"/>
                <a:ea typeface="+mj-ea"/>
              </a:rPr>
              <a:t>1</a:t>
            </a:r>
            <a:r>
              <a:rPr lang="zh-TW" altLang="en-US" b="1" dirty="0">
                <a:solidFill>
                  <a:srgbClr val="FF0000"/>
                </a:solidFill>
                <a:latin typeface="+mj-ea"/>
                <a:ea typeface="+mj-ea"/>
              </a:rPr>
              <a:t>件</a:t>
            </a:r>
            <a:r>
              <a:rPr lang="zh-TW" altLang="en-US" dirty="0">
                <a:latin typeface="+mj-ea"/>
                <a:ea typeface="+mj-ea"/>
              </a:rPr>
              <a:t>。</a:t>
            </a:r>
          </a:p>
          <a:p>
            <a:pPr marL="0" indent="0">
              <a:buNone/>
            </a:pPr>
            <a:r>
              <a:rPr lang="zh-TW" altLang="en-US" dirty="0">
                <a:latin typeface="+mj-ea"/>
                <a:ea typeface="+mj-ea"/>
              </a:rPr>
              <a:t>五、</a:t>
            </a:r>
            <a:r>
              <a:rPr lang="zh-TW" altLang="en-US" b="1" dirty="0">
                <a:solidFill>
                  <a:srgbClr val="FF0000"/>
                </a:solidFill>
                <a:latin typeface="+mj-ea"/>
                <a:ea typeface="+mj-ea"/>
              </a:rPr>
              <a:t>設有數學資優班、自然資優班或數理資優班學校得增加報名作品</a:t>
            </a:r>
            <a:r>
              <a:rPr lang="en-US" altLang="zh-TW" b="1" dirty="0">
                <a:solidFill>
                  <a:srgbClr val="FF0000"/>
                </a:solidFill>
                <a:latin typeface="+mj-ea"/>
                <a:ea typeface="+mj-ea"/>
              </a:rPr>
              <a:t>1</a:t>
            </a:r>
            <a:r>
              <a:rPr lang="zh-TW" altLang="en-US" b="1" dirty="0">
                <a:solidFill>
                  <a:srgbClr val="FF0000"/>
                </a:solidFill>
                <a:latin typeface="+mj-ea"/>
                <a:ea typeface="+mj-ea"/>
              </a:rPr>
              <a:t>件</a:t>
            </a:r>
            <a:r>
              <a:rPr lang="zh-TW" altLang="en-US" dirty="0">
                <a:latin typeface="+mj-ea"/>
                <a:ea typeface="+mj-ea"/>
              </a:rPr>
              <a:t>。</a:t>
            </a:r>
          </a:p>
          <a:p>
            <a:pPr marL="0" indent="0">
              <a:buNone/>
            </a:pPr>
            <a:r>
              <a:rPr lang="zh-TW" altLang="en-US" dirty="0">
                <a:latin typeface="+mj-ea"/>
                <a:ea typeface="+mj-ea"/>
              </a:rPr>
              <a:t>六、</a:t>
            </a:r>
            <a:r>
              <a:rPr lang="zh-TW" altLang="en-US" b="1" dirty="0">
                <a:solidFill>
                  <a:srgbClr val="FF0000"/>
                </a:solidFill>
                <a:latin typeface="+mj-ea"/>
                <a:ea typeface="+mj-ea"/>
              </a:rPr>
              <a:t>承辦學校，得於本屆增加報名作品</a:t>
            </a:r>
            <a:r>
              <a:rPr lang="en-US" altLang="zh-TW" b="1" dirty="0">
                <a:solidFill>
                  <a:srgbClr val="FF0000"/>
                </a:solidFill>
                <a:latin typeface="+mj-ea"/>
                <a:ea typeface="+mj-ea"/>
              </a:rPr>
              <a:t>1</a:t>
            </a:r>
            <a:r>
              <a:rPr lang="zh-TW" altLang="en-US" b="1" dirty="0">
                <a:solidFill>
                  <a:srgbClr val="FF0000"/>
                </a:solidFill>
                <a:latin typeface="+mj-ea"/>
                <a:ea typeface="+mj-ea"/>
              </a:rPr>
              <a:t>件</a:t>
            </a:r>
            <a:r>
              <a:rPr lang="zh-TW" altLang="en-US" dirty="0">
                <a:latin typeface="+mj-ea"/>
                <a:ea typeface="+mj-ea"/>
              </a:rPr>
              <a:t>。</a:t>
            </a:r>
          </a:p>
          <a:p>
            <a:pPr marL="0" indent="0">
              <a:buNone/>
            </a:pPr>
            <a:r>
              <a:rPr lang="zh-TW" altLang="en-US" dirty="0">
                <a:latin typeface="+mj-ea"/>
                <a:ea typeface="+mj-ea"/>
              </a:rPr>
              <a:t>七、學校班級數認定方式，夜間部</a:t>
            </a:r>
            <a:r>
              <a:rPr lang="en-US" altLang="zh-TW" dirty="0">
                <a:latin typeface="+mj-ea"/>
                <a:ea typeface="+mj-ea"/>
              </a:rPr>
              <a:t>(</a:t>
            </a:r>
            <a:r>
              <a:rPr lang="zh-TW" altLang="en-US" dirty="0">
                <a:latin typeface="+mj-ea"/>
                <a:ea typeface="+mj-ea"/>
              </a:rPr>
              <a:t>進修部</a:t>
            </a:r>
            <a:r>
              <a:rPr lang="en-US" altLang="zh-TW" dirty="0">
                <a:latin typeface="+mj-ea"/>
                <a:ea typeface="+mj-ea"/>
              </a:rPr>
              <a:t>)</a:t>
            </a:r>
            <a:r>
              <a:rPr lang="zh-TW" altLang="en-US" dirty="0">
                <a:latin typeface="+mj-ea"/>
                <a:ea typeface="+mj-ea"/>
              </a:rPr>
              <a:t>班級數不列入學校總班級數計算，惟如有夜間部</a:t>
            </a:r>
            <a:r>
              <a:rPr lang="en-US" altLang="zh-TW" dirty="0">
                <a:latin typeface="+mj-ea"/>
                <a:ea typeface="+mj-ea"/>
              </a:rPr>
              <a:t>(</a:t>
            </a:r>
            <a:r>
              <a:rPr lang="zh-TW" altLang="en-US" dirty="0">
                <a:latin typeface="+mj-ea"/>
                <a:ea typeface="+mj-ea"/>
              </a:rPr>
              <a:t>進修部</a:t>
            </a:r>
            <a:r>
              <a:rPr lang="en-US" altLang="zh-TW" dirty="0">
                <a:latin typeface="+mj-ea"/>
                <a:ea typeface="+mj-ea"/>
              </a:rPr>
              <a:t>)</a:t>
            </a:r>
            <a:r>
              <a:rPr lang="zh-TW" altLang="en-US" dirty="0">
                <a:latin typeface="+mj-ea"/>
                <a:ea typeface="+mj-ea"/>
              </a:rPr>
              <a:t>學生參與，各校欲將夜間部</a:t>
            </a:r>
            <a:r>
              <a:rPr lang="en-US" altLang="zh-TW" dirty="0">
                <a:latin typeface="+mj-ea"/>
                <a:ea typeface="+mj-ea"/>
              </a:rPr>
              <a:t>(</a:t>
            </a:r>
            <a:r>
              <a:rPr lang="zh-TW" altLang="en-US" dirty="0">
                <a:latin typeface="+mj-ea"/>
                <a:ea typeface="+mj-ea"/>
              </a:rPr>
              <a:t>進修部</a:t>
            </a:r>
            <a:r>
              <a:rPr lang="en-US" altLang="zh-TW" dirty="0">
                <a:latin typeface="+mj-ea"/>
                <a:ea typeface="+mj-ea"/>
              </a:rPr>
              <a:t>)</a:t>
            </a:r>
            <a:r>
              <a:rPr lang="zh-TW" altLang="en-US" dirty="0">
                <a:latin typeface="+mj-ea"/>
                <a:ea typeface="+mj-ea"/>
              </a:rPr>
              <a:t>班級數列入計算，須另行函報承辦單位，審核通過後方得增加參展件數</a:t>
            </a:r>
            <a:r>
              <a:rPr lang="zh-TW" altLang="en-US" dirty="0" smtClean="0">
                <a:latin typeface="+mj-ea"/>
                <a:ea typeface="+mj-ea"/>
              </a:rPr>
              <a:t>。</a:t>
            </a:r>
            <a:endParaRPr lang="zh-TW" altLang="en-US" dirty="0">
              <a:latin typeface="+mj-ea"/>
              <a:ea typeface="+mj-ea"/>
            </a:endParaRPr>
          </a:p>
        </p:txBody>
      </p:sp>
    </p:spTree>
    <p:extLst>
      <p:ext uri="{BB962C8B-B14F-4D97-AF65-F5344CB8AC3E}">
        <p14:creationId xmlns:p14="http://schemas.microsoft.com/office/powerpoint/2010/main" val="35869134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35934" y="268154"/>
            <a:ext cx="8229600" cy="1143000"/>
          </a:xfrm>
        </p:spPr>
        <p:txBody>
          <a:bodyPr>
            <a:normAutofit/>
          </a:bodyPr>
          <a:lstStyle/>
          <a:p>
            <a:r>
              <a:rPr lang="zh-TW" altLang="en-US" sz="4400" dirty="0"/>
              <a:t>玖、辦理方式及日期（</a:t>
            </a:r>
            <a:r>
              <a:rPr lang="en-US" altLang="zh-TW" sz="4400" dirty="0" smtClean="0"/>
              <a:t>P.11-13</a:t>
            </a:r>
            <a:r>
              <a:rPr lang="zh-TW" altLang="en-US" sz="4400" dirty="0" smtClean="0"/>
              <a:t>）</a:t>
            </a:r>
            <a:endParaRPr lang="zh-TW" altLang="en-US" sz="4400" dirty="0"/>
          </a:p>
        </p:txBody>
      </p:sp>
      <p:sp>
        <p:nvSpPr>
          <p:cNvPr id="3" name="內容版面配置區 2"/>
          <p:cNvSpPr>
            <a:spLocks noGrp="1"/>
          </p:cNvSpPr>
          <p:nvPr>
            <p:ph idx="1"/>
          </p:nvPr>
        </p:nvSpPr>
        <p:spPr/>
        <p:txBody>
          <a:bodyPr>
            <a:normAutofit/>
          </a:bodyPr>
          <a:lstStyle/>
          <a:p>
            <a:pPr marL="0" indent="0">
              <a:buNone/>
            </a:pPr>
            <a:r>
              <a:rPr lang="zh-TW" altLang="en-US" dirty="0">
                <a:latin typeface="+mj-ea"/>
                <a:ea typeface="+mj-ea"/>
              </a:rPr>
              <a:t>一、報名及送交作品說明書</a:t>
            </a:r>
          </a:p>
          <a:p>
            <a:pPr marL="0" indent="0">
              <a:buNone/>
            </a:pPr>
            <a:r>
              <a:rPr lang="zh-TW" altLang="en-US" dirty="0">
                <a:latin typeface="+mj-ea"/>
                <a:ea typeface="+mj-ea"/>
              </a:rPr>
              <a:t> </a:t>
            </a:r>
            <a:r>
              <a:rPr lang="en-US" altLang="zh-TW" dirty="0">
                <a:latin typeface="+mj-ea"/>
                <a:ea typeface="+mj-ea"/>
              </a:rPr>
              <a:t>(</a:t>
            </a:r>
            <a:r>
              <a:rPr lang="zh-TW" altLang="en-US" dirty="0">
                <a:latin typeface="+mj-ea"/>
                <a:ea typeface="+mj-ea"/>
              </a:rPr>
              <a:t>一</a:t>
            </a:r>
            <a:r>
              <a:rPr lang="en-US" altLang="zh-TW" dirty="0">
                <a:latin typeface="+mj-ea"/>
                <a:ea typeface="+mj-ea"/>
              </a:rPr>
              <a:t>)</a:t>
            </a:r>
            <a:r>
              <a:rPr lang="zh-TW" altLang="en-US" dirty="0">
                <a:latin typeface="+mj-ea"/>
                <a:ea typeface="+mj-ea"/>
              </a:rPr>
              <a:t>報名：</a:t>
            </a:r>
          </a:p>
          <a:p>
            <a:pPr marL="0" indent="0">
              <a:buNone/>
            </a:pPr>
            <a:r>
              <a:rPr lang="en-US" altLang="zh-TW" dirty="0">
                <a:latin typeface="+mj-ea"/>
                <a:ea typeface="+mj-ea"/>
              </a:rPr>
              <a:t>1. </a:t>
            </a:r>
            <a:r>
              <a:rPr lang="zh-TW" altLang="en-US" dirty="0">
                <a:latin typeface="+mj-ea"/>
                <a:ea typeface="+mj-ea"/>
              </a:rPr>
              <a:t>請至臺北益教網北市科展專屬網站進行線上報名，並輸出列印作品送展表</a:t>
            </a:r>
            <a:r>
              <a:rPr lang="zh-TW" altLang="en-US" dirty="0" smtClean="0">
                <a:latin typeface="+mj-ea"/>
                <a:ea typeface="+mj-ea"/>
              </a:rPr>
              <a:t>。</a:t>
            </a:r>
            <a:r>
              <a:rPr lang="en-US" altLang="zh-TW" dirty="0" smtClean="0">
                <a:latin typeface="+mj-ea"/>
                <a:ea typeface="+mj-ea"/>
              </a:rPr>
              <a:t>(</a:t>
            </a:r>
            <a:r>
              <a:rPr lang="zh-TW" altLang="en-US" dirty="0">
                <a:latin typeface="+mj-ea"/>
                <a:ea typeface="+mj-ea"/>
              </a:rPr>
              <a:t>網址：</a:t>
            </a:r>
            <a:r>
              <a:rPr lang="en-US" altLang="zh-TW" b="1" dirty="0">
                <a:solidFill>
                  <a:srgbClr val="FF0000"/>
                </a:solidFill>
                <a:latin typeface="+mj-ea"/>
                <a:ea typeface="+mj-ea"/>
              </a:rPr>
              <a:t>http://etweb.tp.edu.tw/sciencefair/) </a:t>
            </a:r>
          </a:p>
          <a:p>
            <a:pPr marL="0" indent="0">
              <a:buNone/>
            </a:pPr>
            <a:r>
              <a:rPr lang="en-US" altLang="zh-TW" dirty="0">
                <a:latin typeface="+mj-ea"/>
                <a:ea typeface="+mj-ea"/>
              </a:rPr>
              <a:t>2. </a:t>
            </a:r>
            <a:r>
              <a:rPr lang="zh-TW" altLang="en-US" dirty="0">
                <a:latin typeface="+mj-ea"/>
                <a:ea typeface="+mj-ea"/>
              </a:rPr>
              <a:t>送交作品說明書採用分區、分時段方式進行，各參展學校請依下列規定時程送件</a:t>
            </a:r>
            <a:r>
              <a:rPr lang="zh-TW" altLang="en-US" dirty="0" smtClean="0">
                <a:latin typeface="+mj-ea"/>
                <a:ea typeface="+mj-ea"/>
              </a:rPr>
              <a:t>：</a:t>
            </a:r>
            <a:endParaRPr lang="en-US" altLang="zh-TW" dirty="0" smtClean="0">
              <a:latin typeface="+mj-ea"/>
              <a:ea typeface="+mj-ea"/>
            </a:endParaRPr>
          </a:p>
          <a:p>
            <a:pPr marL="0" indent="0">
              <a:buNone/>
            </a:pPr>
            <a:endParaRPr lang="zh-TW" altLang="en-US" dirty="0"/>
          </a:p>
          <a:p>
            <a:endParaRPr lang="zh-TW" altLang="en-US" dirty="0"/>
          </a:p>
        </p:txBody>
      </p:sp>
    </p:spTree>
    <p:extLst>
      <p:ext uri="{BB962C8B-B14F-4D97-AF65-F5344CB8AC3E}">
        <p14:creationId xmlns:p14="http://schemas.microsoft.com/office/powerpoint/2010/main" val="26041743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533967"/>
            <a:ext cx="8229600" cy="1143000"/>
          </a:xfrm>
        </p:spPr>
        <p:txBody>
          <a:bodyPr>
            <a:normAutofit/>
          </a:bodyPr>
          <a:lstStyle/>
          <a:p>
            <a:r>
              <a:rPr lang="zh-TW" altLang="en-US" sz="4400" dirty="0"/>
              <a:t>玖、辦理方式及日期（</a:t>
            </a:r>
            <a:r>
              <a:rPr lang="en-US" altLang="zh-TW" sz="4400" dirty="0" smtClean="0"/>
              <a:t>P.11-13</a:t>
            </a:r>
            <a:r>
              <a:rPr lang="zh-TW" altLang="en-US" sz="4400" dirty="0" smtClean="0"/>
              <a:t>）</a:t>
            </a:r>
            <a:endParaRPr lang="zh-TW" altLang="en-US" sz="4400"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1169455043"/>
              </p:ext>
            </p:extLst>
          </p:nvPr>
        </p:nvGraphicFramePr>
        <p:xfrm>
          <a:off x="457200" y="1935163"/>
          <a:ext cx="8229600" cy="3848949"/>
        </p:xfrm>
        <a:graphic>
          <a:graphicData uri="http://schemas.openxmlformats.org/drawingml/2006/table">
            <a:tbl>
              <a:tblPr firstRow="1" bandRow="1">
                <a:tableStyleId>{5C22544A-7EE6-4342-B048-85BDC9FD1C3A}</a:tableStyleId>
              </a:tblPr>
              <a:tblGrid>
                <a:gridCol w="850605"/>
                <a:gridCol w="1318437"/>
                <a:gridCol w="2009553"/>
                <a:gridCol w="2264735"/>
                <a:gridCol w="1786270"/>
              </a:tblGrid>
              <a:tr h="673672">
                <a:tc>
                  <a:txBody>
                    <a:bodyPr/>
                    <a:lstStyle/>
                    <a:p>
                      <a:pPr algn="ctr">
                        <a:lnSpc>
                          <a:spcPts val="1795"/>
                        </a:lnSpc>
                        <a:spcAft>
                          <a:spcPts val="0"/>
                        </a:spcAft>
                      </a:pPr>
                      <a:r>
                        <a:rPr lang="zh-TW" sz="2000" kern="100" dirty="0">
                          <a:effectLst/>
                          <a:latin typeface="Times New Roman"/>
                          <a:ea typeface="標楷體"/>
                        </a:rPr>
                        <a:t>組別</a:t>
                      </a:r>
                      <a:endParaRPr lang="zh-TW" sz="2000" kern="100" dirty="0">
                        <a:effectLst/>
                        <a:latin typeface="Times New Roman"/>
                        <a:ea typeface="新細明體"/>
                      </a:endParaRPr>
                    </a:p>
                  </a:txBody>
                  <a:tcPr marL="17780" marR="17780" marT="0" marB="0" anchor="ctr"/>
                </a:tc>
                <a:tc gridSpan="2">
                  <a:txBody>
                    <a:bodyPr/>
                    <a:lstStyle/>
                    <a:p>
                      <a:pPr algn="ctr">
                        <a:lnSpc>
                          <a:spcPts val="1795"/>
                        </a:lnSpc>
                        <a:spcAft>
                          <a:spcPts val="0"/>
                        </a:spcAft>
                      </a:pPr>
                      <a:r>
                        <a:rPr lang="zh-TW" sz="2000" kern="100">
                          <a:effectLst/>
                          <a:latin typeface="Times New Roman"/>
                          <a:ea typeface="標楷體"/>
                        </a:rPr>
                        <a:t>送件日期及時間</a:t>
                      </a:r>
                      <a:endParaRPr lang="zh-TW" sz="2000" kern="100">
                        <a:effectLst/>
                        <a:latin typeface="Times New Roman"/>
                        <a:ea typeface="新細明體"/>
                      </a:endParaRPr>
                    </a:p>
                  </a:txBody>
                  <a:tcPr marL="17780" marR="17780" marT="0" marB="0" anchor="ctr"/>
                </a:tc>
                <a:tc hMerge="1">
                  <a:txBody>
                    <a:bodyPr/>
                    <a:lstStyle/>
                    <a:p>
                      <a:endParaRPr lang="zh-TW" altLang="en-US"/>
                    </a:p>
                  </a:txBody>
                  <a:tcPr/>
                </a:tc>
                <a:tc>
                  <a:txBody>
                    <a:bodyPr/>
                    <a:lstStyle/>
                    <a:p>
                      <a:pPr indent="632460" algn="just">
                        <a:lnSpc>
                          <a:spcPts val="1795"/>
                        </a:lnSpc>
                        <a:spcAft>
                          <a:spcPts val="0"/>
                        </a:spcAft>
                      </a:pPr>
                      <a:r>
                        <a:rPr lang="zh-TW" sz="2000" kern="100">
                          <a:effectLst/>
                          <a:latin typeface="Times New Roman"/>
                          <a:ea typeface="標楷體"/>
                        </a:rPr>
                        <a:t>行政區</a:t>
                      </a:r>
                      <a:endParaRPr lang="zh-TW" sz="2000" kern="100">
                        <a:effectLst/>
                        <a:latin typeface="Times New Roman"/>
                        <a:ea typeface="新細明體"/>
                      </a:endParaRPr>
                    </a:p>
                  </a:txBody>
                  <a:tcPr marL="17780" marR="17780" marT="0" marB="0" anchor="ctr"/>
                </a:tc>
                <a:tc>
                  <a:txBody>
                    <a:bodyPr/>
                    <a:lstStyle/>
                    <a:p>
                      <a:pPr algn="ctr">
                        <a:lnSpc>
                          <a:spcPts val="1795"/>
                        </a:lnSpc>
                        <a:spcAft>
                          <a:spcPts val="0"/>
                        </a:spcAft>
                      </a:pPr>
                      <a:r>
                        <a:rPr lang="zh-TW" sz="2000" kern="100" dirty="0">
                          <a:effectLst/>
                          <a:latin typeface="Times New Roman"/>
                          <a:ea typeface="標楷體"/>
                        </a:rPr>
                        <a:t>補件</a:t>
                      </a:r>
                      <a:r>
                        <a:rPr lang="zh-TW" sz="2000" kern="100" dirty="0" smtClean="0">
                          <a:effectLst/>
                          <a:latin typeface="Times New Roman"/>
                          <a:ea typeface="標楷體"/>
                        </a:rPr>
                        <a:t>日期</a:t>
                      </a:r>
                      <a:endParaRPr lang="en-US" altLang="zh-TW" sz="2000" kern="100" dirty="0" smtClean="0">
                        <a:effectLst/>
                        <a:latin typeface="Times New Roman"/>
                        <a:ea typeface="標楷體"/>
                      </a:endParaRPr>
                    </a:p>
                    <a:p>
                      <a:pPr algn="ctr">
                        <a:lnSpc>
                          <a:spcPts val="1795"/>
                        </a:lnSpc>
                        <a:spcAft>
                          <a:spcPts val="0"/>
                        </a:spcAft>
                      </a:pPr>
                      <a:r>
                        <a:rPr lang="zh-TW" sz="2000" kern="100" dirty="0" smtClean="0">
                          <a:effectLst/>
                          <a:latin typeface="Times New Roman"/>
                          <a:ea typeface="標楷體"/>
                        </a:rPr>
                        <a:t>及</a:t>
                      </a:r>
                      <a:r>
                        <a:rPr lang="zh-TW" sz="2000" kern="100" dirty="0">
                          <a:effectLst/>
                          <a:latin typeface="Times New Roman"/>
                          <a:ea typeface="標楷體"/>
                        </a:rPr>
                        <a:t>時間</a:t>
                      </a:r>
                      <a:endParaRPr lang="zh-TW" sz="2000" kern="100" dirty="0">
                        <a:effectLst/>
                        <a:latin typeface="Times New Roman"/>
                        <a:ea typeface="新細明體"/>
                      </a:endParaRPr>
                    </a:p>
                  </a:txBody>
                  <a:tcPr marL="17780" marR="17780" marT="0" marB="0" anchor="ctr"/>
                </a:tc>
              </a:tr>
              <a:tr h="872511">
                <a:tc rowSpan="2">
                  <a:txBody>
                    <a:bodyPr/>
                    <a:lstStyle/>
                    <a:p>
                      <a:pPr algn="ctr">
                        <a:lnSpc>
                          <a:spcPts val="1795"/>
                        </a:lnSpc>
                        <a:spcAft>
                          <a:spcPts val="0"/>
                        </a:spcAft>
                      </a:pPr>
                      <a:r>
                        <a:rPr lang="zh-TW" sz="2000" kern="100">
                          <a:effectLst/>
                          <a:latin typeface="Times New Roman"/>
                          <a:ea typeface="標楷體"/>
                        </a:rPr>
                        <a:t>國小</a:t>
                      </a:r>
                      <a:endParaRPr lang="zh-TW" sz="2000" kern="100">
                        <a:effectLst/>
                        <a:latin typeface="Times New Roman"/>
                        <a:ea typeface="新細明體"/>
                      </a:endParaRPr>
                    </a:p>
                  </a:txBody>
                  <a:tcPr marL="17780" marR="17780" marT="0" marB="0" anchor="ctr"/>
                </a:tc>
                <a:tc rowSpan="2">
                  <a:txBody>
                    <a:bodyPr/>
                    <a:lstStyle/>
                    <a:p>
                      <a:pPr algn="ctr">
                        <a:lnSpc>
                          <a:spcPts val="1795"/>
                        </a:lnSpc>
                        <a:spcAft>
                          <a:spcPts val="0"/>
                        </a:spcAft>
                      </a:pPr>
                      <a:r>
                        <a:rPr lang="en-US" sz="2000" kern="100" dirty="0">
                          <a:effectLst/>
                          <a:latin typeface="標楷體"/>
                          <a:ea typeface="新細明體"/>
                        </a:rPr>
                        <a:t>3/15</a:t>
                      </a:r>
                      <a:br>
                        <a:rPr lang="en-US" sz="2000" kern="100" dirty="0">
                          <a:effectLst/>
                          <a:latin typeface="標楷體"/>
                          <a:ea typeface="新細明體"/>
                        </a:rPr>
                      </a:br>
                      <a:r>
                        <a:rPr lang="zh-TW" sz="2000" kern="100" spc="-100" dirty="0">
                          <a:solidFill>
                            <a:srgbClr val="000000"/>
                          </a:solidFill>
                          <a:effectLst/>
                          <a:latin typeface="Times New Roman"/>
                          <a:ea typeface="標楷體"/>
                        </a:rPr>
                        <a:t>（星期三）</a:t>
                      </a:r>
                      <a:endParaRPr lang="zh-TW" sz="2000" kern="100" dirty="0">
                        <a:effectLst/>
                        <a:latin typeface="Times New Roman"/>
                        <a:ea typeface="新細明體"/>
                      </a:endParaRPr>
                    </a:p>
                  </a:txBody>
                  <a:tcPr marL="17780" marR="17780" marT="0" marB="0" anchor="ctr"/>
                </a:tc>
                <a:tc>
                  <a:txBody>
                    <a:bodyPr/>
                    <a:lstStyle/>
                    <a:p>
                      <a:pPr algn="ctr">
                        <a:lnSpc>
                          <a:spcPts val="1795"/>
                        </a:lnSpc>
                        <a:spcAft>
                          <a:spcPts val="0"/>
                        </a:spcAft>
                      </a:pPr>
                      <a:r>
                        <a:rPr lang="en-US" sz="2000" kern="100">
                          <a:effectLst/>
                          <a:latin typeface="標楷體"/>
                          <a:ea typeface="新細明體"/>
                        </a:rPr>
                        <a:t>09</a:t>
                      </a:r>
                      <a:r>
                        <a:rPr lang="zh-TW" sz="2000" kern="100">
                          <a:effectLst/>
                          <a:latin typeface="Times New Roman"/>
                          <a:ea typeface="標楷體"/>
                        </a:rPr>
                        <a:t>：</a:t>
                      </a:r>
                      <a:r>
                        <a:rPr lang="en-US" sz="2000" kern="100">
                          <a:effectLst/>
                          <a:latin typeface="Times New Roman"/>
                          <a:ea typeface="標楷體"/>
                        </a:rPr>
                        <a:t>00 ~ 12</a:t>
                      </a:r>
                      <a:r>
                        <a:rPr lang="zh-TW" sz="2000" kern="100">
                          <a:effectLst/>
                          <a:latin typeface="Times New Roman"/>
                          <a:ea typeface="標楷體"/>
                        </a:rPr>
                        <a:t>：</a:t>
                      </a:r>
                      <a:r>
                        <a:rPr lang="en-US" sz="2000" kern="100">
                          <a:effectLst/>
                          <a:latin typeface="Times New Roman"/>
                          <a:ea typeface="標楷體"/>
                        </a:rPr>
                        <a:t>00</a:t>
                      </a:r>
                      <a:endParaRPr lang="zh-TW" sz="2000" kern="100">
                        <a:effectLst/>
                        <a:latin typeface="Times New Roman"/>
                        <a:ea typeface="新細明體"/>
                      </a:endParaRPr>
                    </a:p>
                  </a:txBody>
                  <a:tcPr marL="17780" marR="17780" marT="0" marB="0" anchor="ctr"/>
                </a:tc>
                <a:tc>
                  <a:txBody>
                    <a:bodyPr/>
                    <a:lstStyle/>
                    <a:p>
                      <a:pPr algn="ctr">
                        <a:lnSpc>
                          <a:spcPts val="1795"/>
                        </a:lnSpc>
                        <a:spcAft>
                          <a:spcPts val="0"/>
                        </a:spcAft>
                      </a:pPr>
                      <a:r>
                        <a:rPr lang="zh-TW" sz="2000" kern="100" dirty="0">
                          <a:effectLst/>
                          <a:latin typeface="Times New Roman"/>
                          <a:ea typeface="標楷體"/>
                        </a:rPr>
                        <a:t>大同區、</a:t>
                      </a:r>
                      <a:r>
                        <a:rPr lang="zh-TW" sz="2000" kern="100" dirty="0" smtClean="0">
                          <a:effectLst/>
                          <a:latin typeface="Times New Roman"/>
                          <a:ea typeface="標楷體"/>
                        </a:rPr>
                        <a:t>士林區</a:t>
                      </a:r>
                      <a:endParaRPr lang="en-US" altLang="zh-TW" sz="2000" kern="100" dirty="0" smtClean="0">
                        <a:effectLst/>
                        <a:latin typeface="Times New Roman"/>
                        <a:ea typeface="標楷體"/>
                      </a:endParaRPr>
                    </a:p>
                    <a:p>
                      <a:pPr algn="ctr">
                        <a:lnSpc>
                          <a:spcPts val="1795"/>
                        </a:lnSpc>
                        <a:spcAft>
                          <a:spcPts val="0"/>
                        </a:spcAft>
                      </a:pPr>
                      <a:r>
                        <a:rPr lang="zh-TW" sz="2000" kern="100" dirty="0" smtClean="0">
                          <a:effectLst/>
                          <a:latin typeface="Times New Roman"/>
                          <a:ea typeface="標楷體"/>
                        </a:rPr>
                        <a:t>萬華區</a:t>
                      </a:r>
                      <a:r>
                        <a:rPr lang="zh-TW" sz="2000" kern="100" dirty="0">
                          <a:effectLst/>
                          <a:latin typeface="Times New Roman"/>
                          <a:ea typeface="標楷體"/>
                        </a:rPr>
                        <a:t>、</a:t>
                      </a:r>
                      <a:r>
                        <a:rPr lang="zh-TW" sz="2000" kern="100" dirty="0" smtClean="0">
                          <a:effectLst/>
                          <a:latin typeface="Times New Roman"/>
                          <a:ea typeface="標楷體"/>
                        </a:rPr>
                        <a:t>中正區</a:t>
                      </a:r>
                      <a:endParaRPr lang="en-US" altLang="zh-TW" sz="2000" kern="100" dirty="0" smtClean="0">
                        <a:effectLst/>
                        <a:latin typeface="Times New Roman"/>
                        <a:ea typeface="標楷體"/>
                      </a:endParaRPr>
                    </a:p>
                    <a:p>
                      <a:pPr algn="ctr">
                        <a:lnSpc>
                          <a:spcPts val="1795"/>
                        </a:lnSpc>
                        <a:spcAft>
                          <a:spcPts val="0"/>
                        </a:spcAft>
                      </a:pPr>
                      <a:r>
                        <a:rPr lang="zh-TW" sz="2000" kern="100" dirty="0" smtClean="0">
                          <a:effectLst/>
                          <a:latin typeface="Times New Roman"/>
                          <a:ea typeface="標楷體"/>
                        </a:rPr>
                        <a:t>北投區</a:t>
                      </a:r>
                      <a:r>
                        <a:rPr lang="zh-TW" sz="2000" kern="100" dirty="0">
                          <a:effectLst/>
                          <a:latin typeface="Times New Roman"/>
                          <a:ea typeface="標楷體"/>
                        </a:rPr>
                        <a:t>、中山區</a:t>
                      </a:r>
                      <a:endParaRPr lang="zh-TW" sz="2000" kern="100" dirty="0">
                        <a:effectLst/>
                        <a:latin typeface="Times New Roman"/>
                        <a:ea typeface="新細明體"/>
                      </a:endParaRPr>
                    </a:p>
                  </a:txBody>
                  <a:tcPr marL="17780" marR="17780" marT="0" marB="0" anchor="ctr"/>
                </a:tc>
                <a:tc rowSpan="2">
                  <a:txBody>
                    <a:bodyPr/>
                    <a:lstStyle/>
                    <a:p>
                      <a:pPr algn="ctr">
                        <a:lnSpc>
                          <a:spcPts val="1795"/>
                        </a:lnSpc>
                        <a:spcAft>
                          <a:spcPts val="0"/>
                        </a:spcAft>
                      </a:pPr>
                      <a:r>
                        <a:rPr lang="en-US" sz="2000" kern="100" dirty="0" smtClean="0">
                          <a:effectLst/>
                          <a:latin typeface="標楷體"/>
                          <a:ea typeface="新細明體"/>
                        </a:rPr>
                        <a:t>3/16</a:t>
                      </a:r>
                    </a:p>
                    <a:p>
                      <a:pPr algn="ctr">
                        <a:lnSpc>
                          <a:spcPts val="1795"/>
                        </a:lnSpc>
                        <a:spcAft>
                          <a:spcPts val="0"/>
                        </a:spcAft>
                      </a:pPr>
                      <a:r>
                        <a:rPr lang="zh-TW" sz="2000" kern="100" dirty="0" smtClean="0">
                          <a:solidFill>
                            <a:srgbClr val="000000"/>
                          </a:solidFill>
                          <a:effectLst/>
                          <a:latin typeface="Times New Roman"/>
                          <a:ea typeface="標楷體"/>
                        </a:rPr>
                        <a:t>（</a:t>
                      </a:r>
                      <a:r>
                        <a:rPr lang="zh-TW" sz="2000" kern="100" dirty="0">
                          <a:solidFill>
                            <a:srgbClr val="000000"/>
                          </a:solidFill>
                          <a:effectLst/>
                          <a:latin typeface="Times New Roman"/>
                          <a:ea typeface="標楷體"/>
                        </a:rPr>
                        <a:t>星期四）</a:t>
                      </a:r>
                      <a:endParaRPr lang="zh-TW" sz="2000" kern="100" dirty="0">
                        <a:effectLst/>
                        <a:latin typeface="Times New Roman"/>
                        <a:ea typeface="新細明體"/>
                      </a:endParaRPr>
                    </a:p>
                    <a:p>
                      <a:pPr algn="ctr">
                        <a:lnSpc>
                          <a:spcPts val="1795"/>
                        </a:lnSpc>
                        <a:spcAft>
                          <a:spcPts val="0"/>
                        </a:spcAft>
                      </a:pPr>
                      <a:r>
                        <a:rPr lang="en-US" sz="2000" kern="100" dirty="0">
                          <a:solidFill>
                            <a:srgbClr val="000000"/>
                          </a:solidFill>
                          <a:effectLst/>
                          <a:latin typeface="標楷體"/>
                          <a:ea typeface="新細明體"/>
                        </a:rPr>
                        <a:t>09</a:t>
                      </a:r>
                      <a:r>
                        <a:rPr lang="zh-TW" sz="2000" kern="100" dirty="0">
                          <a:solidFill>
                            <a:srgbClr val="000000"/>
                          </a:solidFill>
                          <a:effectLst/>
                          <a:latin typeface="Times New Roman"/>
                          <a:ea typeface="標楷體"/>
                        </a:rPr>
                        <a:t>：</a:t>
                      </a:r>
                      <a:r>
                        <a:rPr lang="en-US" sz="2000" kern="100" dirty="0">
                          <a:solidFill>
                            <a:srgbClr val="000000"/>
                          </a:solidFill>
                          <a:effectLst/>
                          <a:latin typeface="Times New Roman"/>
                          <a:ea typeface="標楷體"/>
                        </a:rPr>
                        <a:t>00 </a:t>
                      </a:r>
                      <a:endParaRPr lang="en-US" sz="2000" kern="100" dirty="0" smtClean="0">
                        <a:solidFill>
                          <a:srgbClr val="000000"/>
                        </a:solidFill>
                        <a:effectLst/>
                        <a:latin typeface="Times New Roman"/>
                        <a:ea typeface="標楷體"/>
                      </a:endParaRPr>
                    </a:p>
                    <a:p>
                      <a:pPr algn="ctr">
                        <a:lnSpc>
                          <a:spcPts val="1795"/>
                        </a:lnSpc>
                        <a:spcAft>
                          <a:spcPts val="0"/>
                        </a:spcAft>
                      </a:pPr>
                      <a:r>
                        <a:rPr lang="en-US" sz="2000" kern="100" dirty="0" smtClean="0">
                          <a:solidFill>
                            <a:srgbClr val="000000"/>
                          </a:solidFill>
                          <a:effectLst/>
                          <a:latin typeface="Times New Roman"/>
                          <a:ea typeface="標楷體"/>
                        </a:rPr>
                        <a:t>~ </a:t>
                      </a:r>
                      <a:r>
                        <a:rPr lang="en-US" sz="2000" kern="100" dirty="0">
                          <a:solidFill>
                            <a:srgbClr val="000000"/>
                          </a:solidFill>
                          <a:effectLst/>
                          <a:latin typeface="Times New Roman"/>
                          <a:ea typeface="標楷體"/>
                        </a:rPr>
                        <a:t>15</a:t>
                      </a:r>
                      <a:r>
                        <a:rPr lang="zh-TW" sz="2000" kern="100" dirty="0">
                          <a:solidFill>
                            <a:srgbClr val="000000"/>
                          </a:solidFill>
                          <a:effectLst/>
                          <a:latin typeface="Times New Roman"/>
                          <a:ea typeface="標楷體"/>
                        </a:rPr>
                        <a:t>：</a:t>
                      </a:r>
                      <a:r>
                        <a:rPr lang="en-US" sz="2000" kern="100" dirty="0">
                          <a:solidFill>
                            <a:srgbClr val="000000"/>
                          </a:solidFill>
                          <a:effectLst/>
                          <a:latin typeface="Times New Roman"/>
                          <a:ea typeface="標楷體"/>
                        </a:rPr>
                        <a:t>00</a:t>
                      </a:r>
                      <a:endParaRPr lang="zh-TW" sz="2000" kern="100" dirty="0">
                        <a:effectLst/>
                        <a:latin typeface="Times New Roman"/>
                        <a:ea typeface="新細明體"/>
                      </a:endParaRPr>
                    </a:p>
                  </a:txBody>
                  <a:tcPr marL="17780" marR="17780" marT="0" marB="0" anchor="ctr"/>
                </a:tc>
              </a:tr>
              <a:tr h="795200">
                <a:tc vMerge="1">
                  <a:txBody>
                    <a:bodyPr/>
                    <a:lstStyle/>
                    <a:p>
                      <a:endParaRPr lang="zh-TW" altLang="en-US"/>
                    </a:p>
                  </a:txBody>
                  <a:tcPr/>
                </a:tc>
                <a:tc vMerge="1">
                  <a:txBody>
                    <a:bodyPr/>
                    <a:lstStyle/>
                    <a:p>
                      <a:endParaRPr lang="zh-TW" altLang="en-US"/>
                    </a:p>
                  </a:txBody>
                  <a:tcPr/>
                </a:tc>
                <a:tc>
                  <a:txBody>
                    <a:bodyPr/>
                    <a:lstStyle/>
                    <a:p>
                      <a:pPr algn="ctr">
                        <a:lnSpc>
                          <a:spcPts val="1795"/>
                        </a:lnSpc>
                        <a:spcAft>
                          <a:spcPts val="0"/>
                        </a:spcAft>
                      </a:pPr>
                      <a:r>
                        <a:rPr lang="en-US" sz="2000" kern="100">
                          <a:effectLst/>
                          <a:latin typeface="標楷體"/>
                          <a:ea typeface="新細明體"/>
                        </a:rPr>
                        <a:t>13</a:t>
                      </a:r>
                      <a:r>
                        <a:rPr lang="zh-TW" sz="2000" kern="100">
                          <a:effectLst/>
                          <a:latin typeface="Times New Roman"/>
                          <a:ea typeface="標楷體"/>
                        </a:rPr>
                        <a:t>：</a:t>
                      </a:r>
                      <a:r>
                        <a:rPr lang="en-US" sz="2000" kern="100">
                          <a:effectLst/>
                          <a:latin typeface="Times New Roman"/>
                          <a:ea typeface="標楷體"/>
                        </a:rPr>
                        <a:t>00 ~ 16</a:t>
                      </a:r>
                      <a:r>
                        <a:rPr lang="zh-TW" sz="2000" kern="100">
                          <a:effectLst/>
                          <a:latin typeface="Times New Roman"/>
                          <a:ea typeface="標楷體"/>
                        </a:rPr>
                        <a:t>：</a:t>
                      </a:r>
                      <a:r>
                        <a:rPr lang="en-US" sz="2000" kern="100">
                          <a:effectLst/>
                          <a:latin typeface="Times New Roman"/>
                          <a:ea typeface="標楷體"/>
                        </a:rPr>
                        <a:t>00</a:t>
                      </a:r>
                      <a:endParaRPr lang="zh-TW" sz="2000" kern="100">
                        <a:effectLst/>
                        <a:latin typeface="Times New Roman"/>
                        <a:ea typeface="新細明體"/>
                      </a:endParaRPr>
                    </a:p>
                  </a:txBody>
                  <a:tcPr marL="17780" marR="17780" marT="0" marB="0" anchor="ctr"/>
                </a:tc>
                <a:tc>
                  <a:txBody>
                    <a:bodyPr/>
                    <a:lstStyle/>
                    <a:p>
                      <a:pPr algn="ctr">
                        <a:lnSpc>
                          <a:spcPts val="1795"/>
                        </a:lnSpc>
                        <a:spcAft>
                          <a:spcPts val="0"/>
                        </a:spcAft>
                      </a:pPr>
                      <a:r>
                        <a:rPr lang="zh-TW" sz="2000" kern="100" dirty="0">
                          <a:effectLst/>
                          <a:latin typeface="Times New Roman"/>
                          <a:ea typeface="標楷體"/>
                        </a:rPr>
                        <a:t>文山區、</a:t>
                      </a:r>
                      <a:r>
                        <a:rPr lang="zh-TW" sz="2000" kern="100" dirty="0" smtClean="0">
                          <a:effectLst/>
                          <a:latin typeface="Times New Roman"/>
                          <a:ea typeface="標楷體"/>
                        </a:rPr>
                        <a:t>內湖區</a:t>
                      </a:r>
                      <a:endParaRPr lang="en-US" altLang="zh-TW" sz="2000" kern="100" dirty="0" smtClean="0">
                        <a:effectLst/>
                        <a:latin typeface="Times New Roman"/>
                        <a:ea typeface="標楷體"/>
                      </a:endParaRPr>
                    </a:p>
                    <a:p>
                      <a:pPr algn="ctr">
                        <a:lnSpc>
                          <a:spcPts val="1795"/>
                        </a:lnSpc>
                        <a:spcAft>
                          <a:spcPts val="0"/>
                        </a:spcAft>
                      </a:pPr>
                      <a:r>
                        <a:rPr lang="zh-TW" sz="2000" kern="100" dirty="0" smtClean="0">
                          <a:effectLst/>
                          <a:latin typeface="Times New Roman"/>
                          <a:ea typeface="標楷體"/>
                        </a:rPr>
                        <a:t>信義區</a:t>
                      </a:r>
                      <a:r>
                        <a:rPr lang="zh-TW" sz="2000" kern="100" dirty="0">
                          <a:effectLst/>
                          <a:latin typeface="Times New Roman"/>
                          <a:ea typeface="標楷體"/>
                        </a:rPr>
                        <a:t>、</a:t>
                      </a:r>
                      <a:r>
                        <a:rPr lang="zh-TW" sz="2000" kern="100" dirty="0" smtClean="0">
                          <a:effectLst/>
                          <a:latin typeface="Times New Roman"/>
                          <a:ea typeface="標楷體"/>
                        </a:rPr>
                        <a:t>松山區</a:t>
                      </a:r>
                      <a:endParaRPr lang="en-US" altLang="zh-TW" sz="2000" kern="100" dirty="0" smtClean="0">
                        <a:effectLst/>
                        <a:latin typeface="Times New Roman"/>
                        <a:ea typeface="標楷體"/>
                      </a:endParaRPr>
                    </a:p>
                    <a:p>
                      <a:pPr algn="ctr">
                        <a:lnSpc>
                          <a:spcPts val="1795"/>
                        </a:lnSpc>
                        <a:spcAft>
                          <a:spcPts val="0"/>
                        </a:spcAft>
                      </a:pPr>
                      <a:r>
                        <a:rPr lang="zh-TW" sz="2000" kern="100" dirty="0" smtClean="0">
                          <a:effectLst/>
                          <a:latin typeface="Times New Roman"/>
                          <a:ea typeface="標楷體"/>
                        </a:rPr>
                        <a:t>大安區</a:t>
                      </a:r>
                      <a:r>
                        <a:rPr lang="zh-TW" sz="2000" kern="100" dirty="0">
                          <a:effectLst/>
                          <a:latin typeface="Times New Roman"/>
                          <a:ea typeface="標楷體"/>
                        </a:rPr>
                        <a:t>、南港區</a:t>
                      </a:r>
                      <a:endParaRPr lang="zh-TW" sz="2000" kern="100" dirty="0">
                        <a:effectLst/>
                        <a:latin typeface="Times New Roman"/>
                        <a:ea typeface="新細明體"/>
                      </a:endParaRPr>
                    </a:p>
                  </a:txBody>
                  <a:tcPr marL="17780" marR="17780" marT="0" marB="0" anchor="ctr"/>
                </a:tc>
                <a:tc vMerge="1">
                  <a:txBody>
                    <a:bodyPr/>
                    <a:lstStyle/>
                    <a:p>
                      <a:endParaRPr lang="zh-TW" altLang="en-US"/>
                    </a:p>
                  </a:txBody>
                  <a:tcPr/>
                </a:tc>
              </a:tr>
              <a:tr h="795200">
                <a:tc rowSpan="2">
                  <a:txBody>
                    <a:bodyPr/>
                    <a:lstStyle/>
                    <a:p>
                      <a:pPr>
                        <a:lnSpc>
                          <a:spcPts val="1795"/>
                        </a:lnSpc>
                        <a:spcAft>
                          <a:spcPts val="0"/>
                        </a:spcAft>
                      </a:pPr>
                      <a:r>
                        <a:rPr lang="zh-TW" sz="2000" kern="100">
                          <a:effectLst/>
                          <a:latin typeface="Times New Roman"/>
                          <a:ea typeface="標楷體"/>
                        </a:rPr>
                        <a:t>國中、</a:t>
                      </a:r>
                      <a:endParaRPr lang="zh-TW" sz="2000" kern="100">
                        <a:effectLst/>
                        <a:latin typeface="Times New Roman"/>
                        <a:ea typeface="新細明體"/>
                      </a:endParaRPr>
                    </a:p>
                    <a:p>
                      <a:pPr>
                        <a:lnSpc>
                          <a:spcPts val="1795"/>
                        </a:lnSpc>
                        <a:spcAft>
                          <a:spcPts val="0"/>
                        </a:spcAft>
                      </a:pPr>
                      <a:r>
                        <a:rPr lang="zh-TW" sz="2000" kern="100">
                          <a:effectLst/>
                          <a:latin typeface="Times New Roman"/>
                          <a:ea typeface="標楷體"/>
                        </a:rPr>
                        <a:t>高中職</a:t>
                      </a:r>
                      <a:endParaRPr lang="zh-TW" sz="2000" kern="100">
                        <a:effectLst/>
                        <a:latin typeface="Times New Roman"/>
                        <a:ea typeface="新細明體"/>
                      </a:endParaRPr>
                    </a:p>
                  </a:txBody>
                  <a:tcPr marL="17780" marR="17780" marT="0" marB="0" anchor="ctr"/>
                </a:tc>
                <a:tc rowSpan="2">
                  <a:txBody>
                    <a:bodyPr/>
                    <a:lstStyle/>
                    <a:p>
                      <a:pPr algn="ctr">
                        <a:lnSpc>
                          <a:spcPts val="1795"/>
                        </a:lnSpc>
                        <a:spcAft>
                          <a:spcPts val="0"/>
                        </a:spcAft>
                      </a:pPr>
                      <a:r>
                        <a:rPr lang="en-US" sz="2000" kern="100">
                          <a:effectLst/>
                          <a:latin typeface="標楷體"/>
                          <a:ea typeface="新細明體"/>
                        </a:rPr>
                        <a:t>3/16</a:t>
                      </a:r>
                      <a:endParaRPr lang="zh-TW" sz="2000" kern="100">
                        <a:effectLst/>
                        <a:latin typeface="Times New Roman"/>
                        <a:ea typeface="新細明體"/>
                      </a:endParaRPr>
                    </a:p>
                    <a:p>
                      <a:pPr algn="ctr">
                        <a:lnSpc>
                          <a:spcPts val="1795"/>
                        </a:lnSpc>
                        <a:spcAft>
                          <a:spcPts val="0"/>
                        </a:spcAft>
                      </a:pPr>
                      <a:r>
                        <a:rPr lang="zh-TW" sz="2000" kern="100" spc="-100">
                          <a:solidFill>
                            <a:srgbClr val="000000"/>
                          </a:solidFill>
                          <a:effectLst/>
                          <a:latin typeface="Times New Roman"/>
                          <a:ea typeface="標楷體"/>
                        </a:rPr>
                        <a:t>（星期四）</a:t>
                      </a:r>
                      <a:endParaRPr lang="zh-TW" sz="2000" kern="100">
                        <a:effectLst/>
                        <a:latin typeface="Times New Roman"/>
                        <a:ea typeface="新細明體"/>
                      </a:endParaRPr>
                    </a:p>
                  </a:txBody>
                  <a:tcPr marL="17780" marR="17780" marT="0" marB="0" anchor="ctr"/>
                </a:tc>
                <a:tc>
                  <a:txBody>
                    <a:bodyPr/>
                    <a:lstStyle/>
                    <a:p>
                      <a:pPr algn="ctr">
                        <a:lnSpc>
                          <a:spcPts val="1795"/>
                        </a:lnSpc>
                        <a:spcAft>
                          <a:spcPts val="0"/>
                        </a:spcAft>
                      </a:pPr>
                      <a:r>
                        <a:rPr lang="en-US" sz="2000" kern="100">
                          <a:effectLst/>
                          <a:latin typeface="標楷體"/>
                          <a:ea typeface="新細明體"/>
                        </a:rPr>
                        <a:t>09</a:t>
                      </a:r>
                      <a:r>
                        <a:rPr lang="zh-TW" sz="2000" kern="100">
                          <a:effectLst/>
                          <a:latin typeface="Times New Roman"/>
                          <a:ea typeface="標楷體"/>
                        </a:rPr>
                        <a:t>：</a:t>
                      </a:r>
                      <a:r>
                        <a:rPr lang="en-US" sz="2000" kern="100">
                          <a:effectLst/>
                          <a:latin typeface="Times New Roman"/>
                          <a:ea typeface="標楷體"/>
                        </a:rPr>
                        <a:t>00 ~ 12</a:t>
                      </a:r>
                      <a:r>
                        <a:rPr lang="zh-TW" sz="2000" kern="100">
                          <a:effectLst/>
                          <a:latin typeface="Times New Roman"/>
                          <a:ea typeface="標楷體"/>
                        </a:rPr>
                        <a:t>：</a:t>
                      </a:r>
                      <a:r>
                        <a:rPr lang="en-US" sz="2000" kern="100">
                          <a:effectLst/>
                          <a:latin typeface="Times New Roman"/>
                          <a:ea typeface="標楷體"/>
                        </a:rPr>
                        <a:t>00</a:t>
                      </a:r>
                      <a:endParaRPr lang="zh-TW" sz="2000" kern="100">
                        <a:effectLst/>
                        <a:latin typeface="Times New Roman"/>
                        <a:ea typeface="新細明體"/>
                      </a:endParaRPr>
                    </a:p>
                  </a:txBody>
                  <a:tcPr marL="17780" marR="17780" marT="0" marB="0" anchor="ctr"/>
                </a:tc>
                <a:tc>
                  <a:txBody>
                    <a:bodyPr/>
                    <a:lstStyle/>
                    <a:p>
                      <a:pPr algn="ctr">
                        <a:lnSpc>
                          <a:spcPts val="1795"/>
                        </a:lnSpc>
                        <a:spcAft>
                          <a:spcPts val="0"/>
                        </a:spcAft>
                      </a:pPr>
                      <a:r>
                        <a:rPr lang="zh-TW" sz="2000" kern="100" dirty="0">
                          <a:effectLst/>
                          <a:latin typeface="Times New Roman"/>
                          <a:ea typeface="標楷體"/>
                        </a:rPr>
                        <a:t>大同區、</a:t>
                      </a:r>
                      <a:r>
                        <a:rPr lang="zh-TW" sz="2000" kern="100" dirty="0" smtClean="0">
                          <a:effectLst/>
                          <a:latin typeface="Times New Roman"/>
                          <a:ea typeface="標楷體"/>
                        </a:rPr>
                        <a:t>士林區</a:t>
                      </a:r>
                      <a:endParaRPr lang="en-US" altLang="zh-TW" sz="2000" kern="100" dirty="0" smtClean="0">
                        <a:effectLst/>
                        <a:latin typeface="Times New Roman"/>
                        <a:ea typeface="標楷體"/>
                      </a:endParaRPr>
                    </a:p>
                    <a:p>
                      <a:pPr algn="ctr">
                        <a:lnSpc>
                          <a:spcPts val="1795"/>
                        </a:lnSpc>
                        <a:spcAft>
                          <a:spcPts val="0"/>
                        </a:spcAft>
                      </a:pPr>
                      <a:r>
                        <a:rPr lang="zh-TW" sz="2000" kern="100" dirty="0" smtClean="0">
                          <a:effectLst/>
                          <a:latin typeface="Times New Roman"/>
                          <a:ea typeface="標楷體"/>
                        </a:rPr>
                        <a:t>萬華區</a:t>
                      </a:r>
                      <a:r>
                        <a:rPr lang="zh-TW" sz="2000" kern="100" dirty="0">
                          <a:effectLst/>
                          <a:latin typeface="Times New Roman"/>
                          <a:ea typeface="標楷體"/>
                        </a:rPr>
                        <a:t>、</a:t>
                      </a:r>
                      <a:r>
                        <a:rPr lang="zh-TW" sz="2000" kern="100" dirty="0" smtClean="0">
                          <a:effectLst/>
                          <a:latin typeface="Times New Roman"/>
                          <a:ea typeface="標楷體"/>
                        </a:rPr>
                        <a:t>中正區</a:t>
                      </a:r>
                      <a:endParaRPr lang="en-US" altLang="zh-TW" sz="2000" kern="100" dirty="0" smtClean="0">
                        <a:effectLst/>
                        <a:latin typeface="Times New Roman"/>
                        <a:ea typeface="標楷體"/>
                      </a:endParaRPr>
                    </a:p>
                    <a:p>
                      <a:pPr algn="ctr">
                        <a:lnSpc>
                          <a:spcPts val="1795"/>
                        </a:lnSpc>
                        <a:spcAft>
                          <a:spcPts val="0"/>
                        </a:spcAft>
                      </a:pPr>
                      <a:r>
                        <a:rPr lang="zh-TW" sz="2000" kern="100" dirty="0" smtClean="0">
                          <a:effectLst/>
                          <a:latin typeface="Times New Roman"/>
                          <a:ea typeface="標楷體"/>
                        </a:rPr>
                        <a:t>北投區</a:t>
                      </a:r>
                      <a:r>
                        <a:rPr lang="zh-TW" sz="2000" kern="100" dirty="0">
                          <a:effectLst/>
                          <a:latin typeface="Times New Roman"/>
                          <a:ea typeface="標楷體"/>
                        </a:rPr>
                        <a:t>、中山區</a:t>
                      </a:r>
                      <a:endParaRPr lang="zh-TW" sz="2000" kern="100" dirty="0">
                        <a:effectLst/>
                        <a:latin typeface="Times New Roman"/>
                        <a:ea typeface="新細明體"/>
                      </a:endParaRPr>
                    </a:p>
                  </a:txBody>
                  <a:tcPr marL="17780" marR="17780" marT="0" marB="0" anchor="ctr"/>
                </a:tc>
                <a:tc rowSpan="2">
                  <a:txBody>
                    <a:bodyPr/>
                    <a:lstStyle/>
                    <a:p>
                      <a:pPr algn="ctr">
                        <a:lnSpc>
                          <a:spcPts val="1795"/>
                        </a:lnSpc>
                        <a:spcAft>
                          <a:spcPts val="0"/>
                        </a:spcAft>
                      </a:pPr>
                      <a:r>
                        <a:rPr lang="en-US" sz="2000" kern="100" dirty="0" smtClean="0">
                          <a:effectLst/>
                          <a:latin typeface="標楷體"/>
                          <a:ea typeface="新細明體"/>
                        </a:rPr>
                        <a:t>3/17</a:t>
                      </a:r>
                    </a:p>
                    <a:p>
                      <a:pPr algn="ctr">
                        <a:lnSpc>
                          <a:spcPts val="1795"/>
                        </a:lnSpc>
                        <a:spcAft>
                          <a:spcPts val="0"/>
                        </a:spcAft>
                      </a:pPr>
                      <a:r>
                        <a:rPr lang="zh-TW" sz="2000" kern="100" dirty="0" smtClean="0">
                          <a:solidFill>
                            <a:srgbClr val="000000"/>
                          </a:solidFill>
                          <a:effectLst/>
                          <a:latin typeface="Times New Roman"/>
                          <a:ea typeface="標楷體"/>
                        </a:rPr>
                        <a:t>（</a:t>
                      </a:r>
                      <a:r>
                        <a:rPr lang="zh-TW" sz="2000" kern="100" dirty="0">
                          <a:solidFill>
                            <a:srgbClr val="000000"/>
                          </a:solidFill>
                          <a:effectLst/>
                          <a:latin typeface="Times New Roman"/>
                          <a:ea typeface="標楷體"/>
                        </a:rPr>
                        <a:t>星期五）</a:t>
                      </a:r>
                      <a:endParaRPr lang="zh-TW" sz="2000" kern="100" dirty="0">
                        <a:effectLst/>
                        <a:latin typeface="Times New Roman"/>
                        <a:ea typeface="新細明體"/>
                      </a:endParaRPr>
                    </a:p>
                    <a:p>
                      <a:pPr algn="ctr">
                        <a:lnSpc>
                          <a:spcPts val="1795"/>
                        </a:lnSpc>
                        <a:spcAft>
                          <a:spcPts val="0"/>
                        </a:spcAft>
                      </a:pPr>
                      <a:r>
                        <a:rPr lang="en-US" sz="2000" kern="100" dirty="0">
                          <a:solidFill>
                            <a:srgbClr val="000000"/>
                          </a:solidFill>
                          <a:effectLst/>
                          <a:latin typeface="標楷體"/>
                          <a:ea typeface="新細明體"/>
                        </a:rPr>
                        <a:t>09</a:t>
                      </a:r>
                      <a:r>
                        <a:rPr lang="zh-TW" sz="2000" kern="100" dirty="0">
                          <a:solidFill>
                            <a:srgbClr val="000000"/>
                          </a:solidFill>
                          <a:effectLst/>
                          <a:latin typeface="Times New Roman"/>
                          <a:ea typeface="標楷體"/>
                        </a:rPr>
                        <a:t>：</a:t>
                      </a:r>
                      <a:r>
                        <a:rPr lang="en-US" sz="2000" kern="100" dirty="0">
                          <a:solidFill>
                            <a:srgbClr val="000000"/>
                          </a:solidFill>
                          <a:effectLst/>
                          <a:latin typeface="Times New Roman"/>
                          <a:ea typeface="標楷體"/>
                        </a:rPr>
                        <a:t>00 </a:t>
                      </a:r>
                      <a:endParaRPr lang="en-US" sz="2000" kern="100" dirty="0" smtClean="0">
                        <a:solidFill>
                          <a:srgbClr val="000000"/>
                        </a:solidFill>
                        <a:effectLst/>
                        <a:latin typeface="Times New Roman"/>
                        <a:ea typeface="標楷體"/>
                      </a:endParaRPr>
                    </a:p>
                    <a:p>
                      <a:pPr algn="ctr">
                        <a:lnSpc>
                          <a:spcPts val="1795"/>
                        </a:lnSpc>
                        <a:spcAft>
                          <a:spcPts val="0"/>
                        </a:spcAft>
                      </a:pPr>
                      <a:r>
                        <a:rPr lang="en-US" sz="2000" kern="100" dirty="0" smtClean="0">
                          <a:solidFill>
                            <a:srgbClr val="000000"/>
                          </a:solidFill>
                          <a:effectLst/>
                          <a:latin typeface="Times New Roman"/>
                          <a:ea typeface="標楷體"/>
                        </a:rPr>
                        <a:t>~ </a:t>
                      </a:r>
                      <a:r>
                        <a:rPr lang="en-US" sz="2000" kern="100" dirty="0">
                          <a:solidFill>
                            <a:srgbClr val="000000"/>
                          </a:solidFill>
                          <a:effectLst/>
                          <a:latin typeface="Times New Roman"/>
                          <a:ea typeface="標楷體"/>
                        </a:rPr>
                        <a:t>15</a:t>
                      </a:r>
                      <a:r>
                        <a:rPr lang="zh-TW" sz="2000" kern="100" dirty="0">
                          <a:solidFill>
                            <a:srgbClr val="000000"/>
                          </a:solidFill>
                          <a:effectLst/>
                          <a:latin typeface="Times New Roman"/>
                          <a:ea typeface="標楷體"/>
                        </a:rPr>
                        <a:t>：</a:t>
                      </a:r>
                      <a:r>
                        <a:rPr lang="en-US" sz="2000" kern="100" dirty="0">
                          <a:solidFill>
                            <a:srgbClr val="000000"/>
                          </a:solidFill>
                          <a:effectLst/>
                          <a:latin typeface="Times New Roman"/>
                          <a:ea typeface="標楷體"/>
                        </a:rPr>
                        <a:t>00</a:t>
                      </a:r>
                      <a:endParaRPr lang="zh-TW" sz="2000" kern="100" dirty="0">
                        <a:effectLst/>
                        <a:latin typeface="Times New Roman"/>
                        <a:ea typeface="新細明體"/>
                      </a:endParaRPr>
                    </a:p>
                  </a:txBody>
                  <a:tcPr marL="17780" marR="17780" marT="0" marB="0" anchor="ctr"/>
                </a:tc>
              </a:tr>
              <a:tr h="712366">
                <a:tc vMerge="1">
                  <a:txBody>
                    <a:bodyPr/>
                    <a:lstStyle/>
                    <a:p>
                      <a:endParaRPr lang="zh-TW" altLang="en-US"/>
                    </a:p>
                  </a:txBody>
                  <a:tcPr/>
                </a:tc>
                <a:tc vMerge="1">
                  <a:txBody>
                    <a:bodyPr/>
                    <a:lstStyle/>
                    <a:p>
                      <a:endParaRPr lang="zh-TW" altLang="en-US"/>
                    </a:p>
                  </a:txBody>
                  <a:tcPr/>
                </a:tc>
                <a:tc>
                  <a:txBody>
                    <a:bodyPr/>
                    <a:lstStyle/>
                    <a:p>
                      <a:pPr algn="ctr">
                        <a:lnSpc>
                          <a:spcPts val="1795"/>
                        </a:lnSpc>
                        <a:spcAft>
                          <a:spcPts val="0"/>
                        </a:spcAft>
                      </a:pPr>
                      <a:r>
                        <a:rPr lang="en-US" sz="2000" kern="100">
                          <a:effectLst/>
                          <a:latin typeface="標楷體"/>
                          <a:ea typeface="新細明體"/>
                        </a:rPr>
                        <a:t>13</a:t>
                      </a:r>
                      <a:r>
                        <a:rPr lang="zh-TW" sz="2000" kern="100">
                          <a:effectLst/>
                          <a:latin typeface="Times New Roman"/>
                          <a:ea typeface="標楷體"/>
                        </a:rPr>
                        <a:t>：</a:t>
                      </a:r>
                      <a:r>
                        <a:rPr lang="en-US" sz="2000" kern="100">
                          <a:effectLst/>
                          <a:latin typeface="Times New Roman"/>
                          <a:ea typeface="標楷體"/>
                        </a:rPr>
                        <a:t>00 ~ 16</a:t>
                      </a:r>
                      <a:r>
                        <a:rPr lang="zh-TW" sz="2000" kern="100">
                          <a:effectLst/>
                          <a:latin typeface="Times New Roman"/>
                          <a:ea typeface="標楷體"/>
                        </a:rPr>
                        <a:t>：</a:t>
                      </a:r>
                      <a:r>
                        <a:rPr lang="en-US" sz="2000" kern="100">
                          <a:effectLst/>
                          <a:latin typeface="Times New Roman"/>
                          <a:ea typeface="標楷體"/>
                        </a:rPr>
                        <a:t>00</a:t>
                      </a:r>
                      <a:endParaRPr lang="zh-TW" sz="2000" kern="100">
                        <a:effectLst/>
                        <a:latin typeface="Times New Roman"/>
                        <a:ea typeface="新細明體"/>
                      </a:endParaRPr>
                    </a:p>
                  </a:txBody>
                  <a:tcPr marL="17780" marR="17780" marT="0" marB="0" anchor="ctr"/>
                </a:tc>
                <a:tc>
                  <a:txBody>
                    <a:bodyPr/>
                    <a:lstStyle/>
                    <a:p>
                      <a:pPr algn="ctr">
                        <a:lnSpc>
                          <a:spcPts val="1795"/>
                        </a:lnSpc>
                        <a:spcAft>
                          <a:spcPts val="0"/>
                        </a:spcAft>
                      </a:pPr>
                      <a:r>
                        <a:rPr lang="zh-TW" sz="2000" kern="100" dirty="0">
                          <a:effectLst/>
                          <a:latin typeface="Times New Roman"/>
                          <a:ea typeface="標楷體"/>
                        </a:rPr>
                        <a:t>文山區、</a:t>
                      </a:r>
                      <a:r>
                        <a:rPr lang="zh-TW" sz="2000" kern="100" dirty="0" smtClean="0">
                          <a:effectLst/>
                          <a:latin typeface="Times New Roman"/>
                          <a:ea typeface="標楷體"/>
                        </a:rPr>
                        <a:t>內湖區</a:t>
                      </a:r>
                      <a:endParaRPr lang="en-US" altLang="zh-TW" sz="2000" kern="100" dirty="0" smtClean="0">
                        <a:effectLst/>
                        <a:latin typeface="Times New Roman"/>
                        <a:ea typeface="標楷體"/>
                      </a:endParaRPr>
                    </a:p>
                    <a:p>
                      <a:pPr algn="ctr">
                        <a:lnSpc>
                          <a:spcPts val="1795"/>
                        </a:lnSpc>
                        <a:spcAft>
                          <a:spcPts val="0"/>
                        </a:spcAft>
                      </a:pPr>
                      <a:r>
                        <a:rPr lang="zh-TW" sz="2000" kern="100" dirty="0" smtClean="0">
                          <a:effectLst/>
                          <a:latin typeface="Times New Roman"/>
                          <a:ea typeface="標楷體"/>
                        </a:rPr>
                        <a:t>信義區</a:t>
                      </a:r>
                      <a:r>
                        <a:rPr lang="zh-TW" sz="2000" kern="100" dirty="0">
                          <a:effectLst/>
                          <a:latin typeface="Times New Roman"/>
                          <a:ea typeface="標楷體"/>
                        </a:rPr>
                        <a:t>、</a:t>
                      </a:r>
                      <a:r>
                        <a:rPr lang="zh-TW" sz="2000" kern="100" dirty="0" smtClean="0">
                          <a:effectLst/>
                          <a:latin typeface="Times New Roman"/>
                          <a:ea typeface="標楷體"/>
                        </a:rPr>
                        <a:t>松山區</a:t>
                      </a:r>
                      <a:endParaRPr lang="en-US" altLang="zh-TW" sz="2000" kern="100" dirty="0" smtClean="0">
                        <a:effectLst/>
                        <a:latin typeface="Times New Roman"/>
                        <a:ea typeface="標楷體"/>
                      </a:endParaRPr>
                    </a:p>
                    <a:p>
                      <a:pPr algn="ctr">
                        <a:lnSpc>
                          <a:spcPts val="1795"/>
                        </a:lnSpc>
                        <a:spcAft>
                          <a:spcPts val="0"/>
                        </a:spcAft>
                      </a:pPr>
                      <a:r>
                        <a:rPr lang="zh-TW" sz="2000" kern="100" dirty="0" smtClean="0">
                          <a:effectLst/>
                          <a:latin typeface="Times New Roman"/>
                          <a:ea typeface="標楷體"/>
                        </a:rPr>
                        <a:t>大安區</a:t>
                      </a:r>
                      <a:r>
                        <a:rPr lang="zh-TW" sz="2000" kern="100" dirty="0">
                          <a:effectLst/>
                          <a:latin typeface="Times New Roman"/>
                          <a:ea typeface="標楷體"/>
                        </a:rPr>
                        <a:t>、南港區</a:t>
                      </a:r>
                      <a:endParaRPr lang="zh-TW" sz="2000" kern="100" dirty="0">
                        <a:effectLst/>
                        <a:latin typeface="Times New Roman"/>
                        <a:ea typeface="新細明體"/>
                      </a:endParaRPr>
                    </a:p>
                  </a:txBody>
                  <a:tcPr marL="17780" marR="17780" marT="0" marB="0" anchor="ctr"/>
                </a:tc>
                <a:tc vMerge="1">
                  <a:txBody>
                    <a:bodyPr/>
                    <a:lstStyle/>
                    <a:p>
                      <a:endParaRPr lang="zh-TW" altLang="en-US"/>
                    </a:p>
                  </a:txBody>
                  <a:tcPr/>
                </a:tc>
              </a:tr>
            </a:tbl>
          </a:graphicData>
        </a:graphic>
      </p:graphicFrame>
    </p:spTree>
    <p:extLst>
      <p:ext uri="{BB962C8B-B14F-4D97-AF65-F5344CB8AC3E}">
        <p14:creationId xmlns:p14="http://schemas.microsoft.com/office/powerpoint/2010/main" val="325957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46567" y="331948"/>
            <a:ext cx="8229600" cy="1143000"/>
          </a:xfrm>
        </p:spPr>
        <p:txBody>
          <a:bodyPr>
            <a:normAutofit/>
          </a:bodyPr>
          <a:lstStyle/>
          <a:p>
            <a:r>
              <a:rPr lang="zh-TW" altLang="en-US" sz="4400" dirty="0" smtClean="0"/>
              <a:t>工作</a:t>
            </a:r>
            <a:r>
              <a:rPr lang="zh-TW" altLang="en-US" sz="4400" dirty="0"/>
              <a:t>報告（</a:t>
            </a:r>
            <a:r>
              <a:rPr lang="en-US" altLang="zh-TW" sz="4400" dirty="0" smtClean="0"/>
              <a:t>P.2</a:t>
            </a:r>
            <a:r>
              <a:rPr lang="zh-TW" altLang="en-US" sz="4400" dirty="0" smtClean="0"/>
              <a:t>）</a:t>
            </a:r>
            <a:endParaRPr lang="zh-TW" altLang="en-US" sz="4400" dirty="0"/>
          </a:p>
        </p:txBody>
      </p:sp>
      <p:sp>
        <p:nvSpPr>
          <p:cNvPr id="3" name="內容版面配置區 2"/>
          <p:cNvSpPr>
            <a:spLocks noGrp="1"/>
          </p:cNvSpPr>
          <p:nvPr>
            <p:ph idx="1"/>
          </p:nvPr>
        </p:nvSpPr>
        <p:spPr/>
        <p:txBody>
          <a:bodyPr/>
          <a:lstStyle/>
          <a:p>
            <a:r>
              <a:rPr lang="en-US" altLang="zh-TW" dirty="0" smtClean="0">
                <a:latin typeface="+mj-ea"/>
                <a:ea typeface="+mj-ea"/>
              </a:rPr>
              <a:t>Logo</a:t>
            </a:r>
            <a:r>
              <a:rPr lang="zh-TW" altLang="en-US" dirty="0" smtClean="0">
                <a:latin typeface="+mj-ea"/>
                <a:ea typeface="+mj-ea"/>
              </a:rPr>
              <a:t>設計說明（</a:t>
            </a:r>
            <a:r>
              <a:rPr lang="en-US" altLang="zh-TW" dirty="0" smtClean="0">
                <a:latin typeface="+mj-ea"/>
                <a:ea typeface="+mj-ea"/>
              </a:rPr>
              <a:t>P.3</a:t>
            </a:r>
            <a:r>
              <a:rPr lang="zh-TW" altLang="en-US" dirty="0" smtClean="0">
                <a:latin typeface="+mj-ea"/>
                <a:ea typeface="+mj-ea"/>
              </a:rPr>
              <a:t>）</a:t>
            </a:r>
          </a:p>
          <a:p>
            <a:r>
              <a:rPr lang="zh-TW" altLang="en-US" dirty="0" smtClean="0">
                <a:latin typeface="+mj-ea"/>
                <a:ea typeface="+mj-ea"/>
              </a:rPr>
              <a:t>主要工作期程表說明（</a:t>
            </a:r>
            <a:r>
              <a:rPr lang="en-US" altLang="zh-TW" dirty="0" smtClean="0">
                <a:latin typeface="+mj-ea"/>
                <a:ea typeface="+mj-ea"/>
              </a:rPr>
              <a:t>P.4</a:t>
            </a:r>
            <a:r>
              <a:rPr lang="zh-TW" altLang="en-US" dirty="0" smtClean="0">
                <a:latin typeface="+mj-ea"/>
                <a:ea typeface="+mj-ea"/>
              </a:rPr>
              <a:t>）</a:t>
            </a:r>
          </a:p>
          <a:p>
            <a:r>
              <a:rPr lang="zh-TW" altLang="en-US" dirty="0" smtClean="0">
                <a:latin typeface="+mj-ea"/>
                <a:ea typeface="+mj-ea"/>
              </a:rPr>
              <a:t>修正條文對照表說明（</a:t>
            </a:r>
            <a:r>
              <a:rPr lang="en-US" altLang="zh-TW" dirty="0" smtClean="0">
                <a:latin typeface="+mj-ea"/>
                <a:ea typeface="+mj-ea"/>
              </a:rPr>
              <a:t>P.7</a:t>
            </a:r>
            <a:r>
              <a:rPr lang="zh-TW" altLang="en-US" dirty="0" smtClean="0">
                <a:latin typeface="+mj-ea"/>
                <a:ea typeface="+mj-ea"/>
              </a:rPr>
              <a:t>）</a:t>
            </a:r>
          </a:p>
          <a:p>
            <a:r>
              <a:rPr lang="zh-TW" altLang="en-US" dirty="0" smtClean="0">
                <a:latin typeface="+mj-ea"/>
                <a:ea typeface="+mj-ea"/>
              </a:rPr>
              <a:t>實施計畫說明（</a:t>
            </a:r>
            <a:r>
              <a:rPr lang="en-US" altLang="zh-TW" dirty="0" smtClean="0">
                <a:latin typeface="+mj-ea"/>
                <a:ea typeface="+mj-ea"/>
              </a:rPr>
              <a:t>P.9</a:t>
            </a:r>
            <a:r>
              <a:rPr lang="zh-TW" altLang="en-US" dirty="0" smtClean="0">
                <a:latin typeface="+mj-ea"/>
                <a:ea typeface="+mj-ea"/>
              </a:rPr>
              <a:t>）</a:t>
            </a:r>
          </a:p>
          <a:p>
            <a:r>
              <a:rPr lang="zh-TW" altLang="en-US" dirty="0" smtClean="0">
                <a:latin typeface="+mj-ea"/>
                <a:ea typeface="+mj-ea"/>
              </a:rPr>
              <a:t>各校可報名件數統計表說明（</a:t>
            </a:r>
            <a:r>
              <a:rPr lang="en-US" altLang="zh-TW" dirty="0" smtClean="0">
                <a:latin typeface="+mj-ea"/>
                <a:ea typeface="+mj-ea"/>
              </a:rPr>
              <a:t>P.49</a:t>
            </a:r>
            <a:r>
              <a:rPr lang="zh-TW" altLang="en-US" dirty="0" smtClean="0">
                <a:latin typeface="+mj-ea"/>
                <a:ea typeface="+mj-ea"/>
              </a:rPr>
              <a:t>）</a:t>
            </a:r>
          </a:p>
          <a:p>
            <a:r>
              <a:rPr lang="zh-TW" altLang="en-US" dirty="0" smtClean="0">
                <a:latin typeface="+mj-ea"/>
                <a:ea typeface="+mj-ea"/>
              </a:rPr>
              <a:t>競賽制服尺寸調查說明（</a:t>
            </a:r>
            <a:r>
              <a:rPr lang="en-US" altLang="zh-TW" dirty="0" smtClean="0">
                <a:latin typeface="+mj-ea"/>
                <a:ea typeface="+mj-ea"/>
              </a:rPr>
              <a:t>P.59</a:t>
            </a:r>
            <a:r>
              <a:rPr lang="zh-TW" altLang="en-US" dirty="0" smtClean="0">
                <a:latin typeface="+mj-ea"/>
                <a:ea typeface="+mj-ea"/>
              </a:rPr>
              <a:t>）</a:t>
            </a:r>
          </a:p>
          <a:p>
            <a:r>
              <a:rPr lang="zh-TW" altLang="en-US" dirty="0" smtClean="0">
                <a:latin typeface="+mj-ea"/>
                <a:ea typeface="+mj-ea"/>
              </a:rPr>
              <a:t>線上報名系統操作說明（</a:t>
            </a:r>
            <a:r>
              <a:rPr lang="en-US" altLang="zh-TW" dirty="0" smtClean="0">
                <a:latin typeface="+mj-ea"/>
                <a:ea typeface="+mj-ea"/>
              </a:rPr>
              <a:t>P.60</a:t>
            </a:r>
            <a:r>
              <a:rPr lang="zh-TW" altLang="en-US" dirty="0" smtClean="0">
                <a:latin typeface="+mj-ea"/>
                <a:ea typeface="+mj-ea"/>
              </a:rPr>
              <a:t>）</a:t>
            </a:r>
          </a:p>
          <a:p>
            <a:r>
              <a:rPr lang="zh-TW" altLang="en-US" dirty="0" smtClean="0">
                <a:latin typeface="+mj-ea"/>
                <a:ea typeface="+mj-ea"/>
              </a:rPr>
              <a:t>特優作品獎勵方案暨全國科展輔導計畫</a:t>
            </a:r>
          </a:p>
          <a:p>
            <a:endParaRPr lang="zh-TW" altLang="en-US" dirty="0"/>
          </a:p>
        </p:txBody>
      </p:sp>
    </p:spTree>
    <p:extLst>
      <p:ext uri="{BB962C8B-B14F-4D97-AF65-F5344CB8AC3E}">
        <p14:creationId xmlns:p14="http://schemas.microsoft.com/office/powerpoint/2010/main" val="36269987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400" dirty="0"/>
              <a:t>玖、辦理方式及日期（</a:t>
            </a:r>
            <a:r>
              <a:rPr lang="en-US" altLang="zh-TW" sz="4400" dirty="0" smtClean="0"/>
              <a:t>P.11-13</a:t>
            </a:r>
            <a:r>
              <a:rPr lang="zh-TW" altLang="en-US" sz="4400" dirty="0" smtClean="0"/>
              <a:t>）</a:t>
            </a:r>
            <a:endParaRPr lang="zh-TW" altLang="en-US" sz="4400" dirty="0"/>
          </a:p>
        </p:txBody>
      </p:sp>
      <p:sp>
        <p:nvSpPr>
          <p:cNvPr id="3" name="內容版面配置區 2"/>
          <p:cNvSpPr>
            <a:spLocks noGrp="1"/>
          </p:cNvSpPr>
          <p:nvPr>
            <p:ph idx="1"/>
          </p:nvPr>
        </p:nvSpPr>
        <p:spPr/>
        <p:txBody>
          <a:bodyPr/>
          <a:lstStyle/>
          <a:p>
            <a:pPr marL="0" indent="0">
              <a:buNone/>
            </a:pPr>
            <a:r>
              <a:rPr lang="en-US" altLang="zh-TW" dirty="0">
                <a:latin typeface="+mj-ea"/>
                <a:ea typeface="+mj-ea"/>
              </a:rPr>
              <a:t>3. </a:t>
            </a:r>
            <a:r>
              <a:rPr lang="zh-TW" altLang="en-US" dirty="0">
                <a:latin typeface="+mj-ea"/>
                <a:ea typeface="+mj-ea"/>
              </a:rPr>
              <a:t>各校請依行政區排定日期、時間於當日由承辦人員或指導老師親自送達承辦學校</a:t>
            </a:r>
            <a:r>
              <a:rPr lang="zh-TW" altLang="en-US" b="1" dirty="0">
                <a:solidFill>
                  <a:srgbClr val="FF0000"/>
                </a:solidFill>
                <a:latin typeface="+mj-ea"/>
                <a:ea typeface="+mj-ea"/>
              </a:rPr>
              <a:t>石牌國中</a:t>
            </a:r>
            <a:r>
              <a:rPr lang="en-US" altLang="zh-TW" b="1" dirty="0">
                <a:solidFill>
                  <a:srgbClr val="FF0000"/>
                </a:solidFill>
                <a:latin typeface="+mj-ea"/>
                <a:ea typeface="+mj-ea"/>
              </a:rPr>
              <a:t>(</a:t>
            </a:r>
            <a:r>
              <a:rPr lang="zh-TW" altLang="en-US" b="1" dirty="0">
                <a:solidFill>
                  <a:srgbClr val="FF0000"/>
                </a:solidFill>
                <a:latin typeface="+mj-ea"/>
                <a:ea typeface="+mj-ea"/>
              </a:rPr>
              <a:t>至善樓</a:t>
            </a:r>
            <a:r>
              <a:rPr lang="en-US" altLang="zh-TW" b="1" dirty="0">
                <a:solidFill>
                  <a:srgbClr val="FF0000"/>
                </a:solidFill>
                <a:latin typeface="+mj-ea"/>
                <a:ea typeface="+mj-ea"/>
              </a:rPr>
              <a:t>3</a:t>
            </a:r>
            <a:r>
              <a:rPr lang="zh-TW" altLang="en-US" b="1" dirty="0">
                <a:solidFill>
                  <a:srgbClr val="FF0000"/>
                </a:solidFill>
                <a:latin typeface="+mj-ea"/>
                <a:ea typeface="+mj-ea"/>
              </a:rPr>
              <a:t>樓學習資源中心</a:t>
            </a:r>
            <a:r>
              <a:rPr lang="en-US" altLang="zh-TW" b="1" dirty="0">
                <a:solidFill>
                  <a:srgbClr val="FF0000"/>
                </a:solidFill>
                <a:latin typeface="+mj-ea"/>
                <a:ea typeface="+mj-ea"/>
              </a:rPr>
              <a:t>)</a:t>
            </a:r>
            <a:r>
              <a:rPr lang="zh-TW" altLang="en-US" dirty="0">
                <a:latin typeface="+mj-ea"/>
                <a:ea typeface="+mj-ea"/>
              </a:rPr>
              <a:t>，逾時不予受理。完成送件後資料不得再作任何更改，亦不退件。</a:t>
            </a:r>
          </a:p>
          <a:p>
            <a:pPr marL="0" indent="0">
              <a:buNone/>
            </a:pPr>
            <a:r>
              <a:rPr lang="en-US" altLang="zh-TW" dirty="0">
                <a:latin typeface="+mj-ea"/>
                <a:ea typeface="+mj-ea"/>
              </a:rPr>
              <a:t>4. </a:t>
            </a:r>
            <a:r>
              <a:rPr lang="zh-TW" altLang="en-US" dirty="0">
                <a:latin typeface="+mj-ea"/>
                <a:ea typeface="+mj-ea"/>
              </a:rPr>
              <a:t>未於送件時間送達者，取消資格，且不得於次日補件。唯有已送件而須補件者准予次一工作日補件。</a:t>
            </a:r>
          </a:p>
          <a:p>
            <a:pPr marL="0" indent="0">
              <a:buNone/>
            </a:pPr>
            <a:r>
              <a:rPr lang="en-US" altLang="zh-TW" dirty="0">
                <a:latin typeface="+mj-ea"/>
                <a:ea typeface="+mj-ea"/>
              </a:rPr>
              <a:t>5. </a:t>
            </a:r>
            <a:r>
              <a:rPr lang="zh-TW" altLang="en-US" dirty="0">
                <a:latin typeface="+mj-ea"/>
                <a:ea typeface="+mj-ea"/>
              </a:rPr>
              <a:t>送件內容應包含作品送展表、作品說明書、校內作品件數統計表、作品切結書以及作品說明書電子檔，上述內容若未繳交視為未送件，次一工作日不得補件。</a:t>
            </a:r>
          </a:p>
          <a:p>
            <a:endParaRPr lang="zh-TW" altLang="en-US" dirty="0"/>
          </a:p>
        </p:txBody>
      </p:sp>
    </p:spTree>
    <p:extLst>
      <p:ext uri="{BB962C8B-B14F-4D97-AF65-F5344CB8AC3E}">
        <p14:creationId xmlns:p14="http://schemas.microsoft.com/office/powerpoint/2010/main" val="23847645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300051"/>
            <a:ext cx="8229600" cy="1143000"/>
          </a:xfrm>
        </p:spPr>
        <p:txBody>
          <a:bodyPr>
            <a:normAutofit/>
          </a:bodyPr>
          <a:lstStyle/>
          <a:p>
            <a:r>
              <a:rPr lang="zh-TW" altLang="en-US" sz="4400" dirty="0"/>
              <a:t>玖、辦理方式及日期（</a:t>
            </a:r>
            <a:r>
              <a:rPr lang="en-US" altLang="zh-TW" sz="4400" dirty="0" smtClean="0"/>
              <a:t>P.11-13</a:t>
            </a:r>
            <a:r>
              <a:rPr lang="zh-TW" altLang="en-US" sz="4400" dirty="0" smtClean="0"/>
              <a:t>）</a:t>
            </a:r>
            <a:endParaRPr lang="zh-TW" altLang="en-US" sz="4400" dirty="0"/>
          </a:p>
        </p:txBody>
      </p:sp>
      <p:sp>
        <p:nvSpPr>
          <p:cNvPr id="3" name="內容版面配置區 2"/>
          <p:cNvSpPr>
            <a:spLocks noGrp="1"/>
          </p:cNvSpPr>
          <p:nvPr>
            <p:ph idx="1"/>
          </p:nvPr>
        </p:nvSpPr>
        <p:spPr>
          <a:xfrm>
            <a:off x="457200" y="1648046"/>
            <a:ext cx="8229600" cy="4772247"/>
          </a:xfrm>
        </p:spPr>
        <p:txBody>
          <a:bodyPr>
            <a:normAutofit fontScale="77500" lnSpcReduction="20000"/>
          </a:bodyPr>
          <a:lstStyle/>
          <a:p>
            <a:pPr marL="0" indent="0">
              <a:buNone/>
            </a:pPr>
            <a:r>
              <a:rPr lang="en-US" altLang="zh-TW" dirty="0">
                <a:latin typeface="+mj-ea"/>
                <a:ea typeface="+mj-ea"/>
              </a:rPr>
              <a:t>(</a:t>
            </a:r>
            <a:r>
              <a:rPr lang="zh-TW" altLang="en-US" dirty="0">
                <a:latin typeface="+mj-ea"/>
                <a:ea typeface="+mj-ea"/>
              </a:rPr>
              <a:t>二</a:t>
            </a:r>
            <a:r>
              <a:rPr lang="en-US" altLang="zh-TW" dirty="0">
                <a:latin typeface="+mj-ea"/>
                <a:ea typeface="+mj-ea"/>
              </a:rPr>
              <a:t>)</a:t>
            </a:r>
            <a:r>
              <a:rPr lang="zh-TW" altLang="en-US" dirty="0">
                <a:latin typeface="+mj-ea"/>
                <a:ea typeface="+mj-ea"/>
              </a:rPr>
              <a:t>送交內容：</a:t>
            </a:r>
          </a:p>
          <a:p>
            <a:pPr marL="0" indent="0">
              <a:buNone/>
            </a:pPr>
            <a:r>
              <a:rPr lang="en-US" altLang="zh-TW" dirty="0" smtClean="0">
                <a:latin typeface="+mj-ea"/>
                <a:ea typeface="+mj-ea"/>
              </a:rPr>
              <a:t>1</a:t>
            </a:r>
            <a:r>
              <a:rPr lang="en-US" altLang="zh-TW" dirty="0">
                <a:latin typeface="+mj-ea"/>
                <a:ea typeface="+mj-ea"/>
              </a:rPr>
              <a:t>. </a:t>
            </a:r>
            <a:r>
              <a:rPr lang="zh-TW" altLang="en-US" b="1" dirty="0">
                <a:solidFill>
                  <a:srgbClr val="FF0000"/>
                </a:solidFill>
                <a:latin typeface="+mj-ea"/>
                <a:ea typeface="+mj-ea"/>
              </a:rPr>
              <a:t>作品送展表</a:t>
            </a:r>
            <a:r>
              <a:rPr lang="zh-TW" altLang="en-US" dirty="0">
                <a:latin typeface="+mj-ea"/>
                <a:ea typeface="+mj-ea"/>
              </a:rPr>
              <a:t>（如</a:t>
            </a:r>
            <a:r>
              <a:rPr lang="zh-TW" altLang="en-US" b="1" dirty="0">
                <a:solidFill>
                  <a:srgbClr val="7030A0"/>
                </a:solidFill>
                <a:latin typeface="+mj-ea"/>
                <a:ea typeface="+mj-ea"/>
              </a:rPr>
              <a:t>附件一</a:t>
            </a:r>
            <a:r>
              <a:rPr lang="zh-TW" altLang="en-US" dirty="0">
                <a:latin typeface="+mj-ea"/>
                <a:ea typeface="+mj-ea"/>
              </a:rPr>
              <a:t>，於完成線上報名後輸出列印）</a:t>
            </a:r>
            <a:r>
              <a:rPr lang="zh-TW" altLang="en-US" b="1" dirty="0">
                <a:solidFill>
                  <a:srgbClr val="FF0000"/>
                </a:solidFill>
                <a:latin typeface="+mj-ea"/>
                <a:ea typeface="+mj-ea"/>
              </a:rPr>
              <a:t>一份</a:t>
            </a:r>
            <a:r>
              <a:rPr lang="zh-TW" altLang="en-US" dirty="0">
                <a:latin typeface="+mj-ea"/>
                <a:ea typeface="+mj-ea"/>
              </a:rPr>
              <a:t>。</a:t>
            </a:r>
          </a:p>
          <a:p>
            <a:pPr marL="0" indent="0">
              <a:buNone/>
            </a:pPr>
            <a:r>
              <a:rPr lang="en-US" altLang="zh-TW" dirty="0" smtClean="0">
                <a:latin typeface="+mj-ea"/>
                <a:ea typeface="+mj-ea"/>
              </a:rPr>
              <a:t>2</a:t>
            </a:r>
            <a:r>
              <a:rPr lang="en-US" altLang="zh-TW" dirty="0">
                <a:latin typeface="+mj-ea"/>
                <a:ea typeface="+mj-ea"/>
              </a:rPr>
              <a:t>. </a:t>
            </a:r>
            <a:r>
              <a:rPr lang="zh-TW" altLang="en-US" b="1" dirty="0">
                <a:solidFill>
                  <a:srgbClr val="FF0000"/>
                </a:solidFill>
                <a:latin typeface="+mj-ea"/>
                <a:ea typeface="+mj-ea"/>
              </a:rPr>
              <a:t>作品說明書一式四份</a:t>
            </a:r>
            <a:r>
              <a:rPr lang="zh-TW" altLang="en-US" dirty="0">
                <a:latin typeface="+mj-ea"/>
                <a:ea typeface="+mj-ea"/>
              </a:rPr>
              <a:t>（如</a:t>
            </a:r>
            <a:r>
              <a:rPr lang="zh-TW" altLang="en-US" b="1" dirty="0">
                <a:solidFill>
                  <a:srgbClr val="7030A0"/>
                </a:solidFill>
                <a:latin typeface="+mj-ea"/>
                <a:ea typeface="+mj-ea"/>
              </a:rPr>
              <a:t>附件二、三、四</a:t>
            </a:r>
            <a:r>
              <a:rPr lang="zh-TW" altLang="en-US" dirty="0">
                <a:latin typeface="+mj-ea"/>
                <a:ea typeface="+mj-ea"/>
              </a:rPr>
              <a:t>），</a:t>
            </a:r>
            <a:r>
              <a:rPr lang="en-US" altLang="zh-TW" dirty="0">
                <a:latin typeface="+mj-ea"/>
                <a:ea typeface="+mj-ea"/>
              </a:rPr>
              <a:t>PDF</a:t>
            </a:r>
            <a:r>
              <a:rPr lang="zh-TW" altLang="en-US" dirty="0">
                <a:latin typeface="+mj-ea"/>
                <a:ea typeface="+mj-ea"/>
              </a:rPr>
              <a:t>與</a:t>
            </a:r>
            <a:r>
              <a:rPr lang="en-US" altLang="zh-TW" dirty="0">
                <a:latin typeface="+mj-ea"/>
                <a:ea typeface="+mj-ea"/>
              </a:rPr>
              <a:t>WORD</a:t>
            </a:r>
            <a:r>
              <a:rPr lang="zh-TW" altLang="en-US" dirty="0">
                <a:latin typeface="+mj-ea"/>
                <a:ea typeface="+mj-ea"/>
              </a:rPr>
              <a:t>電子檔格式各一份（電子檔與作品說明書內容須一致，文字與圖表及封面需排版完成於一個檔案中）。</a:t>
            </a:r>
          </a:p>
          <a:p>
            <a:pPr marL="0" indent="0">
              <a:buNone/>
            </a:pPr>
            <a:r>
              <a:rPr lang="en-US" altLang="zh-TW" dirty="0" smtClean="0">
                <a:latin typeface="+mj-ea"/>
                <a:ea typeface="+mj-ea"/>
              </a:rPr>
              <a:t>3</a:t>
            </a:r>
            <a:r>
              <a:rPr lang="en-US" altLang="zh-TW" dirty="0">
                <a:latin typeface="+mj-ea"/>
                <a:ea typeface="+mj-ea"/>
              </a:rPr>
              <a:t>. </a:t>
            </a:r>
            <a:r>
              <a:rPr lang="zh-TW" altLang="en-US" dirty="0">
                <a:latin typeface="+mj-ea"/>
                <a:ea typeface="+mj-ea"/>
              </a:rPr>
              <a:t>如有辦理校內科展者，應加填</a:t>
            </a:r>
            <a:r>
              <a:rPr lang="zh-TW" altLang="en-US" b="1" dirty="0">
                <a:solidFill>
                  <a:srgbClr val="FF0000"/>
                </a:solidFill>
                <a:latin typeface="+mj-ea"/>
                <a:ea typeface="+mj-ea"/>
              </a:rPr>
              <a:t>校內科學展覽作品件數統計表</a:t>
            </a:r>
            <a:r>
              <a:rPr lang="zh-TW" altLang="en-US" dirty="0">
                <a:latin typeface="+mj-ea"/>
                <a:ea typeface="+mj-ea"/>
              </a:rPr>
              <a:t>（如</a:t>
            </a:r>
            <a:r>
              <a:rPr lang="zh-TW" altLang="en-US" b="1" dirty="0">
                <a:solidFill>
                  <a:srgbClr val="7030A0"/>
                </a:solidFill>
                <a:latin typeface="+mj-ea"/>
                <a:ea typeface="+mj-ea"/>
              </a:rPr>
              <a:t>附件五</a:t>
            </a:r>
            <a:r>
              <a:rPr lang="zh-TW" altLang="en-US" dirty="0">
                <a:latin typeface="+mj-ea"/>
                <a:ea typeface="+mj-ea"/>
              </a:rPr>
              <a:t>）及電子檔各一份。</a:t>
            </a:r>
          </a:p>
          <a:p>
            <a:pPr marL="0" indent="0">
              <a:buNone/>
            </a:pPr>
            <a:r>
              <a:rPr lang="en-US" altLang="zh-TW" dirty="0" smtClean="0">
                <a:latin typeface="+mj-ea"/>
                <a:ea typeface="+mj-ea"/>
              </a:rPr>
              <a:t>4</a:t>
            </a:r>
            <a:r>
              <a:rPr lang="en-US" altLang="zh-TW" dirty="0">
                <a:latin typeface="+mj-ea"/>
                <a:ea typeface="+mj-ea"/>
              </a:rPr>
              <a:t>. </a:t>
            </a:r>
            <a:r>
              <a:rPr lang="zh-TW" altLang="en-US" dirty="0">
                <a:latin typeface="+mj-ea"/>
                <a:ea typeface="+mj-ea"/>
              </a:rPr>
              <a:t>以上送件資料所附電腦檔案，格式須為</a:t>
            </a:r>
            <a:r>
              <a:rPr lang="en-US" altLang="zh-TW" b="1" dirty="0">
                <a:solidFill>
                  <a:srgbClr val="FF0000"/>
                </a:solidFill>
                <a:latin typeface="+mj-ea"/>
                <a:ea typeface="+mj-ea"/>
              </a:rPr>
              <a:t>Microsoft Word</a:t>
            </a:r>
            <a:r>
              <a:rPr lang="zh-TW" altLang="en-US" b="1" dirty="0">
                <a:solidFill>
                  <a:srgbClr val="FF0000"/>
                </a:solidFill>
                <a:latin typeface="+mj-ea"/>
                <a:ea typeface="+mj-ea"/>
              </a:rPr>
              <a:t>或</a:t>
            </a:r>
            <a:r>
              <a:rPr lang="en-US" altLang="zh-TW" b="1" dirty="0">
                <a:solidFill>
                  <a:srgbClr val="FF0000"/>
                </a:solidFill>
                <a:latin typeface="+mj-ea"/>
                <a:ea typeface="+mj-ea"/>
              </a:rPr>
              <a:t>Excel</a:t>
            </a:r>
            <a:r>
              <a:rPr lang="zh-TW" altLang="en-US" dirty="0">
                <a:latin typeface="+mj-ea"/>
                <a:ea typeface="+mj-ea"/>
              </a:rPr>
              <a:t>可      開啟之檔案。</a:t>
            </a:r>
          </a:p>
          <a:p>
            <a:pPr marL="0" indent="0">
              <a:buNone/>
            </a:pPr>
            <a:r>
              <a:rPr lang="en-US" altLang="zh-TW" dirty="0" smtClean="0">
                <a:latin typeface="+mj-ea"/>
                <a:ea typeface="+mj-ea"/>
              </a:rPr>
              <a:t>5</a:t>
            </a:r>
            <a:r>
              <a:rPr lang="en-US" altLang="zh-TW" dirty="0">
                <a:latin typeface="+mj-ea"/>
                <a:ea typeface="+mj-ea"/>
              </a:rPr>
              <a:t>. </a:t>
            </a:r>
            <a:r>
              <a:rPr lang="zh-TW" altLang="en-US" b="1" dirty="0">
                <a:solidFill>
                  <a:srgbClr val="FF0000"/>
                </a:solidFill>
                <a:latin typeface="+mj-ea"/>
                <a:ea typeface="+mj-ea"/>
              </a:rPr>
              <a:t>作品切結書</a:t>
            </a:r>
            <a:r>
              <a:rPr lang="zh-TW" altLang="en-US" dirty="0">
                <a:latin typeface="+mj-ea"/>
                <a:ea typeface="+mj-ea"/>
              </a:rPr>
              <a:t>（如</a:t>
            </a:r>
            <a:r>
              <a:rPr lang="zh-TW" altLang="en-US" b="1" dirty="0">
                <a:solidFill>
                  <a:srgbClr val="7030A0"/>
                </a:solidFill>
                <a:latin typeface="+mj-ea"/>
                <a:ea typeface="+mj-ea"/>
              </a:rPr>
              <a:t>附件六</a:t>
            </a:r>
            <a:r>
              <a:rPr lang="zh-TW" altLang="en-US" dirty="0">
                <a:latin typeface="+mj-ea"/>
                <a:ea typeface="+mj-ea"/>
              </a:rPr>
              <a:t>）</a:t>
            </a:r>
            <a:r>
              <a:rPr lang="zh-TW" altLang="en-US" b="1" dirty="0">
                <a:solidFill>
                  <a:srgbClr val="FF0000"/>
                </a:solidFill>
                <a:latin typeface="+mj-ea"/>
                <a:ea typeface="+mj-ea"/>
              </a:rPr>
              <a:t>每件作品各一份</a:t>
            </a:r>
            <a:r>
              <a:rPr lang="zh-TW" altLang="en-US" dirty="0">
                <a:latin typeface="+mj-ea"/>
                <a:ea typeface="+mj-ea"/>
              </a:rPr>
              <a:t>。</a:t>
            </a:r>
          </a:p>
          <a:p>
            <a:pPr marL="0" indent="0">
              <a:buNone/>
            </a:pPr>
            <a:r>
              <a:rPr lang="en-US" altLang="zh-TW" dirty="0" smtClean="0">
                <a:latin typeface="+mj-ea"/>
                <a:ea typeface="+mj-ea"/>
              </a:rPr>
              <a:t>6</a:t>
            </a:r>
            <a:r>
              <a:rPr lang="en-US" altLang="zh-TW" dirty="0">
                <a:latin typeface="+mj-ea"/>
                <a:ea typeface="+mj-ea"/>
              </a:rPr>
              <a:t>. </a:t>
            </a:r>
            <a:r>
              <a:rPr lang="zh-TW" altLang="en-US" b="1" dirty="0">
                <a:solidFill>
                  <a:srgbClr val="FF0000"/>
                </a:solidFill>
                <a:latin typeface="+mj-ea"/>
                <a:ea typeface="+mj-ea"/>
              </a:rPr>
              <a:t>延續性研究作品說明書</a:t>
            </a:r>
            <a:r>
              <a:rPr lang="zh-TW" altLang="en-US" dirty="0">
                <a:latin typeface="+mj-ea"/>
                <a:ea typeface="+mj-ea"/>
              </a:rPr>
              <a:t>（如</a:t>
            </a:r>
            <a:r>
              <a:rPr lang="zh-TW" altLang="en-US" b="1" dirty="0">
                <a:solidFill>
                  <a:srgbClr val="7030A0"/>
                </a:solidFill>
                <a:latin typeface="+mj-ea"/>
                <a:ea typeface="+mj-ea"/>
              </a:rPr>
              <a:t>附件七</a:t>
            </a:r>
            <a:r>
              <a:rPr lang="zh-TW" altLang="en-US" dirty="0">
                <a:latin typeface="+mj-ea"/>
                <a:ea typeface="+mj-ea"/>
              </a:rPr>
              <a:t>），</a:t>
            </a:r>
            <a:r>
              <a:rPr lang="zh-TW" altLang="en-US" b="1" dirty="0">
                <a:solidFill>
                  <a:srgbClr val="FF0000"/>
                </a:solidFill>
                <a:latin typeface="+mj-ea"/>
                <a:ea typeface="+mj-ea"/>
              </a:rPr>
              <a:t>每件作品各一份，無則免交</a:t>
            </a:r>
            <a:r>
              <a:rPr lang="zh-TW" altLang="en-US" dirty="0">
                <a:latin typeface="+mj-ea"/>
                <a:ea typeface="+mj-ea"/>
              </a:rPr>
              <a:t>。</a:t>
            </a:r>
          </a:p>
          <a:p>
            <a:pPr marL="0" indent="0">
              <a:buNone/>
            </a:pPr>
            <a:r>
              <a:rPr lang="en-US" altLang="zh-TW" dirty="0" smtClean="0">
                <a:latin typeface="+mj-ea"/>
                <a:ea typeface="+mj-ea"/>
              </a:rPr>
              <a:t>7</a:t>
            </a:r>
            <a:r>
              <a:rPr lang="en-US" altLang="zh-TW" dirty="0">
                <a:latin typeface="+mj-ea"/>
                <a:ea typeface="+mj-ea"/>
              </a:rPr>
              <a:t>. </a:t>
            </a:r>
            <a:r>
              <a:rPr lang="zh-TW" altLang="en-US" b="1" dirty="0">
                <a:solidFill>
                  <a:srgbClr val="FF0000"/>
                </a:solidFill>
                <a:latin typeface="+mj-ea"/>
                <a:ea typeface="+mj-ea"/>
              </a:rPr>
              <a:t>送件檢核表</a:t>
            </a:r>
            <a:r>
              <a:rPr lang="zh-TW" altLang="en-US" dirty="0">
                <a:latin typeface="+mj-ea"/>
                <a:ea typeface="+mj-ea"/>
              </a:rPr>
              <a:t>（如</a:t>
            </a:r>
            <a:r>
              <a:rPr lang="zh-TW" altLang="en-US" b="1" dirty="0">
                <a:solidFill>
                  <a:srgbClr val="7030A0"/>
                </a:solidFill>
                <a:latin typeface="+mj-ea"/>
                <a:ea typeface="+mj-ea"/>
              </a:rPr>
              <a:t>附件八</a:t>
            </a:r>
            <a:r>
              <a:rPr lang="zh-TW" altLang="en-US" dirty="0">
                <a:latin typeface="+mj-ea"/>
                <a:ea typeface="+mj-ea"/>
              </a:rPr>
              <a:t>）</a:t>
            </a:r>
            <a:r>
              <a:rPr lang="zh-TW" altLang="en-US" b="1" dirty="0">
                <a:solidFill>
                  <a:srgbClr val="FF0000"/>
                </a:solidFill>
                <a:latin typeface="+mj-ea"/>
                <a:ea typeface="+mj-ea"/>
              </a:rPr>
              <a:t>一份</a:t>
            </a:r>
            <a:r>
              <a:rPr lang="zh-TW" altLang="en-US" dirty="0">
                <a:latin typeface="+mj-ea"/>
                <a:ea typeface="+mj-ea"/>
              </a:rPr>
              <a:t>。</a:t>
            </a:r>
          </a:p>
          <a:p>
            <a:pPr marL="0" indent="0">
              <a:buNone/>
            </a:pPr>
            <a:r>
              <a:rPr lang="en-US" altLang="zh-TW" dirty="0" smtClean="0">
                <a:latin typeface="+mj-ea"/>
                <a:ea typeface="+mj-ea"/>
              </a:rPr>
              <a:t>8</a:t>
            </a:r>
            <a:r>
              <a:rPr lang="en-US" altLang="zh-TW" dirty="0">
                <a:latin typeface="+mj-ea"/>
                <a:ea typeface="+mj-ea"/>
              </a:rPr>
              <a:t>. </a:t>
            </a:r>
            <a:r>
              <a:rPr lang="zh-TW" altLang="en-US" b="1" dirty="0">
                <a:solidFill>
                  <a:srgbClr val="FF0000"/>
                </a:solidFill>
                <a:latin typeface="+mj-ea"/>
                <a:ea typeface="+mj-ea"/>
              </a:rPr>
              <a:t>著作權授權同意書</a:t>
            </a:r>
            <a:r>
              <a:rPr lang="en-US" altLang="zh-TW" dirty="0">
                <a:latin typeface="+mj-ea"/>
                <a:ea typeface="+mj-ea"/>
              </a:rPr>
              <a:t>(</a:t>
            </a:r>
            <a:r>
              <a:rPr lang="zh-TW" altLang="en-US" dirty="0">
                <a:latin typeface="+mj-ea"/>
                <a:ea typeface="+mj-ea"/>
              </a:rPr>
              <a:t>如</a:t>
            </a:r>
            <a:r>
              <a:rPr lang="zh-TW" altLang="en-US" b="1" dirty="0">
                <a:solidFill>
                  <a:srgbClr val="7030A0"/>
                </a:solidFill>
                <a:latin typeface="+mj-ea"/>
                <a:ea typeface="+mj-ea"/>
              </a:rPr>
              <a:t>附件二十</a:t>
            </a:r>
            <a:r>
              <a:rPr lang="en-US" altLang="zh-TW" dirty="0">
                <a:latin typeface="+mj-ea"/>
                <a:ea typeface="+mj-ea"/>
              </a:rPr>
              <a:t>)</a:t>
            </a:r>
            <a:r>
              <a:rPr lang="zh-TW" altLang="en-US" b="1" dirty="0">
                <a:solidFill>
                  <a:srgbClr val="FF0000"/>
                </a:solidFill>
                <a:latin typeface="+mj-ea"/>
                <a:ea typeface="+mj-ea"/>
              </a:rPr>
              <a:t>每件作品一份</a:t>
            </a:r>
            <a:r>
              <a:rPr lang="zh-TW" altLang="en-US" dirty="0">
                <a:latin typeface="+mj-ea"/>
                <a:ea typeface="+mj-ea"/>
              </a:rPr>
              <a:t>。</a:t>
            </a:r>
          </a:p>
          <a:p>
            <a:pPr marL="0" indent="0">
              <a:buNone/>
            </a:pPr>
            <a:r>
              <a:rPr lang="en-US" altLang="zh-TW" dirty="0" smtClean="0">
                <a:latin typeface="+mj-ea"/>
                <a:ea typeface="+mj-ea"/>
              </a:rPr>
              <a:t>9</a:t>
            </a:r>
            <a:r>
              <a:rPr lang="en-US" altLang="zh-TW" dirty="0">
                <a:latin typeface="+mj-ea"/>
                <a:ea typeface="+mj-ea"/>
              </a:rPr>
              <a:t>. </a:t>
            </a:r>
            <a:r>
              <a:rPr lang="zh-TW" altLang="en-US" dirty="0">
                <a:latin typeface="+mj-ea"/>
                <a:ea typeface="+mj-ea"/>
              </a:rPr>
              <a:t>以上表件（除附件一）請逕至臺北益教網北市科展專屬網站下載。</a:t>
            </a:r>
          </a:p>
          <a:p>
            <a:pPr marL="0" indent="0">
              <a:buNone/>
            </a:pPr>
            <a:r>
              <a:rPr lang="en-US" altLang="zh-TW" dirty="0">
                <a:latin typeface="+mj-ea"/>
                <a:ea typeface="+mj-ea"/>
              </a:rPr>
              <a:t>(</a:t>
            </a:r>
            <a:r>
              <a:rPr lang="zh-TW" altLang="en-US" dirty="0">
                <a:latin typeface="+mj-ea"/>
                <a:ea typeface="+mj-ea"/>
              </a:rPr>
              <a:t>網址：</a:t>
            </a:r>
            <a:r>
              <a:rPr lang="en-US" altLang="zh-TW" dirty="0">
                <a:solidFill>
                  <a:srgbClr val="7030A0"/>
                </a:solidFill>
                <a:latin typeface="+mj-ea"/>
                <a:ea typeface="+mj-ea"/>
              </a:rPr>
              <a:t>http://etweb.tp.edu.tw/sciencefair</a:t>
            </a:r>
            <a:r>
              <a:rPr lang="en-US" altLang="zh-TW" dirty="0" smtClean="0">
                <a:solidFill>
                  <a:srgbClr val="7030A0"/>
                </a:solidFill>
                <a:latin typeface="+mj-ea"/>
                <a:ea typeface="+mj-ea"/>
              </a:rPr>
              <a:t>/</a:t>
            </a:r>
            <a:r>
              <a:rPr lang="en-US" altLang="zh-TW" dirty="0" smtClean="0">
                <a:latin typeface="+mj-ea"/>
                <a:ea typeface="+mj-ea"/>
              </a:rPr>
              <a:t>)</a:t>
            </a:r>
            <a:endParaRPr lang="en-US" altLang="zh-TW" dirty="0">
              <a:latin typeface="+mj-ea"/>
              <a:ea typeface="+mj-ea"/>
            </a:endParaRPr>
          </a:p>
        </p:txBody>
      </p:sp>
    </p:spTree>
    <p:extLst>
      <p:ext uri="{BB962C8B-B14F-4D97-AF65-F5344CB8AC3E}">
        <p14:creationId xmlns:p14="http://schemas.microsoft.com/office/powerpoint/2010/main" val="12697143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35935" y="385111"/>
            <a:ext cx="8229600" cy="763205"/>
          </a:xfrm>
        </p:spPr>
        <p:txBody>
          <a:bodyPr>
            <a:noAutofit/>
          </a:bodyPr>
          <a:lstStyle/>
          <a:p>
            <a:r>
              <a:rPr lang="en-US" altLang="zh-TW" sz="4400" dirty="0"/>
              <a:t>【</a:t>
            </a:r>
            <a:r>
              <a:rPr lang="zh-TW" altLang="en-US" sz="4400" dirty="0"/>
              <a:t>附件一</a:t>
            </a:r>
            <a:r>
              <a:rPr lang="en-US" altLang="zh-TW" sz="4400" dirty="0" smtClean="0"/>
              <a:t>】</a:t>
            </a:r>
            <a:r>
              <a:rPr lang="zh-TW" altLang="en-US" sz="4400" dirty="0" smtClean="0"/>
              <a:t>作品</a:t>
            </a:r>
            <a:r>
              <a:rPr lang="zh-TW" altLang="en-US" sz="4400" dirty="0"/>
              <a:t>送展表（</a:t>
            </a:r>
            <a:r>
              <a:rPr lang="en-US" altLang="zh-TW" sz="4400" dirty="0" smtClean="0"/>
              <a:t>P.18</a:t>
            </a:r>
            <a:r>
              <a:rPr lang="zh-TW" altLang="en-US" sz="4400" dirty="0" smtClean="0"/>
              <a:t>）</a:t>
            </a:r>
            <a:endParaRPr lang="zh-TW" altLang="en-US" sz="4400"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0995" y="1254641"/>
            <a:ext cx="8305486" cy="5200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17456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427641"/>
            <a:ext cx="8229600" cy="858899"/>
          </a:xfrm>
        </p:spPr>
        <p:txBody>
          <a:bodyPr>
            <a:normAutofit/>
          </a:bodyPr>
          <a:lstStyle/>
          <a:p>
            <a:r>
              <a:rPr lang="zh-TW" altLang="en-US" sz="4400" dirty="0" smtClean="0"/>
              <a:t>競賽</a:t>
            </a:r>
            <a:r>
              <a:rPr lang="zh-TW" altLang="en-US" sz="4400" dirty="0"/>
              <a:t>制服尺寸表（</a:t>
            </a:r>
            <a:r>
              <a:rPr lang="en-US" altLang="zh-TW" sz="4400" dirty="0" smtClean="0"/>
              <a:t>P.59</a:t>
            </a:r>
            <a:r>
              <a:rPr lang="zh-TW" altLang="en-US" sz="4400" dirty="0" smtClean="0"/>
              <a:t>）</a:t>
            </a:r>
            <a:endParaRPr lang="zh-TW" altLang="en-US" sz="4400" dirty="0"/>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3795399474"/>
              </p:ext>
            </p:extLst>
          </p:nvPr>
        </p:nvGraphicFramePr>
        <p:xfrm>
          <a:off x="467833" y="1594887"/>
          <a:ext cx="8229600" cy="3392056"/>
        </p:xfrm>
        <a:graphic>
          <a:graphicData uri="http://schemas.openxmlformats.org/drawingml/2006/table">
            <a:tbl>
              <a:tblPr firstRow="1" bandRow="1">
                <a:tableStyleId>{5C22544A-7EE6-4342-B048-85BDC9FD1C3A}</a:tableStyleId>
              </a:tblPr>
              <a:tblGrid>
                <a:gridCol w="4114800"/>
                <a:gridCol w="4114800"/>
              </a:tblGrid>
              <a:tr h="424007">
                <a:tc>
                  <a:txBody>
                    <a:bodyPr/>
                    <a:lstStyle/>
                    <a:p>
                      <a:pPr algn="ctr">
                        <a:lnSpc>
                          <a:spcPts val="2500"/>
                        </a:lnSpc>
                        <a:spcAft>
                          <a:spcPts val="0"/>
                        </a:spcAft>
                      </a:pPr>
                      <a:r>
                        <a:rPr lang="zh-TW" sz="2400" kern="0" dirty="0">
                          <a:effectLst/>
                          <a:latin typeface="Times New Roman"/>
                          <a:ea typeface="標楷體"/>
                        </a:rPr>
                        <a:t>競賽制服尺寸</a:t>
                      </a:r>
                      <a:endParaRPr lang="zh-TW" sz="2400" kern="100" dirty="0">
                        <a:effectLst/>
                        <a:latin typeface="Times New Roman"/>
                        <a:ea typeface="新細明體"/>
                      </a:endParaRPr>
                    </a:p>
                  </a:txBody>
                  <a:tcPr marL="68580" marR="68580" marT="0" marB="0"/>
                </a:tc>
                <a:tc>
                  <a:txBody>
                    <a:bodyPr/>
                    <a:lstStyle/>
                    <a:p>
                      <a:pPr algn="ctr">
                        <a:lnSpc>
                          <a:spcPts val="2500"/>
                        </a:lnSpc>
                        <a:spcAft>
                          <a:spcPts val="0"/>
                        </a:spcAft>
                      </a:pPr>
                      <a:r>
                        <a:rPr lang="zh-TW" sz="2400" kern="0">
                          <a:effectLst/>
                          <a:latin typeface="Times New Roman"/>
                          <a:ea typeface="標楷體"/>
                        </a:rPr>
                        <a:t>身高參考值</a:t>
                      </a:r>
                      <a:endParaRPr lang="zh-TW" sz="2400" kern="100">
                        <a:effectLst/>
                        <a:latin typeface="Times New Roman"/>
                        <a:ea typeface="新細明體"/>
                      </a:endParaRPr>
                    </a:p>
                  </a:txBody>
                  <a:tcPr marL="68580" marR="68580" marT="0" marB="0"/>
                </a:tc>
              </a:tr>
              <a:tr h="424007">
                <a:tc>
                  <a:txBody>
                    <a:bodyPr/>
                    <a:lstStyle/>
                    <a:p>
                      <a:pPr algn="ctr">
                        <a:lnSpc>
                          <a:spcPts val="2500"/>
                        </a:lnSpc>
                        <a:spcAft>
                          <a:spcPts val="0"/>
                        </a:spcAft>
                      </a:pPr>
                      <a:r>
                        <a:rPr lang="en-US" sz="2400" kern="0" dirty="0">
                          <a:effectLst/>
                          <a:latin typeface="Times New Roman"/>
                          <a:ea typeface="新細明體"/>
                        </a:rPr>
                        <a:t>2S</a:t>
                      </a:r>
                      <a:endParaRPr lang="zh-TW" sz="2400" kern="100" dirty="0">
                        <a:effectLst/>
                        <a:latin typeface="Times New Roman"/>
                        <a:ea typeface="新細明體"/>
                      </a:endParaRPr>
                    </a:p>
                  </a:txBody>
                  <a:tcPr marL="68580" marR="68580" marT="0" marB="0"/>
                </a:tc>
                <a:tc>
                  <a:txBody>
                    <a:bodyPr/>
                    <a:lstStyle/>
                    <a:p>
                      <a:pPr algn="ctr">
                        <a:lnSpc>
                          <a:spcPts val="2500"/>
                        </a:lnSpc>
                        <a:spcAft>
                          <a:spcPts val="0"/>
                        </a:spcAft>
                      </a:pPr>
                      <a:r>
                        <a:rPr lang="en-US" sz="2400" kern="0" dirty="0">
                          <a:effectLst/>
                          <a:latin typeface="標楷體"/>
                          <a:ea typeface="新細明體"/>
                        </a:rPr>
                        <a:t>150</a:t>
                      </a:r>
                      <a:r>
                        <a:rPr lang="zh-TW" sz="2400" kern="0" dirty="0">
                          <a:effectLst/>
                          <a:latin typeface="Times New Roman"/>
                          <a:ea typeface="標楷體"/>
                        </a:rPr>
                        <a:t>公分以下</a:t>
                      </a:r>
                      <a:endParaRPr lang="zh-TW" sz="2400" kern="100" dirty="0">
                        <a:effectLst/>
                        <a:latin typeface="Times New Roman"/>
                        <a:ea typeface="新細明體"/>
                      </a:endParaRPr>
                    </a:p>
                  </a:txBody>
                  <a:tcPr marL="68580" marR="68580" marT="0" marB="0"/>
                </a:tc>
              </a:tr>
              <a:tr h="424007">
                <a:tc>
                  <a:txBody>
                    <a:bodyPr/>
                    <a:lstStyle/>
                    <a:p>
                      <a:pPr algn="ctr">
                        <a:lnSpc>
                          <a:spcPts val="2500"/>
                        </a:lnSpc>
                        <a:spcAft>
                          <a:spcPts val="0"/>
                        </a:spcAft>
                      </a:pPr>
                      <a:r>
                        <a:rPr lang="en-US" sz="2400" kern="0">
                          <a:effectLst/>
                          <a:latin typeface="Times New Roman"/>
                          <a:ea typeface="新細明體"/>
                        </a:rPr>
                        <a:t>S</a:t>
                      </a:r>
                      <a:endParaRPr lang="zh-TW" sz="2400" kern="100">
                        <a:effectLst/>
                        <a:latin typeface="Times New Roman"/>
                        <a:ea typeface="新細明體"/>
                      </a:endParaRPr>
                    </a:p>
                  </a:txBody>
                  <a:tcPr marL="68580" marR="68580" marT="0" marB="0"/>
                </a:tc>
                <a:tc>
                  <a:txBody>
                    <a:bodyPr/>
                    <a:lstStyle/>
                    <a:p>
                      <a:pPr algn="ctr">
                        <a:lnSpc>
                          <a:spcPts val="2500"/>
                        </a:lnSpc>
                        <a:spcAft>
                          <a:spcPts val="0"/>
                        </a:spcAft>
                      </a:pPr>
                      <a:r>
                        <a:rPr lang="en-US" sz="2400" kern="0" dirty="0">
                          <a:effectLst/>
                          <a:latin typeface="標楷體"/>
                          <a:ea typeface="新細明體"/>
                        </a:rPr>
                        <a:t>155</a:t>
                      </a:r>
                      <a:r>
                        <a:rPr lang="zh-TW" sz="2400" kern="0" dirty="0">
                          <a:effectLst/>
                          <a:latin typeface="Times New Roman"/>
                          <a:ea typeface="標楷體"/>
                        </a:rPr>
                        <a:t>公分</a:t>
                      </a:r>
                      <a:r>
                        <a:rPr lang="en-US" sz="2400" u="sng" kern="0" dirty="0">
                          <a:effectLst/>
                          <a:latin typeface="Times New Roman"/>
                          <a:ea typeface="標楷體"/>
                        </a:rPr>
                        <a:t>+</a:t>
                      </a:r>
                      <a:r>
                        <a:rPr lang="en-US" sz="2400" kern="0" dirty="0">
                          <a:effectLst/>
                          <a:latin typeface="Times New Roman"/>
                          <a:ea typeface="標楷體"/>
                        </a:rPr>
                        <a:t>5</a:t>
                      </a:r>
                      <a:r>
                        <a:rPr lang="zh-TW" sz="2400" kern="0" dirty="0">
                          <a:effectLst/>
                          <a:latin typeface="Times New Roman"/>
                          <a:ea typeface="標楷體"/>
                        </a:rPr>
                        <a:t>公分</a:t>
                      </a:r>
                      <a:endParaRPr lang="zh-TW" sz="2400" kern="100" dirty="0">
                        <a:effectLst/>
                        <a:latin typeface="Times New Roman"/>
                        <a:ea typeface="新細明體"/>
                      </a:endParaRPr>
                    </a:p>
                  </a:txBody>
                  <a:tcPr marL="68580" marR="68580" marT="0" marB="0"/>
                </a:tc>
              </a:tr>
              <a:tr h="424007">
                <a:tc>
                  <a:txBody>
                    <a:bodyPr/>
                    <a:lstStyle/>
                    <a:p>
                      <a:pPr algn="ctr">
                        <a:lnSpc>
                          <a:spcPts val="2500"/>
                        </a:lnSpc>
                        <a:spcAft>
                          <a:spcPts val="0"/>
                        </a:spcAft>
                      </a:pPr>
                      <a:r>
                        <a:rPr lang="en-US" sz="2400" kern="0">
                          <a:effectLst/>
                          <a:latin typeface="Times New Roman"/>
                          <a:ea typeface="新細明體"/>
                        </a:rPr>
                        <a:t>M</a:t>
                      </a:r>
                      <a:endParaRPr lang="zh-TW" sz="2400" kern="100">
                        <a:effectLst/>
                        <a:latin typeface="Times New Roman"/>
                        <a:ea typeface="新細明體"/>
                      </a:endParaRPr>
                    </a:p>
                  </a:txBody>
                  <a:tcPr marL="68580" marR="68580" marT="0" marB="0"/>
                </a:tc>
                <a:tc>
                  <a:txBody>
                    <a:bodyPr/>
                    <a:lstStyle/>
                    <a:p>
                      <a:pPr algn="ctr">
                        <a:lnSpc>
                          <a:spcPts val="2500"/>
                        </a:lnSpc>
                        <a:spcAft>
                          <a:spcPts val="0"/>
                        </a:spcAft>
                      </a:pPr>
                      <a:r>
                        <a:rPr lang="en-US" sz="2400" kern="0" dirty="0">
                          <a:effectLst/>
                          <a:latin typeface="標楷體"/>
                          <a:ea typeface="新細明體"/>
                        </a:rPr>
                        <a:t>160</a:t>
                      </a:r>
                      <a:r>
                        <a:rPr lang="zh-TW" sz="2400" kern="0" dirty="0">
                          <a:effectLst/>
                          <a:latin typeface="Times New Roman"/>
                          <a:ea typeface="標楷體"/>
                        </a:rPr>
                        <a:t>公分</a:t>
                      </a:r>
                      <a:r>
                        <a:rPr lang="en-US" sz="2400" u="sng" kern="0" dirty="0">
                          <a:effectLst/>
                          <a:latin typeface="Times New Roman"/>
                          <a:ea typeface="標楷體"/>
                        </a:rPr>
                        <a:t>+</a:t>
                      </a:r>
                      <a:r>
                        <a:rPr lang="en-US" sz="2400" kern="0" dirty="0">
                          <a:effectLst/>
                          <a:latin typeface="Times New Roman"/>
                          <a:ea typeface="標楷體"/>
                        </a:rPr>
                        <a:t>5</a:t>
                      </a:r>
                      <a:r>
                        <a:rPr lang="zh-TW" sz="2400" kern="0" dirty="0">
                          <a:effectLst/>
                          <a:latin typeface="Times New Roman"/>
                          <a:ea typeface="標楷體"/>
                        </a:rPr>
                        <a:t>公分</a:t>
                      </a:r>
                      <a:endParaRPr lang="zh-TW" sz="2400" kern="100" dirty="0">
                        <a:effectLst/>
                        <a:latin typeface="Times New Roman"/>
                        <a:ea typeface="新細明體"/>
                      </a:endParaRPr>
                    </a:p>
                  </a:txBody>
                  <a:tcPr marL="68580" marR="68580" marT="0" marB="0"/>
                </a:tc>
              </a:tr>
              <a:tr h="424007">
                <a:tc>
                  <a:txBody>
                    <a:bodyPr/>
                    <a:lstStyle/>
                    <a:p>
                      <a:pPr algn="ctr">
                        <a:lnSpc>
                          <a:spcPts val="2500"/>
                        </a:lnSpc>
                        <a:spcAft>
                          <a:spcPts val="0"/>
                        </a:spcAft>
                      </a:pPr>
                      <a:r>
                        <a:rPr lang="en-US" sz="2400" kern="0">
                          <a:effectLst/>
                          <a:latin typeface="Times New Roman"/>
                          <a:ea typeface="新細明體"/>
                        </a:rPr>
                        <a:t>L</a:t>
                      </a:r>
                      <a:endParaRPr lang="zh-TW" sz="2400" kern="100">
                        <a:effectLst/>
                        <a:latin typeface="Times New Roman"/>
                        <a:ea typeface="新細明體"/>
                      </a:endParaRPr>
                    </a:p>
                  </a:txBody>
                  <a:tcPr marL="68580" marR="68580" marT="0" marB="0"/>
                </a:tc>
                <a:tc>
                  <a:txBody>
                    <a:bodyPr/>
                    <a:lstStyle/>
                    <a:p>
                      <a:pPr algn="ctr">
                        <a:lnSpc>
                          <a:spcPts val="2500"/>
                        </a:lnSpc>
                        <a:spcAft>
                          <a:spcPts val="0"/>
                        </a:spcAft>
                      </a:pPr>
                      <a:r>
                        <a:rPr lang="en-US" sz="2400" kern="0" dirty="0">
                          <a:effectLst/>
                          <a:latin typeface="標楷體"/>
                          <a:ea typeface="新細明體"/>
                        </a:rPr>
                        <a:t>165</a:t>
                      </a:r>
                      <a:r>
                        <a:rPr lang="zh-TW" sz="2400" kern="0" dirty="0">
                          <a:effectLst/>
                          <a:latin typeface="Times New Roman"/>
                          <a:ea typeface="標楷體"/>
                        </a:rPr>
                        <a:t>公分</a:t>
                      </a:r>
                      <a:r>
                        <a:rPr lang="en-US" sz="2400" u="sng" kern="0" dirty="0">
                          <a:effectLst/>
                          <a:latin typeface="Times New Roman"/>
                          <a:ea typeface="標楷體"/>
                        </a:rPr>
                        <a:t>+</a:t>
                      </a:r>
                      <a:r>
                        <a:rPr lang="en-US" sz="2400" kern="0" dirty="0">
                          <a:effectLst/>
                          <a:latin typeface="Times New Roman"/>
                          <a:ea typeface="標楷體"/>
                        </a:rPr>
                        <a:t>5</a:t>
                      </a:r>
                      <a:r>
                        <a:rPr lang="zh-TW" sz="2400" kern="0" dirty="0">
                          <a:effectLst/>
                          <a:latin typeface="Times New Roman"/>
                          <a:ea typeface="標楷體"/>
                        </a:rPr>
                        <a:t>公分</a:t>
                      </a:r>
                      <a:endParaRPr lang="zh-TW" sz="2400" kern="100" dirty="0">
                        <a:effectLst/>
                        <a:latin typeface="Times New Roman"/>
                        <a:ea typeface="新細明體"/>
                      </a:endParaRPr>
                    </a:p>
                  </a:txBody>
                  <a:tcPr marL="68580" marR="68580" marT="0" marB="0"/>
                </a:tc>
              </a:tr>
              <a:tr h="424007">
                <a:tc>
                  <a:txBody>
                    <a:bodyPr/>
                    <a:lstStyle/>
                    <a:p>
                      <a:pPr algn="ctr">
                        <a:lnSpc>
                          <a:spcPts val="2500"/>
                        </a:lnSpc>
                        <a:spcAft>
                          <a:spcPts val="0"/>
                        </a:spcAft>
                      </a:pPr>
                      <a:r>
                        <a:rPr lang="en-US" sz="2400" kern="0">
                          <a:effectLst/>
                          <a:latin typeface="Times New Roman"/>
                          <a:ea typeface="新細明體"/>
                        </a:rPr>
                        <a:t>XL</a:t>
                      </a:r>
                      <a:endParaRPr lang="zh-TW" sz="2400" kern="100">
                        <a:effectLst/>
                        <a:latin typeface="Times New Roman"/>
                        <a:ea typeface="新細明體"/>
                      </a:endParaRPr>
                    </a:p>
                  </a:txBody>
                  <a:tcPr marL="68580" marR="68580" marT="0" marB="0"/>
                </a:tc>
                <a:tc>
                  <a:txBody>
                    <a:bodyPr/>
                    <a:lstStyle/>
                    <a:p>
                      <a:pPr algn="ctr">
                        <a:lnSpc>
                          <a:spcPts val="2500"/>
                        </a:lnSpc>
                        <a:spcAft>
                          <a:spcPts val="0"/>
                        </a:spcAft>
                      </a:pPr>
                      <a:r>
                        <a:rPr lang="en-US" sz="2400" kern="0" dirty="0">
                          <a:effectLst/>
                          <a:latin typeface="標楷體"/>
                          <a:ea typeface="新細明體"/>
                        </a:rPr>
                        <a:t>170</a:t>
                      </a:r>
                      <a:r>
                        <a:rPr lang="zh-TW" sz="2400" kern="0" dirty="0">
                          <a:effectLst/>
                          <a:latin typeface="Times New Roman"/>
                          <a:ea typeface="標楷體"/>
                        </a:rPr>
                        <a:t>公分</a:t>
                      </a:r>
                      <a:r>
                        <a:rPr lang="en-US" sz="2400" u="sng" kern="0" dirty="0">
                          <a:effectLst/>
                          <a:latin typeface="Times New Roman"/>
                          <a:ea typeface="標楷體"/>
                        </a:rPr>
                        <a:t>+</a:t>
                      </a:r>
                      <a:r>
                        <a:rPr lang="en-US" sz="2400" kern="0" dirty="0">
                          <a:effectLst/>
                          <a:latin typeface="Times New Roman"/>
                          <a:ea typeface="標楷體"/>
                        </a:rPr>
                        <a:t>5</a:t>
                      </a:r>
                      <a:r>
                        <a:rPr lang="zh-TW" sz="2400" kern="0" dirty="0">
                          <a:effectLst/>
                          <a:latin typeface="Times New Roman"/>
                          <a:ea typeface="標楷體"/>
                        </a:rPr>
                        <a:t>公分</a:t>
                      </a:r>
                      <a:endParaRPr lang="zh-TW" sz="2400" kern="100" dirty="0">
                        <a:effectLst/>
                        <a:latin typeface="Times New Roman"/>
                        <a:ea typeface="新細明體"/>
                      </a:endParaRPr>
                    </a:p>
                  </a:txBody>
                  <a:tcPr marL="68580" marR="68580" marT="0" marB="0"/>
                </a:tc>
              </a:tr>
              <a:tr h="424007">
                <a:tc>
                  <a:txBody>
                    <a:bodyPr/>
                    <a:lstStyle/>
                    <a:p>
                      <a:pPr algn="ctr">
                        <a:lnSpc>
                          <a:spcPts val="2500"/>
                        </a:lnSpc>
                        <a:spcAft>
                          <a:spcPts val="0"/>
                        </a:spcAft>
                      </a:pPr>
                      <a:r>
                        <a:rPr lang="en-US" sz="2400" kern="0">
                          <a:effectLst/>
                          <a:latin typeface="Times New Roman"/>
                          <a:ea typeface="新細明體"/>
                        </a:rPr>
                        <a:t>2L</a:t>
                      </a:r>
                      <a:endParaRPr lang="zh-TW" sz="2400" kern="100">
                        <a:effectLst/>
                        <a:latin typeface="Times New Roman"/>
                        <a:ea typeface="新細明體"/>
                      </a:endParaRPr>
                    </a:p>
                  </a:txBody>
                  <a:tcPr marL="68580" marR="68580" marT="0" marB="0"/>
                </a:tc>
                <a:tc>
                  <a:txBody>
                    <a:bodyPr/>
                    <a:lstStyle/>
                    <a:p>
                      <a:pPr algn="ctr">
                        <a:lnSpc>
                          <a:spcPts val="2500"/>
                        </a:lnSpc>
                        <a:spcAft>
                          <a:spcPts val="0"/>
                        </a:spcAft>
                      </a:pPr>
                      <a:r>
                        <a:rPr lang="en-US" sz="2400" kern="0" dirty="0">
                          <a:effectLst/>
                          <a:latin typeface="標楷體"/>
                          <a:ea typeface="新細明體"/>
                        </a:rPr>
                        <a:t>175</a:t>
                      </a:r>
                      <a:r>
                        <a:rPr lang="zh-TW" sz="2400" kern="0" dirty="0">
                          <a:effectLst/>
                          <a:latin typeface="Times New Roman"/>
                          <a:ea typeface="標楷體"/>
                        </a:rPr>
                        <a:t>公分</a:t>
                      </a:r>
                      <a:r>
                        <a:rPr lang="en-US" sz="2400" u="sng" kern="0" dirty="0">
                          <a:effectLst/>
                          <a:latin typeface="Times New Roman"/>
                          <a:ea typeface="標楷體"/>
                        </a:rPr>
                        <a:t>+</a:t>
                      </a:r>
                      <a:r>
                        <a:rPr lang="en-US" sz="2400" kern="0" dirty="0">
                          <a:effectLst/>
                          <a:latin typeface="Times New Roman"/>
                          <a:ea typeface="標楷體"/>
                        </a:rPr>
                        <a:t>5</a:t>
                      </a:r>
                      <a:r>
                        <a:rPr lang="zh-TW" sz="2400" kern="0" dirty="0">
                          <a:effectLst/>
                          <a:latin typeface="Times New Roman"/>
                          <a:ea typeface="標楷體"/>
                        </a:rPr>
                        <a:t>公分</a:t>
                      </a:r>
                      <a:endParaRPr lang="zh-TW" sz="2400" kern="100" dirty="0">
                        <a:effectLst/>
                        <a:latin typeface="Times New Roman"/>
                        <a:ea typeface="新細明體"/>
                      </a:endParaRPr>
                    </a:p>
                  </a:txBody>
                  <a:tcPr marL="68580" marR="68580" marT="0" marB="0"/>
                </a:tc>
              </a:tr>
              <a:tr h="424007">
                <a:tc>
                  <a:txBody>
                    <a:bodyPr/>
                    <a:lstStyle/>
                    <a:p>
                      <a:pPr algn="ctr">
                        <a:lnSpc>
                          <a:spcPts val="2500"/>
                        </a:lnSpc>
                        <a:spcAft>
                          <a:spcPts val="0"/>
                        </a:spcAft>
                      </a:pPr>
                      <a:r>
                        <a:rPr lang="en-US" sz="2400" kern="0" dirty="0">
                          <a:effectLst/>
                          <a:latin typeface="Times New Roman"/>
                          <a:ea typeface="新細明體"/>
                        </a:rPr>
                        <a:t>3L</a:t>
                      </a:r>
                      <a:endParaRPr lang="zh-TW" sz="2400" kern="100" dirty="0">
                        <a:effectLst/>
                        <a:latin typeface="Times New Roman"/>
                        <a:ea typeface="新細明體"/>
                      </a:endParaRPr>
                    </a:p>
                  </a:txBody>
                  <a:tcPr marL="68580" marR="68580" marT="0" marB="0"/>
                </a:tc>
                <a:tc>
                  <a:txBody>
                    <a:bodyPr/>
                    <a:lstStyle/>
                    <a:p>
                      <a:pPr algn="ctr">
                        <a:lnSpc>
                          <a:spcPts val="2500"/>
                        </a:lnSpc>
                        <a:spcAft>
                          <a:spcPts val="0"/>
                        </a:spcAft>
                      </a:pPr>
                      <a:r>
                        <a:rPr lang="en-US" sz="2400" kern="0" dirty="0">
                          <a:effectLst/>
                          <a:latin typeface="標楷體"/>
                          <a:ea typeface="新細明體"/>
                        </a:rPr>
                        <a:t>180</a:t>
                      </a:r>
                      <a:r>
                        <a:rPr lang="zh-TW" sz="2400" kern="0" dirty="0">
                          <a:effectLst/>
                          <a:latin typeface="Times New Roman"/>
                          <a:ea typeface="標楷體"/>
                        </a:rPr>
                        <a:t>公分</a:t>
                      </a:r>
                      <a:r>
                        <a:rPr lang="en-US" sz="2400" u="sng" kern="0" dirty="0">
                          <a:effectLst/>
                          <a:latin typeface="Times New Roman"/>
                          <a:ea typeface="標楷體"/>
                        </a:rPr>
                        <a:t>+</a:t>
                      </a:r>
                      <a:r>
                        <a:rPr lang="en-US" sz="2400" kern="0" dirty="0">
                          <a:effectLst/>
                          <a:latin typeface="Times New Roman"/>
                          <a:ea typeface="標楷體"/>
                        </a:rPr>
                        <a:t>5</a:t>
                      </a:r>
                      <a:r>
                        <a:rPr lang="zh-TW" sz="2400" kern="0" dirty="0">
                          <a:effectLst/>
                          <a:latin typeface="Times New Roman"/>
                          <a:ea typeface="標楷體"/>
                        </a:rPr>
                        <a:t>公分</a:t>
                      </a:r>
                      <a:endParaRPr lang="zh-TW" sz="2400" kern="100" dirty="0">
                        <a:effectLst/>
                        <a:latin typeface="Times New Roman"/>
                        <a:ea typeface="新細明體"/>
                      </a:endParaRPr>
                    </a:p>
                  </a:txBody>
                  <a:tcPr marL="68580" marR="68580" marT="0" marB="0"/>
                </a:tc>
              </a:tr>
            </a:tbl>
          </a:graphicData>
        </a:graphic>
      </p:graphicFrame>
      <p:sp>
        <p:nvSpPr>
          <p:cNvPr id="7" name="標題 1"/>
          <p:cNvSpPr txBox="1">
            <a:spLocks/>
          </p:cNvSpPr>
          <p:nvPr/>
        </p:nvSpPr>
        <p:spPr>
          <a:xfrm>
            <a:off x="467833" y="5127232"/>
            <a:ext cx="8229600" cy="1143000"/>
          </a:xfrm>
          <a:prstGeom prst="rect">
            <a:avLst/>
          </a:prstGeom>
        </p:spPr>
        <p:txBody>
          <a:bodyPr vert="horz" lIns="0" rIns="0" bIns="0" anchor="b">
            <a:normAutofit fontScale="62500" lnSpcReduction="2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zh-TW" altLang="en-US" sz="4400" b="1" dirty="0">
                <a:solidFill>
                  <a:srgbClr val="FF0000"/>
                </a:solidFill>
              </a:rPr>
              <a:t>在評審期間每件作品之作者（限列名者），均應穿著競賽制服（由大會提供）並配戴作者證</a:t>
            </a:r>
            <a:r>
              <a:rPr lang="zh-TW" altLang="en-US" sz="4400" dirty="0"/>
              <a:t>，在場說明、解釋、操作，回答評審委員所提之問題。</a:t>
            </a:r>
          </a:p>
        </p:txBody>
      </p:sp>
    </p:spTree>
    <p:extLst>
      <p:ext uri="{BB962C8B-B14F-4D97-AF65-F5344CB8AC3E}">
        <p14:creationId xmlns:p14="http://schemas.microsoft.com/office/powerpoint/2010/main" val="13689926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400" dirty="0"/>
              <a:t>【</a:t>
            </a:r>
            <a:r>
              <a:rPr lang="zh-TW" altLang="en-US" sz="4400" dirty="0"/>
              <a:t>附件二</a:t>
            </a:r>
            <a:r>
              <a:rPr lang="en-US" altLang="zh-TW" sz="4400" dirty="0" smtClean="0"/>
              <a:t>】</a:t>
            </a:r>
            <a:r>
              <a:rPr lang="zh-TW" altLang="en-US" sz="4400" dirty="0" smtClean="0"/>
              <a:t>作品</a:t>
            </a:r>
            <a:r>
              <a:rPr lang="zh-TW" altLang="en-US" sz="4400" dirty="0"/>
              <a:t>說明書封面（</a:t>
            </a:r>
            <a:r>
              <a:rPr lang="en-US" altLang="zh-TW" sz="4400" dirty="0" smtClean="0"/>
              <a:t>P.19</a:t>
            </a:r>
            <a:r>
              <a:rPr lang="zh-TW" altLang="en-US" sz="4400" dirty="0"/>
              <a:t>）</a:t>
            </a:r>
          </a:p>
        </p:txBody>
      </p:sp>
      <p:sp>
        <p:nvSpPr>
          <p:cNvPr id="3" name="內容版面配置區 2"/>
          <p:cNvSpPr>
            <a:spLocks noGrp="1"/>
          </p:cNvSpPr>
          <p:nvPr>
            <p:ph idx="1"/>
          </p:nvPr>
        </p:nvSpPr>
        <p:spPr/>
        <p:txBody>
          <a:bodyPr>
            <a:normAutofit fontScale="62500" lnSpcReduction="20000"/>
          </a:bodyPr>
          <a:lstStyle/>
          <a:p>
            <a:pPr marL="0" indent="0" algn="ctr">
              <a:buNone/>
            </a:pPr>
            <a:r>
              <a:rPr lang="zh-TW" altLang="en-US" sz="3800" dirty="0"/>
              <a:t>臺北市第</a:t>
            </a:r>
            <a:r>
              <a:rPr lang="en-US" altLang="zh-TW" sz="3800" dirty="0"/>
              <a:t>50</a:t>
            </a:r>
            <a:r>
              <a:rPr lang="zh-TW" altLang="en-US" sz="3800" dirty="0"/>
              <a:t>屆中小學科學展覽會</a:t>
            </a:r>
          </a:p>
          <a:p>
            <a:pPr marL="0" indent="0" algn="ctr">
              <a:buNone/>
            </a:pPr>
            <a:r>
              <a:rPr lang="zh-TW" altLang="en-US" sz="3800" dirty="0"/>
              <a:t>作品說明書封面</a:t>
            </a:r>
          </a:p>
          <a:p>
            <a:endParaRPr lang="zh-TW" altLang="en-US" dirty="0"/>
          </a:p>
          <a:p>
            <a:pPr marL="0" indent="0">
              <a:buNone/>
            </a:pPr>
            <a:r>
              <a:rPr lang="zh-TW" altLang="en-US" dirty="0"/>
              <a:t>科　　別：</a:t>
            </a:r>
          </a:p>
          <a:p>
            <a:pPr marL="0" indent="0">
              <a:buNone/>
            </a:pPr>
            <a:r>
              <a:rPr lang="zh-TW" altLang="en-US" dirty="0"/>
              <a:t>組　　別：</a:t>
            </a:r>
          </a:p>
          <a:p>
            <a:pPr marL="0" indent="0">
              <a:buNone/>
            </a:pPr>
            <a:r>
              <a:rPr lang="zh-TW" altLang="en-US" dirty="0"/>
              <a:t>作品名稱：</a:t>
            </a:r>
          </a:p>
          <a:p>
            <a:pPr marL="0" indent="0">
              <a:buNone/>
            </a:pPr>
            <a:r>
              <a:rPr lang="zh-TW" altLang="en-US" dirty="0"/>
              <a:t>關 </a:t>
            </a:r>
            <a:r>
              <a:rPr lang="zh-TW" altLang="en-US" dirty="0" smtClean="0"/>
              <a:t> 鍵  詞</a:t>
            </a:r>
            <a:r>
              <a:rPr lang="zh-TW" altLang="en-US" dirty="0"/>
              <a:t>：　　　　、　　　　、　　　　（</a:t>
            </a:r>
            <a:r>
              <a:rPr lang="zh-TW" altLang="en-US" b="1" dirty="0">
                <a:solidFill>
                  <a:srgbClr val="FF0000"/>
                </a:solidFill>
                <a:latin typeface="+mj-ea"/>
                <a:ea typeface="+mj-ea"/>
              </a:rPr>
              <a:t>最多</a:t>
            </a:r>
            <a:r>
              <a:rPr lang="en-US" altLang="zh-TW" b="1" dirty="0">
                <a:solidFill>
                  <a:srgbClr val="FF0000"/>
                </a:solidFill>
                <a:latin typeface="+mj-ea"/>
                <a:ea typeface="+mj-ea"/>
              </a:rPr>
              <a:t>3</a:t>
            </a:r>
            <a:r>
              <a:rPr lang="zh-TW" altLang="en-US" b="1" dirty="0">
                <a:solidFill>
                  <a:srgbClr val="FF0000"/>
                </a:solidFill>
                <a:latin typeface="+mj-ea"/>
                <a:ea typeface="+mj-ea"/>
              </a:rPr>
              <a:t>個</a:t>
            </a:r>
            <a:r>
              <a:rPr lang="zh-TW" altLang="en-US" dirty="0"/>
              <a:t>）</a:t>
            </a:r>
          </a:p>
          <a:p>
            <a:pPr marL="0" indent="0">
              <a:buNone/>
            </a:pPr>
            <a:endParaRPr lang="zh-TW" altLang="en-US" dirty="0"/>
          </a:p>
          <a:p>
            <a:pPr marL="0" indent="0">
              <a:buNone/>
            </a:pPr>
            <a:endParaRPr lang="zh-TW" altLang="en-US" dirty="0"/>
          </a:p>
          <a:p>
            <a:pPr marL="0" indent="0">
              <a:buNone/>
            </a:pPr>
            <a:r>
              <a:rPr lang="zh-TW" altLang="en-US" dirty="0"/>
              <a:t>編    號：</a:t>
            </a:r>
          </a:p>
          <a:p>
            <a:pPr marL="0" indent="0">
              <a:buNone/>
            </a:pPr>
            <a:endParaRPr lang="zh-TW" altLang="en-US" dirty="0"/>
          </a:p>
          <a:p>
            <a:pPr marL="0" indent="0">
              <a:buNone/>
            </a:pPr>
            <a:endParaRPr lang="zh-TW" altLang="en-US" dirty="0"/>
          </a:p>
          <a:p>
            <a:pPr marL="0" indent="0">
              <a:buNone/>
            </a:pPr>
            <a:r>
              <a:rPr lang="zh-TW" altLang="en-US" dirty="0"/>
              <a:t>製作說明：</a:t>
            </a:r>
          </a:p>
          <a:p>
            <a:pPr marL="0" indent="0">
              <a:buNone/>
            </a:pPr>
            <a:r>
              <a:rPr lang="en-US" altLang="zh-TW" b="1" dirty="0">
                <a:solidFill>
                  <a:srgbClr val="FF0000"/>
                </a:solidFill>
                <a:latin typeface="+mj-ea"/>
                <a:ea typeface="+mj-ea"/>
              </a:rPr>
              <a:t>1.</a:t>
            </a:r>
            <a:r>
              <a:rPr lang="zh-TW" altLang="en-US" b="1" dirty="0">
                <a:solidFill>
                  <a:srgbClr val="FF0000"/>
                </a:solidFill>
                <a:latin typeface="+mj-ea"/>
                <a:ea typeface="+mj-ea"/>
              </a:rPr>
              <a:t>說明書封面僅寫科別、組別、作品名稱及關鍵詞。</a:t>
            </a:r>
          </a:p>
          <a:p>
            <a:pPr marL="0" indent="0">
              <a:buNone/>
            </a:pPr>
            <a:r>
              <a:rPr lang="en-US" altLang="zh-TW" b="1" dirty="0">
                <a:solidFill>
                  <a:srgbClr val="FF0000"/>
                </a:solidFill>
                <a:latin typeface="+mj-ea"/>
                <a:ea typeface="+mj-ea"/>
              </a:rPr>
              <a:t>2.</a:t>
            </a:r>
            <a:r>
              <a:rPr lang="zh-TW" altLang="en-US" b="1" dirty="0">
                <a:solidFill>
                  <a:srgbClr val="FF0000"/>
                </a:solidFill>
                <a:latin typeface="+mj-ea"/>
                <a:ea typeface="+mj-ea"/>
              </a:rPr>
              <a:t>編號由石牌國中統一編列。</a:t>
            </a:r>
          </a:p>
          <a:p>
            <a:pPr marL="0" indent="0">
              <a:buNone/>
            </a:pPr>
            <a:r>
              <a:rPr lang="en-US" altLang="zh-TW" b="1" dirty="0">
                <a:solidFill>
                  <a:srgbClr val="FF0000"/>
                </a:solidFill>
                <a:latin typeface="+mj-ea"/>
                <a:ea typeface="+mj-ea"/>
              </a:rPr>
              <a:t>3.</a:t>
            </a:r>
            <a:r>
              <a:rPr lang="zh-TW" altLang="en-US" b="1" dirty="0">
                <a:solidFill>
                  <a:srgbClr val="FF0000"/>
                </a:solidFill>
                <a:latin typeface="+mj-ea"/>
                <a:ea typeface="+mj-ea"/>
              </a:rPr>
              <a:t>封面編排由參展作者自行設計</a:t>
            </a:r>
            <a:r>
              <a:rPr lang="zh-TW" altLang="en-US" b="1" dirty="0" smtClean="0">
                <a:solidFill>
                  <a:srgbClr val="FF0000"/>
                </a:solidFill>
                <a:latin typeface="+mj-ea"/>
                <a:ea typeface="+mj-ea"/>
              </a:rPr>
              <a:t>。</a:t>
            </a:r>
            <a:endParaRPr lang="zh-TW" altLang="en-US" b="1" dirty="0">
              <a:solidFill>
                <a:srgbClr val="FF0000"/>
              </a:solidFill>
              <a:latin typeface="+mj-ea"/>
              <a:ea typeface="+mj-ea"/>
            </a:endParaRPr>
          </a:p>
        </p:txBody>
      </p:sp>
    </p:spTree>
    <p:extLst>
      <p:ext uri="{BB962C8B-B14F-4D97-AF65-F5344CB8AC3E}">
        <p14:creationId xmlns:p14="http://schemas.microsoft.com/office/powerpoint/2010/main" val="39029840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400" dirty="0"/>
              <a:t>【</a:t>
            </a:r>
            <a:r>
              <a:rPr lang="zh-TW" altLang="en-US" sz="4400" dirty="0"/>
              <a:t>附件三</a:t>
            </a:r>
            <a:r>
              <a:rPr lang="en-US" altLang="zh-TW" sz="4400" dirty="0" smtClean="0"/>
              <a:t>】</a:t>
            </a:r>
            <a:r>
              <a:rPr lang="zh-TW" altLang="en-US" sz="4400" dirty="0" smtClean="0"/>
              <a:t>作品</a:t>
            </a:r>
            <a:r>
              <a:rPr lang="zh-TW" altLang="en-US" sz="4400" dirty="0"/>
              <a:t>說明書內容（</a:t>
            </a:r>
            <a:r>
              <a:rPr lang="en-US" altLang="zh-TW" sz="4400" dirty="0" smtClean="0"/>
              <a:t>P.20</a:t>
            </a:r>
            <a:r>
              <a:rPr lang="zh-TW" altLang="en-US" sz="4400" dirty="0" smtClean="0"/>
              <a:t>）</a:t>
            </a:r>
            <a:endParaRPr lang="zh-TW" altLang="en-US" sz="4400" dirty="0"/>
          </a:p>
        </p:txBody>
      </p:sp>
      <p:sp>
        <p:nvSpPr>
          <p:cNvPr id="3" name="內容版面配置區 2"/>
          <p:cNvSpPr>
            <a:spLocks noGrp="1"/>
          </p:cNvSpPr>
          <p:nvPr>
            <p:ph idx="1"/>
          </p:nvPr>
        </p:nvSpPr>
        <p:spPr/>
        <p:txBody>
          <a:bodyPr>
            <a:normAutofit fontScale="92500" lnSpcReduction="10000"/>
          </a:bodyPr>
          <a:lstStyle/>
          <a:p>
            <a:pPr marL="0" indent="0">
              <a:buNone/>
            </a:pPr>
            <a:r>
              <a:rPr lang="zh-TW" altLang="en-US" dirty="0" smtClean="0">
                <a:latin typeface="+mj-ea"/>
                <a:ea typeface="+mj-ea"/>
              </a:rPr>
              <a:t>作品</a:t>
            </a:r>
            <a:r>
              <a:rPr lang="zh-TW" altLang="en-US" dirty="0">
                <a:latin typeface="+mj-ea"/>
                <a:ea typeface="+mj-ea"/>
              </a:rPr>
              <a:t>名稱</a:t>
            </a:r>
          </a:p>
          <a:p>
            <a:pPr marL="0" indent="0">
              <a:buNone/>
            </a:pPr>
            <a:r>
              <a:rPr lang="zh-TW" altLang="en-US" dirty="0">
                <a:latin typeface="+mj-ea"/>
                <a:ea typeface="+mj-ea"/>
              </a:rPr>
              <a:t>摘要（</a:t>
            </a:r>
            <a:r>
              <a:rPr lang="en-US" altLang="zh-TW" b="1" dirty="0">
                <a:solidFill>
                  <a:srgbClr val="FF0000"/>
                </a:solidFill>
                <a:latin typeface="+mj-ea"/>
                <a:ea typeface="+mj-ea"/>
              </a:rPr>
              <a:t>300</a:t>
            </a:r>
            <a:r>
              <a:rPr lang="zh-TW" altLang="en-US" b="1" dirty="0">
                <a:solidFill>
                  <a:srgbClr val="FF0000"/>
                </a:solidFill>
                <a:latin typeface="+mj-ea"/>
                <a:ea typeface="+mj-ea"/>
              </a:rPr>
              <a:t>字以內含標點符號</a:t>
            </a:r>
            <a:r>
              <a:rPr lang="zh-TW" altLang="en-US" dirty="0">
                <a:latin typeface="+mj-ea"/>
                <a:ea typeface="+mj-ea"/>
              </a:rPr>
              <a:t>）</a:t>
            </a:r>
          </a:p>
          <a:p>
            <a:pPr marL="0" indent="0">
              <a:buNone/>
            </a:pPr>
            <a:r>
              <a:rPr lang="zh-TW" altLang="en-US" dirty="0">
                <a:latin typeface="+mj-ea"/>
                <a:ea typeface="+mj-ea"/>
              </a:rPr>
              <a:t>壹、研究動機</a:t>
            </a:r>
          </a:p>
          <a:p>
            <a:pPr marL="0" indent="0">
              <a:buNone/>
            </a:pPr>
            <a:r>
              <a:rPr lang="zh-TW" altLang="en-US" dirty="0">
                <a:latin typeface="+mj-ea"/>
                <a:ea typeface="+mj-ea"/>
              </a:rPr>
              <a:t>貳、研究目的</a:t>
            </a:r>
          </a:p>
          <a:p>
            <a:pPr marL="0" indent="0">
              <a:buNone/>
            </a:pPr>
            <a:r>
              <a:rPr lang="zh-TW" altLang="en-US" dirty="0">
                <a:latin typeface="+mj-ea"/>
                <a:ea typeface="+mj-ea"/>
              </a:rPr>
              <a:t>參、研究設備及器材</a:t>
            </a:r>
          </a:p>
          <a:p>
            <a:pPr marL="0" indent="0">
              <a:buNone/>
            </a:pPr>
            <a:r>
              <a:rPr lang="zh-TW" altLang="en-US" dirty="0">
                <a:latin typeface="+mj-ea"/>
                <a:ea typeface="+mj-ea"/>
              </a:rPr>
              <a:t>肆、研究過程或方法</a:t>
            </a:r>
          </a:p>
          <a:p>
            <a:pPr marL="0" indent="0">
              <a:buNone/>
            </a:pPr>
            <a:r>
              <a:rPr lang="zh-TW" altLang="en-US" dirty="0">
                <a:latin typeface="+mj-ea"/>
                <a:ea typeface="+mj-ea"/>
              </a:rPr>
              <a:t>伍、研究結果</a:t>
            </a:r>
          </a:p>
          <a:p>
            <a:pPr marL="0" indent="0">
              <a:buNone/>
            </a:pPr>
            <a:r>
              <a:rPr lang="zh-TW" altLang="en-US" dirty="0">
                <a:latin typeface="+mj-ea"/>
                <a:ea typeface="+mj-ea"/>
              </a:rPr>
              <a:t>陸、討論</a:t>
            </a:r>
          </a:p>
          <a:p>
            <a:pPr marL="0" indent="0">
              <a:buNone/>
            </a:pPr>
            <a:r>
              <a:rPr lang="zh-TW" altLang="en-US" dirty="0">
                <a:latin typeface="+mj-ea"/>
                <a:ea typeface="+mj-ea"/>
              </a:rPr>
              <a:t>柒、結論</a:t>
            </a:r>
          </a:p>
          <a:p>
            <a:pPr marL="0" indent="0">
              <a:buNone/>
            </a:pPr>
            <a:r>
              <a:rPr lang="zh-TW" altLang="en-US" dirty="0">
                <a:latin typeface="+mj-ea"/>
                <a:ea typeface="+mj-ea"/>
              </a:rPr>
              <a:t>捌、參考資料及其他</a:t>
            </a:r>
          </a:p>
          <a:p>
            <a:endParaRPr lang="zh-TW" altLang="en-US" dirty="0"/>
          </a:p>
        </p:txBody>
      </p:sp>
    </p:spTree>
    <p:extLst>
      <p:ext uri="{BB962C8B-B14F-4D97-AF65-F5344CB8AC3E}">
        <p14:creationId xmlns:p14="http://schemas.microsoft.com/office/powerpoint/2010/main" val="28785529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400" dirty="0"/>
              <a:t>【</a:t>
            </a:r>
            <a:r>
              <a:rPr lang="zh-TW" altLang="en-US" sz="4400" dirty="0"/>
              <a:t>附件三</a:t>
            </a:r>
            <a:r>
              <a:rPr lang="en-US" altLang="zh-TW" sz="4400" dirty="0"/>
              <a:t>】</a:t>
            </a:r>
            <a:r>
              <a:rPr lang="zh-TW" altLang="en-US" sz="4400" dirty="0"/>
              <a:t>作品說明書內容（</a:t>
            </a:r>
            <a:r>
              <a:rPr lang="en-US" altLang="zh-TW" sz="4400" dirty="0"/>
              <a:t>P.20</a:t>
            </a:r>
            <a:r>
              <a:rPr lang="zh-TW" altLang="en-US" sz="4400" dirty="0"/>
              <a:t>）</a:t>
            </a:r>
          </a:p>
        </p:txBody>
      </p:sp>
      <p:sp>
        <p:nvSpPr>
          <p:cNvPr id="3" name="內容版面配置區 2"/>
          <p:cNvSpPr>
            <a:spLocks noGrp="1"/>
          </p:cNvSpPr>
          <p:nvPr>
            <p:ph idx="1"/>
          </p:nvPr>
        </p:nvSpPr>
        <p:spPr/>
        <p:txBody>
          <a:bodyPr>
            <a:normAutofit/>
          </a:bodyPr>
          <a:lstStyle/>
          <a:p>
            <a:pPr marL="0" indent="0">
              <a:buNone/>
            </a:pPr>
            <a:r>
              <a:rPr lang="zh-TW" altLang="en-US" dirty="0">
                <a:latin typeface="+mj-ea"/>
                <a:ea typeface="+mj-ea"/>
              </a:rPr>
              <a:t>書寫說明：</a:t>
            </a:r>
          </a:p>
          <a:p>
            <a:pPr marL="0" indent="0">
              <a:buNone/>
            </a:pPr>
            <a:r>
              <a:rPr lang="en-US" altLang="zh-TW" dirty="0">
                <a:latin typeface="+mj-ea"/>
                <a:ea typeface="+mj-ea"/>
              </a:rPr>
              <a:t>1.</a:t>
            </a:r>
            <a:r>
              <a:rPr lang="zh-TW" altLang="en-US" dirty="0">
                <a:latin typeface="+mj-ea"/>
                <a:ea typeface="+mj-ea"/>
              </a:rPr>
              <a:t>作品說明書一律以</a:t>
            </a:r>
            <a:r>
              <a:rPr lang="en-US" altLang="zh-TW" b="1" dirty="0">
                <a:solidFill>
                  <a:srgbClr val="FF0000"/>
                </a:solidFill>
                <a:latin typeface="+mj-ea"/>
                <a:ea typeface="+mj-ea"/>
              </a:rPr>
              <a:t>A4</a:t>
            </a:r>
            <a:r>
              <a:rPr lang="zh-TW" altLang="en-US" dirty="0">
                <a:latin typeface="+mj-ea"/>
                <a:ea typeface="+mj-ea"/>
              </a:rPr>
              <a:t>大小紙張由左至右打字印刷，並裝訂成冊。</a:t>
            </a:r>
          </a:p>
          <a:p>
            <a:pPr marL="0" indent="0">
              <a:buNone/>
            </a:pPr>
            <a:r>
              <a:rPr lang="en-US" altLang="zh-TW" dirty="0">
                <a:latin typeface="+mj-ea"/>
                <a:ea typeface="+mj-ea"/>
              </a:rPr>
              <a:t>2.</a:t>
            </a:r>
            <a:r>
              <a:rPr lang="zh-TW" altLang="en-US" dirty="0">
                <a:latin typeface="+mj-ea"/>
                <a:ea typeface="+mj-ea"/>
              </a:rPr>
              <a:t>作品說明書總頁數以</a:t>
            </a:r>
            <a:r>
              <a:rPr lang="en-US" altLang="zh-TW" b="1" dirty="0">
                <a:solidFill>
                  <a:srgbClr val="FF0000"/>
                </a:solidFill>
                <a:latin typeface="+mj-ea"/>
                <a:ea typeface="+mj-ea"/>
              </a:rPr>
              <a:t>30</a:t>
            </a:r>
            <a:r>
              <a:rPr lang="zh-TW" altLang="en-US" b="1" dirty="0">
                <a:solidFill>
                  <a:srgbClr val="FF0000"/>
                </a:solidFill>
                <a:latin typeface="+mj-ea"/>
                <a:ea typeface="+mj-ea"/>
              </a:rPr>
              <a:t>頁</a:t>
            </a:r>
            <a:r>
              <a:rPr lang="zh-TW" altLang="en-US" dirty="0">
                <a:latin typeface="+mj-ea"/>
                <a:ea typeface="+mj-ea"/>
              </a:rPr>
              <a:t>為限</a:t>
            </a:r>
            <a:r>
              <a:rPr lang="en-US" altLang="zh-TW" dirty="0">
                <a:latin typeface="+mj-ea"/>
                <a:ea typeface="+mj-ea"/>
              </a:rPr>
              <a:t>(</a:t>
            </a:r>
            <a:r>
              <a:rPr lang="zh-TW" altLang="en-US" b="1" dirty="0">
                <a:solidFill>
                  <a:srgbClr val="FF0000"/>
                </a:solidFill>
                <a:latin typeface="+mj-ea"/>
                <a:ea typeface="+mj-ea"/>
              </a:rPr>
              <a:t>不含封面及封底及目錄</a:t>
            </a:r>
            <a:r>
              <a:rPr lang="en-US" altLang="zh-TW" dirty="0">
                <a:latin typeface="+mj-ea"/>
                <a:ea typeface="+mj-ea"/>
              </a:rPr>
              <a:t>)</a:t>
            </a:r>
            <a:r>
              <a:rPr lang="zh-TW" altLang="en-US" dirty="0">
                <a:latin typeface="+mj-ea"/>
                <a:ea typeface="+mj-ea"/>
              </a:rPr>
              <a:t>。</a:t>
            </a:r>
          </a:p>
          <a:p>
            <a:pPr marL="0" indent="0">
              <a:buNone/>
            </a:pPr>
            <a:r>
              <a:rPr lang="en-US" altLang="zh-TW" dirty="0">
                <a:latin typeface="+mj-ea"/>
                <a:ea typeface="+mj-ea"/>
              </a:rPr>
              <a:t>3.</a:t>
            </a:r>
            <a:r>
              <a:rPr lang="zh-TW" altLang="en-US" dirty="0">
                <a:latin typeface="+mj-ea"/>
                <a:ea typeface="+mj-ea"/>
              </a:rPr>
              <a:t>內容使用標題次序為</a:t>
            </a:r>
            <a:r>
              <a:rPr lang="zh-TW" altLang="en-US" b="1" dirty="0">
                <a:solidFill>
                  <a:srgbClr val="FF0000"/>
                </a:solidFill>
                <a:latin typeface="+mj-ea"/>
                <a:ea typeface="+mj-ea"/>
              </a:rPr>
              <a:t>壹、一、（一）、</a:t>
            </a:r>
            <a:r>
              <a:rPr lang="en-US" altLang="zh-TW" b="1" dirty="0">
                <a:solidFill>
                  <a:srgbClr val="FF0000"/>
                </a:solidFill>
                <a:latin typeface="+mj-ea"/>
                <a:ea typeface="+mj-ea"/>
              </a:rPr>
              <a:t>1</a:t>
            </a:r>
            <a:r>
              <a:rPr lang="zh-TW" altLang="en-US" b="1" dirty="0">
                <a:solidFill>
                  <a:srgbClr val="FF0000"/>
                </a:solidFill>
                <a:latin typeface="+mj-ea"/>
                <a:ea typeface="+mj-ea"/>
              </a:rPr>
              <a:t>、（</a:t>
            </a:r>
            <a:r>
              <a:rPr lang="en-US" altLang="zh-TW" b="1" dirty="0">
                <a:solidFill>
                  <a:srgbClr val="FF0000"/>
                </a:solidFill>
                <a:latin typeface="+mj-ea"/>
                <a:ea typeface="+mj-ea"/>
              </a:rPr>
              <a:t>1</a:t>
            </a:r>
            <a:r>
              <a:rPr lang="zh-TW" altLang="en-US" b="1" dirty="0">
                <a:solidFill>
                  <a:srgbClr val="FF0000"/>
                </a:solidFill>
                <a:latin typeface="+mj-ea"/>
                <a:ea typeface="+mj-ea"/>
              </a:rPr>
              <a:t>），</a:t>
            </a:r>
            <a:r>
              <a:rPr lang="zh-TW" altLang="en-US" dirty="0">
                <a:latin typeface="+mj-ea"/>
                <a:ea typeface="+mj-ea"/>
              </a:rPr>
              <a:t>詳見實施計畫附件四。</a:t>
            </a:r>
          </a:p>
          <a:p>
            <a:pPr marL="0" indent="0">
              <a:buNone/>
            </a:pPr>
            <a:r>
              <a:rPr lang="en-US" altLang="zh-TW" dirty="0">
                <a:latin typeface="+mj-ea"/>
                <a:ea typeface="+mj-ea"/>
              </a:rPr>
              <a:t>4.</a:t>
            </a:r>
            <a:r>
              <a:rPr lang="zh-TW" altLang="en-US" dirty="0">
                <a:latin typeface="+mj-ea"/>
                <a:ea typeface="+mj-ea"/>
              </a:rPr>
              <a:t>研究動機內容應包括</a:t>
            </a:r>
            <a:r>
              <a:rPr lang="zh-TW" altLang="en-US" b="1" dirty="0">
                <a:solidFill>
                  <a:srgbClr val="FF0000"/>
                </a:solidFill>
                <a:latin typeface="+mj-ea"/>
                <a:ea typeface="+mj-ea"/>
              </a:rPr>
              <a:t>作品與教材相關性</a:t>
            </a:r>
            <a:r>
              <a:rPr lang="zh-TW" altLang="en-US" dirty="0">
                <a:latin typeface="+mj-ea"/>
                <a:ea typeface="+mj-ea"/>
              </a:rPr>
              <a:t>（教學單元）之說明。</a:t>
            </a:r>
            <a:r>
              <a:rPr lang="en-US" altLang="zh-TW" dirty="0">
                <a:latin typeface="+mj-ea"/>
                <a:ea typeface="+mj-ea"/>
              </a:rPr>
              <a:t>(</a:t>
            </a:r>
            <a:r>
              <a:rPr lang="zh-TW" altLang="en-US" b="1" dirty="0">
                <a:solidFill>
                  <a:srgbClr val="FF0000"/>
                </a:solidFill>
                <a:latin typeface="+mj-ea"/>
                <a:ea typeface="+mj-ea"/>
              </a:rPr>
              <a:t>高級中等學校組不在此限</a:t>
            </a:r>
            <a:r>
              <a:rPr lang="en-US" altLang="zh-TW" dirty="0">
                <a:latin typeface="+mj-ea"/>
                <a:ea typeface="+mj-ea"/>
              </a:rPr>
              <a:t>)</a:t>
            </a:r>
          </a:p>
          <a:p>
            <a:endParaRPr lang="zh-TW" altLang="en-US" dirty="0"/>
          </a:p>
        </p:txBody>
      </p:sp>
    </p:spTree>
    <p:extLst>
      <p:ext uri="{BB962C8B-B14F-4D97-AF65-F5344CB8AC3E}">
        <p14:creationId xmlns:p14="http://schemas.microsoft.com/office/powerpoint/2010/main" val="41223694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400" dirty="0"/>
              <a:t>【</a:t>
            </a:r>
            <a:r>
              <a:rPr lang="zh-TW" altLang="en-US" sz="4400" dirty="0"/>
              <a:t>附件三</a:t>
            </a:r>
            <a:r>
              <a:rPr lang="en-US" altLang="zh-TW" sz="4400" dirty="0"/>
              <a:t>】</a:t>
            </a:r>
            <a:r>
              <a:rPr lang="zh-TW" altLang="en-US" sz="4400" dirty="0"/>
              <a:t>作品說明書內容（</a:t>
            </a:r>
            <a:r>
              <a:rPr lang="en-US" altLang="zh-TW" sz="4400" dirty="0"/>
              <a:t>P.20</a:t>
            </a:r>
            <a:r>
              <a:rPr lang="zh-TW" altLang="en-US" sz="4400" dirty="0"/>
              <a:t>）</a:t>
            </a:r>
          </a:p>
        </p:txBody>
      </p:sp>
      <p:sp>
        <p:nvSpPr>
          <p:cNvPr id="3" name="內容版面配置區 2"/>
          <p:cNvSpPr>
            <a:spLocks noGrp="1"/>
          </p:cNvSpPr>
          <p:nvPr>
            <p:ph idx="1"/>
          </p:nvPr>
        </p:nvSpPr>
        <p:spPr/>
        <p:txBody>
          <a:bodyPr>
            <a:normAutofit/>
          </a:bodyPr>
          <a:lstStyle/>
          <a:p>
            <a:pPr marL="0" indent="0">
              <a:buNone/>
            </a:pPr>
            <a:r>
              <a:rPr lang="zh-TW" altLang="en-US" dirty="0">
                <a:latin typeface="+mj-ea"/>
                <a:ea typeface="+mj-ea"/>
              </a:rPr>
              <a:t>書寫說明：</a:t>
            </a:r>
          </a:p>
          <a:p>
            <a:pPr marL="0" indent="0">
              <a:buNone/>
            </a:pPr>
            <a:r>
              <a:rPr lang="en-US" altLang="zh-TW" dirty="0" smtClean="0">
                <a:latin typeface="+mj-ea"/>
                <a:ea typeface="+mj-ea"/>
              </a:rPr>
              <a:t>5</a:t>
            </a:r>
            <a:r>
              <a:rPr lang="en-US" altLang="zh-TW" dirty="0">
                <a:latin typeface="+mj-ea"/>
                <a:ea typeface="+mj-ea"/>
              </a:rPr>
              <a:t>.</a:t>
            </a:r>
            <a:r>
              <a:rPr lang="zh-TW" altLang="en-US" b="1" dirty="0">
                <a:solidFill>
                  <a:srgbClr val="FF0000"/>
                </a:solidFill>
                <a:latin typeface="+mj-ea"/>
                <a:ea typeface="+mj-ea"/>
              </a:rPr>
              <a:t>原始紀錄本</a:t>
            </a:r>
            <a:r>
              <a:rPr lang="en-US" altLang="zh-TW" b="1" dirty="0">
                <a:solidFill>
                  <a:srgbClr val="FF0000"/>
                </a:solidFill>
                <a:latin typeface="+mj-ea"/>
                <a:ea typeface="+mj-ea"/>
              </a:rPr>
              <a:t>(</a:t>
            </a:r>
            <a:r>
              <a:rPr lang="zh-TW" altLang="en-US" b="1" dirty="0">
                <a:solidFill>
                  <a:srgbClr val="FF0000"/>
                </a:solidFill>
                <a:latin typeface="+mj-ea"/>
                <a:ea typeface="+mj-ea"/>
              </a:rPr>
              <a:t>需成冊裝訂</a:t>
            </a:r>
            <a:r>
              <a:rPr lang="en-US" altLang="zh-TW" b="1" dirty="0">
                <a:solidFill>
                  <a:srgbClr val="FF0000"/>
                </a:solidFill>
                <a:latin typeface="+mj-ea"/>
                <a:ea typeface="+mj-ea"/>
              </a:rPr>
              <a:t>)</a:t>
            </a:r>
            <a:r>
              <a:rPr lang="zh-TW" altLang="en-US" dirty="0">
                <a:latin typeface="+mj-ea"/>
                <a:ea typeface="+mj-ea"/>
              </a:rPr>
              <a:t>應攜往評審會場供評審委員審閱，請勿將研究日誌或實驗觀察原始紀錄正本或影本送交總承辦學校。</a:t>
            </a:r>
          </a:p>
          <a:p>
            <a:pPr marL="0" indent="0">
              <a:buNone/>
            </a:pPr>
            <a:r>
              <a:rPr lang="en-US" altLang="zh-TW" dirty="0">
                <a:latin typeface="+mj-ea"/>
                <a:ea typeface="+mj-ea"/>
              </a:rPr>
              <a:t>6.</a:t>
            </a:r>
            <a:r>
              <a:rPr lang="zh-TW" altLang="en-US" dirty="0">
                <a:latin typeface="+mj-ea"/>
                <a:ea typeface="+mj-ea"/>
              </a:rPr>
              <a:t>作品說明書自本頁起</a:t>
            </a:r>
            <a:r>
              <a:rPr lang="zh-TW" altLang="en-US" b="1" dirty="0">
                <a:solidFill>
                  <a:srgbClr val="FF0000"/>
                </a:solidFill>
                <a:latin typeface="+mj-ea"/>
                <a:ea typeface="+mj-ea"/>
              </a:rPr>
              <a:t>請勿出現校名、作者、校長及指導教師姓名</a:t>
            </a:r>
            <a:r>
              <a:rPr lang="zh-TW" altLang="en-US" dirty="0">
                <a:latin typeface="+mj-ea"/>
                <a:ea typeface="+mj-ea"/>
              </a:rPr>
              <a:t>等，並且照片中不得出現作者或指導教師之臉部，俾符審查之公平性及客觀性。</a:t>
            </a:r>
          </a:p>
          <a:p>
            <a:pPr marL="0" indent="0">
              <a:buNone/>
            </a:pPr>
            <a:r>
              <a:rPr lang="en-US" altLang="zh-TW" dirty="0">
                <a:latin typeface="+mj-ea"/>
                <a:ea typeface="+mj-ea"/>
              </a:rPr>
              <a:t>7.</a:t>
            </a:r>
            <a:r>
              <a:rPr lang="zh-TW" altLang="en-US" dirty="0">
                <a:latin typeface="+mj-ea"/>
                <a:ea typeface="+mj-ea"/>
              </a:rPr>
              <a:t>參考資料書寫方式請參考</a:t>
            </a:r>
            <a:r>
              <a:rPr lang="en-US" altLang="zh-TW" b="1" dirty="0">
                <a:solidFill>
                  <a:srgbClr val="FF0000"/>
                </a:solidFill>
                <a:latin typeface="+mj-ea"/>
                <a:ea typeface="+mj-ea"/>
              </a:rPr>
              <a:t>APA</a:t>
            </a:r>
            <a:r>
              <a:rPr lang="zh-TW" altLang="en-US" b="1" dirty="0">
                <a:solidFill>
                  <a:srgbClr val="FF0000"/>
                </a:solidFill>
                <a:latin typeface="+mj-ea"/>
                <a:ea typeface="+mj-ea"/>
              </a:rPr>
              <a:t>格式第六版</a:t>
            </a:r>
            <a:r>
              <a:rPr lang="zh-TW" altLang="en-US" dirty="0">
                <a:latin typeface="+mj-ea"/>
                <a:ea typeface="+mj-ea"/>
              </a:rPr>
              <a:t>。</a:t>
            </a:r>
          </a:p>
          <a:p>
            <a:endParaRPr lang="zh-TW" altLang="en-US" dirty="0"/>
          </a:p>
        </p:txBody>
      </p:sp>
    </p:spTree>
    <p:extLst>
      <p:ext uri="{BB962C8B-B14F-4D97-AF65-F5344CB8AC3E}">
        <p14:creationId xmlns:p14="http://schemas.microsoft.com/office/powerpoint/2010/main" val="7584832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en-US" altLang="zh-TW" sz="4400" dirty="0"/>
              <a:t>【</a:t>
            </a:r>
            <a:r>
              <a:rPr lang="zh-TW" altLang="en-US" sz="4400" dirty="0"/>
              <a:t>附件四</a:t>
            </a:r>
            <a:r>
              <a:rPr lang="en-US" altLang="zh-TW" sz="4400" dirty="0"/>
              <a:t>】</a:t>
            </a:r>
            <a:r>
              <a:rPr lang="zh-TW" altLang="en-US" sz="4400" dirty="0"/>
              <a:t>作品說明書電腦檔案製作規範（</a:t>
            </a:r>
            <a:r>
              <a:rPr lang="en-US" altLang="zh-TW" sz="4400" dirty="0" smtClean="0"/>
              <a:t>P.21</a:t>
            </a:r>
            <a:r>
              <a:rPr lang="zh-TW" altLang="en-US" sz="4400" dirty="0" smtClean="0"/>
              <a:t>）</a:t>
            </a:r>
            <a:endParaRPr lang="zh-TW" altLang="en-US" sz="4400" dirty="0"/>
          </a:p>
        </p:txBody>
      </p:sp>
      <p:sp>
        <p:nvSpPr>
          <p:cNvPr id="3" name="內容版面配置區 2"/>
          <p:cNvSpPr>
            <a:spLocks noGrp="1"/>
          </p:cNvSpPr>
          <p:nvPr>
            <p:ph idx="1"/>
          </p:nvPr>
        </p:nvSpPr>
        <p:spPr>
          <a:xfrm>
            <a:off x="457200" y="1935480"/>
            <a:ext cx="4510229" cy="4389120"/>
          </a:xfrm>
        </p:spPr>
        <p:txBody>
          <a:bodyPr>
            <a:normAutofit fontScale="92500" lnSpcReduction="10000"/>
          </a:bodyPr>
          <a:lstStyle/>
          <a:p>
            <a:pPr marL="0" indent="0">
              <a:buNone/>
            </a:pPr>
            <a:r>
              <a:rPr lang="zh-TW" altLang="en-US" dirty="0">
                <a:latin typeface="+mj-ea"/>
                <a:ea typeface="+mj-ea"/>
              </a:rPr>
              <a:t>壹、封面：</a:t>
            </a:r>
          </a:p>
          <a:p>
            <a:pPr marL="0" indent="0">
              <a:buNone/>
            </a:pPr>
            <a:r>
              <a:rPr lang="zh-TW" altLang="en-US" dirty="0">
                <a:latin typeface="+mj-ea"/>
                <a:ea typeface="+mj-ea"/>
              </a:rPr>
              <a:t>一、版面設定：上、下、左、右各</a:t>
            </a:r>
            <a:r>
              <a:rPr lang="en-US" altLang="zh-TW" b="1" dirty="0">
                <a:solidFill>
                  <a:srgbClr val="FF0000"/>
                </a:solidFill>
                <a:latin typeface="+mj-ea"/>
                <a:ea typeface="+mj-ea"/>
              </a:rPr>
              <a:t>2cm</a:t>
            </a:r>
          </a:p>
          <a:p>
            <a:pPr marL="0" indent="0">
              <a:buNone/>
            </a:pPr>
            <a:r>
              <a:rPr lang="zh-TW" altLang="en-US" dirty="0">
                <a:latin typeface="+mj-ea"/>
                <a:ea typeface="+mj-ea"/>
              </a:rPr>
              <a:t>二、封面字型：</a:t>
            </a:r>
            <a:r>
              <a:rPr lang="en-US" altLang="zh-TW" b="1" dirty="0">
                <a:solidFill>
                  <a:srgbClr val="FF0000"/>
                </a:solidFill>
                <a:latin typeface="+mj-ea"/>
                <a:ea typeface="+mj-ea"/>
              </a:rPr>
              <a:t>16</a:t>
            </a:r>
            <a:r>
              <a:rPr lang="zh-TW" altLang="en-US" b="1" dirty="0">
                <a:solidFill>
                  <a:srgbClr val="FF0000"/>
                </a:solidFill>
                <a:latin typeface="+mj-ea"/>
                <a:ea typeface="+mj-ea"/>
              </a:rPr>
              <a:t>級</a:t>
            </a:r>
          </a:p>
          <a:p>
            <a:pPr marL="0" indent="0">
              <a:buNone/>
            </a:pPr>
            <a:r>
              <a:rPr lang="zh-TW" altLang="en-US" dirty="0">
                <a:latin typeface="+mj-ea"/>
                <a:ea typeface="+mj-ea"/>
              </a:rPr>
              <a:t>貳、內頁：</a:t>
            </a:r>
          </a:p>
          <a:p>
            <a:pPr marL="0" indent="0">
              <a:buNone/>
            </a:pPr>
            <a:r>
              <a:rPr lang="zh-TW" altLang="en-US" dirty="0">
                <a:latin typeface="+mj-ea"/>
                <a:ea typeface="+mj-ea"/>
              </a:rPr>
              <a:t>一、版面設定：上、下、左、右各</a:t>
            </a:r>
            <a:r>
              <a:rPr lang="en-US" altLang="zh-TW" b="1" dirty="0">
                <a:solidFill>
                  <a:srgbClr val="FF0000"/>
                </a:solidFill>
                <a:latin typeface="+mj-ea"/>
                <a:ea typeface="+mj-ea"/>
              </a:rPr>
              <a:t>2cm</a:t>
            </a:r>
          </a:p>
          <a:p>
            <a:pPr marL="0" indent="0">
              <a:buNone/>
            </a:pPr>
            <a:r>
              <a:rPr lang="zh-TW" altLang="en-US" dirty="0">
                <a:latin typeface="+mj-ea"/>
                <a:ea typeface="+mj-ea"/>
              </a:rPr>
              <a:t>二、字型：</a:t>
            </a:r>
            <a:r>
              <a:rPr lang="zh-TW" altLang="en-US" b="1" dirty="0">
                <a:solidFill>
                  <a:srgbClr val="FF0000"/>
                </a:solidFill>
                <a:latin typeface="+mj-ea"/>
                <a:ea typeface="+mj-ea"/>
              </a:rPr>
              <a:t>新細明體</a:t>
            </a:r>
          </a:p>
          <a:p>
            <a:pPr marL="0" indent="0">
              <a:buNone/>
            </a:pPr>
            <a:r>
              <a:rPr lang="zh-TW" altLang="en-US" dirty="0">
                <a:latin typeface="+mj-ea"/>
                <a:ea typeface="+mj-ea"/>
              </a:rPr>
              <a:t>三、行距：</a:t>
            </a:r>
            <a:r>
              <a:rPr lang="en-US" altLang="zh-TW" b="1" dirty="0">
                <a:solidFill>
                  <a:srgbClr val="FF0000"/>
                </a:solidFill>
                <a:latin typeface="+mj-ea"/>
                <a:ea typeface="+mj-ea"/>
              </a:rPr>
              <a:t>1.5</a:t>
            </a:r>
            <a:r>
              <a:rPr lang="zh-TW" altLang="en-US" b="1" dirty="0">
                <a:solidFill>
                  <a:srgbClr val="FF0000"/>
                </a:solidFill>
                <a:latin typeface="+mj-ea"/>
                <a:ea typeface="+mj-ea"/>
              </a:rPr>
              <a:t>倍行高</a:t>
            </a:r>
          </a:p>
          <a:p>
            <a:pPr marL="0" indent="0">
              <a:buNone/>
            </a:pPr>
            <a:r>
              <a:rPr lang="zh-TW" altLang="en-US" dirty="0">
                <a:latin typeface="+mj-ea"/>
                <a:ea typeface="+mj-ea"/>
              </a:rPr>
              <a:t>四、主題字級：</a:t>
            </a:r>
            <a:r>
              <a:rPr lang="en-US" altLang="zh-TW" b="1" dirty="0">
                <a:solidFill>
                  <a:srgbClr val="FF0000"/>
                </a:solidFill>
                <a:latin typeface="+mj-ea"/>
                <a:ea typeface="+mj-ea"/>
              </a:rPr>
              <a:t>16</a:t>
            </a:r>
            <a:r>
              <a:rPr lang="zh-TW" altLang="en-US" b="1" dirty="0">
                <a:solidFill>
                  <a:srgbClr val="FF0000"/>
                </a:solidFill>
                <a:latin typeface="+mj-ea"/>
                <a:ea typeface="+mj-ea"/>
              </a:rPr>
              <a:t>級粗體、置中</a:t>
            </a:r>
          </a:p>
          <a:p>
            <a:pPr marL="0" indent="0">
              <a:buNone/>
            </a:pPr>
            <a:r>
              <a:rPr lang="zh-TW" altLang="en-US" dirty="0">
                <a:latin typeface="+mj-ea"/>
                <a:ea typeface="+mj-ea"/>
              </a:rPr>
              <a:t>五、內文字級：</a:t>
            </a:r>
            <a:r>
              <a:rPr lang="en-US" altLang="zh-TW" b="1" dirty="0">
                <a:solidFill>
                  <a:srgbClr val="FF0000"/>
                </a:solidFill>
                <a:latin typeface="+mj-ea"/>
                <a:ea typeface="+mj-ea"/>
              </a:rPr>
              <a:t>12</a:t>
            </a:r>
            <a:r>
              <a:rPr lang="zh-TW" altLang="en-US" b="1" dirty="0">
                <a:solidFill>
                  <a:srgbClr val="FF0000"/>
                </a:solidFill>
                <a:latin typeface="+mj-ea"/>
                <a:ea typeface="+mj-ea"/>
              </a:rPr>
              <a:t>級</a:t>
            </a:r>
          </a:p>
          <a:p>
            <a:endParaRPr lang="zh-TW" altLang="en-US"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143" t="30984" r="70071" b="21116"/>
          <a:stretch/>
        </p:blipFill>
        <p:spPr bwMode="auto">
          <a:xfrm>
            <a:off x="5126917" y="1948542"/>
            <a:ext cx="3929744" cy="41061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85635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en-US" altLang="zh-TW" sz="4400" dirty="0"/>
              <a:t>【</a:t>
            </a:r>
            <a:r>
              <a:rPr lang="zh-TW" altLang="en-US" sz="4400" dirty="0"/>
              <a:t>附件四</a:t>
            </a:r>
            <a:r>
              <a:rPr lang="en-US" altLang="zh-TW" sz="4400" dirty="0"/>
              <a:t>】</a:t>
            </a:r>
            <a:r>
              <a:rPr lang="zh-TW" altLang="en-US" sz="4400" dirty="0"/>
              <a:t>作品說明書電腦檔案製作規範（</a:t>
            </a:r>
            <a:r>
              <a:rPr lang="en-US" altLang="zh-TW" sz="4400" dirty="0" smtClean="0"/>
              <a:t>P.21</a:t>
            </a:r>
            <a:r>
              <a:rPr lang="zh-TW" altLang="en-US" sz="4400" dirty="0" smtClean="0"/>
              <a:t>）</a:t>
            </a:r>
            <a:endParaRPr lang="zh-TW" altLang="en-US" sz="4400" dirty="0"/>
          </a:p>
        </p:txBody>
      </p:sp>
      <p:sp>
        <p:nvSpPr>
          <p:cNvPr id="3" name="內容版面配置區 2"/>
          <p:cNvSpPr>
            <a:spLocks noGrp="1"/>
          </p:cNvSpPr>
          <p:nvPr>
            <p:ph idx="1"/>
          </p:nvPr>
        </p:nvSpPr>
        <p:spPr/>
        <p:txBody>
          <a:bodyPr>
            <a:normAutofit fontScale="85000" lnSpcReduction="10000"/>
          </a:bodyPr>
          <a:lstStyle/>
          <a:p>
            <a:pPr marL="0" indent="0">
              <a:buNone/>
            </a:pPr>
            <a:r>
              <a:rPr lang="zh-TW" altLang="en-US" dirty="0">
                <a:latin typeface="+mj-ea"/>
                <a:ea typeface="+mj-ea"/>
              </a:rPr>
              <a:t>肆、電子檔：</a:t>
            </a:r>
          </a:p>
          <a:p>
            <a:pPr marL="0" indent="0">
              <a:buNone/>
            </a:pPr>
            <a:r>
              <a:rPr lang="zh-TW" altLang="en-US" dirty="0">
                <a:latin typeface="+mj-ea"/>
                <a:ea typeface="+mj-ea"/>
              </a:rPr>
              <a:t>   </a:t>
            </a:r>
            <a:r>
              <a:rPr lang="zh-TW" altLang="en-US" b="1" dirty="0">
                <a:solidFill>
                  <a:srgbClr val="FF0000"/>
                </a:solidFill>
                <a:latin typeface="+mj-ea"/>
                <a:ea typeface="+mj-ea"/>
              </a:rPr>
              <a:t>一、文字與圖表及封面須排版完成於</a:t>
            </a:r>
            <a:r>
              <a:rPr lang="en-US" altLang="zh-TW" b="1" dirty="0">
                <a:solidFill>
                  <a:srgbClr val="FF0000"/>
                </a:solidFill>
                <a:latin typeface="+mj-ea"/>
                <a:ea typeface="+mj-ea"/>
              </a:rPr>
              <a:t>1</a:t>
            </a:r>
            <a:r>
              <a:rPr lang="zh-TW" altLang="en-US" b="1" dirty="0">
                <a:solidFill>
                  <a:srgbClr val="FF0000"/>
                </a:solidFill>
                <a:latin typeface="+mj-ea"/>
                <a:ea typeface="+mj-ea"/>
              </a:rPr>
              <a:t>個檔案中。</a:t>
            </a:r>
          </a:p>
          <a:p>
            <a:pPr marL="0" indent="0">
              <a:buNone/>
            </a:pPr>
            <a:r>
              <a:rPr lang="zh-TW" altLang="en-US" b="1" dirty="0">
                <a:solidFill>
                  <a:srgbClr val="FF0000"/>
                </a:solidFill>
                <a:latin typeface="+mj-ea"/>
                <a:ea typeface="+mj-ea"/>
              </a:rPr>
              <a:t>   二、以</a:t>
            </a:r>
            <a:r>
              <a:rPr lang="en-US" altLang="zh-TW" b="1" dirty="0">
                <a:solidFill>
                  <a:srgbClr val="FF0000"/>
                </a:solidFill>
                <a:latin typeface="+mj-ea"/>
                <a:ea typeface="+mj-ea"/>
              </a:rPr>
              <a:t>WORD</a:t>
            </a:r>
            <a:r>
              <a:rPr lang="zh-TW" altLang="en-US" b="1" dirty="0">
                <a:solidFill>
                  <a:srgbClr val="FF0000"/>
                </a:solidFill>
                <a:latin typeface="+mj-ea"/>
                <a:ea typeface="+mj-ea"/>
              </a:rPr>
              <a:t>文件檔（</a:t>
            </a:r>
            <a:r>
              <a:rPr lang="en-US" altLang="zh-TW" b="1" dirty="0">
                <a:solidFill>
                  <a:srgbClr val="FF0000"/>
                </a:solidFill>
                <a:latin typeface="+mj-ea"/>
                <a:ea typeface="+mj-ea"/>
              </a:rPr>
              <a:t>﹡DOC</a:t>
            </a:r>
            <a:r>
              <a:rPr lang="zh-TW" altLang="en-US" b="1" dirty="0">
                <a:solidFill>
                  <a:srgbClr val="FF0000"/>
                </a:solidFill>
                <a:latin typeface="+mj-ea"/>
                <a:ea typeface="+mj-ea"/>
              </a:rPr>
              <a:t>或</a:t>
            </a:r>
            <a:r>
              <a:rPr lang="en-US" altLang="zh-TW" b="1" dirty="0">
                <a:solidFill>
                  <a:srgbClr val="FF0000"/>
                </a:solidFill>
                <a:latin typeface="+mj-ea"/>
                <a:ea typeface="+mj-ea"/>
              </a:rPr>
              <a:t>﹡DOCX</a:t>
            </a:r>
            <a:r>
              <a:rPr lang="zh-TW" altLang="en-US" b="1" dirty="0">
                <a:solidFill>
                  <a:srgbClr val="FF0000"/>
                </a:solidFill>
                <a:latin typeface="+mj-ea"/>
                <a:ea typeface="+mj-ea"/>
              </a:rPr>
              <a:t>）及</a:t>
            </a:r>
            <a:r>
              <a:rPr lang="en-US" altLang="zh-TW" b="1" dirty="0">
                <a:solidFill>
                  <a:srgbClr val="FF0000"/>
                </a:solidFill>
                <a:latin typeface="+mj-ea"/>
                <a:ea typeface="+mj-ea"/>
              </a:rPr>
              <a:t>PDF</a:t>
            </a:r>
            <a:r>
              <a:rPr lang="zh-TW" altLang="en-US" b="1" dirty="0">
                <a:solidFill>
                  <a:srgbClr val="FF0000"/>
                </a:solidFill>
                <a:latin typeface="+mj-ea"/>
                <a:ea typeface="+mj-ea"/>
              </a:rPr>
              <a:t>圖檔為限。</a:t>
            </a:r>
          </a:p>
          <a:p>
            <a:pPr marL="0" indent="0">
              <a:buNone/>
            </a:pPr>
            <a:r>
              <a:rPr lang="zh-TW" altLang="en-US" b="1" dirty="0">
                <a:solidFill>
                  <a:srgbClr val="FF0000"/>
                </a:solidFill>
                <a:latin typeface="+mj-ea"/>
                <a:ea typeface="+mj-ea"/>
              </a:rPr>
              <a:t>   三、檔案名稱為作品名稱。</a:t>
            </a:r>
          </a:p>
          <a:p>
            <a:pPr marL="0" indent="0">
              <a:buNone/>
            </a:pPr>
            <a:r>
              <a:rPr lang="zh-TW" altLang="en-US" b="1" dirty="0">
                <a:solidFill>
                  <a:srgbClr val="FF0000"/>
                </a:solidFill>
                <a:latin typeface="+mj-ea"/>
                <a:ea typeface="+mj-ea"/>
              </a:rPr>
              <a:t>   四、檔案大小限</a:t>
            </a:r>
            <a:r>
              <a:rPr lang="en-US" altLang="zh-TW" b="1" dirty="0">
                <a:solidFill>
                  <a:srgbClr val="FF0000"/>
                </a:solidFill>
                <a:latin typeface="+mj-ea"/>
                <a:ea typeface="+mj-ea"/>
              </a:rPr>
              <a:t>10M Bytes</a:t>
            </a:r>
            <a:r>
              <a:rPr lang="zh-TW" altLang="en-US" b="1" dirty="0">
                <a:solidFill>
                  <a:srgbClr val="FF0000"/>
                </a:solidFill>
                <a:latin typeface="+mj-ea"/>
                <a:ea typeface="+mj-ea"/>
              </a:rPr>
              <a:t>以內。</a:t>
            </a:r>
          </a:p>
          <a:p>
            <a:pPr marL="0" indent="0">
              <a:buNone/>
            </a:pPr>
            <a:r>
              <a:rPr lang="zh-TW" altLang="en-US" b="1" dirty="0">
                <a:solidFill>
                  <a:srgbClr val="FF0000"/>
                </a:solidFill>
                <a:latin typeface="+mj-ea"/>
                <a:ea typeface="+mj-ea"/>
              </a:rPr>
              <a:t>   五、一律以內文第一頁起始插入頁碼。</a:t>
            </a:r>
          </a:p>
          <a:p>
            <a:pPr marL="0" indent="0">
              <a:buNone/>
            </a:pPr>
            <a:r>
              <a:rPr lang="zh-TW" altLang="en-US" dirty="0">
                <a:latin typeface="+mj-ea"/>
                <a:ea typeface="+mj-ea"/>
              </a:rPr>
              <a:t>伍、圖片：</a:t>
            </a:r>
          </a:p>
          <a:p>
            <a:pPr marL="0" indent="0">
              <a:buNone/>
            </a:pPr>
            <a:r>
              <a:rPr lang="zh-TW" altLang="en-US" dirty="0">
                <a:latin typeface="+mj-ea"/>
                <a:ea typeface="+mj-ea"/>
              </a:rPr>
              <a:t>圖表內容及其說明文字請使用文字方塊排版，避免造成統計文字字數錯誤。</a:t>
            </a:r>
          </a:p>
          <a:p>
            <a:pPr marL="0" indent="0">
              <a:buNone/>
            </a:pPr>
            <a:r>
              <a:rPr lang="zh-TW" altLang="en-US" dirty="0">
                <a:latin typeface="+mj-ea"/>
                <a:ea typeface="+mj-ea"/>
              </a:rPr>
              <a:t>陸、統計字數方式：</a:t>
            </a:r>
          </a:p>
          <a:p>
            <a:pPr marL="0" indent="0">
              <a:buNone/>
            </a:pPr>
            <a:r>
              <a:rPr lang="zh-TW" altLang="en-US" dirty="0">
                <a:latin typeface="+mj-ea"/>
                <a:ea typeface="+mj-ea"/>
              </a:rPr>
              <a:t>    透過</a:t>
            </a:r>
            <a:r>
              <a:rPr lang="en-US" altLang="zh-TW" dirty="0">
                <a:latin typeface="+mj-ea"/>
                <a:ea typeface="+mj-ea"/>
              </a:rPr>
              <a:t>Microsoft Word</a:t>
            </a:r>
            <a:r>
              <a:rPr lang="zh-TW" altLang="en-US" dirty="0">
                <a:latin typeface="+mj-ea"/>
                <a:ea typeface="+mj-ea"/>
              </a:rPr>
              <a:t>文書處理軟體字數統計工具計算為準則。 </a:t>
            </a:r>
          </a:p>
          <a:p>
            <a:endParaRPr lang="zh-TW" altLang="en-US" dirty="0"/>
          </a:p>
        </p:txBody>
      </p:sp>
    </p:spTree>
    <p:extLst>
      <p:ext uri="{BB962C8B-B14F-4D97-AF65-F5344CB8AC3E}">
        <p14:creationId xmlns:p14="http://schemas.microsoft.com/office/powerpoint/2010/main" val="3193950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46567" y="140563"/>
            <a:ext cx="8229600" cy="1143000"/>
          </a:xfrm>
        </p:spPr>
        <p:txBody>
          <a:bodyPr>
            <a:normAutofit/>
          </a:bodyPr>
          <a:lstStyle/>
          <a:p>
            <a:r>
              <a:rPr lang="en-US" altLang="zh-TW" sz="4400" dirty="0" smtClean="0"/>
              <a:t>Logo</a:t>
            </a:r>
            <a:r>
              <a:rPr lang="zh-TW" altLang="en-US" sz="4400" dirty="0" smtClean="0"/>
              <a:t>設計說明（</a:t>
            </a:r>
            <a:r>
              <a:rPr lang="en-US" altLang="zh-TW" sz="4400" dirty="0" smtClean="0"/>
              <a:t>P.3</a:t>
            </a:r>
            <a:r>
              <a:rPr lang="zh-TW" altLang="en-US" sz="4400" dirty="0" smtClean="0"/>
              <a:t>）</a:t>
            </a:r>
            <a:endParaRPr lang="zh-TW" altLang="en-US" sz="4400" dirty="0"/>
          </a:p>
        </p:txBody>
      </p:sp>
      <p:graphicFrame>
        <p:nvGraphicFramePr>
          <p:cNvPr id="6" name="內容版面配置區 5"/>
          <p:cNvGraphicFramePr>
            <a:graphicFrameLocks noGrp="1"/>
          </p:cNvGraphicFramePr>
          <p:nvPr>
            <p:ph idx="1"/>
            <p:extLst>
              <p:ext uri="{D42A27DB-BD31-4B8C-83A1-F6EECF244321}">
                <p14:modId xmlns:p14="http://schemas.microsoft.com/office/powerpoint/2010/main" val="220509934"/>
              </p:ext>
            </p:extLst>
          </p:nvPr>
        </p:nvGraphicFramePr>
        <p:xfrm>
          <a:off x="457200" y="1584289"/>
          <a:ext cx="8229600" cy="4704080"/>
        </p:xfrm>
        <a:graphic>
          <a:graphicData uri="http://schemas.openxmlformats.org/drawingml/2006/table">
            <a:tbl>
              <a:tblPr firstRow="1" bandRow="1">
                <a:tableStyleId>{5C22544A-7EE6-4342-B048-85BDC9FD1C3A}</a:tableStyleId>
              </a:tblPr>
              <a:tblGrid>
                <a:gridCol w="4114800"/>
                <a:gridCol w="4114800"/>
              </a:tblGrid>
              <a:tr h="3355975">
                <a:tc rowSpan="2">
                  <a:txBody>
                    <a:bodyPr/>
                    <a:lstStyle/>
                    <a:p>
                      <a:endParaRPr lang="zh-TW" altLang="en-US" dirty="0"/>
                    </a:p>
                  </a:txBody>
                  <a:tcPr marL="71562" marR="71562"/>
                </a:tc>
                <a:tc>
                  <a:txBody>
                    <a:bodyPr/>
                    <a:lstStyle/>
                    <a:p>
                      <a:pPr algn="ctr">
                        <a:lnSpc>
                          <a:spcPts val="2500"/>
                        </a:lnSpc>
                        <a:spcBef>
                          <a:spcPts val="600"/>
                        </a:spcBef>
                        <a:spcAft>
                          <a:spcPts val="600"/>
                        </a:spcAft>
                        <a:tabLst>
                          <a:tab pos="342900" algn="l"/>
                        </a:tabLst>
                      </a:pPr>
                      <a:endParaRPr lang="en-US" altLang="zh-TW" sz="3200" b="1" kern="100" dirty="0" smtClean="0">
                        <a:effectLst/>
                        <a:latin typeface="Times New Roman" panose="02020603050405020304" pitchFamily="18" charset="0"/>
                        <a:ea typeface="標楷體" panose="03000509000000000000" pitchFamily="65" charset="-120"/>
                      </a:endParaRPr>
                    </a:p>
                    <a:p>
                      <a:pPr algn="ctr">
                        <a:lnSpc>
                          <a:spcPts val="2500"/>
                        </a:lnSpc>
                        <a:spcBef>
                          <a:spcPts val="600"/>
                        </a:spcBef>
                        <a:spcAft>
                          <a:spcPts val="600"/>
                        </a:spcAft>
                        <a:tabLst>
                          <a:tab pos="342900" algn="l"/>
                        </a:tabLst>
                      </a:pPr>
                      <a:r>
                        <a:rPr lang="zh-TW" altLang="zh-TW" sz="3200" b="1" kern="100" dirty="0" smtClean="0">
                          <a:solidFill>
                            <a:srgbClr val="FFFF00"/>
                          </a:solidFill>
                          <a:effectLst/>
                          <a:latin typeface="Times New Roman" panose="02020603050405020304" pitchFamily="18" charset="0"/>
                          <a:ea typeface="標楷體" panose="03000509000000000000" pitchFamily="65" charset="-120"/>
                        </a:rPr>
                        <a:t>舞動科學，視界無限</a:t>
                      </a:r>
                      <a:endParaRPr lang="zh-TW" altLang="zh-TW" sz="3200" kern="100" dirty="0" smtClean="0">
                        <a:solidFill>
                          <a:srgbClr val="FFFF00"/>
                        </a:solidFill>
                        <a:effectLst/>
                        <a:latin typeface="Times New Roman" panose="02020603050405020304" pitchFamily="18" charset="0"/>
                        <a:ea typeface="+mn-ea"/>
                      </a:endParaRPr>
                    </a:p>
                    <a:p>
                      <a:r>
                        <a:rPr lang="zh-TW" altLang="zh-TW" sz="2400" b="1" dirty="0" smtClean="0">
                          <a:effectLst/>
                          <a:ea typeface="標楷體" panose="03000509000000000000" pitchFamily="65" charset="-120"/>
                          <a:cs typeface="Times New Roman" panose="02020603050405020304" pitchFamily="18" charset="0"/>
                        </a:rPr>
                        <a:t>截取顯微鏡</a:t>
                      </a:r>
                      <a:r>
                        <a:rPr lang="zh-TW" altLang="zh-TW" sz="2400" b="1" smtClean="0">
                          <a:effectLst/>
                          <a:ea typeface="標楷體" panose="03000509000000000000" pitchFamily="65" charset="-120"/>
                          <a:cs typeface="Times New Roman" panose="02020603050405020304" pitchFamily="18" charset="0"/>
                        </a:rPr>
                        <a:t>與燒</a:t>
                      </a:r>
                      <a:r>
                        <a:rPr lang="zh-TW" altLang="en-US" sz="2400" b="1" smtClean="0">
                          <a:effectLst/>
                          <a:ea typeface="標楷體" panose="03000509000000000000" pitchFamily="65" charset="-120"/>
                          <a:cs typeface="Times New Roman" panose="02020603050405020304" pitchFamily="18" charset="0"/>
                        </a:rPr>
                        <a:t>瓶</a:t>
                      </a:r>
                      <a:r>
                        <a:rPr lang="zh-TW" altLang="zh-TW" sz="2400" b="1" smtClean="0">
                          <a:effectLst/>
                          <a:ea typeface="標楷體" panose="03000509000000000000" pitchFamily="65" charset="-120"/>
                          <a:cs typeface="Times New Roman" panose="02020603050405020304" pitchFamily="18" charset="0"/>
                        </a:rPr>
                        <a:t>的</a:t>
                      </a:r>
                      <a:r>
                        <a:rPr lang="zh-TW" altLang="zh-TW" sz="2400" b="1" dirty="0" smtClean="0">
                          <a:effectLst/>
                          <a:ea typeface="標楷體" panose="03000509000000000000" pitchFamily="65" charset="-120"/>
                          <a:cs typeface="Times New Roman" panose="02020603050405020304" pitchFamily="18" charset="0"/>
                        </a:rPr>
                        <a:t>造型，呈現出「</a:t>
                      </a:r>
                      <a:r>
                        <a:rPr lang="en-US" altLang="zh-TW" sz="2400" b="1" dirty="0" smtClean="0">
                          <a:effectLst/>
                          <a:ea typeface="標楷體" panose="03000509000000000000" pitchFamily="65" charset="-120"/>
                          <a:cs typeface="Times New Roman" panose="02020603050405020304" pitchFamily="18" charset="0"/>
                        </a:rPr>
                        <a:t>50</a:t>
                      </a:r>
                      <a:r>
                        <a:rPr lang="zh-TW" altLang="zh-TW" sz="2400" b="1" dirty="0" smtClean="0">
                          <a:effectLst/>
                          <a:ea typeface="標楷體" panose="03000509000000000000" pitchFamily="65" charset="-120"/>
                          <a:cs typeface="Times New Roman" panose="02020603050405020304" pitchFamily="18" charset="0"/>
                        </a:rPr>
                        <a:t>」的視覺圖像。綠色象徵著對環境的友善，黃色則表示創新的活潑氛圍。期許科展中的各種想法與創意，皆為人類和大自然帶來更多正向的力量。</a:t>
                      </a:r>
                      <a:endParaRPr lang="zh-TW" altLang="en-US" sz="2400" dirty="0"/>
                    </a:p>
                  </a:txBody>
                  <a:tcPr marL="71562" marR="71562"/>
                </a:tc>
              </a:tr>
              <a:tr h="1080655">
                <a:tc vMerge="1">
                  <a:txBody>
                    <a:bodyPr/>
                    <a:lstStyle/>
                    <a:p>
                      <a:endParaRPr lang="zh-TW" altLang="en-US" dirty="0"/>
                    </a:p>
                  </a:txBody>
                  <a:tcPr/>
                </a:tc>
                <a:tc>
                  <a:txBody>
                    <a:bodyPr/>
                    <a:lstStyle/>
                    <a:p>
                      <a:r>
                        <a:rPr lang="zh-TW" altLang="zh-TW" sz="2400" dirty="0" smtClean="0">
                          <a:effectLst/>
                          <a:ea typeface="標楷體" panose="03000509000000000000" pitchFamily="65" charset="-120"/>
                          <a:cs typeface="Times New Roman" panose="02020603050405020304" pitchFamily="18" charset="0"/>
                        </a:rPr>
                        <a:t>◎本</a:t>
                      </a:r>
                      <a:r>
                        <a:rPr lang="en-US" altLang="zh-TW" sz="2400" b="1" dirty="0" smtClean="0">
                          <a:effectLst/>
                          <a:latin typeface="Times New Roman" panose="02020603050405020304" pitchFamily="18" charset="0"/>
                          <a:ea typeface="標楷體" panose="03000509000000000000" pitchFamily="65" charset="-120"/>
                        </a:rPr>
                        <a:t>Logo</a:t>
                      </a:r>
                      <a:r>
                        <a:rPr lang="zh-TW" altLang="zh-TW" sz="2400" b="1" dirty="0" smtClean="0">
                          <a:effectLst/>
                          <a:latin typeface="Times New Roman" panose="02020603050405020304" pitchFamily="18" charset="0"/>
                          <a:ea typeface="標楷體" panose="03000509000000000000" pitchFamily="65" charset="-120"/>
                          <a:cs typeface="Times New Roman" panose="02020603050405020304" pitchFamily="18" charset="0"/>
                        </a:rPr>
                        <a:t>由泰北高中美工科實習老師郭豫君設計</a:t>
                      </a:r>
                      <a:r>
                        <a:rPr lang="zh-TW" altLang="zh-TW" sz="2400" b="1" dirty="0" smtClean="0">
                          <a:effectLst/>
                          <a:ea typeface="標楷體" panose="03000509000000000000" pitchFamily="65" charset="-120"/>
                          <a:cs typeface="Times New Roman" panose="02020603050405020304" pitchFamily="18" charset="0"/>
                        </a:rPr>
                        <a:t>、</a:t>
                      </a:r>
                      <a:r>
                        <a:rPr lang="zh-TW" altLang="zh-TW" sz="2400" b="1" dirty="0" smtClean="0">
                          <a:effectLst/>
                          <a:latin typeface="Times New Roman" panose="02020603050405020304" pitchFamily="18" charset="0"/>
                          <a:ea typeface="標楷體" panose="03000509000000000000" pitchFamily="65" charset="-120"/>
                          <a:cs typeface="Times New Roman" panose="02020603050405020304" pitchFamily="18" charset="0"/>
                        </a:rPr>
                        <a:t>洪敏傑老師指導</a:t>
                      </a:r>
                      <a:endParaRPr lang="zh-TW" altLang="en-US" sz="2400" dirty="0"/>
                    </a:p>
                  </a:txBody>
                  <a:tcPr marL="71562" marR="71562"/>
                </a:tc>
              </a:tr>
            </a:tbl>
          </a:graphicData>
        </a:graphic>
      </p:graphicFrame>
      <p:pic>
        <p:nvPicPr>
          <p:cNvPr id="7" name="圖片 6"/>
          <p:cNvPicPr>
            <a:picLocks noChangeAspect="1"/>
          </p:cNvPicPr>
          <p:nvPr/>
        </p:nvPicPr>
        <p:blipFill>
          <a:blip r:embed="rId2"/>
          <a:stretch>
            <a:fillRect/>
          </a:stretch>
        </p:blipFill>
        <p:spPr>
          <a:xfrm>
            <a:off x="560683" y="2428412"/>
            <a:ext cx="3789105" cy="3079253"/>
          </a:xfrm>
          <a:prstGeom prst="rect">
            <a:avLst/>
          </a:prstGeom>
        </p:spPr>
      </p:pic>
    </p:spTree>
    <p:extLst>
      <p:ext uri="{BB962C8B-B14F-4D97-AF65-F5344CB8AC3E}">
        <p14:creationId xmlns:p14="http://schemas.microsoft.com/office/powerpoint/2010/main" val="24396687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97712" y="0"/>
            <a:ext cx="8580474" cy="1143000"/>
          </a:xfrm>
        </p:spPr>
        <p:txBody>
          <a:bodyPr>
            <a:noAutofit/>
          </a:bodyPr>
          <a:lstStyle/>
          <a:p>
            <a:r>
              <a:rPr lang="en-US" altLang="zh-TW" sz="4000" dirty="0"/>
              <a:t>【</a:t>
            </a:r>
            <a:r>
              <a:rPr lang="zh-TW" altLang="en-US" sz="4000" dirty="0"/>
              <a:t>附件五</a:t>
            </a:r>
            <a:r>
              <a:rPr lang="en-US" altLang="zh-TW" sz="4000" dirty="0" smtClean="0"/>
              <a:t>】</a:t>
            </a:r>
            <a:r>
              <a:rPr lang="zh-TW" altLang="en-US" sz="4000" dirty="0" smtClean="0"/>
              <a:t>校</a:t>
            </a:r>
            <a:r>
              <a:rPr lang="zh-TW" altLang="en-US" sz="4000" dirty="0"/>
              <a:t>內作品件數統計表（</a:t>
            </a:r>
            <a:r>
              <a:rPr lang="en-US" altLang="zh-TW" sz="4000" dirty="0" smtClean="0"/>
              <a:t>P.22</a:t>
            </a:r>
            <a:r>
              <a:rPr lang="zh-TW" altLang="en-US" sz="4000" dirty="0" smtClean="0"/>
              <a:t>）</a:t>
            </a:r>
            <a:endParaRPr lang="zh-TW" altLang="en-US" sz="4000" dirty="0"/>
          </a:p>
        </p:txBody>
      </p:sp>
      <p:pic>
        <p:nvPicPr>
          <p:cNvPr id="4100" name="Picture 4"/>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4111" t="11142" r="37601" b="6015"/>
          <a:stretch/>
        </p:blipFill>
        <p:spPr bwMode="auto">
          <a:xfrm>
            <a:off x="2127756" y="1169581"/>
            <a:ext cx="4592022" cy="55888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83787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25302" y="0"/>
            <a:ext cx="8229600" cy="1143000"/>
          </a:xfrm>
        </p:spPr>
        <p:txBody>
          <a:bodyPr>
            <a:noAutofit/>
          </a:bodyPr>
          <a:lstStyle/>
          <a:p>
            <a:r>
              <a:rPr lang="en-US" altLang="zh-TW" sz="4400" dirty="0"/>
              <a:t>【</a:t>
            </a:r>
            <a:r>
              <a:rPr lang="zh-TW" altLang="en-US" sz="4400" dirty="0"/>
              <a:t>附件六</a:t>
            </a:r>
            <a:r>
              <a:rPr lang="en-US" altLang="zh-TW" sz="4400" dirty="0" smtClean="0"/>
              <a:t>】</a:t>
            </a:r>
            <a:r>
              <a:rPr lang="zh-TW" altLang="en-US" sz="4400" dirty="0" smtClean="0"/>
              <a:t>作品</a:t>
            </a:r>
            <a:r>
              <a:rPr lang="zh-TW" altLang="en-US" sz="4400" dirty="0"/>
              <a:t>切結書（</a:t>
            </a:r>
            <a:r>
              <a:rPr lang="en-US" altLang="zh-TW" sz="4400" dirty="0" smtClean="0"/>
              <a:t>P.23</a:t>
            </a:r>
            <a:r>
              <a:rPr lang="zh-TW" altLang="en-US" sz="4400" dirty="0" smtClean="0"/>
              <a:t>）</a:t>
            </a:r>
            <a:endParaRPr lang="zh-TW" altLang="en-US" sz="4400" dirty="0"/>
          </a:p>
        </p:txBody>
      </p:sp>
      <p:pic>
        <p:nvPicPr>
          <p:cNvPr id="5122"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2868" t="9485" r="36435" b="4612"/>
          <a:stretch/>
        </p:blipFill>
        <p:spPr bwMode="auto">
          <a:xfrm>
            <a:off x="1929980" y="1190847"/>
            <a:ext cx="4460187" cy="52955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05932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832" y="129930"/>
            <a:ext cx="8229600" cy="1143000"/>
          </a:xfrm>
        </p:spPr>
        <p:txBody>
          <a:bodyPr>
            <a:normAutofit fontScale="90000"/>
          </a:bodyPr>
          <a:lstStyle/>
          <a:p>
            <a:r>
              <a:rPr lang="en-US" altLang="zh-TW" sz="4000" dirty="0"/>
              <a:t>【</a:t>
            </a:r>
            <a:r>
              <a:rPr lang="zh-TW" altLang="en-US" sz="4000" dirty="0"/>
              <a:t>附件七</a:t>
            </a:r>
            <a:r>
              <a:rPr lang="en-US" altLang="zh-TW" sz="4000" dirty="0" smtClean="0"/>
              <a:t>】</a:t>
            </a:r>
            <a:r>
              <a:rPr lang="zh-TW" altLang="en-US" sz="4000" dirty="0" smtClean="0"/>
              <a:t>延續</a:t>
            </a:r>
            <a:r>
              <a:rPr lang="zh-TW" altLang="en-US" sz="4000" dirty="0"/>
              <a:t>性研究作品說明書（</a:t>
            </a:r>
            <a:r>
              <a:rPr lang="en-US" altLang="zh-TW" sz="4000" dirty="0" smtClean="0"/>
              <a:t>P.24</a:t>
            </a:r>
            <a:r>
              <a:rPr lang="zh-TW" altLang="en-US" sz="4000" dirty="0" smtClean="0"/>
              <a:t>）</a:t>
            </a:r>
            <a:endParaRPr lang="zh-TW" altLang="en-US" sz="4000" dirty="0"/>
          </a:p>
        </p:txBody>
      </p:sp>
      <p:pic>
        <p:nvPicPr>
          <p:cNvPr id="614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4000" t="10000" r="38715" b="6952"/>
          <a:stretch/>
        </p:blipFill>
        <p:spPr bwMode="auto">
          <a:xfrm>
            <a:off x="2043630" y="1307804"/>
            <a:ext cx="4285703" cy="5369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56115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08665"/>
            <a:ext cx="8229600" cy="1143000"/>
          </a:xfrm>
        </p:spPr>
        <p:txBody>
          <a:bodyPr>
            <a:normAutofit/>
          </a:bodyPr>
          <a:lstStyle/>
          <a:p>
            <a:r>
              <a:rPr lang="en-US" altLang="zh-TW" sz="4000" dirty="0"/>
              <a:t>【</a:t>
            </a:r>
            <a:r>
              <a:rPr lang="zh-TW" altLang="en-US" sz="4000" dirty="0"/>
              <a:t>附件八</a:t>
            </a:r>
            <a:r>
              <a:rPr lang="en-US" altLang="zh-TW" sz="4000" dirty="0" smtClean="0"/>
              <a:t>】</a:t>
            </a:r>
            <a:r>
              <a:rPr lang="zh-TW" altLang="en-US" sz="4000" dirty="0" smtClean="0"/>
              <a:t>作品</a:t>
            </a:r>
            <a:r>
              <a:rPr lang="zh-TW" altLang="en-US" sz="4000" dirty="0"/>
              <a:t>送件檢核表（</a:t>
            </a:r>
            <a:r>
              <a:rPr lang="en-US" altLang="zh-TW" sz="4000" dirty="0" smtClean="0"/>
              <a:t>P.26</a:t>
            </a:r>
            <a:r>
              <a:rPr lang="zh-TW" altLang="en-US" sz="4000" dirty="0" smtClean="0"/>
              <a:t>）</a:t>
            </a:r>
            <a:endParaRPr lang="zh-TW" altLang="en-US" sz="4000" dirty="0"/>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214" t="11048" r="38643" b="5523"/>
          <a:stretch/>
        </p:blipFill>
        <p:spPr bwMode="auto">
          <a:xfrm>
            <a:off x="2285397" y="1204517"/>
            <a:ext cx="4239485" cy="5504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83180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en-US" altLang="zh-TW" sz="4000" dirty="0"/>
              <a:t>【</a:t>
            </a:r>
            <a:r>
              <a:rPr lang="zh-TW" altLang="en-US" sz="4000" dirty="0"/>
              <a:t>附件十二</a:t>
            </a:r>
            <a:r>
              <a:rPr lang="en-US" altLang="zh-TW" sz="4000" dirty="0" smtClean="0"/>
              <a:t>】</a:t>
            </a:r>
            <a:r>
              <a:rPr lang="zh-TW" altLang="en-US" sz="4000" dirty="0" smtClean="0"/>
              <a:t>作品</a:t>
            </a:r>
            <a:r>
              <a:rPr lang="zh-TW" altLang="en-US" sz="4000" dirty="0"/>
              <a:t>說明書審查基準（</a:t>
            </a:r>
            <a:r>
              <a:rPr lang="en-US" altLang="zh-TW" sz="4000" dirty="0" smtClean="0"/>
              <a:t>P.36</a:t>
            </a:r>
            <a:r>
              <a:rPr lang="zh-TW" altLang="en-US" sz="4000" dirty="0"/>
              <a:t>）</a:t>
            </a:r>
          </a:p>
        </p:txBody>
      </p:sp>
      <p:sp>
        <p:nvSpPr>
          <p:cNvPr id="3" name="內容版面配置區 2"/>
          <p:cNvSpPr>
            <a:spLocks noGrp="1"/>
          </p:cNvSpPr>
          <p:nvPr>
            <p:ph idx="1"/>
          </p:nvPr>
        </p:nvSpPr>
        <p:spPr/>
        <p:txBody>
          <a:bodyPr>
            <a:normAutofit fontScale="85000" lnSpcReduction="10000"/>
          </a:bodyPr>
          <a:lstStyle/>
          <a:p>
            <a:pPr marL="0" indent="0">
              <a:buNone/>
            </a:pPr>
            <a:r>
              <a:rPr lang="zh-TW" altLang="en-US" dirty="0">
                <a:latin typeface="+mj-ea"/>
                <a:ea typeface="+mj-ea"/>
              </a:rPr>
              <a:t>壹、作品說明書審查基準：</a:t>
            </a:r>
          </a:p>
          <a:p>
            <a:pPr marL="0" indent="0">
              <a:buNone/>
            </a:pPr>
            <a:r>
              <a:rPr lang="zh-TW" altLang="en-US" b="1" dirty="0">
                <a:solidFill>
                  <a:srgbClr val="FF0000"/>
                </a:solidFill>
                <a:latin typeface="+mj-ea"/>
                <a:ea typeface="+mj-ea"/>
              </a:rPr>
              <a:t>一、創意及貢獻</a:t>
            </a:r>
            <a:r>
              <a:rPr lang="en-US" altLang="zh-TW" b="1" dirty="0">
                <a:solidFill>
                  <a:srgbClr val="FF0000"/>
                </a:solidFill>
                <a:latin typeface="+mj-ea"/>
                <a:ea typeface="+mj-ea"/>
              </a:rPr>
              <a:t>(50</a:t>
            </a:r>
            <a:r>
              <a:rPr lang="en-US" altLang="zh-TW" b="1" dirty="0" smtClean="0">
                <a:solidFill>
                  <a:srgbClr val="FF0000"/>
                </a:solidFill>
                <a:latin typeface="+mj-ea"/>
                <a:ea typeface="+mj-ea"/>
              </a:rPr>
              <a:t>%)</a:t>
            </a:r>
            <a:endParaRPr lang="zh-TW" altLang="en-US" b="1" dirty="0">
              <a:solidFill>
                <a:srgbClr val="FF0000"/>
              </a:solidFill>
              <a:latin typeface="+mj-ea"/>
              <a:ea typeface="+mj-ea"/>
            </a:endParaRPr>
          </a:p>
          <a:p>
            <a:pPr marL="0" indent="0">
              <a:buNone/>
            </a:pPr>
            <a:r>
              <a:rPr lang="zh-TW" altLang="en-US" b="1" dirty="0">
                <a:solidFill>
                  <a:srgbClr val="FF0000"/>
                </a:solidFill>
                <a:latin typeface="+mj-ea"/>
                <a:ea typeface="+mj-ea"/>
              </a:rPr>
              <a:t>二、內容及專業知識（</a:t>
            </a:r>
            <a:r>
              <a:rPr lang="en-US" altLang="zh-TW" b="1" dirty="0">
                <a:solidFill>
                  <a:srgbClr val="FF0000"/>
                </a:solidFill>
                <a:latin typeface="+mj-ea"/>
                <a:ea typeface="+mj-ea"/>
              </a:rPr>
              <a:t>30</a:t>
            </a:r>
            <a:r>
              <a:rPr lang="en-US" altLang="zh-TW" b="1" dirty="0" smtClean="0">
                <a:solidFill>
                  <a:srgbClr val="FF0000"/>
                </a:solidFill>
                <a:latin typeface="+mj-ea"/>
                <a:ea typeface="+mj-ea"/>
              </a:rPr>
              <a:t>%</a:t>
            </a:r>
            <a:r>
              <a:rPr lang="zh-TW" altLang="en-US" b="1" dirty="0" smtClean="0">
                <a:solidFill>
                  <a:srgbClr val="FF0000"/>
                </a:solidFill>
                <a:latin typeface="+mj-ea"/>
                <a:ea typeface="+mj-ea"/>
              </a:rPr>
              <a:t>）</a:t>
            </a:r>
          </a:p>
          <a:p>
            <a:pPr marL="0" indent="0">
              <a:buNone/>
            </a:pPr>
            <a:r>
              <a:rPr lang="zh-TW" altLang="en-US" b="1" dirty="0" smtClean="0">
                <a:solidFill>
                  <a:srgbClr val="FF0000"/>
                </a:solidFill>
                <a:latin typeface="+mj-ea"/>
                <a:ea typeface="+mj-ea"/>
              </a:rPr>
              <a:t>三、文字表達及組織</a:t>
            </a:r>
            <a:r>
              <a:rPr lang="en-US" altLang="zh-TW" b="1" dirty="0" smtClean="0">
                <a:solidFill>
                  <a:srgbClr val="FF0000"/>
                </a:solidFill>
                <a:latin typeface="+mj-ea"/>
                <a:ea typeface="+mj-ea"/>
              </a:rPr>
              <a:t>(20%)</a:t>
            </a:r>
            <a:endParaRPr lang="zh-TW" altLang="en-US" b="1" dirty="0">
              <a:solidFill>
                <a:srgbClr val="FF0000"/>
              </a:solidFill>
              <a:latin typeface="+mj-ea"/>
              <a:ea typeface="+mj-ea"/>
            </a:endParaRPr>
          </a:p>
          <a:p>
            <a:pPr marL="0" indent="0">
              <a:buNone/>
            </a:pPr>
            <a:r>
              <a:rPr lang="zh-TW" altLang="en-US" dirty="0">
                <a:latin typeface="+mj-ea"/>
                <a:ea typeface="+mj-ea"/>
              </a:rPr>
              <a:t>貳、附註：</a:t>
            </a:r>
          </a:p>
          <a:p>
            <a:pPr marL="0" indent="0">
              <a:buNone/>
            </a:pPr>
            <a:r>
              <a:rPr lang="zh-TW" altLang="en-US" dirty="0">
                <a:latin typeface="+mj-ea"/>
                <a:ea typeface="+mj-ea"/>
              </a:rPr>
              <a:t>一、上列作品說明書審查基準得於評審會議中討論，酌予修訂。</a:t>
            </a:r>
          </a:p>
          <a:p>
            <a:pPr marL="0" indent="0">
              <a:buNone/>
            </a:pPr>
            <a:r>
              <a:rPr lang="zh-TW" altLang="en-US" dirty="0">
                <a:latin typeface="+mj-ea"/>
                <a:ea typeface="+mj-ea"/>
              </a:rPr>
              <a:t>二、作品說明書全冊</a:t>
            </a:r>
            <a:r>
              <a:rPr lang="zh-TW" altLang="en-US" b="1" dirty="0">
                <a:solidFill>
                  <a:srgbClr val="FF0000"/>
                </a:solidFill>
                <a:latin typeface="+mj-ea"/>
                <a:ea typeface="+mj-ea"/>
              </a:rPr>
              <a:t>請勿出現校名、作者、校長及指導老師姓名等，並且照片中不得出現作者或指導教師之臉部</a:t>
            </a:r>
            <a:r>
              <a:rPr lang="zh-TW" altLang="en-US" dirty="0">
                <a:latin typeface="+mj-ea"/>
                <a:ea typeface="+mj-ea"/>
              </a:rPr>
              <a:t>，俾審查之公平性及客觀性。</a:t>
            </a:r>
          </a:p>
          <a:p>
            <a:pPr marL="0" indent="0">
              <a:buNone/>
            </a:pPr>
            <a:r>
              <a:rPr lang="zh-TW" altLang="en-US" dirty="0">
                <a:latin typeface="+mj-ea"/>
                <a:ea typeface="+mj-ea"/>
              </a:rPr>
              <a:t>三、作品說明書依審查基準辦理審查，合格者才需送件參加展覽。</a:t>
            </a:r>
          </a:p>
          <a:p>
            <a:pPr marL="0" indent="0">
              <a:buNone/>
            </a:pPr>
            <a:r>
              <a:rPr lang="zh-TW" altLang="en-US" dirty="0">
                <a:latin typeface="+mj-ea"/>
                <a:ea typeface="+mj-ea"/>
              </a:rPr>
              <a:t>四、作品說明書審查僅做為選擇優良作品參加比賽之依據，不另辦理獎勵，</a:t>
            </a:r>
            <a:r>
              <a:rPr lang="zh-TW" altLang="en-US" b="1" dirty="0">
                <a:solidFill>
                  <a:srgbClr val="FF0000"/>
                </a:solidFill>
                <a:latin typeface="+mj-ea"/>
                <a:ea typeface="+mj-ea"/>
              </a:rPr>
              <a:t>其成績亦不與參展作品之初審與複審合併計算</a:t>
            </a:r>
            <a:r>
              <a:rPr lang="zh-TW" altLang="en-US" dirty="0">
                <a:latin typeface="+mj-ea"/>
                <a:ea typeface="+mj-ea"/>
              </a:rPr>
              <a:t>。</a:t>
            </a:r>
          </a:p>
          <a:p>
            <a:pPr marL="0" indent="0">
              <a:buNone/>
            </a:pPr>
            <a:endParaRPr lang="zh-TW" altLang="en-US" dirty="0"/>
          </a:p>
        </p:txBody>
      </p:sp>
    </p:spTree>
    <p:extLst>
      <p:ext uri="{BB962C8B-B14F-4D97-AF65-F5344CB8AC3E}">
        <p14:creationId xmlns:p14="http://schemas.microsoft.com/office/powerpoint/2010/main" val="37952227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zh-TW" altLang="en-US" sz="4000" dirty="0"/>
              <a:t>二、作品說明書審查及結果公布日期（</a:t>
            </a:r>
            <a:r>
              <a:rPr lang="en-US" altLang="zh-TW" sz="4000" dirty="0" smtClean="0"/>
              <a:t>P.12</a:t>
            </a:r>
            <a:r>
              <a:rPr lang="zh-TW" altLang="en-US" sz="4000" dirty="0" smtClean="0"/>
              <a:t>）</a:t>
            </a:r>
            <a:endParaRPr lang="zh-TW" altLang="en-US" sz="4000" dirty="0"/>
          </a:p>
        </p:txBody>
      </p:sp>
      <p:sp>
        <p:nvSpPr>
          <p:cNvPr id="3" name="內容版面配置區 2"/>
          <p:cNvSpPr>
            <a:spLocks noGrp="1"/>
          </p:cNvSpPr>
          <p:nvPr>
            <p:ph idx="1"/>
          </p:nvPr>
        </p:nvSpPr>
        <p:spPr/>
        <p:txBody>
          <a:bodyPr/>
          <a:lstStyle/>
          <a:p>
            <a:r>
              <a:rPr lang="en-US" altLang="zh-TW" b="1" dirty="0">
                <a:solidFill>
                  <a:srgbClr val="FF0000"/>
                </a:solidFill>
                <a:latin typeface="+mj-ea"/>
                <a:ea typeface="+mj-ea"/>
              </a:rPr>
              <a:t>106</a:t>
            </a:r>
            <a:r>
              <a:rPr lang="zh-TW" altLang="en-US" b="1" dirty="0">
                <a:solidFill>
                  <a:srgbClr val="FF0000"/>
                </a:solidFill>
                <a:latin typeface="+mj-ea"/>
                <a:ea typeface="+mj-ea"/>
              </a:rPr>
              <a:t>年</a:t>
            </a:r>
            <a:r>
              <a:rPr lang="en-US" altLang="zh-TW" b="1" dirty="0">
                <a:solidFill>
                  <a:srgbClr val="FF0000"/>
                </a:solidFill>
                <a:latin typeface="+mj-ea"/>
                <a:ea typeface="+mj-ea"/>
              </a:rPr>
              <a:t>3</a:t>
            </a:r>
            <a:r>
              <a:rPr lang="zh-TW" altLang="en-US" b="1" dirty="0">
                <a:solidFill>
                  <a:srgbClr val="FF0000"/>
                </a:solidFill>
                <a:latin typeface="+mj-ea"/>
                <a:ea typeface="+mj-ea"/>
              </a:rPr>
              <a:t>月</a:t>
            </a:r>
            <a:r>
              <a:rPr lang="en-US" altLang="zh-TW" b="1" dirty="0">
                <a:solidFill>
                  <a:srgbClr val="FF0000"/>
                </a:solidFill>
                <a:latin typeface="+mj-ea"/>
                <a:ea typeface="+mj-ea"/>
              </a:rPr>
              <a:t>29</a:t>
            </a:r>
            <a:r>
              <a:rPr lang="zh-TW" altLang="en-US" b="1" dirty="0">
                <a:solidFill>
                  <a:srgbClr val="FF0000"/>
                </a:solidFill>
                <a:latin typeface="+mj-ea"/>
                <a:ea typeface="+mj-ea"/>
              </a:rPr>
              <a:t>日（星期三）</a:t>
            </a:r>
            <a:r>
              <a:rPr lang="zh-TW" altLang="en-US" dirty="0">
                <a:latin typeface="+mj-ea"/>
                <a:ea typeface="+mj-ea"/>
              </a:rPr>
              <a:t>辦理作品說明書審查，審查通過入選名單於</a:t>
            </a:r>
            <a:r>
              <a:rPr lang="en-US" altLang="zh-TW" b="1" dirty="0">
                <a:solidFill>
                  <a:srgbClr val="FF0000"/>
                </a:solidFill>
                <a:latin typeface="+mj-ea"/>
                <a:ea typeface="+mj-ea"/>
              </a:rPr>
              <a:t>106</a:t>
            </a:r>
            <a:r>
              <a:rPr lang="zh-TW" altLang="en-US" b="1" dirty="0">
                <a:solidFill>
                  <a:srgbClr val="FF0000"/>
                </a:solidFill>
                <a:latin typeface="+mj-ea"/>
                <a:ea typeface="+mj-ea"/>
              </a:rPr>
              <a:t>年</a:t>
            </a:r>
            <a:r>
              <a:rPr lang="en-US" altLang="zh-TW" b="1" dirty="0">
                <a:solidFill>
                  <a:srgbClr val="FF0000"/>
                </a:solidFill>
                <a:latin typeface="+mj-ea"/>
                <a:ea typeface="+mj-ea"/>
              </a:rPr>
              <a:t>4</a:t>
            </a:r>
            <a:r>
              <a:rPr lang="zh-TW" altLang="en-US" b="1" dirty="0">
                <a:solidFill>
                  <a:srgbClr val="FF0000"/>
                </a:solidFill>
                <a:latin typeface="+mj-ea"/>
                <a:ea typeface="+mj-ea"/>
              </a:rPr>
              <a:t>月</a:t>
            </a:r>
            <a:r>
              <a:rPr lang="en-US" altLang="zh-TW" b="1" dirty="0">
                <a:solidFill>
                  <a:srgbClr val="FF0000"/>
                </a:solidFill>
                <a:latin typeface="+mj-ea"/>
                <a:ea typeface="+mj-ea"/>
              </a:rPr>
              <a:t>7</a:t>
            </a:r>
            <a:r>
              <a:rPr lang="zh-TW" altLang="en-US" b="1" dirty="0">
                <a:solidFill>
                  <a:srgbClr val="FF0000"/>
                </a:solidFill>
                <a:latin typeface="+mj-ea"/>
                <a:ea typeface="+mj-ea"/>
              </a:rPr>
              <a:t>日（星期五）中午</a:t>
            </a:r>
            <a:r>
              <a:rPr lang="en-US" altLang="zh-TW" b="1" dirty="0">
                <a:solidFill>
                  <a:srgbClr val="FF0000"/>
                </a:solidFill>
                <a:latin typeface="+mj-ea"/>
                <a:ea typeface="+mj-ea"/>
              </a:rPr>
              <a:t>12</a:t>
            </a:r>
            <a:r>
              <a:rPr lang="zh-TW" altLang="en-US" b="1" dirty="0">
                <a:solidFill>
                  <a:srgbClr val="FF0000"/>
                </a:solidFill>
                <a:latin typeface="+mj-ea"/>
                <a:ea typeface="+mj-ea"/>
              </a:rPr>
              <a:t>：</a:t>
            </a:r>
            <a:r>
              <a:rPr lang="en-US" altLang="zh-TW" b="1" dirty="0">
                <a:solidFill>
                  <a:srgbClr val="FF0000"/>
                </a:solidFill>
                <a:latin typeface="+mj-ea"/>
                <a:ea typeface="+mj-ea"/>
              </a:rPr>
              <a:t>00</a:t>
            </a:r>
            <a:r>
              <a:rPr lang="zh-TW" altLang="en-US" b="1" dirty="0">
                <a:solidFill>
                  <a:srgbClr val="FF0000"/>
                </a:solidFill>
                <a:latin typeface="+mj-ea"/>
                <a:ea typeface="+mj-ea"/>
              </a:rPr>
              <a:t>後</a:t>
            </a:r>
            <a:r>
              <a:rPr lang="zh-TW" altLang="en-US" dirty="0">
                <a:latin typeface="+mj-ea"/>
                <a:ea typeface="+mj-ea"/>
              </a:rPr>
              <a:t>在臺北益教網北市科展專屬網站</a:t>
            </a:r>
            <a:r>
              <a:rPr lang="en-US" altLang="zh-TW" dirty="0">
                <a:latin typeface="+mj-ea"/>
                <a:ea typeface="+mj-ea"/>
              </a:rPr>
              <a:t>(</a:t>
            </a:r>
            <a:r>
              <a:rPr lang="zh-TW" altLang="en-US" dirty="0">
                <a:latin typeface="+mj-ea"/>
                <a:ea typeface="+mj-ea"/>
              </a:rPr>
              <a:t>網址：</a:t>
            </a:r>
            <a:r>
              <a:rPr lang="en-US" altLang="zh-TW" b="1" dirty="0">
                <a:solidFill>
                  <a:srgbClr val="FF0000"/>
                </a:solidFill>
                <a:latin typeface="+mj-ea"/>
                <a:ea typeface="+mj-ea"/>
              </a:rPr>
              <a:t>http://etweb.tp.edu.tw/sciencefair/)</a:t>
            </a:r>
            <a:r>
              <a:rPr lang="zh-TW" altLang="en-US" dirty="0">
                <a:latin typeface="+mj-ea"/>
                <a:ea typeface="+mj-ea"/>
              </a:rPr>
              <a:t>公布</a:t>
            </a:r>
            <a:r>
              <a:rPr lang="zh-TW" altLang="en-US" dirty="0" smtClean="0">
                <a:latin typeface="+mj-ea"/>
                <a:ea typeface="+mj-ea"/>
              </a:rPr>
              <a:t>，</a:t>
            </a:r>
            <a:endParaRPr lang="en-US" altLang="zh-TW" dirty="0" smtClean="0">
              <a:latin typeface="+mj-ea"/>
              <a:ea typeface="+mj-ea"/>
            </a:endParaRPr>
          </a:p>
          <a:p>
            <a:r>
              <a:rPr lang="zh-TW" altLang="en-US" dirty="0" smtClean="0">
                <a:latin typeface="+mj-ea"/>
                <a:ea typeface="+mj-ea"/>
              </a:rPr>
              <a:t>並</a:t>
            </a:r>
            <a:r>
              <a:rPr lang="zh-TW" altLang="en-US" dirty="0">
                <a:latin typeface="+mj-ea"/>
                <a:ea typeface="+mj-ea"/>
              </a:rPr>
              <a:t>同步公布於教育局網站（網址：</a:t>
            </a:r>
            <a:r>
              <a:rPr lang="en-US" altLang="zh-TW" b="1" dirty="0">
                <a:solidFill>
                  <a:srgbClr val="FF0000"/>
                </a:solidFill>
                <a:latin typeface="+mj-ea"/>
                <a:ea typeface="+mj-ea"/>
              </a:rPr>
              <a:t>http://www.edunet.taipei.gov.tw</a:t>
            </a:r>
            <a:r>
              <a:rPr lang="zh-TW" altLang="en-US" dirty="0" smtClean="0">
                <a:latin typeface="+mj-ea"/>
                <a:ea typeface="+mj-ea"/>
              </a:rPr>
              <a:t>）、</a:t>
            </a:r>
            <a:endParaRPr lang="en-US" altLang="zh-TW" dirty="0" smtClean="0">
              <a:latin typeface="+mj-ea"/>
              <a:ea typeface="+mj-ea"/>
            </a:endParaRPr>
          </a:p>
          <a:p>
            <a:r>
              <a:rPr lang="zh-TW" altLang="en-US" dirty="0" smtClean="0">
                <a:latin typeface="+mj-ea"/>
                <a:ea typeface="+mj-ea"/>
              </a:rPr>
              <a:t>石牌</a:t>
            </a:r>
            <a:r>
              <a:rPr lang="zh-TW" altLang="en-US" dirty="0">
                <a:latin typeface="+mj-ea"/>
                <a:ea typeface="+mj-ea"/>
              </a:rPr>
              <a:t>國中網站（網址： </a:t>
            </a:r>
            <a:r>
              <a:rPr lang="en-US" altLang="zh-TW" b="1" dirty="0">
                <a:solidFill>
                  <a:srgbClr val="FF0000"/>
                </a:solidFill>
                <a:latin typeface="+mj-ea"/>
                <a:ea typeface="+mj-ea"/>
              </a:rPr>
              <a:t>http://www.spjh.tp.edu.tw </a:t>
            </a:r>
            <a:r>
              <a:rPr lang="zh-TW" altLang="en-US" dirty="0">
                <a:latin typeface="+mj-ea"/>
                <a:ea typeface="+mj-ea"/>
              </a:rPr>
              <a:t>）。</a:t>
            </a:r>
          </a:p>
        </p:txBody>
      </p:sp>
    </p:spTree>
    <p:extLst>
      <p:ext uri="{BB962C8B-B14F-4D97-AF65-F5344CB8AC3E}">
        <p14:creationId xmlns:p14="http://schemas.microsoft.com/office/powerpoint/2010/main" val="32573990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46567" y="214990"/>
            <a:ext cx="8229600" cy="1143000"/>
          </a:xfrm>
        </p:spPr>
        <p:txBody>
          <a:bodyPr>
            <a:normAutofit/>
          </a:bodyPr>
          <a:lstStyle/>
          <a:p>
            <a:r>
              <a:rPr lang="zh-TW" altLang="en-US" sz="4400" dirty="0"/>
              <a:t>三、參展作品說明板送展（</a:t>
            </a:r>
            <a:r>
              <a:rPr lang="en-US" altLang="zh-TW" sz="4400" dirty="0"/>
              <a:t>P.12</a:t>
            </a:r>
            <a:r>
              <a:rPr lang="zh-TW" altLang="en-US" sz="4400" dirty="0"/>
              <a:t>）</a:t>
            </a: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565293670"/>
              </p:ext>
            </p:extLst>
          </p:nvPr>
        </p:nvGraphicFramePr>
        <p:xfrm>
          <a:off x="446567" y="1626819"/>
          <a:ext cx="8229600" cy="3232260"/>
        </p:xfrm>
        <a:graphic>
          <a:graphicData uri="http://schemas.openxmlformats.org/drawingml/2006/table">
            <a:tbl>
              <a:tblPr firstRow="1" bandRow="1">
                <a:tableStyleId>{5C22544A-7EE6-4342-B048-85BDC9FD1C3A}</a:tableStyleId>
              </a:tblPr>
              <a:tblGrid>
                <a:gridCol w="1616149"/>
                <a:gridCol w="2328531"/>
                <a:gridCol w="2227520"/>
                <a:gridCol w="2057400"/>
              </a:tblGrid>
              <a:tr h="370840">
                <a:tc>
                  <a:txBody>
                    <a:bodyPr/>
                    <a:lstStyle/>
                    <a:p>
                      <a:pPr algn="ctr">
                        <a:lnSpc>
                          <a:spcPts val="1795"/>
                        </a:lnSpc>
                        <a:spcAft>
                          <a:spcPts val="0"/>
                        </a:spcAft>
                      </a:pPr>
                      <a:r>
                        <a:rPr lang="zh-TW" sz="2400" kern="100" dirty="0">
                          <a:effectLst/>
                          <a:latin typeface="Times New Roman"/>
                          <a:ea typeface="標楷體"/>
                        </a:rPr>
                        <a:t>日期</a:t>
                      </a:r>
                      <a:endParaRPr lang="zh-TW" sz="2400" kern="100" dirty="0">
                        <a:effectLst/>
                        <a:latin typeface="Times New Roman"/>
                        <a:ea typeface="新細明體"/>
                      </a:endParaRPr>
                    </a:p>
                  </a:txBody>
                  <a:tcPr marL="17780" marR="17780" marT="0" marB="0" anchor="ctr"/>
                </a:tc>
                <a:tc>
                  <a:txBody>
                    <a:bodyPr/>
                    <a:lstStyle/>
                    <a:p>
                      <a:pPr algn="ctr">
                        <a:lnSpc>
                          <a:spcPts val="1795"/>
                        </a:lnSpc>
                        <a:spcAft>
                          <a:spcPts val="0"/>
                        </a:spcAft>
                      </a:pPr>
                      <a:r>
                        <a:rPr lang="zh-TW" sz="2400" kern="100">
                          <a:effectLst/>
                          <a:latin typeface="Times New Roman"/>
                          <a:ea typeface="標楷體"/>
                        </a:rPr>
                        <a:t>時</a:t>
                      </a:r>
                      <a:r>
                        <a:rPr lang="en-US" sz="2400" kern="100">
                          <a:effectLst/>
                          <a:latin typeface="Times New Roman"/>
                          <a:ea typeface="標楷體"/>
                        </a:rPr>
                        <a:t>  </a:t>
                      </a:r>
                      <a:r>
                        <a:rPr lang="zh-TW" sz="2400" kern="100">
                          <a:effectLst/>
                          <a:latin typeface="Times New Roman"/>
                          <a:ea typeface="標楷體"/>
                        </a:rPr>
                        <a:t>間</a:t>
                      </a:r>
                      <a:endParaRPr lang="zh-TW" sz="2400" kern="100">
                        <a:effectLst/>
                        <a:latin typeface="Times New Roman"/>
                        <a:ea typeface="新細明體"/>
                      </a:endParaRPr>
                    </a:p>
                  </a:txBody>
                  <a:tcPr marL="17780" marR="17780" marT="0" marB="0" anchor="ctr"/>
                </a:tc>
                <a:tc>
                  <a:txBody>
                    <a:bodyPr/>
                    <a:lstStyle/>
                    <a:p>
                      <a:pPr algn="ctr">
                        <a:lnSpc>
                          <a:spcPts val="1795"/>
                        </a:lnSpc>
                        <a:spcAft>
                          <a:spcPts val="0"/>
                        </a:spcAft>
                      </a:pPr>
                      <a:r>
                        <a:rPr lang="zh-TW" sz="2400" kern="100">
                          <a:effectLst/>
                          <a:latin typeface="Times New Roman"/>
                          <a:ea typeface="標楷體"/>
                        </a:rPr>
                        <a:t>行政區</a:t>
                      </a:r>
                      <a:endParaRPr lang="zh-TW" sz="2400" kern="100">
                        <a:effectLst/>
                        <a:latin typeface="Times New Roman"/>
                        <a:ea typeface="新細明體"/>
                      </a:endParaRPr>
                    </a:p>
                  </a:txBody>
                  <a:tcPr marL="17780" marR="17780" marT="0" marB="0" anchor="ctr"/>
                </a:tc>
                <a:tc>
                  <a:txBody>
                    <a:bodyPr/>
                    <a:lstStyle/>
                    <a:p>
                      <a:pPr algn="ctr">
                        <a:lnSpc>
                          <a:spcPts val="1795"/>
                        </a:lnSpc>
                        <a:spcAft>
                          <a:spcPts val="0"/>
                        </a:spcAft>
                      </a:pPr>
                      <a:r>
                        <a:rPr lang="zh-TW" sz="2400" kern="100">
                          <a:effectLst/>
                          <a:latin typeface="Times New Roman"/>
                          <a:ea typeface="標楷體"/>
                        </a:rPr>
                        <a:t>組別</a:t>
                      </a:r>
                      <a:endParaRPr lang="zh-TW" sz="2400" kern="100">
                        <a:effectLst/>
                        <a:latin typeface="Times New Roman"/>
                        <a:ea typeface="新細明體"/>
                      </a:endParaRPr>
                    </a:p>
                  </a:txBody>
                  <a:tcPr marL="17780" marR="17780" marT="0" marB="0" anchor="ctr"/>
                </a:tc>
              </a:tr>
              <a:tr h="926294">
                <a:tc rowSpan="2">
                  <a:txBody>
                    <a:bodyPr/>
                    <a:lstStyle/>
                    <a:p>
                      <a:pPr algn="ctr">
                        <a:lnSpc>
                          <a:spcPts val="1795"/>
                        </a:lnSpc>
                        <a:spcAft>
                          <a:spcPts val="0"/>
                        </a:spcAft>
                      </a:pPr>
                      <a:r>
                        <a:rPr lang="en-US" sz="2400" kern="100">
                          <a:effectLst/>
                          <a:latin typeface="標楷體"/>
                          <a:ea typeface="新細明體"/>
                        </a:rPr>
                        <a:t>4/24</a:t>
                      </a:r>
                      <a:endParaRPr lang="zh-TW" sz="2400" kern="100">
                        <a:effectLst/>
                        <a:latin typeface="Times New Roman"/>
                        <a:ea typeface="新細明體"/>
                      </a:endParaRPr>
                    </a:p>
                    <a:p>
                      <a:pPr algn="ctr">
                        <a:lnSpc>
                          <a:spcPts val="1795"/>
                        </a:lnSpc>
                        <a:spcAft>
                          <a:spcPts val="0"/>
                        </a:spcAft>
                      </a:pPr>
                      <a:r>
                        <a:rPr lang="zh-TW" sz="2400" kern="100">
                          <a:solidFill>
                            <a:srgbClr val="000000"/>
                          </a:solidFill>
                          <a:effectLst/>
                          <a:latin typeface="Times New Roman"/>
                          <a:ea typeface="標楷體"/>
                        </a:rPr>
                        <a:t>（星期一）</a:t>
                      </a:r>
                      <a:endParaRPr lang="zh-TW" sz="2400" kern="100">
                        <a:effectLst/>
                        <a:latin typeface="Times New Roman"/>
                        <a:ea typeface="新細明體"/>
                      </a:endParaRPr>
                    </a:p>
                  </a:txBody>
                  <a:tcPr marL="17780" marR="17780" marT="0" marB="0" anchor="ctr"/>
                </a:tc>
                <a:tc>
                  <a:txBody>
                    <a:bodyPr/>
                    <a:lstStyle/>
                    <a:p>
                      <a:pPr algn="ctr">
                        <a:lnSpc>
                          <a:spcPts val="1795"/>
                        </a:lnSpc>
                        <a:spcAft>
                          <a:spcPts val="0"/>
                        </a:spcAft>
                      </a:pPr>
                      <a:r>
                        <a:rPr lang="en-US" sz="2400" kern="100">
                          <a:effectLst/>
                          <a:latin typeface="標楷體"/>
                          <a:ea typeface="新細明體"/>
                        </a:rPr>
                        <a:t>09</a:t>
                      </a:r>
                      <a:r>
                        <a:rPr lang="zh-TW" sz="2400" kern="100">
                          <a:effectLst/>
                          <a:latin typeface="Times New Roman"/>
                          <a:ea typeface="標楷體"/>
                        </a:rPr>
                        <a:t>：</a:t>
                      </a:r>
                      <a:r>
                        <a:rPr lang="en-US" sz="2400" kern="100">
                          <a:effectLst/>
                          <a:latin typeface="Times New Roman"/>
                          <a:ea typeface="標楷體"/>
                        </a:rPr>
                        <a:t>00~12</a:t>
                      </a:r>
                      <a:r>
                        <a:rPr lang="zh-TW" sz="2400" kern="100">
                          <a:effectLst/>
                          <a:latin typeface="Times New Roman"/>
                          <a:ea typeface="標楷體"/>
                        </a:rPr>
                        <a:t>：</a:t>
                      </a:r>
                      <a:r>
                        <a:rPr lang="en-US" sz="2400" kern="100">
                          <a:effectLst/>
                          <a:latin typeface="Times New Roman"/>
                          <a:ea typeface="標楷體"/>
                        </a:rPr>
                        <a:t>00</a:t>
                      </a:r>
                      <a:endParaRPr lang="zh-TW" sz="2400" kern="100">
                        <a:effectLst/>
                        <a:latin typeface="Times New Roman"/>
                        <a:ea typeface="新細明體"/>
                      </a:endParaRPr>
                    </a:p>
                  </a:txBody>
                  <a:tcPr marL="17780" marR="17780" marT="0" marB="0" anchor="ctr"/>
                </a:tc>
                <a:tc>
                  <a:txBody>
                    <a:bodyPr/>
                    <a:lstStyle/>
                    <a:p>
                      <a:pPr algn="ctr">
                        <a:lnSpc>
                          <a:spcPts val="1795"/>
                        </a:lnSpc>
                        <a:spcAft>
                          <a:spcPts val="0"/>
                        </a:spcAft>
                      </a:pPr>
                      <a:r>
                        <a:rPr lang="zh-TW" sz="2400" kern="100">
                          <a:effectLst/>
                          <a:latin typeface="Times New Roman"/>
                          <a:ea typeface="標楷體"/>
                        </a:rPr>
                        <a:t>北投區、士林區</a:t>
                      </a:r>
                      <a:endParaRPr lang="zh-TW" sz="2400" kern="100">
                        <a:effectLst/>
                        <a:latin typeface="Times New Roman"/>
                        <a:ea typeface="新細明體"/>
                      </a:endParaRPr>
                    </a:p>
                    <a:p>
                      <a:pPr algn="ctr">
                        <a:lnSpc>
                          <a:spcPts val="1795"/>
                        </a:lnSpc>
                        <a:spcAft>
                          <a:spcPts val="0"/>
                        </a:spcAft>
                      </a:pPr>
                      <a:r>
                        <a:rPr lang="zh-TW" sz="2400" kern="100">
                          <a:effectLst/>
                          <a:latin typeface="Times New Roman"/>
                          <a:ea typeface="標楷體"/>
                        </a:rPr>
                        <a:t>大同區、中山區</a:t>
                      </a:r>
                      <a:endParaRPr lang="zh-TW" sz="2400" kern="100">
                        <a:effectLst/>
                        <a:latin typeface="Times New Roman"/>
                        <a:ea typeface="新細明體"/>
                      </a:endParaRPr>
                    </a:p>
                  </a:txBody>
                  <a:tcPr marL="17780" marR="17780" marT="0" marB="0" anchor="ctr"/>
                </a:tc>
                <a:tc>
                  <a:txBody>
                    <a:bodyPr/>
                    <a:lstStyle/>
                    <a:p>
                      <a:pPr algn="ctr">
                        <a:lnSpc>
                          <a:spcPts val="1795"/>
                        </a:lnSpc>
                        <a:spcAft>
                          <a:spcPts val="0"/>
                        </a:spcAft>
                      </a:pPr>
                      <a:r>
                        <a:rPr lang="zh-TW" sz="2400" kern="100">
                          <a:effectLst/>
                          <a:latin typeface="Times New Roman"/>
                          <a:ea typeface="標楷體"/>
                        </a:rPr>
                        <a:t>國小、國中</a:t>
                      </a:r>
                      <a:endParaRPr lang="zh-TW" sz="2400" kern="100">
                        <a:effectLst/>
                        <a:latin typeface="Times New Roman"/>
                        <a:ea typeface="新細明體"/>
                      </a:endParaRPr>
                    </a:p>
                    <a:p>
                      <a:pPr algn="ctr">
                        <a:lnSpc>
                          <a:spcPts val="1795"/>
                        </a:lnSpc>
                        <a:spcAft>
                          <a:spcPts val="0"/>
                        </a:spcAft>
                      </a:pPr>
                      <a:r>
                        <a:rPr lang="zh-TW" sz="2400" kern="100">
                          <a:effectLst/>
                          <a:latin typeface="Times New Roman"/>
                          <a:ea typeface="標楷體"/>
                        </a:rPr>
                        <a:t>高級中等學校</a:t>
                      </a:r>
                      <a:endParaRPr lang="zh-TW" sz="2400" kern="100">
                        <a:effectLst/>
                        <a:latin typeface="Times New Roman"/>
                        <a:ea typeface="新細明體"/>
                      </a:endParaRPr>
                    </a:p>
                  </a:txBody>
                  <a:tcPr marL="17780" marR="17780" marT="0" marB="0" anchor="ctr"/>
                </a:tc>
              </a:tr>
              <a:tr h="946298">
                <a:tc vMerge="1">
                  <a:txBody>
                    <a:bodyPr/>
                    <a:lstStyle/>
                    <a:p>
                      <a:endParaRPr lang="zh-TW" altLang="en-US"/>
                    </a:p>
                  </a:txBody>
                  <a:tcPr/>
                </a:tc>
                <a:tc>
                  <a:txBody>
                    <a:bodyPr/>
                    <a:lstStyle/>
                    <a:p>
                      <a:pPr algn="ctr">
                        <a:lnSpc>
                          <a:spcPts val="1795"/>
                        </a:lnSpc>
                        <a:spcAft>
                          <a:spcPts val="0"/>
                        </a:spcAft>
                      </a:pPr>
                      <a:r>
                        <a:rPr lang="en-US" sz="2400" kern="100">
                          <a:effectLst/>
                          <a:latin typeface="標楷體"/>
                          <a:ea typeface="新細明體"/>
                        </a:rPr>
                        <a:t>13</a:t>
                      </a:r>
                      <a:r>
                        <a:rPr lang="zh-TW" sz="2400" kern="100">
                          <a:effectLst/>
                          <a:latin typeface="Times New Roman"/>
                          <a:ea typeface="標楷體"/>
                        </a:rPr>
                        <a:t>：</a:t>
                      </a:r>
                      <a:r>
                        <a:rPr lang="en-US" sz="2400" kern="100">
                          <a:effectLst/>
                          <a:latin typeface="Times New Roman"/>
                          <a:ea typeface="標楷體"/>
                        </a:rPr>
                        <a:t>00~16</a:t>
                      </a:r>
                      <a:r>
                        <a:rPr lang="zh-TW" sz="2400" kern="100">
                          <a:effectLst/>
                          <a:latin typeface="Times New Roman"/>
                          <a:ea typeface="標楷體"/>
                        </a:rPr>
                        <a:t>：</a:t>
                      </a:r>
                      <a:r>
                        <a:rPr lang="en-US" sz="2400" kern="100">
                          <a:effectLst/>
                          <a:latin typeface="Times New Roman"/>
                          <a:ea typeface="標楷體"/>
                        </a:rPr>
                        <a:t>00</a:t>
                      </a:r>
                      <a:endParaRPr lang="zh-TW" sz="2400" kern="100">
                        <a:effectLst/>
                        <a:latin typeface="Times New Roman"/>
                        <a:ea typeface="新細明體"/>
                      </a:endParaRPr>
                    </a:p>
                  </a:txBody>
                  <a:tcPr marL="17780" marR="17780" marT="0" marB="0" anchor="ctr"/>
                </a:tc>
                <a:tc>
                  <a:txBody>
                    <a:bodyPr/>
                    <a:lstStyle/>
                    <a:p>
                      <a:pPr algn="ctr">
                        <a:lnSpc>
                          <a:spcPts val="1795"/>
                        </a:lnSpc>
                        <a:spcAft>
                          <a:spcPts val="0"/>
                        </a:spcAft>
                      </a:pPr>
                      <a:r>
                        <a:rPr lang="zh-TW" sz="2400" kern="100">
                          <a:effectLst/>
                          <a:latin typeface="Times New Roman"/>
                          <a:ea typeface="標楷體"/>
                        </a:rPr>
                        <a:t>文山區、南港區</a:t>
                      </a:r>
                      <a:endParaRPr lang="zh-TW" sz="2400" kern="100">
                        <a:effectLst/>
                        <a:latin typeface="Times New Roman"/>
                        <a:ea typeface="新細明體"/>
                      </a:endParaRPr>
                    </a:p>
                    <a:p>
                      <a:pPr algn="ctr">
                        <a:lnSpc>
                          <a:spcPts val="1795"/>
                        </a:lnSpc>
                        <a:spcAft>
                          <a:spcPts val="0"/>
                        </a:spcAft>
                      </a:pPr>
                      <a:r>
                        <a:rPr lang="zh-TW" sz="2400" kern="100">
                          <a:effectLst/>
                          <a:latin typeface="Times New Roman"/>
                          <a:ea typeface="標楷體"/>
                        </a:rPr>
                        <a:t>萬華區、信義區</a:t>
                      </a:r>
                      <a:endParaRPr lang="zh-TW" sz="2400" kern="100">
                        <a:effectLst/>
                        <a:latin typeface="Times New Roman"/>
                        <a:ea typeface="新細明體"/>
                      </a:endParaRPr>
                    </a:p>
                  </a:txBody>
                  <a:tcPr marL="17780" marR="17780" marT="0" marB="0" anchor="ctr"/>
                </a:tc>
                <a:tc>
                  <a:txBody>
                    <a:bodyPr/>
                    <a:lstStyle/>
                    <a:p>
                      <a:pPr algn="ctr">
                        <a:lnSpc>
                          <a:spcPts val="1795"/>
                        </a:lnSpc>
                        <a:spcAft>
                          <a:spcPts val="0"/>
                        </a:spcAft>
                      </a:pPr>
                      <a:r>
                        <a:rPr lang="zh-TW" sz="2400" kern="100">
                          <a:effectLst/>
                          <a:latin typeface="Times New Roman"/>
                          <a:ea typeface="標楷體"/>
                        </a:rPr>
                        <a:t>國小、國中</a:t>
                      </a:r>
                      <a:endParaRPr lang="zh-TW" sz="2400" kern="100">
                        <a:effectLst/>
                        <a:latin typeface="Times New Roman"/>
                        <a:ea typeface="新細明體"/>
                      </a:endParaRPr>
                    </a:p>
                    <a:p>
                      <a:pPr algn="ctr">
                        <a:lnSpc>
                          <a:spcPts val="1795"/>
                        </a:lnSpc>
                        <a:spcAft>
                          <a:spcPts val="0"/>
                        </a:spcAft>
                      </a:pPr>
                      <a:r>
                        <a:rPr lang="zh-TW" sz="2400" kern="100">
                          <a:effectLst/>
                          <a:latin typeface="Times New Roman"/>
                          <a:ea typeface="標楷體"/>
                        </a:rPr>
                        <a:t>高級中等學校</a:t>
                      </a:r>
                      <a:endParaRPr lang="zh-TW" sz="2400" kern="100">
                        <a:effectLst/>
                        <a:latin typeface="Times New Roman"/>
                        <a:ea typeface="新細明體"/>
                      </a:endParaRPr>
                    </a:p>
                  </a:txBody>
                  <a:tcPr marL="17780" marR="17780" marT="0" marB="0" anchor="ctr"/>
                </a:tc>
              </a:tr>
              <a:tr h="988828">
                <a:tc>
                  <a:txBody>
                    <a:bodyPr/>
                    <a:lstStyle/>
                    <a:p>
                      <a:pPr algn="ctr">
                        <a:lnSpc>
                          <a:spcPts val="1795"/>
                        </a:lnSpc>
                        <a:spcAft>
                          <a:spcPts val="0"/>
                        </a:spcAft>
                      </a:pPr>
                      <a:r>
                        <a:rPr lang="en-US" sz="2400" kern="100">
                          <a:effectLst/>
                          <a:latin typeface="標楷體"/>
                          <a:ea typeface="新細明體"/>
                        </a:rPr>
                        <a:t>4/25</a:t>
                      </a:r>
                      <a:endParaRPr lang="zh-TW" sz="2400" kern="100">
                        <a:effectLst/>
                        <a:latin typeface="Times New Roman"/>
                        <a:ea typeface="新細明體"/>
                      </a:endParaRPr>
                    </a:p>
                    <a:p>
                      <a:pPr algn="ctr">
                        <a:lnSpc>
                          <a:spcPts val="1795"/>
                        </a:lnSpc>
                        <a:spcAft>
                          <a:spcPts val="0"/>
                        </a:spcAft>
                      </a:pPr>
                      <a:r>
                        <a:rPr lang="zh-TW" sz="2400" kern="100">
                          <a:solidFill>
                            <a:srgbClr val="000000"/>
                          </a:solidFill>
                          <a:effectLst/>
                          <a:latin typeface="Times New Roman"/>
                          <a:ea typeface="標楷體"/>
                        </a:rPr>
                        <a:t>（星期二）</a:t>
                      </a:r>
                      <a:endParaRPr lang="zh-TW" sz="2400" kern="100">
                        <a:effectLst/>
                        <a:latin typeface="Times New Roman"/>
                        <a:ea typeface="新細明體"/>
                      </a:endParaRPr>
                    </a:p>
                  </a:txBody>
                  <a:tcPr marL="17780" marR="17780" marT="0" marB="0" anchor="ctr"/>
                </a:tc>
                <a:tc>
                  <a:txBody>
                    <a:bodyPr/>
                    <a:lstStyle/>
                    <a:p>
                      <a:pPr algn="ctr">
                        <a:lnSpc>
                          <a:spcPts val="1795"/>
                        </a:lnSpc>
                        <a:spcAft>
                          <a:spcPts val="0"/>
                        </a:spcAft>
                      </a:pPr>
                      <a:r>
                        <a:rPr lang="en-US" sz="2400" kern="100">
                          <a:effectLst/>
                          <a:latin typeface="標楷體"/>
                          <a:ea typeface="新細明體"/>
                        </a:rPr>
                        <a:t>09</a:t>
                      </a:r>
                      <a:r>
                        <a:rPr lang="zh-TW" sz="2400" kern="100">
                          <a:effectLst/>
                          <a:latin typeface="Times New Roman"/>
                          <a:ea typeface="標楷體"/>
                        </a:rPr>
                        <a:t>：</a:t>
                      </a:r>
                      <a:r>
                        <a:rPr lang="en-US" sz="2400" kern="100">
                          <a:effectLst/>
                          <a:latin typeface="Times New Roman"/>
                          <a:ea typeface="標楷體"/>
                        </a:rPr>
                        <a:t>00~12</a:t>
                      </a:r>
                      <a:r>
                        <a:rPr lang="zh-TW" sz="2400" kern="100">
                          <a:effectLst/>
                          <a:latin typeface="Times New Roman"/>
                          <a:ea typeface="標楷體"/>
                        </a:rPr>
                        <a:t>：</a:t>
                      </a:r>
                      <a:r>
                        <a:rPr lang="en-US" sz="2400" kern="100">
                          <a:effectLst/>
                          <a:latin typeface="Times New Roman"/>
                          <a:ea typeface="標楷體"/>
                        </a:rPr>
                        <a:t>00</a:t>
                      </a:r>
                      <a:endParaRPr lang="zh-TW" sz="2400" kern="100">
                        <a:effectLst/>
                        <a:latin typeface="Times New Roman"/>
                        <a:ea typeface="新細明體"/>
                      </a:endParaRPr>
                    </a:p>
                  </a:txBody>
                  <a:tcPr marL="17780" marR="17780" marT="0" marB="0" anchor="ctr"/>
                </a:tc>
                <a:tc>
                  <a:txBody>
                    <a:bodyPr/>
                    <a:lstStyle/>
                    <a:p>
                      <a:pPr algn="ctr">
                        <a:lnSpc>
                          <a:spcPts val="1795"/>
                        </a:lnSpc>
                        <a:spcAft>
                          <a:spcPts val="0"/>
                        </a:spcAft>
                      </a:pPr>
                      <a:r>
                        <a:rPr lang="zh-TW" sz="2400" kern="100">
                          <a:effectLst/>
                          <a:latin typeface="Times New Roman"/>
                          <a:ea typeface="標楷體"/>
                        </a:rPr>
                        <a:t>松山區、中正區</a:t>
                      </a:r>
                      <a:endParaRPr lang="zh-TW" sz="2400" kern="100">
                        <a:effectLst/>
                        <a:latin typeface="Times New Roman"/>
                        <a:ea typeface="新細明體"/>
                      </a:endParaRPr>
                    </a:p>
                    <a:p>
                      <a:pPr algn="ctr">
                        <a:lnSpc>
                          <a:spcPts val="1795"/>
                        </a:lnSpc>
                        <a:spcAft>
                          <a:spcPts val="0"/>
                        </a:spcAft>
                      </a:pPr>
                      <a:r>
                        <a:rPr lang="zh-TW" sz="2400" kern="100">
                          <a:effectLst/>
                          <a:latin typeface="Times New Roman"/>
                          <a:ea typeface="標楷體"/>
                        </a:rPr>
                        <a:t>大安區、內湖區</a:t>
                      </a:r>
                      <a:endParaRPr lang="zh-TW" sz="2400" kern="100">
                        <a:effectLst/>
                        <a:latin typeface="Times New Roman"/>
                        <a:ea typeface="新細明體"/>
                      </a:endParaRPr>
                    </a:p>
                  </a:txBody>
                  <a:tcPr marL="17780" marR="17780" marT="0" marB="0" anchor="ctr"/>
                </a:tc>
                <a:tc>
                  <a:txBody>
                    <a:bodyPr/>
                    <a:lstStyle/>
                    <a:p>
                      <a:pPr algn="ctr">
                        <a:lnSpc>
                          <a:spcPts val="1795"/>
                        </a:lnSpc>
                        <a:spcAft>
                          <a:spcPts val="0"/>
                        </a:spcAft>
                      </a:pPr>
                      <a:r>
                        <a:rPr lang="zh-TW" sz="2400" kern="100" dirty="0">
                          <a:effectLst/>
                          <a:latin typeface="Times New Roman"/>
                          <a:ea typeface="標楷體"/>
                        </a:rPr>
                        <a:t>國小、國中</a:t>
                      </a:r>
                      <a:endParaRPr lang="zh-TW" sz="2400" kern="100" dirty="0">
                        <a:effectLst/>
                        <a:latin typeface="Times New Roman"/>
                        <a:ea typeface="新細明體"/>
                      </a:endParaRPr>
                    </a:p>
                    <a:p>
                      <a:pPr algn="ctr">
                        <a:lnSpc>
                          <a:spcPts val="1795"/>
                        </a:lnSpc>
                        <a:spcAft>
                          <a:spcPts val="0"/>
                        </a:spcAft>
                      </a:pPr>
                      <a:r>
                        <a:rPr lang="zh-TW" sz="2400" kern="100" dirty="0">
                          <a:effectLst/>
                          <a:latin typeface="Times New Roman"/>
                          <a:ea typeface="標楷體"/>
                        </a:rPr>
                        <a:t>高級中等學校</a:t>
                      </a:r>
                      <a:endParaRPr lang="zh-TW" sz="2400" kern="100" dirty="0">
                        <a:effectLst/>
                        <a:latin typeface="Times New Roman"/>
                        <a:ea typeface="新細明體"/>
                      </a:endParaRPr>
                    </a:p>
                  </a:txBody>
                  <a:tcPr marL="17780" marR="17780" marT="0" marB="0" anchor="ctr"/>
                </a:tc>
              </a:tr>
            </a:tbl>
          </a:graphicData>
        </a:graphic>
      </p:graphicFrame>
      <p:sp>
        <p:nvSpPr>
          <p:cNvPr id="5" name="標題 1"/>
          <p:cNvSpPr txBox="1">
            <a:spLocks/>
          </p:cNvSpPr>
          <p:nvPr/>
        </p:nvSpPr>
        <p:spPr>
          <a:xfrm>
            <a:off x="446567" y="5084701"/>
            <a:ext cx="82296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zh-TW" altLang="en-US" sz="3600" dirty="0"/>
              <a:t>請依上述排定時間送件至</a:t>
            </a:r>
            <a:r>
              <a:rPr lang="zh-TW" altLang="en-US" sz="3600" b="1" dirty="0">
                <a:solidFill>
                  <a:srgbClr val="FF0000"/>
                </a:solidFill>
              </a:rPr>
              <a:t>石牌國中活動中心</a:t>
            </a:r>
            <a:r>
              <a:rPr lang="en-US" altLang="zh-TW" sz="3600" b="1" dirty="0">
                <a:solidFill>
                  <a:srgbClr val="FF0000"/>
                </a:solidFill>
              </a:rPr>
              <a:t>3</a:t>
            </a:r>
            <a:r>
              <a:rPr lang="zh-TW" altLang="en-US" sz="3600" b="1" dirty="0">
                <a:solidFill>
                  <a:srgbClr val="FF0000"/>
                </a:solidFill>
              </a:rPr>
              <a:t>樓</a:t>
            </a:r>
            <a:r>
              <a:rPr lang="zh-TW" altLang="en-US" sz="3600" dirty="0"/>
              <a:t>並布置完成 ，逾期不予受理。</a:t>
            </a:r>
          </a:p>
        </p:txBody>
      </p:sp>
    </p:spTree>
    <p:extLst>
      <p:ext uri="{BB962C8B-B14F-4D97-AF65-F5344CB8AC3E}">
        <p14:creationId xmlns:p14="http://schemas.microsoft.com/office/powerpoint/2010/main" val="12192736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454706"/>
            <a:ext cx="8229600" cy="1143000"/>
          </a:xfrm>
        </p:spPr>
        <p:txBody>
          <a:bodyPr/>
          <a:lstStyle/>
          <a:p>
            <a:r>
              <a:rPr lang="zh-TW" altLang="en-US" dirty="0"/>
              <a:t> </a:t>
            </a:r>
            <a:r>
              <a:rPr lang="zh-TW" altLang="en-US" sz="4800" dirty="0"/>
              <a:t>四、規格審查（</a:t>
            </a:r>
            <a:r>
              <a:rPr lang="en-US" altLang="zh-TW" sz="4800" dirty="0"/>
              <a:t>P.12</a:t>
            </a:r>
            <a:r>
              <a:rPr lang="zh-TW" altLang="en-US" sz="4800" dirty="0"/>
              <a:t>）</a:t>
            </a:r>
          </a:p>
        </p:txBody>
      </p:sp>
      <p:sp>
        <p:nvSpPr>
          <p:cNvPr id="3" name="內容版面配置區 2"/>
          <p:cNvSpPr>
            <a:spLocks noGrp="1"/>
          </p:cNvSpPr>
          <p:nvPr>
            <p:ph idx="1"/>
          </p:nvPr>
        </p:nvSpPr>
        <p:spPr/>
        <p:txBody>
          <a:bodyPr/>
          <a:lstStyle/>
          <a:p>
            <a:pPr marL="0" indent="0">
              <a:buNone/>
            </a:pPr>
            <a:r>
              <a:rPr lang="zh-TW" altLang="en-US" dirty="0">
                <a:latin typeface="+mj-ea"/>
                <a:ea typeface="+mj-ea"/>
              </a:rPr>
              <a:t>（一） 參展作品需符合「</a:t>
            </a:r>
            <a:r>
              <a:rPr lang="zh-TW" altLang="en-US" b="1" dirty="0">
                <a:solidFill>
                  <a:srgbClr val="FF0000"/>
                </a:solidFill>
                <a:latin typeface="+mj-ea"/>
                <a:ea typeface="+mj-ea"/>
              </a:rPr>
              <a:t>作品說明板規格</a:t>
            </a:r>
            <a:r>
              <a:rPr lang="zh-TW" altLang="en-US" dirty="0">
                <a:latin typeface="+mj-ea"/>
                <a:ea typeface="+mj-ea"/>
              </a:rPr>
              <a:t>」（如</a:t>
            </a:r>
            <a:r>
              <a:rPr lang="zh-TW" altLang="en-US" b="1" dirty="0">
                <a:solidFill>
                  <a:srgbClr val="7030A0"/>
                </a:solidFill>
                <a:latin typeface="+mj-ea"/>
                <a:ea typeface="+mj-ea"/>
              </a:rPr>
              <a:t>附件九</a:t>
            </a:r>
            <a:r>
              <a:rPr lang="zh-TW" altLang="en-US" dirty="0">
                <a:latin typeface="+mj-ea"/>
                <a:ea typeface="+mj-ea"/>
              </a:rPr>
              <a:t>）及「</a:t>
            </a:r>
            <a:r>
              <a:rPr lang="zh-TW" altLang="en-US" b="1" dirty="0">
                <a:solidFill>
                  <a:srgbClr val="FF0000"/>
                </a:solidFill>
                <a:latin typeface="+mj-ea"/>
                <a:ea typeface="+mj-ea"/>
              </a:rPr>
              <a:t>參展安全規則</a:t>
            </a:r>
            <a:r>
              <a:rPr lang="zh-TW" altLang="en-US" dirty="0">
                <a:latin typeface="+mj-ea"/>
                <a:ea typeface="+mj-ea"/>
              </a:rPr>
              <a:t>」（如</a:t>
            </a:r>
            <a:r>
              <a:rPr lang="zh-TW" altLang="en-US" b="1" dirty="0">
                <a:solidFill>
                  <a:srgbClr val="7030A0"/>
                </a:solidFill>
                <a:latin typeface="+mj-ea"/>
                <a:ea typeface="+mj-ea"/>
              </a:rPr>
              <a:t>附件十一</a:t>
            </a:r>
            <a:r>
              <a:rPr lang="zh-TW" altLang="en-US" dirty="0">
                <a:latin typeface="+mj-ea"/>
                <a:ea typeface="+mj-ea"/>
              </a:rPr>
              <a:t>）各項規定，違者不得參展。</a:t>
            </a:r>
          </a:p>
          <a:p>
            <a:pPr marL="0" indent="0">
              <a:buNone/>
            </a:pPr>
            <a:r>
              <a:rPr lang="zh-TW" altLang="en-US" dirty="0">
                <a:latin typeface="+mj-ea"/>
                <a:ea typeface="+mj-ea"/>
              </a:rPr>
              <a:t>（二） </a:t>
            </a:r>
            <a:r>
              <a:rPr lang="zh-TW" altLang="en-US" b="1" dirty="0">
                <a:solidFill>
                  <a:srgbClr val="FF0000"/>
                </a:solidFill>
                <a:latin typeface="+mj-ea"/>
                <a:ea typeface="+mj-ea"/>
              </a:rPr>
              <a:t>送展作品參展資料表</a:t>
            </a:r>
            <a:r>
              <a:rPr lang="zh-TW" altLang="en-US" dirty="0">
                <a:latin typeface="+mj-ea"/>
                <a:ea typeface="+mj-ea"/>
              </a:rPr>
              <a:t>（如</a:t>
            </a:r>
            <a:r>
              <a:rPr lang="zh-TW" altLang="en-US" b="1" dirty="0">
                <a:solidFill>
                  <a:srgbClr val="7030A0"/>
                </a:solidFill>
                <a:latin typeface="+mj-ea"/>
                <a:ea typeface="+mj-ea"/>
              </a:rPr>
              <a:t>附件十</a:t>
            </a:r>
            <a:r>
              <a:rPr lang="zh-TW" altLang="en-US" dirty="0">
                <a:latin typeface="+mj-ea"/>
                <a:ea typeface="+mj-ea"/>
              </a:rPr>
              <a:t>）詳實填寫</a:t>
            </a:r>
            <a:r>
              <a:rPr lang="zh-TW" altLang="en-US" b="1" dirty="0">
                <a:solidFill>
                  <a:srgbClr val="FF0000"/>
                </a:solidFill>
                <a:latin typeface="+mj-ea"/>
                <a:ea typeface="+mj-ea"/>
              </a:rPr>
              <a:t>黏貼於作品說明板陳列板（</a:t>
            </a:r>
            <a:r>
              <a:rPr lang="en-US" altLang="zh-TW" b="1" dirty="0">
                <a:solidFill>
                  <a:srgbClr val="FF0000"/>
                </a:solidFill>
                <a:latin typeface="+mj-ea"/>
                <a:ea typeface="+mj-ea"/>
              </a:rPr>
              <a:t>D</a:t>
            </a:r>
            <a:r>
              <a:rPr lang="zh-TW" altLang="en-US" b="1" dirty="0">
                <a:solidFill>
                  <a:srgbClr val="FF0000"/>
                </a:solidFill>
                <a:latin typeface="+mj-ea"/>
                <a:ea typeface="+mj-ea"/>
              </a:rPr>
              <a:t>）上，並請自行彌封</a:t>
            </a:r>
            <a:r>
              <a:rPr lang="zh-TW" altLang="en-US" dirty="0">
                <a:latin typeface="+mj-ea"/>
                <a:ea typeface="+mj-ea"/>
              </a:rPr>
              <a:t>，作品說明板送展後須</a:t>
            </a:r>
            <a:r>
              <a:rPr lang="zh-TW" altLang="en-US" b="1" dirty="0">
                <a:solidFill>
                  <a:srgbClr val="FF0000"/>
                </a:solidFill>
                <a:latin typeface="+mj-ea"/>
                <a:ea typeface="+mj-ea"/>
              </a:rPr>
              <a:t>繳回規格審查單</a:t>
            </a:r>
            <a:r>
              <a:rPr lang="en-US" altLang="zh-TW" dirty="0">
                <a:latin typeface="+mj-ea"/>
                <a:ea typeface="+mj-ea"/>
              </a:rPr>
              <a:t>(</a:t>
            </a:r>
            <a:r>
              <a:rPr lang="zh-TW" altLang="en-US" dirty="0">
                <a:latin typeface="+mj-ea"/>
                <a:ea typeface="+mj-ea"/>
              </a:rPr>
              <a:t>如</a:t>
            </a:r>
            <a:r>
              <a:rPr lang="zh-TW" altLang="en-US" b="1" dirty="0">
                <a:solidFill>
                  <a:srgbClr val="7030A0"/>
                </a:solidFill>
                <a:latin typeface="+mj-ea"/>
                <a:ea typeface="+mj-ea"/>
              </a:rPr>
              <a:t>附件二十一</a:t>
            </a:r>
            <a:r>
              <a:rPr lang="en-US" altLang="zh-TW" dirty="0">
                <a:latin typeface="+mj-ea"/>
                <a:ea typeface="+mj-ea"/>
              </a:rPr>
              <a:t>)</a:t>
            </a:r>
            <a:r>
              <a:rPr lang="zh-TW" altLang="en-US" dirty="0">
                <a:latin typeface="+mj-ea"/>
                <a:ea typeface="+mj-ea"/>
              </a:rPr>
              <a:t>。</a:t>
            </a:r>
          </a:p>
          <a:p>
            <a:pPr marL="0" indent="0">
              <a:buNone/>
            </a:pPr>
            <a:endParaRPr lang="zh-TW" altLang="en-US" dirty="0"/>
          </a:p>
        </p:txBody>
      </p:sp>
    </p:spTree>
    <p:extLst>
      <p:ext uri="{BB962C8B-B14F-4D97-AF65-F5344CB8AC3E}">
        <p14:creationId xmlns:p14="http://schemas.microsoft.com/office/powerpoint/2010/main" val="31694142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36051"/>
            <a:ext cx="8229600" cy="1143000"/>
          </a:xfrm>
        </p:spPr>
        <p:txBody>
          <a:bodyPr>
            <a:normAutofit/>
          </a:bodyPr>
          <a:lstStyle/>
          <a:p>
            <a:r>
              <a:rPr lang="en-US" altLang="zh-TW" sz="4000" dirty="0"/>
              <a:t>【</a:t>
            </a:r>
            <a:r>
              <a:rPr lang="zh-TW" altLang="en-US" sz="4000" dirty="0"/>
              <a:t>附件九</a:t>
            </a:r>
            <a:r>
              <a:rPr lang="en-US" altLang="zh-TW" sz="4000" dirty="0" smtClean="0"/>
              <a:t>】</a:t>
            </a:r>
            <a:r>
              <a:rPr lang="zh-TW" altLang="en-US" sz="4000" dirty="0" smtClean="0"/>
              <a:t>作品</a:t>
            </a:r>
            <a:r>
              <a:rPr lang="zh-TW" altLang="en-US" sz="4000" dirty="0"/>
              <a:t>說明板規格（</a:t>
            </a:r>
            <a:r>
              <a:rPr lang="en-US" altLang="zh-TW" sz="4000" dirty="0" smtClean="0"/>
              <a:t>P.27</a:t>
            </a:r>
            <a:r>
              <a:rPr lang="zh-TW" altLang="en-US" sz="4000" dirty="0" smtClean="0"/>
              <a:t>）</a:t>
            </a:r>
            <a:endParaRPr lang="zh-TW" altLang="en-US" sz="4000" dirty="0"/>
          </a:p>
        </p:txBody>
      </p:sp>
      <p:pic>
        <p:nvPicPr>
          <p:cNvPr id="4" name="圖片 3"/>
          <p:cNvPicPr>
            <a:picLocks noChangeAspect="1"/>
          </p:cNvPicPr>
          <p:nvPr/>
        </p:nvPicPr>
        <p:blipFill>
          <a:blip r:embed="rId2"/>
          <a:stretch>
            <a:fillRect/>
          </a:stretch>
        </p:blipFill>
        <p:spPr>
          <a:xfrm>
            <a:off x="1365008" y="1279052"/>
            <a:ext cx="5916462" cy="5321028"/>
          </a:xfrm>
          <a:prstGeom prst="rect">
            <a:avLst/>
          </a:prstGeom>
        </p:spPr>
      </p:pic>
      <p:pic>
        <p:nvPicPr>
          <p:cNvPr id="5" name="圖片 4"/>
          <p:cNvPicPr>
            <a:picLocks noChangeAspect="1"/>
          </p:cNvPicPr>
          <p:nvPr/>
        </p:nvPicPr>
        <p:blipFill>
          <a:blip r:embed="rId3"/>
          <a:stretch>
            <a:fillRect/>
          </a:stretch>
        </p:blipFill>
        <p:spPr>
          <a:xfrm>
            <a:off x="4852084" y="2969456"/>
            <a:ext cx="3834716" cy="2914141"/>
          </a:xfrm>
          <a:prstGeom prst="rect">
            <a:avLst/>
          </a:prstGeom>
        </p:spPr>
      </p:pic>
      <p:pic>
        <p:nvPicPr>
          <p:cNvPr id="6" name="圖片 5"/>
          <p:cNvPicPr>
            <a:picLocks noChangeAspect="1"/>
          </p:cNvPicPr>
          <p:nvPr/>
        </p:nvPicPr>
        <p:blipFill>
          <a:blip r:embed="rId4"/>
          <a:stretch>
            <a:fillRect/>
          </a:stretch>
        </p:blipFill>
        <p:spPr>
          <a:xfrm>
            <a:off x="543320" y="6156736"/>
            <a:ext cx="7035244" cy="443344"/>
          </a:xfrm>
          <a:prstGeom prst="rect">
            <a:avLst/>
          </a:prstGeom>
        </p:spPr>
      </p:pic>
    </p:spTree>
    <p:extLst>
      <p:ext uri="{BB962C8B-B14F-4D97-AF65-F5344CB8AC3E}">
        <p14:creationId xmlns:p14="http://schemas.microsoft.com/office/powerpoint/2010/main" val="17097106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60742"/>
            <a:ext cx="8229600" cy="1143000"/>
          </a:xfrm>
        </p:spPr>
        <p:txBody>
          <a:bodyPr>
            <a:normAutofit/>
          </a:bodyPr>
          <a:lstStyle/>
          <a:p>
            <a:r>
              <a:rPr lang="zh-TW" altLang="en-US" sz="4400" dirty="0"/>
              <a:t>說明板規格說明（</a:t>
            </a:r>
            <a:r>
              <a:rPr lang="en-US" altLang="zh-TW" sz="4400" dirty="0"/>
              <a:t>P.27</a:t>
            </a:r>
            <a:r>
              <a:rPr lang="zh-TW" altLang="en-US" sz="4400" dirty="0"/>
              <a:t>）</a:t>
            </a:r>
          </a:p>
        </p:txBody>
      </p:sp>
      <p:sp>
        <p:nvSpPr>
          <p:cNvPr id="3" name="內容版面配置區 2"/>
          <p:cNvSpPr>
            <a:spLocks noGrp="1"/>
          </p:cNvSpPr>
          <p:nvPr>
            <p:ph idx="1"/>
          </p:nvPr>
        </p:nvSpPr>
        <p:spPr>
          <a:xfrm>
            <a:off x="457200" y="1403742"/>
            <a:ext cx="8229600" cy="4920858"/>
          </a:xfrm>
        </p:spPr>
        <p:txBody>
          <a:bodyPr>
            <a:normAutofit fontScale="92500" lnSpcReduction="10000"/>
          </a:bodyPr>
          <a:lstStyle/>
          <a:p>
            <a:pPr marL="0" indent="0">
              <a:buNone/>
            </a:pPr>
            <a:r>
              <a:rPr lang="en-US" altLang="zh-TW" dirty="0">
                <a:latin typeface="+mj-ea"/>
                <a:ea typeface="+mj-ea"/>
              </a:rPr>
              <a:t>(1</a:t>
            </a:r>
            <a:r>
              <a:rPr lang="en-US" altLang="zh-TW" dirty="0" smtClean="0">
                <a:latin typeface="+mj-ea"/>
                <a:ea typeface="+mj-ea"/>
              </a:rPr>
              <a:t>)</a:t>
            </a:r>
            <a:r>
              <a:rPr lang="zh-TW" altLang="en-US" dirty="0" smtClean="0">
                <a:latin typeface="+mj-ea"/>
                <a:ea typeface="+mj-ea"/>
              </a:rPr>
              <a:t>本</a:t>
            </a:r>
            <a:r>
              <a:rPr lang="zh-TW" altLang="en-US" dirty="0">
                <a:latin typeface="+mj-ea"/>
                <a:ea typeface="+mj-ea"/>
              </a:rPr>
              <a:t>作品說明板規格係參照中華民國中小學科學展覽會之規定。</a:t>
            </a:r>
          </a:p>
          <a:p>
            <a:pPr marL="0" indent="0">
              <a:buNone/>
            </a:pPr>
            <a:r>
              <a:rPr lang="en-US" altLang="zh-TW" dirty="0">
                <a:latin typeface="+mj-ea"/>
                <a:ea typeface="+mj-ea"/>
              </a:rPr>
              <a:t>(2</a:t>
            </a:r>
            <a:r>
              <a:rPr lang="en-US" altLang="zh-TW" dirty="0" smtClean="0">
                <a:latin typeface="+mj-ea"/>
                <a:ea typeface="+mj-ea"/>
              </a:rPr>
              <a:t>)</a:t>
            </a:r>
            <a:r>
              <a:rPr lang="zh-TW" altLang="en-US" dirty="0" smtClean="0">
                <a:latin typeface="+mj-ea"/>
                <a:ea typeface="+mj-ea"/>
              </a:rPr>
              <a:t>作品</a:t>
            </a:r>
            <a:r>
              <a:rPr lang="zh-TW" altLang="en-US" dirty="0">
                <a:latin typeface="+mj-ea"/>
                <a:ea typeface="+mj-ea"/>
              </a:rPr>
              <a:t>說明板為由</a:t>
            </a:r>
            <a:r>
              <a:rPr lang="zh-TW" altLang="en-US" b="1" dirty="0">
                <a:solidFill>
                  <a:srgbClr val="FF0000"/>
                </a:solidFill>
                <a:latin typeface="+mj-ea"/>
                <a:ea typeface="+mj-ea"/>
              </a:rPr>
              <a:t>標題板</a:t>
            </a:r>
            <a:r>
              <a:rPr lang="en-US" altLang="zh-TW" b="1" dirty="0">
                <a:solidFill>
                  <a:srgbClr val="FF0000"/>
                </a:solidFill>
                <a:latin typeface="+mj-ea"/>
                <a:ea typeface="+mj-ea"/>
              </a:rPr>
              <a:t>(A)</a:t>
            </a:r>
            <a:r>
              <a:rPr lang="zh-TW" altLang="en-US" b="1" dirty="0">
                <a:solidFill>
                  <a:srgbClr val="FF0000"/>
                </a:solidFill>
                <a:latin typeface="+mj-ea"/>
                <a:ea typeface="+mj-ea"/>
              </a:rPr>
              <a:t>、海報張貼板</a:t>
            </a:r>
            <a:r>
              <a:rPr lang="en-US" altLang="zh-TW" b="1" dirty="0">
                <a:solidFill>
                  <a:srgbClr val="FF0000"/>
                </a:solidFill>
                <a:latin typeface="+mj-ea"/>
                <a:ea typeface="+mj-ea"/>
              </a:rPr>
              <a:t>(B</a:t>
            </a:r>
            <a:r>
              <a:rPr lang="zh-TW" altLang="en-US" b="1" dirty="0">
                <a:solidFill>
                  <a:srgbClr val="FF0000"/>
                </a:solidFill>
                <a:latin typeface="+mj-ea"/>
                <a:ea typeface="+mj-ea"/>
              </a:rPr>
              <a:t>、</a:t>
            </a:r>
            <a:r>
              <a:rPr lang="en-US" altLang="zh-TW" b="1" dirty="0">
                <a:solidFill>
                  <a:srgbClr val="FF0000"/>
                </a:solidFill>
                <a:latin typeface="+mj-ea"/>
                <a:ea typeface="+mj-ea"/>
              </a:rPr>
              <a:t>C)</a:t>
            </a:r>
            <a:r>
              <a:rPr lang="zh-TW" altLang="en-US" b="1" dirty="0">
                <a:solidFill>
                  <a:srgbClr val="FF0000"/>
                </a:solidFill>
                <a:latin typeface="+mj-ea"/>
                <a:ea typeface="+mj-ea"/>
              </a:rPr>
              <a:t>、陳列板</a:t>
            </a:r>
            <a:r>
              <a:rPr lang="en-US" altLang="zh-TW" b="1" dirty="0">
                <a:solidFill>
                  <a:srgbClr val="FF0000"/>
                </a:solidFill>
                <a:latin typeface="+mj-ea"/>
                <a:ea typeface="+mj-ea"/>
              </a:rPr>
              <a:t>(D)</a:t>
            </a:r>
            <a:r>
              <a:rPr lang="zh-TW" altLang="en-US" b="1" dirty="0">
                <a:solidFill>
                  <a:srgbClr val="FF0000"/>
                </a:solidFill>
                <a:latin typeface="+mj-ea"/>
                <a:ea typeface="+mj-ea"/>
              </a:rPr>
              <a:t>組合而成</a:t>
            </a:r>
            <a:r>
              <a:rPr lang="zh-TW" altLang="en-US" dirty="0">
                <a:latin typeface="+mj-ea"/>
                <a:ea typeface="+mj-ea"/>
              </a:rPr>
              <a:t>，組合後成「ㄇ」型放置於桌面上</a:t>
            </a:r>
            <a:r>
              <a:rPr lang="en-US" altLang="zh-TW" dirty="0">
                <a:latin typeface="+mj-ea"/>
                <a:ea typeface="+mj-ea"/>
              </a:rPr>
              <a:t>(</a:t>
            </a:r>
            <a:r>
              <a:rPr lang="zh-TW" altLang="en-US" dirty="0">
                <a:latin typeface="+mj-ea"/>
                <a:ea typeface="+mj-ea"/>
              </a:rPr>
              <a:t>材質不限</a:t>
            </a:r>
            <a:r>
              <a:rPr lang="en-US" altLang="zh-TW" dirty="0">
                <a:latin typeface="+mj-ea"/>
                <a:ea typeface="+mj-ea"/>
              </a:rPr>
              <a:t>)</a:t>
            </a:r>
            <a:r>
              <a:rPr lang="zh-TW" altLang="en-US" dirty="0">
                <a:latin typeface="+mj-ea"/>
                <a:ea typeface="+mj-ea"/>
              </a:rPr>
              <a:t>。</a:t>
            </a:r>
          </a:p>
          <a:p>
            <a:pPr marL="0" indent="0">
              <a:buNone/>
            </a:pPr>
            <a:r>
              <a:rPr lang="en-US" altLang="zh-TW" dirty="0">
                <a:latin typeface="+mj-ea"/>
                <a:ea typeface="+mj-ea"/>
              </a:rPr>
              <a:t>(3</a:t>
            </a:r>
            <a:r>
              <a:rPr lang="en-US" altLang="zh-TW" dirty="0" smtClean="0">
                <a:latin typeface="+mj-ea"/>
                <a:ea typeface="+mj-ea"/>
              </a:rPr>
              <a:t>)</a:t>
            </a:r>
            <a:r>
              <a:rPr lang="zh-TW" altLang="en-US" dirty="0" smtClean="0">
                <a:latin typeface="+mj-ea"/>
                <a:ea typeface="+mj-ea"/>
              </a:rPr>
              <a:t>作品</a:t>
            </a:r>
            <a:r>
              <a:rPr lang="zh-TW" altLang="en-US" dirty="0">
                <a:latin typeface="+mj-ea"/>
                <a:ea typeface="+mj-ea"/>
              </a:rPr>
              <a:t>說明海報</a:t>
            </a:r>
            <a:r>
              <a:rPr lang="zh-TW" altLang="en-US" b="1" dirty="0">
                <a:solidFill>
                  <a:srgbClr val="FF0000"/>
                </a:solidFill>
                <a:latin typeface="+mj-ea"/>
                <a:ea typeface="+mj-ea"/>
              </a:rPr>
              <a:t>不得有浮貼頁、尺寸不可超過邊框、作品說明板底下（桌面下）不得擺放任何物品</a:t>
            </a:r>
            <a:r>
              <a:rPr lang="zh-TW" altLang="en-US" dirty="0">
                <a:latin typeface="+mj-ea"/>
                <a:ea typeface="+mj-ea"/>
              </a:rPr>
              <a:t>。</a:t>
            </a:r>
          </a:p>
          <a:p>
            <a:pPr marL="0" indent="0">
              <a:buNone/>
            </a:pPr>
            <a:r>
              <a:rPr lang="en-US" altLang="zh-TW" dirty="0">
                <a:latin typeface="+mj-ea"/>
                <a:ea typeface="+mj-ea"/>
              </a:rPr>
              <a:t>(4</a:t>
            </a:r>
            <a:r>
              <a:rPr lang="en-US" altLang="zh-TW" dirty="0" smtClean="0">
                <a:latin typeface="+mj-ea"/>
                <a:ea typeface="+mj-ea"/>
              </a:rPr>
              <a:t>)</a:t>
            </a:r>
            <a:r>
              <a:rPr lang="zh-TW" altLang="en-US" dirty="0" smtClean="0">
                <a:latin typeface="+mj-ea"/>
                <a:ea typeface="+mj-ea"/>
              </a:rPr>
              <a:t>參展</a:t>
            </a:r>
            <a:r>
              <a:rPr lang="zh-TW" altLang="en-US" dirty="0">
                <a:latin typeface="+mj-ea"/>
                <a:ea typeface="+mj-ea"/>
              </a:rPr>
              <a:t>作者可針對作品說明板進行版面美化，但所有裝飾物品</a:t>
            </a:r>
            <a:r>
              <a:rPr lang="zh-TW" altLang="en-US" b="1" dirty="0">
                <a:solidFill>
                  <a:srgbClr val="FF0000"/>
                </a:solidFill>
                <a:latin typeface="+mj-ea"/>
                <a:ea typeface="+mj-ea"/>
              </a:rPr>
              <a:t>均不得超過邊框</a:t>
            </a:r>
            <a:r>
              <a:rPr lang="zh-TW" altLang="en-US" dirty="0">
                <a:latin typeface="+mj-ea"/>
                <a:ea typeface="+mj-ea"/>
              </a:rPr>
              <a:t>，且</a:t>
            </a:r>
            <a:r>
              <a:rPr lang="zh-TW" altLang="en-US" b="1" dirty="0">
                <a:solidFill>
                  <a:srgbClr val="FF0000"/>
                </a:solidFill>
                <a:latin typeface="+mj-ea"/>
                <a:ea typeface="+mj-ea"/>
              </a:rPr>
              <a:t>不得使用保麗龍</a:t>
            </a:r>
            <a:r>
              <a:rPr lang="zh-TW" altLang="en-US" dirty="0">
                <a:latin typeface="+mj-ea"/>
                <a:ea typeface="+mj-ea"/>
              </a:rPr>
              <a:t>。</a:t>
            </a:r>
          </a:p>
          <a:p>
            <a:pPr marL="0" indent="0">
              <a:buNone/>
            </a:pPr>
            <a:r>
              <a:rPr lang="en-US" altLang="zh-TW" dirty="0">
                <a:latin typeface="+mj-ea"/>
                <a:ea typeface="+mj-ea"/>
              </a:rPr>
              <a:t>(5</a:t>
            </a:r>
            <a:r>
              <a:rPr lang="en-US" altLang="zh-TW" dirty="0" smtClean="0">
                <a:latin typeface="+mj-ea"/>
                <a:ea typeface="+mj-ea"/>
              </a:rPr>
              <a:t>)</a:t>
            </a:r>
            <a:r>
              <a:rPr lang="zh-TW" altLang="en-US" b="1" dirty="0" smtClean="0">
                <a:solidFill>
                  <a:srgbClr val="FF0000"/>
                </a:solidFill>
                <a:latin typeface="+mj-ea"/>
                <a:ea typeface="+mj-ea"/>
              </a:rPr>
              <a:t>送</a:t>
            </a:r>
            <a:r>
              <a:rPr lang="zh-TW" altLang="en-US" b="1" dirty="0">
                <a:solidFill>
                  <a:srgbClr val="FF0000"/>
                </a:solidFill>
                <a:latin typeface="+mj-ea"/>
                <a:ea typeface="+mj-ea"/>
              </a:rPr>
              <a:t>展作品參展資料表</a:t>
            </a:r>
            <a:r>
              <a:rPr lang="zh-TW" altLang="en-US" dirty="0">
                <a:latin typeface="+mj-ea"/>
                <a:ea typeface="+mj-ea"/>
              </a:rPr>
              <a:t>（如</a:t>
            </a:r>
            <a:r>
              <a:rPr lang="zh-TW" altLang="en-US" b="1" dirty="0" smtClean="0">
                <a:solidFill>
                  <a:srgbClr val="7030A0"/>
                </a:solidFill>
                <a:latin typeface="+mj-ea"/>
                <a:ea typeface="+mj-ea"/>
              </a:rPr>
              <a:t>附件</a:t>
            </a:r>
            <a:r>
              <a:rPr lang="zh-TW" altLang="en-US" b="1" dirty="0">
                <a:solidFill>
                  <a:srgbClr val="7030A0"/>
                </a:solidFill>
                <a:latin typeface="+mj-ea"/>
                <a:ea typeface="+mj-ea"/>
              </a:rPr>
              <a:t>十</a:t>
            </a:r>
            <a:r>
              <a:rPr lang="zh-TW" altLang="en-US" dirty="0" smtClean="0">
                <a:latin typeface="+mj-ea"/>
                <a:ea typeface="+mj-ea"/>
              </a:rPr>
              <a:t>）</a:t>
            </a:r>
            <a:r>
              <a:rPr lang="zh-TW" altLang="en-US" dirty="0">
                <a:latin typeface="+mj-ea"/>
                <a:ea typeface="+mj-ea"/>
              </a:rPr>
              <a:t>詳實填寫黏貼於陳列版（</a:t>
            </a:r>
            <a:r>
              <a:rPr lang="en-US" altLang="zh-TW" dirty="0">
                <a:latin typeface="+mj-ea"/>
                <a:ea typeface="+mj-ea"/>
              </a:rPr>
              <a:t>D</a:t>
            </a:r>
            <a:r>
              <a:rPr lang="zh-TW" altLang="en-US" dirty="0">
                <a:latin typeface="+mj-ea"/>
                <a:ea typeface="+mj-ea"/>
              </a:rPr>
              <a:t>）上，並</a:t>
            </a:r>
            <a:r>
              <a:rPr lang="zh-TW" altLang="en-US" b="1" dirty="0">
                <a:solidFill>
                  <a:srgbClr val="FF0000"/>
                </a:solidFill>
                <a:latin typeface="+mj-ea"/>
                <a:ea typeface="+mj-ea"/>
              </a:rPr>
              <a:t>請自行彌封</a:t>
            </a:r>
            <a:r>
              <a:rPr lang="zh-TW" altLang="en-US" dirty="0">
                <a:latin typeface="+mj-ea"/>
                <a:ea typeface="+mj-ea"/>
              </a:rPr>
              <a:t>。</a:t>
            </a:r>
          </a:p>
          <a:p>
            <a:pPr marL="0" indent="0">
              <a:buNone/>
            </a:pPr>
            <a:r>
              <a:rPr lang="en-US" altLang="zh-TW" dirty="0">
                <a:latin typeface="+mj-ea"/>
                <a:ea typeface="+mj-ea"/>
              </a:rPr>
              <a:t>(6</a:t>
            </a:r>
            <a:r>
              <a:rPr lang="en-US" altLang="zh-TW" dirty="0" smtClean="0">
                <a:latin typeface="+mj-ea"/>
                <a:ea typeface="+mj-ea"/>
              </a:rPr>
              <a:t>)</a:t>
            </a:r>
            <a:r>
              <a:rPr lang="zh-TW" altLang="en-US" dirty="0" smtClean="0">
                <a:latin typeface="+mj-ea"/>
                <a:ea typeface="+mj-ea"/>
              </a:rPr>
              <a:t>參展</a:t>
            </a:r>
            <a:r>
              <a:rPr lang="zh-TW" altLang="en-US" dirty="0">
                <a:latin typeface="+mj-ea"/>
                <a:ea typeface="+mj-ea"/>
              </a:rPr>
              <a:t>作者攜往評審會場之</a:t>
            </a:r>
            <a:r>
              <a:rPr lang="zh-TW" altLang="en-US" b="1" dirty="0">
                <a:solidFill>
                  <a:srgbClr val="FF0000"/>
                </a:solidFill>
                <a:latin typeface="+mj-ea"/>
                <a:ea typeface="+mj-ea"/>
              </a:rPr>
              <a:t>實物（以深</a:t>
            </a:r>
            <a:r>
              <a:rPr lang="en-US" altLang="zh-TW" b="1" dirty="0">
                <a:solidFill>
                  <a:srgbClr val="FF0000"/>
                </a:solidFill>
                <a:latin typeface="+mj-ea"/>
                <a:ea typeface="+mj-ea"/>
              </a:rPr>
              <a:t>60</a:t>
            </a:r>
            <a:r>
              <a:rPr lang="zh-TW" altLang="en-US" b="1" dirty="0">
                <a:solidFill>
                  <a:srgbClr val="FF0000"/>
                </a:solidFill>
                <a:latin typeface="+mj-ea"/>
                <a:ea typeface="+mj-ea"/>
              </a:rPr>
              <a:t>公分、寬</a:t>
            </a:r>
            <a:r>
              <a:rPr lang="en-US" altLang="zh-TW" b="1" dirty="0">
                <a:solidFill>
                  <a:srgbClr val="FF0000"/>
                </a:solidFill>
                <a:latin typeface="+mj-ea"/>
                <a:ea typeface="+mj-ea"/>
              </a:rPr>
              <a:t>70</a:t>
            </a:r>
            <a:r>
              <a:rPr lang="zh-TW" altLang="en-US" b="1" dirty="0">
                <a:solidFill>
                  <a:srgbClr val="FF0000"/>
                </a:solidFill>
                <a:latin typeface="+mj-ea"/>
                <a:ea typeface="+mj-ea"/>
              </a:rPr>
              <a:t>公分、高</a:t>
            </a:r>
            <a:r>
              <a:rPr lang="en-US" altLang="zh-TW" b="1" dirty="0">
                <a:solidFill>
                  <a:srgbClr val="FF0000"/>
                </a:solidFill>
                <a:latin typeface="+mj-ea"/>
                <a:ea typeface="+mj-ea"/>
              </a:rPr>
              <a:t>50</a:t>
            </a:r>
            <a:r>
              <a:rPr lang="zh-TW" altLang="en-US" b="1" dirty="0">
                <a:solidFill>
                  <a:srgbClr val="FF0000"/>
                </a:solidFill>
                <a:latin typeface="+mj-ea"/>
                <a:ea typeface="+mj-ea"/>
              </a:rPr>
              <a:t>公分為限，且重量不得超過</a:t>
            </a:r>
            <a:r>
              <a:rPr lang="en-US" altLang="zh-TW" b="1" dirty="0">
                <a:solidFill>
                  <a:srgbClr val="FF0000"/>
                </a:solidFill>
                <a:latin typeface="+mj-ea"/>
                <a:ea typeface="+mj-ea"/>
              </a:rPr>
              <a:t>20</a:t>
            </a:r>
            <a:r>
              <a:rPr lang="zh-TW" altLang="en-US" b="1" dirty="0">
                <a:solidFill>
                  <a:srgbClr val="FF0000"/>
                </a:solidFill>
                <a:latin typeface="+mj-ea"/>
                <a:ea typeface="+mj-ea"/>
              </a:rPr>
              <a:t>公斤）</a:t>
            </a:r>
            <a:r>
              <a:rPr lang="zh-TW" altLang="en-US" dirty="0">
                <a:latin typeface="+mj-ea"/>
                <a:ea typeface="+mj-ea"/>
              </a:rPr>
              <a:t>及補充說明文件，均</a:t>
            </a:r>
            <a:r>
              <a:rPr lang="zh-TW" altLang="en-US" b="1" dirty="0">
                <a:solidFill>
                  <a:srgbClr val="FF0000"/>
                </a:solidFill>
                <a:latin typeface="+mj-ea"/>
                <a:ea typeface="+mj-ea"/>
              </a:rPr>
              <a:t>不得超過陳列板之外</a:t>
            </a:r>
            <a:r>
              <a:rPr lang="zh-TW" altLang="en-US" dirty="0">
                <a:latin typeface="+mj-ea"/>
                <a:ea typeface="+mj-ea"/>
              </a:rPr>
              <a:t>。</a:t>
            </a:r>
          </a:p>
          <a:p>
            <a:endParaRPr lang="zh-TW" altLang="en-US" dirty="0"/>
          </a:p>
        </p:txBody>
      </p:sp>
    </p:spTree>
    <p:extLst>
      <p:ext uri="{BB962C8B-B14F-4D97-AF65-F5344CB8AC3E}">
        <p14:creationId xmlns:p14="http://schemas.microsoft.com/office/powerpoint/2010/main" val="2123034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46568" y="0"/>
            <a:ext cx="8229600" cy="954591"/>
          </a:xfrm>
        </p:spPr>
        <p:txBody>
          <a:bodyPr>
            <a:normAutofit/>
          </a:bodyPr>
          <a:lstStyle/>
          <a:p>
            <a:r>
              <a:rPr lang="zh-TW" altLang="en-US" sz="4400" dirty="0" smtClean="0"/>
              <a:t>主要工作期程表說明（</a:t>
            </a:r>
            <a:r>
              <a:rPr lang="en-US" altLang="zh-TW" sz="4400" dirty="0" smtClean="0"/>
              <a:t>P.4-6</a:t>
            </a:r>
            <a:r>
              <a:rPr lang="zh-TW" altLang="en-US" sz="4400" dirty="0" smtClean="0"/>
              <a:t>）</a:t>
            </a:r>
            <a:endParaRPr lang="zh-TW" altLang="en-US" sz="4400"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1966787957"/>
              </p:ext>
            </p:extLst>
          </p:nvPr>
        </p:nvGraphicFramePr>
        <p:xfrm>
          <a:off x="318977" y="967610"/>
          <a:ext cx="8474149" cy="5575302"/>
        </p:xfrm>
        <a:graphic>
          <a:graphicData uri="http://schemas.openxmlformats.org/drawingml/2006/table">
            <a:tbl>
              <a:tblPr firstRow="1" bandRow="1">
                <a:tableStyleId>{5C22544A-7EE6-4342-B048-85BDC9FD1C3A}</a:tableStyleId>
              </a:tblPr>
              <a:tblGrid>
                <a:gridCol w="485673"/>
                <a:gridCol w="2087406"/>
                <a:gridCol w="1892595"/>
                <a:gridCol w="1275907"/>
                <a:gridCol w="2732568"/>
              </a:tblGrid>
              <a:tr h="370840">
                <a:tc>
                  <a:txBody>
                    <a:bodyPr/>
                    <a:lstStyle/>
                    <a:p>
                      <a:pPr algn="ctr">
                        <a:lnSpc>
                          <a:spcPts val="2100"/>
                        </a:lnSpc>
                        <a:spcAft>
                          <a:spcPts val="0"/>
                        </a:spcAft>
                      </a:pPr>
                      <a:r>
                        <a:rPr lang="zh-TW" sz="1600" kern="100" dirty="0">
                          <a:effectLst/>
                          <a:latin typeface="Times New Roman" panose="02020603050405020304" pitchFamily="18" charset="0"/>
                          <a:ea typeface="標楷體" panose="03000509000000000000" pitchFamily="65" charset="-120"/>
                        </a:rPr>
                        <a:t>序號</a:t>
                      </a:r>
                      <a:endParaRPr lang="zh-TW" sz="1600" kern="100" dirty="0">
                        <a:effectLst/>
                        <a:latin typeface="Times New Roman" panose="02020603050405020304" pitchFamily="18" charset="0"/>
                        <a:ea typeface="新細明體" panose="02020500000000000000" pitchFamily="18" charset="-120"/>
                      </a:endParaRPr>
                    </a:p>
                  </a:txBody>
                  <a:tcPr marL="13335" marR="13335" marT="0" marB="0" anchor="ctr"/>
                </a:tc>
                <a:tc>
                  <a:txBody>
                    <a:bodyPr/>
                    <a:lstStyle/>
                    <a:p>
                      <a:pPr algn="ctr">
                        <a:spcAft>
                          <a:spcPts val="0"/>
                        </a:spcAft>
                      </a:pPr>
                      <a:r>
                        <a:rPr lang="zh-TW" sz="1600" kern="100" dirty="0">
                          <a:effectLst/>
                          <a:latin typeface="Times New Roman" panose="02020603050405020304" pitchFamily="18" charset="0"/>
                          <a:ea typeface="標楷體" panose="03000509000000000000" pitchFamily="65" charset="-120"/>
                        </a:rPr>
                        <a:t>工作項目</a:t>
                      </a:r>
                      <a:endParaRPr lang="zh-TW" sz="1600" kern="100" dirty="0">
                        <a:effectLst/>
                        <a:latin typeface="Times New Roman" panose="02020603050405020304" pitchFamily="18" charset="0"/>
                        <a:ea typeface="新細明體" panose="02020500000000000000" pitchFamily="18" charset="-120"/>
                      </a:endParaRPr>
                    </a:p>
                  </a:txBody>
                  <a:tcPr marL="13335" marR="13335" marT="0" marB="0" anchor="ctr"/>
                </a:tc>
                <a:tc>
                  <a:txBody>
                    <a:bodyPr/>
                    <a:lstStyle/>
                    <a:p>
                      <a:pPr algn="ctr">
                        <a:spcAft>
                          <a:spcPts val="0"/>
                        </a:spcAft>
                      </a:pPr>
                      <a:r>
                        <a:rPr lang="zh-TW" sz="1600" kern="100">
                          <a:effectLst/>
                          <a:latin typeface="Times New Roman" panose="02020603050405020304" pitchFamily="18" charset="0"/>
                          <a:ea typeface="標楷體" panose="03000509000000000000" pitchFamily="65" charset="-120"/>
                        </a:rPr>
                        <a:t>預定完成日期</a:t>
                      </a:r>
                      <a:endParaRPr lang="zh-TW" sz="1600" kern="100">
                        <a:effectLst/>
                        <a:latin typeface="Times New Roman" panose="02020603050405020304" pitchFamily="18" charset="0"/>
                        <a:ea typeface="新細明體" panose="02020500000000000000" pitchFamily="18" charset="-120"/>
                      </a:endParaRPr>
                    </a:p>
                  </a:txBody>
                  <a:tcPr marL="13335" marR="13335" marT="0" marB="0" anchor="ctr"/>
                </a:tc>
                <a:tc>
                  <a:txBody>
                    <a:bodyPr/>
                    <a:lstStyle/>
                    <a:p>
                      <a:pPr algn="ctr">
                        <a:spcAft>
                          <a:spcPts val="0"/>
                        </a:spcAft>
                      </a:pPr>
                      <a:r>
                        <a:rPr lang="zh-TW" sz="1600" kern="100" dirty="0">
                          <a:effectLst/>
                          <a:latin typeface="Times New Roman" panose="02020603050405020304" pitchFamily="18" charset="0"/>
                          <a:ea typeface="標楷體" panose="03000509000000000000" pitchFamily="65" charset="-120"/>
                        </a:rPr>
                        <a:t>地點</a:t>
                      </a:r>
                      <a:endParaRPr lang="zh-TW" sz="1600" kern="100" dirty="0">
                        <a:effectLst/>
                        <a:latin typeface="Times New Roman" panose="02020603050405020304" pitchFamily="18" charset="0"/>
                        <a:ea typeface="新細明體" panose="02020500000000000000" pitchFamily="18" charset="-120"/>
                      </a:endParaRPr>
                    </a:p>
                  </a:txBody>
                  <a:tcPr marL="13335" marR="13335" marT="0" marB="0" anchor="ctr"/>
                </a:tc>
                <a:tc>
                  <a:txBody>
                    <a:bodyPr/>
                    <a:lstStyle/>
                    <a:p>
                      <a:pPr algn="ctr">
                        <a:spcAft>
                          <a:spcPts val="0"/>
                        </a:spcAft>
                      </a:pPr>
                      <a:r>
                        <a:rPr lang="zh-TW" sz="1600" kern="100" dirty="0">
                          <a:effectLst/>
                          <a:latin typeface="Times New Roman" panose="02020603050405020304" pitchFamily="18" charset="0"/>
                          <a:ea typeface="標楷體" panose="03000509000000000000" pitchFamily="65" charset="-120"/>
                        </a:rPr>
                        <a:t>重要工作提示</a:t>
                      </a:r>
                      <a:endParaRPr lang="zh-TW" sz="1600" kern="100" dirty="0">
                        <a:effectLst/>
                        <a:latin typeface="Times New Roman" panose="02020603050405020304" pitchFamily="18" charset="0"/>
                        <a:ea typeface="新細明體" panose="02020500000000000000" pitchFamily="18" charset="-120"/>
                      </a:endParaRPr>
                    </a:p>
                  </a:txBody>
                  <a:tcPr marL="13335" marR="13335" marT="0" marB="0" anchor="ctr"/>
                </a:tc>
              </a:tr>
              <a:tr h="370840">
                <a:tc>
                  <a:txBody>
                    <a:bodyPr/>
                    <a:lstStyle/>
                    <a:p>
                      <a:pPr marL="0" lvl="0" indent="0" algn="ctr">
                        <a:lnSpc>
                          <a:spcPts val="2100"/>
                        </a:lnSpc>
                        <a:spcAft>
                          <a:spcPts val="0"/>
                        </a:spcAft>
                        <a:buFont typeface="+mj-lt"/>
                        <a:buNone/>
                        <a:tabLst>
                          <a:tab pos="304800" algn="l"/>
                        </a:tabLst>
                      </a:pPr>
                      <a:r>
                        <a:rPr lang="en-US" altLang="zh-TW" sz="1600" kern="100" dirty="0" smtClean="0">
                          <a:effectLst/>
                          <a:latin typeface="Times New Roman" panose="02020603050405020304" pitchFamily="18" charset="0"/>
                          <a:ea typeface="新細明體" panose="02020500000000000000" pitchFamily="18" charset="-120"/>
                        </a:rPr>
                        <a:t>1</a:t>
                      </a:r>
                      <a:endParaRPr lang="zh-TW" sz="1600" kern="100" dirty="0">
                        <a:effectLst/>
                        <a:latin typeface="Times New Roman" panose="02020603050405020304" pitchFamily="18" charset="0"/>
                        <a:ea typeface="新細明體" panose="02020500000000000000" pitchFamily="18" charset="-120"/>
                      </a:endParaRPr>
                    </a:p>
                  </a:txBody>
                  <a:tcPr marL="13335" marR="13335" marT="0" marB="0" anchor="ctr"/>
                </a:tc>
                <a:tc>
                  <a:txBody>
                    <a:bodyPr/>
                    <a:lstStyle/>
                    <a:p>
                      <a:pPr>
                        <a:lnSpc>
                          <a:spcPts val="1600"/>
                        </a:lnSpc>
                        <a:spcAft>
                          <a:spcPts val="0"/>
                        </a:spcAft>
                      </a:pPr>
                      <a:r>
                        <a:rPr lang="zh-TW" sz="1600" kern="100" dirty="0">
                          <a:effectLst/>
                          <a:latin typeface="Times New Roman" panose="02020603050405020304" pitchFamily="18" charset="0"/>
                          <a:ea typeface="標楷體" panose="03000509000000000000" pitchFamily="65" charset="-120"/>
                        </a:rPr>
                        <a:t>召開「臺北市第</a:t>
                      </a:r>
                      <a:r>
                        <a:rPr lang="en-US" sz="1600" kern="100" dirty="0">
                          <a:effectLst/>
                          <a:latin typeface="Times New Roman" panose="02020603050405020304" pitchFamily="18" charset="0"/>
                          <a:ea typeface="標楷體" panose="03000509000000000000" pitchFamily="65" charset="-120"/>
                        </a:rPr>
                        <a:t>50</a:t>
                      </a:r>
                      <a:r>
                        <a:rPr lang="zh-TW" sz="1600" kern="100" dirty="0">
                          <a:effectLst/>
                          <a:latin typeface="Times New Roman" panose="02020603050405020304" pitchFamily="18" charset="0"/>
                          <a:ea typeface="標楷體" panose="03000509000000000000" pitchFamily="65" charset="-120"/>
                        </a:rPr>
                        <a:t>屆中小學科學展覽會」第一次委員會會議</a:t>
                      </a:r>
                      <a:endParaRPr lang="zh-TW" sz="1600" kern="100" dirty="0">
                        <a:effectLst/>
                        <a:latin typeface="Times New Roman" panose="02020603050405020304" pitchFamily="18" charset="0"/>
                        <a:ea typeface="新細明體" panose="02020500000000000000" pitchFamily="18" charset="-120"/>
                      </a:endParaRPr>
                    </a:p>
                  </a:txBody>
                  <a:tcPr marL="13335" marR="13335" marT="0" marB="0" anchor="ctr"/>
                </a:tc>
                <a:tc>
                  <a:txBody>
                    <a:bodyPr/>
                    <a:lstStyle/>
                    <a:p>
                      <a:pPr algn="ctr">
                        <a:lnSpc>
                          <a:spcPts val="1600"/>
                        </a:lnSpc>
                        <a:spcAft>
                          <a:spcPts val="0"/>
                        </a:spcAft>
                      </a:pPr>
                      <a:r>
                        <a:rPr lang="en-US" sz="1600" kern="100" dirty="0">
                          <a:effectLst/>
                          <a:latin typeface="標楷體" panose="03000509000000000000" pitchFamily="65" charset="-120"/>
                          <a:ea typeface="新細明體" panose="02020500000000000000" pitchFamily="18" charset="-120"/>
                        </a:rPr>
                        <a:t>105.12.14(</a:t>
                      </a:r>
                      <a:r>
                        <a:rPr lang="zh-TW" sz="1600" kern="100" dirty="0">
                          <a:effectLst/>
                          <a:latin typeface="Times New Roman" panose="02020603050405020304" pitchFamily="18" charset="0"/>
                          <a:ea typeface="標楷體" panose="03000509000000000000" pitchFamily="65" charset="-120"/>
                        </a:rPr>
                        <a:t>三</a:t>
                      </a:r>
                      <a:r>
                        <a:rPr lang="en-US" sz="1600" kern="100" dirty="0">
                          <a:effectLst/>
                          <a:latin typeface="Times New Roman" panose="02020603050405020304" pitchFamily="18" charset="0"/>
                          <a:ea typeface="標楷體" panose="03000509000000000000" pitchFamily="65" charset="-120"/>
                        </a:rPr>
                        <a:t>)</a:t>
                      </a:r>
                      <a:endParaRPr lang="zh-TW" sz="1600" kern="100" dirty="0">
                        <a:effectLst/>
                        <a:latin typeface="Times New Roman" panose="02020603050405020304" pitchFamily="18" charset="0"/>
                        <a:ea typeface="新細明體" panose="02020500000000000000" pitchFamily="18" charset="-120"/>
                      </a:endParaRPr>
                    </a:p>
                  </a:txBody>
                  <a:tcPr marL="13335" marR="13335" marT="0" marB="0" anchor="ctr"/>
                </a:tc>
                <a:tc>
                  <a:txBody>
                    <a:bodyPr/>
                    <a:lstStyle/>
                    <a:p>
                      <a:pPr algn="ctr">
                        <a:spcAft>
                          <a:spcPts val="0"/>
                        </a:spcAft>
                      </a:pPr>
                      <a:r>
                        <a:rPr lang="zh-TW" sz="1600" kern="100" dirty="0">
                          <a:effectLst/>
                          <a:latin typeface="Times New Roman" panose="02020603050405020304" pitchFamily="18" charset="0"/>
                          <a:ea typeface="標楷體" panose="03000509000000000000" pitchFamily="65" charset="-120"/>
                        </a:rPr>
                        <a:t>石牌國中</a:t>
                      </a:r>
                      <a:endParaRPr lang="zh-TW" sz="1600" kern="100" dirty="0">
                        <a:effectLst/>
                        <a:latin typeface="Times New Roman" panose="02020603050405020304" pitchFamily="18" charset="0"/>
                        <a:ea typeface="新細明體" panose="02020500000000000000" pitchFamily="18" charset="-120"/>
                      </a:endParaRPr>
                    </a:p>
                  </a:txBody>
                  <a:tcPr marL="13335" marR="13335" marT="0" marB="0" anchor="ctr"/>
                </a:tc>
                <a:tc>
                  <a:txBody>
                    <a:bodyPr/>
                    <a:lstStyle/>
                    <a:p>
                      <a:pPr marL="160020" indent="-160020" algn="just">
                        <a:lnSpc>
                          <a:spcPts val="1600"/>
                        </a:lnSpc>
                        <a:spcAft>
                          <a:spcPts val="0"/>
                        </a:spcAft>
                      </a:pPr>
                      <a:r>
                        <a:rPr lang="zh-TW" sz="1600" kern="100" dirty="0">
                          <a:effectLst/>
                          <a:latin typeface="Times New Roman" panose="02020603050405020304" pitchFamily="18" charset="0"/>
                          <a:ea typeface="標楷體" panose="03000509000000000000" pitchFamily="65" charset="-120"/>
                        </a:rPr>
                        <a:t>◎完成修訂「臺北市第</a:t>
                      </a:r>
                      <a:r>
                        <a:rPr lang="en-US" sz="1600" kern="100" dirty="0">
                          <a:effectLst/>
                          <a:latin typeface="Times New Roman" panose="02020603050405020304" pitchFamily="18" charset="0"/>
                          <a:ea typeface="標楷體" panose="03000509000000000000" pitchFamily="65" charset="-120"/>
                        </a:rPr>
                        <a:t>50</a:t>
                      </a:r>
                      <a:r>
                        <a:rPr lang="zh-TW" sz="1600" kern="100" dirty="0">
                          <a:effectLst/>
                          <a:latin typeface="Times New Roman" panose="02020603050405020304" pitchFamily="18" charset="0"/>
                          <a:ea typeface="標楷體" panose="03000509000000000000" pitchFamily="65" charset="-120"/>
                        </a:rPr>
                        <a:t>屆中小學科學展覽會實施計畫」、「作品說明書審查基準」及「參展作品評審基準」</a:t>
                      </a:r>
                      <a:endParaRPr lang="zh-TW" sz="1600" kern="100" dirty="0">
                        <a:effectLst/>
                        <a:latin typeface="Times New Roman" panose="02020603050405020304" pitchFamily="18" charset="0"/>
                        <a:ea typeface="新細明體" panose="02020500000000000000" pitchFamily="18" charset="-120"/>
                      </a:endParaRPr>
                    </a:p>
                    <a:p>
                      <a:pPr marL="160020" indent="-160020">
                        <a:lnSpc>
                          <a:spcPts val="1600"/>
                        </a:lnSpc>
                        <a:spcAft>
                          <a:spcPts val="0"/>
                        </a:spcAft>
                      </a:pPr>
                      <a:r>
                        <a:rPr lang="zh-TW" sz="1600" kern="100" dirty="0">
                          <a:effectLst/>
                          <a:latin typeface="Times New Roman" panose="02020603050405020304" pitchFamily="18" charset="0"/>
                          <a:ea typeface="標楷體" panose="03000509000000000000" pitchFamily="65" charset="-120"/>
                        </a:rPr>
                        <a:t>◎建立第</a:t>
                      </a:r>
                      <a:r>
                        <a:rPr lang="en-US" sz="1600" kern="100" dirty="0">
                          <a:effectLst/>
                          <a:latin typeface="Times New Roman" panose="02020603050405020304" pitchFamily="18" charset="0"/>
                          <a:ea typeface="標楷體" panose="03000509000000000000" pitchFamily="65" charset="-120"/>
                        </a:rPr>
                        <a:t>50</a:t>
                      </a:r>
                      <a:r>
                        <a:rPr lang="zh-TW" sz="1600" kern="100" dirty="0">
                          <a:effectLst/>
                          <a:latin typeface="Times New Roman" panose="02020603050405020304" pitchFamily="18" charset="0"/>
                          <a:ea typeface="標楷體" panose="03000509000000000000" pitchFamily="65" charset="-120"/>
                        </a:rPr>
                        <a:t>屆中小學科學展覽會網頁及資訊平台</a:t>
                      </a:r>
                      <a:endParaRPr lang="zh-TW" sz="1600" kern="100" dirty="0">
                        <a:effectLst/>
                        <a:latin typeface="Times New Roman" panose="02020603050405020304" pitchFamily="18" charset="0"/>
                        <a:ea typeface="新細明體" panose="02020500000000000000" pitchFamily="18" charset="-120"/>
                      </a:endParaRPr>
                    </a:p>
                    <a:p>
                      <a:pPr marL="160020" indent="-160020">
                        <a:lnSpc>
                          <a:spcPts val="1600"/>
                        </a:lnSpc>
                        <a:spcAft>
                          <a:spcPts val="0"/>
                        </a:spcAft>
                      </a:pPr>
                      <a:r>
                        <a:rPr lang="zh-TW" sz="1600" kern="100" dirty="0">
                          <a:effectLst/>
                          <a:latin typeface="Times New Roman" panose="02020603050405020304" pitchFamily="18" charset="0"/>
                          <a:ea typeface="標楷體" panose="03000509000000000000" pitchFamily="65" charset="-120"/>
                        </a:rPr>
                        <a:t>◎</a:t>
                      </a:r>
                      <a:r>
                        <a:rPr lang="en-US" sz="1600" kern="100" dirty="0">
                          <a:effectLst/>
                          <a:latin typeface="Times New Roman" panose="02020603050405020304" pitchFamily="18" charset="0"/>
                          <a:ea typeface="標楷體" panose="03000509000000000000" pitchFamily="65" charset="-120"/>
                        </a:rPr>
                        <a:t>Logo</a:t>
                      </a:r>
                      <a:r>
                        <a:rPr lang="zh-TW" sz="1600" kern="100" dirty="0">
                          <a:effectLst/>
                          <a:latin typeface="Times New Roman" panose="02020603050405020304" pitchFamily="18" charset="0"/>
                          <a:ea typeface="標楷體" panose="03000509000000000000" pitchFamily="65" charset="-120"/>
                        </a:rPr>
                        <a:t>樣式確定後簽報教育局核定</a:t>
                      </a:r>
                      <a:endParaRPr lang="zh-TW" sz="1600" kern="100" dirty="0">
                        <a:effectLst/>
                        <a:latin typeface="Times New Roman" panose="02020603050405020304" pitchFamily="18" charset="0"/>
                        <a:ea typeface="新細明體" panose="02020500000000000000" pitchFamily="18" charset="-120"/>
                      </a:endParaRPr>
                    </a:p>
                  </a:txBody>
                  <a:tcPr marL="13335" marR="13335" marT="0" marB="0" anchor="ctr"/>
                </a:tc>
              </a:tr>
              <a:tr h="565960">
                <a:tc>
                  <a:txBody>
                    <a:bodyPr/>
                    <a:lstStyle/>
                    <a:p>
                      <a:pPr marL="0" lvl="0" indent="0" algn="ctr">
                        <a:lnSpc>
                          <a:spcPts val="2100"/>
                        </a:lnSpc>
                        <a:spcAft>
                          <a:spcPts val="0"/>
                        </a:spcAft>
                        <a:buFont typeface="+mj-lt"/>
                        <a:buNone/>
                        <a:tabLst>
                          <a:tab pos="304800" algn="l"/>
                        </a:tabLst>
                      </a:pPr>
                      <a:r>
                        <a:rPr lang="en-US" altLang="zh-TW" sz="1600" kern="100" dirty="0" smtClean="0">
                          <a:effectLst/>
                          <a:latin typeface="Times New Roman" panose="02020603050405020304" pitchFamily="18" charset="0"/>
                          <a:ea typeface="新細明體" panose="02020500000000000000" pitchFamily="18" charset="-120"/>
                        </a:rPr>
                        <a:t>2</a:t>
                      </a:r>
                      <a:endParaRPr lang="zh-TW" sz="1600" kern="100" dirty="0">
                        <a:effectLst/>
                        <a:latin typeface="Times New Roman" panose="02020603050405020304" pitchFamily="18" charset="0"/>
                        <a:ea typeface="新細明體" panose="02020500000000000000" pitchFamily="18" charset="-120"/>
                      </a:endParaRPr>
                    </a:p>
                  </a:txBody>
                  <a:tcPr marL="13335" marR="13335" marT="0" marB="0" anchor="ctr"/>
                </a:tc>
                <a:tc>
                  <a:txBody>
                    <a:bodyPr/>
                    <a:lstStyle/>
                    <a:p>
                      <a:pPr>
                        <a:lnSpc>
                          <a:spcPts val="1600"/>
                        </a:lnSpc>
                        <a:spcAft>
                          <a:spcPts val="0"/>
                        </a:spcAft>
                      </a:pPr>
                      <a:r>
                        <a:rPr lang="zh-TW" sz="1600" kern="100" dirty="0">
                          <a:effectLst/>
                          <a:latin typeface="Times New Roman" panose="02020603050405020304" pitchFamily="18" charset="0"/>
                          <a:ea typeface="標楷體" panose="03000509000000000000" pitchFamily="65" charset="-120"/>
                        </a:rPr>
                        <a:t>召開「臺北市第</a:t>
                      </a:r>
                      <a:r>
                        <a:rPr lang="en-US" sz="1600" kern="100" dirty="0">
                          <a:effectLst/>
                          <a:latin typeface="Times New Roman" panose="02020603050405020304" pitchFamily="18" charset="0"/>
                          <a:ea typeface="標楷體" panose="03000509000000000000" pitchFamily="65" charset="-120"/>
                        </a:rPr>
                        <a:t>50</a:t>
                      </a:r>
                      <a:r>
                        <a:rPr lang="zh-TW" sz="1600" kern="100" dirty="0">
                          <a:effectLst/>
                          <a:latin typeface="Times New Roman" panose="02020603050405020304" pitchFamily="18" charset="0"/>
                          <a:ea typeface="標楷體" panose="03000509000000000000" pitchFamily="65" charset="-120"/>
                        </a:rPr>
                        <a:t>屆科展宣導暨說明會」</a:t>
                      </a:r>
                      <a:endParaRPr lang="zh-TW" sz="1600" kern="100" dirty="0">
                        <a:effectLst/>
                        <a:latin typeface="Times New Roman" panose="02020603050405020304" pitchFamily="18" charset="0"/>
                        <a:ea typeface="新細明體" panose="02020500000000000000" pitchFamily="18" charset="-120"/>
                      </a:endParaRPr>
                    </a:p>
                  </a:txBody>
                  <a:tcPr marL="13335" marR="13335" marT="0" marB="0" anchor="ctr"/>
                </a:tc>
                <a:tc>
                  <a:txBody>
                    <a:bodyPr/>
                    <a:lstStyle/>
                    <a:p>
                      <a:pPr algn="ctr">
                        <a:lnSpc>
                          <a:spcPts val="1600"/>
                        </a:lnSpc>
                        <a:spcAft>
                          <a:spcPts val="0"/>
                        </a:spcAft>
                      </a:pPr>
                      <a:r>
                        <a:rPr lang="en-US" sz="1600" kern="100">
                          <a:effectLst/>
                          <a:latin typeface="標楷體" panose="03000509000000000000" pitchFamily="65" charset="-120"/>
                          <a:ea typeface="新細明體" panose="02020500000000000000" pitchFamily="18" charset="-120"/>
                        </a:rPr>
                        <a:t>106.01.05(</a:t>
                      </a:r>
                      <a:r>
                        <a:rPr lang="zh-TW" sz="1600" kern="100">
                          <a:effectLst/>
                          <a:latin typeface="Times New Roman" panose="02020603050405020304" pitchFamily="18" charset="0"/>
                          <a:ea typeface="標楷體" panose="03000509000000000000" pitchFamily="65" charset="-120"/>
                        </a:rPr>
                        <a:t>四</a:t>
                      </a:r>
                      <a:r>
                        <a:rPr lang="en-US" sz="1600" kern="100">
                          <a:effectLst/>
                          <a:latin typeface="Times New Roman" panose="02020603050405020304" pitchFamily="18" charset="0"/>
                          <a:ea typeface="標楷體" panose="03000509000000000000" pitchFamily="65" charset="-120"/>
                        </a:rPr>
                        <a:t>)</a:t>
                      </a:r>
                      <a:endParaRPr lang="zh-TW" sz="1600" kern="100">
                        <a:effectLst/>
                        <a:latin typeface="Times New Roman" panose="02020603050405020304" pitchFamily="18" charset="0"/>
                        <a:ea typeface="新細明體" panose="02020500000000000000" pitchFamily="18" charset="-120"/>
                      </a:endParaRPr>
                    </a:p>
                  </a:txBody>
                  <a:tcPr marL="13335" marR="13335" marT="0" marB="0" anchor="ctr"/>
                </a:tc>
                <a:tc>
                  <a:txBody>
                    <a:bodyPr/>
                    <a:lstStyle/>
                    <a:p>
                      <a:pPr algn="ctr">
                        <a:spcAft>
                          <a:spcPts val="0"/>
                        </a:spcAft>
                      </a:pPr>
                      <a:r>
                        <a:rPr lang="zh-TW" sz="1600" kern="100" dirty="0">
                          <a:effectLst/>
                          <a:latin typeface="Times New Roman" panose="02020603050405020304" pitchFamily="18" charset="0"/>
                          <a:ea typeface="標楷體" panose="03000509000000000000" pitchFamily="65" charset="-120"/>
                        </a:rPr>
                        <a:t>石牌國中</a:t>
                      </a:r>
                      <a:endParaRPr lang="zh-TW" sz="1600" kern="100" dirty="0">
                        <a:effectLst/>
                        <a:latin typeface="Times New Roman" panose="02020603050405020304" pitchFamily="18" charset="0"/>
                        <a:ea typeface="新細明體" panose="02020500000000000000" pitchFamily="18" charset="-120"/>
                      </a:endParaRPr>
                    </a:p>
                    <a:p>
                      <a:pPr algn="ctr">
                        <a:spcAft>
                          <a:spcPts val="0"/>
                        </a:spcAft>
                      </a:pPr>
                      <a:r>
                        <a:rPr lang="zh-TW" sz="1600" kern="100" dirty="0">
                          <a:effectLst/>
                          <a:latin typeface="Times New Roman" panose="02020603050405020304" pitchFamily="18" charset="0"/>
                          <a:ea typeface="標楷體" panose="03000509000000000000" pitchFamily="65" charset="-120"/>
                        </a:rPr>
                        <a:t>活動</a:t>
                      </a:r>
                      <a:r>
                        <a:rPr lang="zh-TW" sz="1600" kern="100" dirty="0" smtClean="0">
                          <a:effectLst/>
                          <a:latin typeface="Times New Roman" panose="02020603050405020304" pitchFamily="18" charset="0"/>
                          <a:ea typeface="標楷體" panose="03000509000000000000" pitchFamily="65" charset="-120"/>
                        </a:rPr>
                        <a:t>中心</a:t>
                      </a:r>
                      <a:r>
                        <a:rPr lang="en-US" sz="1600" kern="100" dirty="0" smtClean="0">
                          <a:effectLst/>
                          <a:latin typeface="標楷體" panose="03000509000000000000" pitchFamily="65" charset="-120"/>
                          <a:ea typeface="新細明體" panose="02020500000000000000" pitchFamily="18" charset="-120"/>
                        </a:rPr>
                        <a:t>3</a:t>
                      </a:r>
                      <a:r>
                        <a:rPr lang="zh-TW" sz="1600" kern="100" dirty="0">
                          <a:effectLst/>
                          <a:latin typeface="Times New Roman" panose="02020603050405020304" pitchFamily="18" charset="0"/>
                          <a:ea typeface="標楷體" panose="03000509000000000000" pitchFamily="65" charset="-120"/>
                        </a:rPr>
                        <a:t>樓</a:t>
                      </a:r>
                      <a:endParaRPr lang="zh-TW" sz="1600" kern="100" dirty="0">
                        <a:effectLst/>
                        <a:latin typeface="Times New Roman" panose="02020603050405020304" pitchFamily="18" charset="0"/>
                        <a:ea typeface="新細明體" panose="02020500000000000000" pitchFamily="18" charset="-120"/>
                      </a:endParaRPr>
                    </a:p>
                  </a:txBody>
                  <a:tcPr marL="13335" marR="13335" marT="0" marB="0" anchor="ctr"/>
                </a:tc>
                <a:tc>
                  <a:txBody>
                    <a:bodyPr/>
                    <a:lstStyle/>
                    <a:p>
                      <a:pPr algn="just">
                        <a:lnSpc>
                          <a:spcPts val="1600"/>
                        </a:lnSpc>
                        <a:spcAft>
                          <a:spcPts val="0"/>
                        </a:spcAft>
                      </a:pPr>
                      <a:r>
                        <a:rPr lang="zh-TW" sz="1600" kern="100">
                          <a:effectLst/>
                          <a:latin typeface="Times New Roman" panose="02020603050405020304" pitchFamily="18" charset="0"/>
                          <a:ea typeface="標楷體" panose="03000509000000000000" pitchFamily="65" charset="-120"/>
                        </a:rPr>
                        <a:t>召開宣導暨說明會</a:t>
                      </a:r>
                      <a:endParaRPr lang="zh-TW" sz="1600" kern="100">
                        <a:effectLst/>
                        <a:latin typeface="Times New Roman" panose="02020603050405020304" pitchFamily="18" charset="0"/>
                        <a:ea typeface="新細明體" panose="02020500000000000000" pitchFamily="18" charset="-120"/>
                      </a:endParaRPr>
                    </a:p>
                  </a:txBody>
                  <a:tcPr marL="13335" marR="13335" marT="0" marB="0" anchor="ctr"/>
                </a:tc>
              </a:tr>
              <a:tr h="706582">
                <a:tc>
                  <a:txBody>
                    <a:bodyPr/>
                    <a:lstStyle/>
                    <a:p>
                      <a:pPr marL="0" lvl="0" indent="0" algn="ctr">
                        <a:lnSpc>
                          <a:spcPts val="2100"/>
                        </a:lnSpc>
                        <a:spcAft>
                          <a:spcPts val="0"/>
                        </a:spcAft>
                        <a:buFont typeface="+mj-lt"/>
                        <a:buNone/>
                        <a:tabLst>
                          <a:tab pos="304800" algn="l"/>
                        </a:tabLst>
                      </a:pPr>
                      <a:r>
                        <a:rPr lang="en-US" altLang="zh-TW" sz="1600" kern="100" dirty="0" smtClean="0">
                          <a:effectLst/>
                          <a:latin typeface="Times New Roman" panose="02020603050405020304" pitchFamily="18" charset="0"/>
                          <a:ea typeface="新細明體" panose="02020500000000000000" pitchFamily="18" charset="-120"/>
                        </a:rPr>
                        <a:t>3</a:t>
                      </a:r>
                      <a:endParaRPr lang="zh-TW" sz="1600" kern="100" dirty="0">
                        <a:effectLst/>
                        <a:latin typeface="Times New Roman" panose="02020603050405020304" pitchFamily="18" charset="0"/>
                        <a:ea typeface="新細明體" panose="02020500000000000000" pitchFamily="18" charset="-120"/>
                      </a:endParaRPr>
                    </a:p>
                  </a:txBody>
                  <a:tcPr marL="13335" marR="13335" marT="0" marB="0" anchor="ctr"/>
                </a:tc>
                <a:tc>
                  <a:txBody>
                    <a:bodyPr/>
                    <a:lstStyle/>
                    <a:p>
                      <a:pPr>
                        <a:lnSpc>
                          <a:spcPts val="1600"/>
                        </a:lnSpc>
                        <a:spcAft>
                          <a:spcPts val="0"/>
                        </a:spcAft>
                      </a:pPr>
                      <a:r>
                        <a:rPr lang="zh-TW" sz="1600" kern="100" dirty="0">
                          <a:effectLst/>
                          <a:latin typeface="Times New Roman" panose="02020603050405020304" pitchFamily="18" charset="0"/>
                          <a:ea typeface="標楷體" panose="03000509000000000000" pitchFamily="65" charset="-120"/>
                        </a:rPr>
                        <a:t>教育局發函「臺北市第</a:t>
                      </a:r>
                      <a:r>
                        <a:rPr lang="en-US" sz="1600" kern="100" dirty="0">
                          <a:effectLst/>
                          <a:latin typeface="Times New Roman" panose="02020603050405020304" pitchFamily="18" charset="0"/>
                          <a:ea typeface="標楷體" panose="03000509000000000000" pitchFamily="65" charset="-120"/>
                        </a:rPr>
                        <a:t>50</a:t>
                      </a:r>
                      <a:r>
                        <a:rPr lang="zh-TW" sz="1600" kern="100" dirty="0">
                          <a:effectLst/>
                          <a:latin typeface="Times New Roman" panose="02020603050405020304" pitchFamily="18" charset="0"/>
                          <a:ea typeface="標楷體" panose="03000509000000000000" pitchFamily="65" charset="-120"/>
                        </a:rPr>
                        <a:t>屆中小學科學展覽會實施計畫」及</a:t>
                      </a:r>
                      <a:r>
                        <a:rPr lang="zh-TW" sz="1600" kern="100" dirty="0" smtClean="0">
                          <a:effectLst/>
                          <a:latin typeface="Times New Roman" panose="02020603050405020304" pitchFamily="18" charset="0"/>
                          <a:ea typeface="標楷體" panose="03000509000000000000" pitchFamily="65" charset="-120"/>
                        </a:rPr>
                        <a:t>可</a:t>
                      </a:r>
                      <a:r>
                        <a:rPr lang="zh-TW" altLang="en-US" sz="1600" b="1" kern="100" dirty="0" smtClean="0">
                          <a:solidFill>
                            <a:srgbClr val="FF0000"/>
                          </a:solidFill>
                          <a:effectLst/>
                          <a:latin typeface="Times New Roman" panose="02020603050405020304" pitchFamily="18" charset="0"/>
                          <a:ea typeface="標楷體" panose="03000509000000000000" pitchFamily="65" charset="-120"/>
                        </a:rPr>
                        <a:t>報名</a:t>
                      </a:r>
                      <a:r>
                        <a:rPr lang="zh-TW" sz="1600" kern="100" dirty="0" smtClean="0">
                          <a:effectLst/>
                          <a:latin typeface="Times New Roman" panose="02020603050405020304" pitchFamily="18" charset="0"/>
                          <a:ea typeface="標楷體" panose="03000509000000000000" pitchFamily="65" charset="-120"/>
                        </a:rPr>
                        <a:t>件</a:t>
                      </a:r>
                      <a:r>
                        <a:rPr lang="zh-TW" sz="1600" kern="100" dirty="0">
                          <a:effectLst/>
                          <a:latin typeface="Times New Roman" panose="02020603050405020304" pitchFamily="18" charset="0"/>
                          <a:ea typeface="標楷體" panose="03000509000000000000" pitchFamily="65" charset="-120"/>
                        </a:rPr>
                        <a:t>數一覽表</a:t>
                      </a:r>
                      <a:endParaRPr lang="zh-TW" sz="1600" kern="100" dirty="0">
                        <a:effectLst/>
                        <a:latin typeface="Times New Roman" panose="02020603050405020304" pitchFamily="18" charset="0"/>
                        <a:ea typeface="新細明體" panose="02020500000000000000" pitchFamily="18" charset="-120"/>
                      </a:endParaRPr>
                    </a:p>
                  </a:txBody>
                  <a:tcPr marL="13335" marR="13335" marT="0" marB="0" anchor="ctr"/>
                </a:tc>
                <a:tc>
                  <a:txBody>
                    <a:bodyPr/>
                    <a:lstStyle/>
                    <a:p>
                      <a:pPr algn="ctr">
                        <a:lnSpc>
                          <a:spcPts val="1600"/>
                        </a:lnSpc>
                        <a:spcAft>
                          <a:spcPts val="0"/>
                        </a:spcAft>
                      </a:pPr>
                      <a:r>
                        <a:rPr lang="en-US" sz="1600" kern="100">
                          <a:effectLst/>
                          <a:latin typeface="標楷體" panose="03000509000000000000" pitchFamily="65" charset="-120"/>
                          <a:ea typeface="新細明體" panose="02020500000000000000" pitchFamily="18" charset="-120"/>
                        </a:rPr>
                        <a:t>106.01.12(</a:t>
                      </a:r>
                      <a:r>
                        <a:rPr lang="zh-TW" sz="1600" kern="100">
                          <a:effectLst/>
                          <a:latin typeface="Times New Roman" panose="02020603050405020304" pitchFamily="18" charset="0"/>
                          <a:ea typeface="標楷體" panose="03000509000000000000" pitchFamily="65" charset="-120"/>
                        </a:rPr>
                        <a:t>四</a:t>
                      </a:r>
                      <a:r>
                        <a:rPr lang="en-US" sz="1600" kern="100">
                          <a:effectLst/>
                          <a:latin typeface="Times New Roman" panose="02020603050405020304" pitchFamily="18" charset="0"/>
                          <a:ea typeface="標楷體" panose="03000509000000000000" pitchFamily="65" charset="-120"/>
                        </a:rPr>
                        <a:t>)</a:t>
                      </a:r>
                      <a:endParaRPr lang="zh-TW" sz="1600" kern="100">
                        <a:effectLst/>
                        <a:latin typeface="Times New Roman" panose="02020603050405020304" pitchFamily="18" charset="0"/>
                        <a:ea typeface="新細明體" panose="02020500000000000000" pitchFamily="18" charset="-120"/>
                      </a:endParaRPr>
                    </a:p>
                  </a:txBody>
                  <a:tcPr marL="13335" marR="13335" marT="0" marB="0" anchor="ctr"/>
                </a:tc>
                <a:tc>
                  <a:txBody>
                    <a:bodyPr/>
                    <a:lstStyle/>
                    <a:p>
                      <a:pPr algn="ctr">
                        <a:spcAft>
                          <a:spcPts val="0"/>
                        </a:spcAft>
                      </a:pPr>
                      <a:r>
                        <a:rPr lang="en-US" sz="1600" kern="100" dirty="0">
                          <a:effectLst/>
                          <a:latin typeface="Times New Roman" panose="02020603050405020304" pitchFamily="18" charset="0"/>
                          <a:ea typeface="新細明體" panose="02020500000000000000" pitchFamily="18" charset="-120"/>
                        </a:rPr>
                        <a:t> </a:t>
                      </a:r>
                      <a:endParaRPr lang="zh-TW" sz="1600" kern="100" dirty="0">
                        <a:effectLst/>
                        <a:latin typeface="Times New Roman" panose="02020603050405020304" pitchFamily="18" charset="0"/>
                        <a:ea typeface="新細明體" panose="02020500000000000000" pitchFamily="18" charset="-120"/>
                      </a:endParaRPr>
                    </a:p>
                  </a:txBody>
                  <a:tcPr marL="13335" marR="13335" marT="0" marB="0" anchor="ctr"/>
                </a:tc>
                <a:tc>
                  <a:txBody>
                    <a:bodyPr/>
                    <a:lstStyle/>
                    <a:p>
                      <a:pPr>
                        <a:lnSpc>
                          <a:spcPts val="1600"/>
                        </a:lnSpc>
                        <a:spcAft>
                          <a:spcPts val="0"/>
                        </a:spcAft>
                      </a:pPr>
                      <a:r>
                        <a:rPr lang="zh-TW" sz="1600" kern="100">
                          <a:effectLst/>
                          <a:latin typeface="Times New Roman" panose="02020603050405020304" pitchFamily="18" charset="0"/>
                          <a:ea typeface="標楷體" panose="03000509000000000000" pitchFamily="65" charset="-120"/>
                        </a:rPr>
                        <a:t>教育局發函</a:t>
                      </a:r>
                      <a:r>
                        <a:rPr lang="en-US" sz="1600" kern="100">
                          <a:effectLst/>
                          <a:latin typeface="Times New Roman" panose="02020603050405020304" pitchFamily="18" charset="0"/>
                          <a:ea typeface="標楷體" panose="03000509000000000000" pitchFamily="65" charset="-120"/>
                        </a:rPr>
                        <a:t>/</a:t>
                      </a:r>
                      <a:r>
                        <a:rPr lang="zh-TW" sz="1600" kern="100">
                          <a:effectLst/>
                          <a:latin typeface="Times New Roman" panose="02020603050405020304" pitchFamily="18" charset="0"/>
                          <a:ea typeface="標楷體" panose="03000509000000000000" pitchFamily="65" charset="-120"/>
                        </a:rPr>
                        <a:t>公告</a:t>
                      </a:r>
                      <a:endParaRPr lang="zh-TW" sz="1600" kern="100">
                        <a:effectLst/>
                        <a:latin typeface="Times New Roman" panose="02020603050405020304" pitchFamily="18" charset="0"/>
                        <a:ea typeface="新細明體" panose="02020500000000000000" pitchFamily="18" charset="-120"/>
                      </a:endParaRPr>
                    </a:p>
                  </a:txBody>
                  <a:tcPr marL="13335" marR="13335" marT="0" marB="0" anchor="ctr"/>
                </a:tc>
              </a:tr>
              <a:tr h="370840">
                <a:tc>
                  <a:txBody>
                    <a:bodyPr/>
                    <a:lstStyle/>
                    <a:p>
                      <a:pPr marL="0" lvl="0" indent="0" algn="ctr">
                        <a:lnSpc>
                          <a:spcPts val="2100"/>
                        </a:lnSpc>
                        <a:spcAft>
                          <a:spcPts val="0"/>
                        </a:spcAft>
                        <a:buFont typeface="+mj-lt"/>
                        <a:buNone/>
                        <a:tabLst>
                          <a:tab pos="304800" algn="l"/>
                        </a:tabLst>
                      </a:pPr>
                      <a:r>
                        <a:rPr lang="en-US" altLang="zh-TW" sz="1600" kern="100" dirty="0" smtClean="0">
                          <a:effectLst/>
                          <a:latin typeface="Times New Roman" panose="02020603050405020304" pitchFamily="18" charset="0"/>
                          <a:ea typeface="新細明體" panose="02020500000000000000" pitchFamily="18" charset="-120"/>
                        </a:rPr>
                        <a:t>4</a:t>
                      </a:r>
                      <a:endParaRPr lang="zh-TW" sz="1600" kern="100" dirty="0">
                        <a:effectLst/>
                        <a:latin typeface="Times New Roman" panose="02020603050405020304" pitchFamily="18" charset="0"/>
                        <a:ea typeface="新細明體" panose="02020500000000000000" pitchFamily="18" charset="-120"/>
                      </a:endParaRPr>
                    </a:p>
                  </a:txBody>
                  <a:tcPr marL="13335" marR="13335" marT="0" marB="0" anchor="ctr"/>
                </a:tc>
                <a:tc>
                  <a:txBody>
                    <a:bodyPr/>
                    <a:lstStyle/>
                    <a:p>
                      <a:pPr algn="just">
                        <a:lnSpc>
                          <a:spcPts val="1600"/>
                        </a:lnSpc>
                        <a:spcAft>
                          <a:spcPts val="0"/>
                        </a:spcAft>
                      </a:pPr>
                      <a:r>
                        <a:rPr lang="zh-TW" sz="1600" kern="100" dirty="0">
                          <a:effectLst/>
                          <a:latin typeface="Times New Roman" panose="02020603050405020304" pitchFamily="18" charset="0"/>
                          <a:ea typeface="標楷體" panose="03000509000000000000" pitchFamily="65" charset="-120"/>
                        </a:rPr>
                        <a:t>優良指導老師獎勵申請表收件</a:t>
                      </a:r>
                      <a:endParaRPr lang="zh-TW" sz="1600" kern="100" dirty="0">
                        <a:effectLst/>
                        <a:latin typeface="Times New Roman" panose="02020603050405020304" pitchFamily="18" charset="0"/>
                        <a:ea typeface="新細明體" panose="02020500000000000000" pitchFamily="18" charset="-120"/>
                      </a:endParaRPr>
                    </a:p>
                  </a:txBody>
                  <a:tcPr marL="13335" marR="13335" marT="0" marB="0" anchor="ctr"/>
                </a:tc>
                <a:tc>
                  <a:txBody>
                    <a:bodyPr/>
                    <a:lstStyle/>
                    <a:p>
                      <a:pPr algn="ctr">
                        <a:lnSpc>
                          <a:spcPts val="1600"/>
                        </a:lnSpc>
                        <a:spcAft>
                          <a:spcPts val="0"/>
                        </a:spcAft>
                      </a:pPr>
                      <a:r>
                        <a:rPr lang="en-US" sz="1600" kern="100">
                          <a:effectLst/>
                          <a:latin typeface="標楷體" panose="03000509000000000000" pitchFamily="65" charset="-120"/>
                          <a:ea typeface="新細明體" panose="02020500000000000000" pitchFamily="18" charset="-120"/>
                        </a:rPr>
                        <a:t>106.03.06(</a:t>
                      </a:r>
                      <a:r>
                        <a:rPr lang="zh-TW" sz="1600" kern="100">
                          <a:effectLst/>
                          <a:latin typeface="Times New Roman" panose="02020603050405020304" pitchFamily="18" charset="0"/>
                          <a:ea typeface="標楷體" panose="03000509000000000000" pitchFamily="65" charset="-120"/>
                        </a:rPr>
                        <a:t>一</a:t>
                      </a:r>
                      <a:r>
                        <a:rPr lang="en-US" sz="1600" kern="100">
                          <a:effectLst/>
                          <a:latin typeface="Times New Roman" panose="02020603050405020304" pitchFamily="18" charset="0"/>
                          <a:ea typeface="標楷體" panose="03000509000000000000" pitchFamily="65" charset="-120"/>
                        </a:rPr>
                        <a:t>)</a:t>
                      </a:r>
                      <a:endParaRPr lang="zh-TW" sz="1600" kern="100">
                        <a:effectLst/>
                        <a:latin typeface="Times New Roman" panose="02020603050405020304" pitchFamily="18" charset="0"/>
                        <a:ea typeface="新細明體" panose="02020500000000000000" pitchFamily="18" charset="-120"/>
                      </a:endParaRPr>
                    </a:p>
                    <a:p>
                      <a:pPr indent="304800" algn="ctr">
                        <a:lnSpc>
                          <a:spcPts val="1600"/>
                        </a:lnSpc>
                        <a:spcAft>
                          <a:spcPts val="0"/>
                        </a:spcAft>
                      </a:pPr>
                      <a:r>
                        <a:rPr lang="en-US" sz="1600" kern="100">
                          <a:effectLst/>
                          <a:latin typeface="標楷體" panose="03000509000000000000" pitchFamily="65" charset="-120"/>
                          <a:ea typeface="新細明體" panose="02020500000000000000" pitchFamily="18" charset="-120"/>
                        </a:rPr>
                        <a:t>│</a:t>
                      </a:r>
                      <a:endParaRPr lang="zh-TW" sz="1600" kern="100">
                        <a:effectLst/>
                        <a:latin typeface="Times New Roman" panose="02020603050405020304" pitchFamily="18" charset="0"/>
                        <a:ea typeface="新細明體" panose="02020500000000000000" pitchFamily="18" charset="-120"/>
                      </a:endParaRPr>
                    </a:p>
                    <a:p>
                      <a:pPr algn="ctr">
                        <a:lnSpc>
                          <a:spcPts val="1600"/>
                        </a:lnSpc>
                        <a:spcAft>
                          <a:spcPts val="0"/>
                        </a:spcAft>
                      </a:pPr>
                      <a:r>
                        <a:rPr lang="en-US" sz="1600" kern="100">
                          <a:effectLst/>
                          <a:latin typeface="標楷體" panose="03000509000000000000" pitchFamily="65" charset="-120"/>
                          <a:ea typeface="新細明體" panose="02020500000000000000" pitchFamily="18" charset="-120"/>
                        </a:rPr>
                        <a:t>106.03.17(</a:t>
                      </a:r>
                      <a:r>
                        <a:rPr lang="zh-TW" sz="1600" kern="100">
                          <a:effectLst/>
                          <a:latin typeface="Times New Roman" panose="02020603050405020304" pitchFamily="18" charset="0"/>
                          <a:ea typeface="標楷體" panose="03000509000000000000" pitchFamily="65" charset="-120"/>
                        </a:rPr>
                        <a:t>五</a:t>
                      </a:r>
                      <a:r>
                        <a:rPr lang="en-US" sz="1600" kern="100">
                          <a:effectLst/>
                          <a:latin typeface="Times New Roman" panose="02020603050405020304" pitchFamily="18" charset="0"/>
                          <a:ea typeface="標楷體" panose="03000509000000000000" pitchFamily="65" charset="-120"/>
                        </a:rPr>
                        <a:t>)</a:t>
                      </a:r>
                      <a:endParaRPr lang="zh-TW" sz="1600" kern="100">
                        <a:effectLst/>
                        <a:latin typeface="Times New Roman" panose="02020603050405020304" pitchFamily="18" charset="0"/>
                        <a:ea typeface="新細明體" panose="02020500000000000000" pitchFamily="18" charset="-120"/>
                      </a:endParaRPr>
                    </a:p>
                  </a:txBody>
                  <a:tcPr marL="13335" marR="13335" marT="0" marB="0" anchor="ctr"/>
                </a:tc>
                <a:tc>
                  <a:txBody>
                    <a:bodyPr/>
                    <a:lstStyle/>
                    <a:p>
                      <a:pPr algn="ctr">
                        <a:spcAft>
                          <a:spcPts val="0"/>
                        </a:spcAft>
                      </a:pPr>
                      <a:r>
                        <a:rPr lang="en-US" sz="1600" kern="100" dirty="0">
                          <a:effectLst/>
                          <a:latin typeface="Times New Roman" panose="02020603050405020304" pitchFamily="18" charset="0"/>
                          <a:ea typeface="新細明體" panose="02020500000000000000" pitchFamily="18" charset="-120"/>
                        </a:rPr>
                        <a:t> </a:t>
                      </a:r>
                      <a:endParaRPr lang="zh-TW" sz="1600" kern="100" dirty="0">
                        <a:effectLst/>
                        <a:latin typeface="Times New Roman" panose="02020603050405020304" pitchFamily="18" charset="0"/>
                        <a:ea typeface="新細明體" panose="02020500000000000000" pitchFamily="18" charset="-120"/>
                      </a:endParaRPr>
                    </a:p>
                  </a:txBody>
                  <a:tcPr marL="13335" marR="13335" marT="0" marB="0" anchor="ctr"/>
                </a:tc>
                <a:tc>
                  <a:txBody>
                    <a:bodyPr/>
                    <a:lstStyle/>
                    <a:p>
                      <a:pPr algn="just">
                        <a:lnSpc>
                          <a:spcPts val="1600"/>
                        </a:lnSpc>
                        <a:spcAft>
                          <a:spcPts val="0"/>
                        </a:spcAft>
                      </a:pPr>
                      <a:r>
                        <a:rPr lang="zh-TW" sz="1600" kern="100">
                          <a:effectLst/>
                          <a:latin typeface="Times New Roman" panose="02020603050405020304" pitchFamily="18" charset="0"/>
                          <a:ea typeface="標楷體" panose="03000509000000000000" pitchFamily="65" charset="-120"/>
                        </a:rPr>
                        <a:t>◎於</a:t>
                      </a:r>
                      <a:r>
                        <a:rPr lang="en-US" sz="1600" kern="100">
                          <a:effectLst/>
                          <a:latin typeface="Times New Roman" panose="02020603050405020304" pitchFamily="18" charset="0"/>
                          <a:ea typeface="標楷體" panose="03000509000000000000" pitchFamily="65" charset="-120"/>
                        </a:rPr>
                        <a:t>3</a:t>
                      </a:r>
                      <a:r>
                        <a:rPr lang="zh-TW" sz="1600" kern="100">
                          <a:effectLst/>
                          <a:latin typeface="Times New Roman" panose="02020603050405020304" pitchFamily="18" charset="0"/>
                          <a:ea typeface="標楷體" panose="03000509000000000000" pitchFamily="65" charset="-120"/>
                        </a:rPr>
                        <a:t>月</a:t>
                      </a:r>
                      <a:r>
                        <a:rPr lang="en-US" sz="1600" kern="100">
                          <a:effectLst/>
                          <a:latin typeface="Times New Roman" panose="02020603050405020304" pitchFamily="18" charset="0"/>
                          <a:ea typeface="標楷體" panose="03000509000000000000" pitchFamily="65" charset="-120"/>
                        </a:rPr>
                        <a:t>24</a:t>
                      </a:r>
                      <a:r>
                        <a:rPr lang="zh-TW" sz="1600" kern="100">
                          <a:effectLst/>
                          <a:latin typeface="Times New Roman" panose="02020603050405020304" pitchFamily="18" charset="0"/>
                          <a:ea typeface="標楷體" panose="03000509000000000000" pitchFamily="65" charset="-120"/>
                        </a:rPr>
                        <a:t>日</a:t>
                      </a:r>
                      <a:r>
                        <a:rPr lang="en-US" sz="1600" kern="100">
                          <a:effectLst/>
                          <a:latin typeface="標楷體" panose="03000509000000000000" pitchFamily="65" charset="-120"/>
                          <a:ea typeface="新細明體" panose="02020500000000000000" pitchFamily="18" charset="-120"/>
                        </a:rPr>
                        <a:t>(</a:t>
                      </a:r>
                      <a:r>
                        <a:rPr lang="zh-TW" sz="1600" kern="100">
                          <a:effectLst/>
                          <a:latin typeface="Times New Roman" panose="02020603050405020304" pitchFamily="18" charset="0"/>
                          <a:ea typeface="標楷體" panose="03000509000000000000" pitchFamily="65" charset="-120"/>
                        </a:rPr>
                        <a:t>五</a:t>
                      </a:r>
                      <a:r>
                        <a:rPr lang="en-US" sz="1600" kern="100">
                          <a:effectLst/>
                          <a:latin typeface="Times New Roman" panose="02020603050405020304" pitchFamily="18" charset="0"/>
                          <a:ea typeface="標楷體" panose="03000509000000000000" pitchFamily="65" charset="-120"/>
                        </a:rPr>
                        <a:t>)17</a:t>
                      </a:r>
                      <a:r>
                        <a:rPr lang="zh-TW" sz="1600" kern="100">
                          <a:effectLst/>
                          <a:latin typeface="Times New Roman" panose="02020603050405020304" pitchFamily="18" charset="0"/>
                          <a:ea typeface="標楷體" panose="03000509000000000000" pitchFamily="65" charset="-120"/>
                        </a:rPr>
                        <a:t>：</a:t>
                      </a:r>
                      <a:r>
                        <a:rPr lang="en-US" sz="1600" kern="100">
                          <a:effectLst/>
                          <a:latin typeface="Times New Roman" panose="02020603050405020304" pitchFamily="18" charset="0"/>
                          <a:ea typeface="標楷體" panose="03000509000000000000" pitchFamily="65" charset="-120"/>
                        </a:rPr>
                        <a:t>00</a:t>
                      </a:r>
                      <a:r>
                        <a:rPr lang="zh-TW" sz="1600" kern="100">
                          <a:effectLst/>
                          <a:latin typeface="Times New Roman" panose="02020603050405020304" pitchFamily="18" charset="0"/>
                          <a:ea typeface="標楷體" panose="03000509000000000000" pitchFamily="65" charset="-120"/>
                        </a:rPr>
                        <a:t>後在臺北益教網科展專屬網站公佈得獎教師名單</a:t>
                      </a:r>
                      <a:endParaRPr lang="zh-TW" sz="1600" kern="100">
                        <a:effectLst/>
                        <a:latin typeface="Times New Roman" panose="02020603050405020304" pitchFamily="18" charset="0"/>
                        <a:ea typeface="新細明體" panose="02020500000000000000" pitchFamily="18" charset="-120"/>
                      </a:endParaRPr>
                    </a:p>
                  </a:txBody>
                  <a:tcPr marL="13335" marR="13335" marT="0" marB="0" anchor="ctr"/>
                </a:tc>
              </a:tr>
              <a:tr h="858982">
                <a:tc>
                  <a:txBody>
                    <a:bodyPr/>
                    <a:lstStyle/>
                    <a:p>
                      <a:pPr marL="0" lvl="0" indent="0" algn="ctr">
                        <a:lnSpc>
                          <a:spcPts val="2100"/>
                        </a:lnSpc>
                        <a:spcAft>
                          <a:spcPts val="0"/>
                        </a:spcAft>
                        <a:buFont typeface="+mj-lt"/>
                        <a:buNone/>
                        <a:tabLst>
                          <a:tab pos="304800" algn="l"/>
                        </a:tabLst>
                      </a:pPr>
                      <a:r>
                        <a:rPr lang="en-US" altLang="zh-TW" sz="1600" kern="100" dirty="0" smtClean="0">
                          <a:effectLst/>
                          <a:latin typeface="Times New Roman" panose="02020603050405020304" pitchFamily="18" charset="0"/>
                          <a:ea typeface="新細明體" panose="02020500000000000000" pitchFamily="18" charset="-120"/>
                        </a:rPr>
                        <a:t>5</a:t>
                      </a:r>
                      <a:endParaRPr lang="zh-TW" sz="1600" kern="100" dirty="0">
                        <a:effectLst/>
                        <a:latin typeface="Times New Roman" panose="02020603050405020304" pitchFamily="18" charset="0"/>
                        <a:ea typeface="新細明體" panose="02020500000000000000" pitchFamily="18" charset="-120"/>
                      </a:endParaRPr>
                    </a:p>
                  </a:txBody>
                  <a:tcPr marL="13335" marR="13335" marT="0" marB="0" anchor="ctr"/>
                </a:tc>
                <a:tc>
                  <a:txBody>
                    <a:bodyPr/>
                    <a:lstStyle/>
                    <a:p>
                      <a:pPr algn="just">
                        <a:lnSpc>
                          <a:spcPts val="1600"/>
                        </a:lnSpc>
                        <a:spcAft>
                          <a:spcPts val="0"/>
                        </a:spcAft>
                      </a:pPr>
                      <a:r>
                        <a:rPr lang="zh-TW" sz="1600" kern="100" dirty="0">
                          <a:effectLst/>
                          <a:latin typeface="Times New Roman" panose="02020603050405020304" pitchFamily="18" charset="0"/>
                          <a:ea typeface="標楷體" panose="03000509000000000000" pitchFamily="65" charset="-120"/>
                        </a:rPr>
                        <a:t>各校完成線上報名作業</a:t>
                      </a:r>
                      <a:endParaRPr lang="zh-TW" sz="1600" kern="100" dirty="0">
                        <a:effectLst/>
                        <a:latin typeface="Times New Roman" panose="02020603050405020304" pitchFamily="18" charset="0"/>
                        <a:ea typeface="新細明體" panose="02020500000000000000" pitchFamily="18" charset="-120"/>
                      </a:endParaRPr>
                    </a:p>
                  </a:txBody>
                  <a:tcPr marL="13335" marR="13335" marT="0" marB="0" anchor="ctr"/>
                </a:tc>
                <a:tc>
                  <a:txBody>
                    <a:bodyPr/>
                    <a:lstStyle/>
                    <a:p>
                      <a:pPr algn="ctr">
                        <a:lnSpc>
                          <a:spcPts val="1600"/>
                        </a:lnSpc>
                        <a:spcAft>
                          <a:spcPts val="0"/>
                        </a:spcAft>
                      </a:pPr>
                      <a:r>
                        <a:rPr lang="zh-TW" sz="1600" kern="100" dirty="0">
                          <a:effectLst/>
                          <a:latin typeface="Times New Roman" panose="02020603050405020304" pitchFamily="18" charset="0"/>
                          <a:ea typeface="標楷體" panose="03000509000000000000" pitchFamily="65" charset="-120"/>
                        </a:rPr>
                        <a:t>國小組</a:t>
                      </a:r>
                      <a:endParaRPr lang="zh-TW" sz="1600" kern="100" dirty="0">
                        <a:effectLst/>
                        <a:latin typeface="Times New Roman" panose="02020603050405020304" pitchFamily="18" charset="0"/>
                        <a:ea typeface="新細明體" panose="02020500000000000000" pitchFamily="18" charset="-120"/>
                      </a:endParaRPr>
                    </a:p>
                    <a:p>
                      <a:pPr algn="ctr">
                        <a:lnSpc>
                          <a:spcPts val="1600"/>
                        </a:lnSpc>
                        <a:spcAft>
                          <a:spcPts val="0"/>
                        </a:spcAft>
                      </a:pPr>
                      <a:r>
                        <a:rPr lang="en-US" sz="1600" kern="100" dirty="0">
                          <a:effectLst/>
                          <a:latin typeface="標楷體" panose="03000509000000000000" pitchFamily="65" charset="-120"/>
                          <a:ea typeface="新細明體" panose="02020500000000000000" pitchFamily="18" charset="-120"/>
                        </a:rPr>
                        <a:t>106.03.15(</a:t>
                      </a:r>
                      <a:r>
                        <a:rPr lang="zh-TW" sz="1600" kern="100" dirty="0">
                          <a:effectLst/>
                          <a:latin typeface="Times New Roman" panose="02020603050405020304" pitchFamily="18" charset="0"/>
                          <a:ea typeface="標楷體" panose="03000509000000000000" pitchFamily="65" charset="-120"/>
                        </a:rPr>
                        <a:t>三</a:t>
                      </a:r>
                      <a:r>
                        <a:rPr lang="en-US" sz="1600" kern="100" dirty="0">
                          <a:effectLst/>
                          <a:latin typeface="Times New Roman" panose="02020603050405020304" pitchFamily="18" charset="0"/>
                          <a:ea typeface="標楷體" panose="03000509000000000000" pitchFamily="65" charset="-120"/>
                        </a:rPr>
                        <a:t>)</a:t>
                      </a:r>
                      <a:r>
                        <a:rPr lang="zh-TW" sz="1600" kern="100" dirty="0">
                          <a:effectLst/>
                          <a:latin typeface="Times New Roman" panose="02020603050405020304" pitchFamily="18" charset="0"/>
                          <a:ea typeface="標楷體" panose="03000509000000000000" pitchFamily="65" charset="-120"/>
                        </a:rPr>
                        <a:t>前</a:t>
                      </a:r>
                      <a:endParaRPr lang="zh-TW" sz="1600" kern="100" dirty="0">
                        <a:effectLst/>
                        <a:latin typeface="Times New Roman" panose="02020603050405020304" pitchFamily="18" charset="0"/>
                        <a:ea typeface="新細明體" panose="02020500000000000000" pitchFamily="18" charset="-120"/>
                      </a:endParaRPr>
                    </a:p>
                    <a:p>
                      <a:pPr algn="just">
                        <a:lnSpc>
                          <a:spcPts val="1600"/>
                        </a:lnSpc>
                        <a:spcAft>
                          <a:spcPts val="0"/>
                        </a:spcAft>
                      </a:pPr>
                      <a:r>
                        <a:rPr lang="zh-TW" sz="1600" kern="100" dirty="0">
                          <a:effectLst/>
                          <a:latin typeface="Times New Roman" panose="02020603050405020304" pitchFamily="18" charset="0"/>
                          <a:ea typeface="標楷體" panose="03000509000000000000" pitchFamily="65" charset="-120"/>
                        </a:rPr>
                        <a:t>國中組、高中職組</a:t>
                      </a:r>
                      <a:endParaRPr lang="zh-TW" sz="1600" kern="100" dirty="0">
                        <a:effectLst/>
                        <a:latin typeface="Times New Roman" panose="02020603050405020304" pitchFamily="18" charset="0"/>
                        <a:ea typeface="新細明體" panose="02020500000000000000" pitchFamily="18" charset="-120"/>
                      </a:endParaRPr>
                    </a:p>
                    <a:p>
                      <a:pPr algn="ctr">
                        <a:lnSpc>
                          <a:spcPts val="1600"/>
                        </a:lnSpc>
                        <a:spcAft>
                          <a:spcPts val="0"/>
                        </a:spcAft>
                      </a:pPr>
                      <a:r>
                        <a:rPr lang="en-US" sz="1600" kern="100" dirty="0">
                          <a:effectLst/>
                          <a:latin typeface="標楷體" panose="03000509000000000000" pitchFamily="65" charset="-120"/>
                          <a:ea typeface="新細明體" panose="02020500000000000000" pitchFamily="18" charset="-120"/>
                        </a:rPr>
                        <a:t>106.03.16(</a:t>
                      </a:r>
                      <a:r>
                        <a:rPr lang="zh-TW" sz="1600" kern="100" dirty="0">
                          <a:effectLst/>
                          <a:latin typeface="Times New Roman" panose="02020603050405020304" pitchFamily="18" charset="0"/>
                          <a:ea typeface="標楷體" panose="03000509000000000000" pitchFamily="65" charset="-120"/>
                        </a:rPr>
                        <a:t>四</a:t>
                      </a:r>
                      <a:r>
                        <a:rPr lang="en-US" sz="1600" kern="100" dirty="0">
                          <a:effectLst/>
                          <a:latin typeface="Times New Roman" panose="02020603050405020304" pitchFamily="18" charset="0"/>
                          <a:ea typeface="標楷體" panose="03000509000000000000" pitchFamily="65" charset="-120"/>
                        </a:rPr>
                        <a:t>)</a:t>
                      </a:r>
                      <a:r>
                        <a:rPr lang="zh-TW" sz="1600" kern="100" dirty="0">
                          <a:effectLst/>
                          <a:latin typeface="Times New Roman" panose="02020603050405020304" pitchFamily="18" charset="0"/>
                          <a:ea typeface="標楷體" panose="03000509000000000000" pitchFamily="65" charset="-120"/>
                        </a:rPr>
                        <a:t>前</a:t>
                      </a:r>
                      <a:endParaRPr lang="zh-TW" sz="1600" kern="100" dirty="0">
                        <a:effectLst/>
                        <a:latin typeface="Times New Roman" panose="02020603050405020304" pitchFamily="18" charset="0"/>
                        <a:ea typeface="新細明體" panose="02020500000000000000" pitchFamily="18" charset="-120"/>
                      </a:endParaRPr>
                    </a:p>
                  </a:txBody>
                  <a:tcPr marL="13335" marR="13335" marT="0" marB="0" anchor="ctr"/>
                </a:tc>
                <a:tc>
                  <a:txBody>
                    <a:bodyPr/>
                    <a:lstStyle/>
                    <a:p>
                      <a:pPr algn="ctr">
                        <a:spcAft>
                          <a:spcPts val="0"/>
                        </a:spcAft>
                      </a:pPr>
                      <a:r>
                        <a:rPr lang="en-US" sz="1600" kern="100" dirty="0">
                          <a:effectLst/>
                          <a:latin typeface="Times New Roman" panose="02020603050405020304" pitchFamily="18" charset="0"/>
                          <a:ea typeface="新細明體" panose="02020500000000000000" pitchFamily="18" charset="-120"/>
                        </a:rPr>
                        <a:t> </a:t>
                      </a:r>
                      <a:endParaRPr lang="zh-TW" sz="1600" kern="100" dirty="0">
                        <a:effectLst/>
                        <a:latin typeface="Times New Roman" panose="02020603050405020304" pitchFamily="18" charset="0"/>
                        <a:ea typeface="新細明體" panose="02020500000000000000" pitchFamily="18" charset="-120"/>
                      </a:endParaRPr>
                    </a:p>
                  </a:txBody>
                  <a:tcPr marL="13335" marR="13335" marT="0" marB="0" anchor="ctr"/>
                </a:tc>
                <a:tc>
                  <a:txBody>
                    <a:bodyPr/>
                    <a:lstStyle/>
                    <a:p>
                      <a:pPr algn="just">
                        <a:lnSpc>
                          <a:spcPts val="1600"/>
                        </a:lnSpc>
                        <a:spcAft>
                          <a:spcPts val="0"/>
                        </a:spcAft>
                      </a:pPr>
                      <a:r>
                        <a:rPr lang="zh-TW" sz="1600" kern="100" dirty="0">
                          <a:effectLst/>
                          <a:latin typeface="Times New Roman" panose="02020603050405020304" pitchFamily="18" charset="0"/>
                          <a:ea typeface="標楷體" panose="03000509000000000000" pitchFamily="65" charset="-120"/>
                        </a:rPr>
                        <a:t>報名完成後封存資料</a:t>
                      </a:r>
                      <a:endParaRPr lang="zh-TW" sz="1600" kern="100" dirty="0">
                        <a:effectLst/>
                        <a:latin typeface="Times New Roman" panose="02020603050405020304" pitchFamily="18" charset="0"/>
                        <a:ea typeface="新細明體" panose="02020500000000000000" pitchFamily="18" charset="-120"/>
                      </a:endParaRPr>
                    </a:p>
                  </a:txBody>
                  <a:tcPr marL="13335" marR="13335" marT="0" marB="0" anchor="ctr"/>
                </a:tc>
              </a:tr>
              <a:tr h="406400">
                <a:tc>
                  <a:txBody>
                    <a:bodyPr/>
                    <a:lstStyle/>
                    <a:p>
                      <a:pPr marL="0" lvl="0" indent="0" algn="ctr">
                        <a:lnSpc>
                          <a:spcPts val="2100"/>
                        </a:lnSpc>
                        <a:spcAft>
                          <a:spcPts val="0"/>
                        </a:spcAft>
                        <a:buFont typeface="+mj-lt"/>
                        <a:buNone/>
                        <a:tabLst>
                          <a:tab pos="304800" algn="l"/>
                        </a:tabLst>
                      </a:pPr>
                      <a:r>
                        <a:rPr lang="en-US" altLang="zh-TW" sz="1600" kern="100" dirty="0" smtClean="0">
                          <a:effectLst/>
                          <a:latin typeface="Times New Roman" panose="02020603050405020304" pitchFamily="18" charset="0"/>
                          <a:ea typeface="新細明體" panose="02020500000000000000" pitchFamily="18" charset="-120"/>
                        </a:rPr>
                        <a:t>6</a:t>
                      </a:r>
                      <a:endParaRPr lang="zh-TW" sz="1600" kern="100" dirty="0">
                        <a:effectLst/>
                        <a:latin typeface="Times New Roman" panose="02020603050405020304" pitchFamily="18" charset="0"/>
                        <a:ea typeface="新細明體" panose="02020500000000000000" pitchFamily="18" charset="-120"/>
                      </a:endParaRPr>
                    </a:p>
                  </a:txBody>
                  <a:tcPr marL="13335" marR="13335" marT="0" marB="0" anchor="ctr"/>
                </a:tc>
                <a:tc>
                  <a:txBody>
                    <a:bodyPr/>
                    <a:lstStyle/>
                    <a:p>
                      <a:pPr>
                        <a:lnSpc>
                          <a:spcPts val="1600"/>
                        </a:lnSpc>
                        <a:spcAft>
                          <a:spcPts val="0"/>
                        </a:spcAft>
                      </a:pPr>
                      <a:r>
                        <a:rPr lang="zh-TW" sz="1600" kern="100" dirty="0">
                          <a:effectLst/>
                          <a:latin typeface="Times New Roman" panose="02020603050405020304" pitchFamily="18" charset="0"/>
                          <a:ea typeface="標楷體" panose="03000509000000000000" pitchFamily="65" charset="-120"/>
                        </a:rPr>
                        <a:t>國小組送交作品說明書</a:t>
                      </a:r>
                      <a:endParaRPr lang="zh-TW" sz="1600" kern="100" dirty="0">
                        <a:effectLst/>
                        <a:latin typeface="Times New Roman" panose="02020603050405020304" pitchFamily="18" charset="0"/>
                        <a:ea typeface="新細明體" panose="02020500000000000000" pitchFamily="18" charset="-120"/>
                      </a:endParaRPr>
                    </a:p>
                    <a:p>
                      <a:pPr>
                        <a:lnSpc>
                          <a:spcPts val="1600"/>
                        </a:lnSpc>
                        <a:spcAft>
                          <a:spcPts val="0"/>
                        </a:spcAft>
                      </a:pPr>
                      <a:r>
                        <a:rPr lang="en-US" sz="1600" kern="100" dirty="0">
                          <a:effectLst/>
                          <a:latin typeface="標楷體" panose="03000509000000000000" pitchFamily="65" charset="-120"/>
                          <a:ea typeface="新細明體" panose="02020500000000000000" pitchFamily="18" charset="-120"/>
                        </a:rPr>
                        <a:t>(</a:t>
                      </a:r>
                      <a:r>
                        <a:rPr lang="zh-TW" sz="1600" kern="100" dirty="0">
                          <a:effectLst/>
                          <a:latin typeface="Times New Roman" panose="02020603050405020304" pitchFamily="18" charset="0"/>
                          <a:ea typeface="標楷體" panose="03000509000000000000" pitchFamily="65" charset="-120"/>
                        </a:rPr>
                        <a:t>分區、分時段報名</a:t>
                      </a:r>
                      <a:r>
                        <a:rPr lang="en-US" sz="1600" kern="100" dirty="0">
                          <a:effectLst/>
                          <a:latin typeface="Times New Roman" panose="02020603050405020304" pitchFamily="18" charset="0"/>
                          <a:ea typeface="標楷體" panose="03000509000000000000" pitchFamily="65" charset="-120"/>
                        </a:rPr>
                        <a:t>)</a:t>
                      </a:r>
                      <a:endParaRPr lang="zh-TW" sz="1600" kern="100" dirty="0">
                        <a:effectLst/>
                        <a:latin typeface="Times New Roman" panose="02020603050405020304" pitchFamily="18" charset="0"/>
                        <a:ea typeface="新細明體" panose="02020500000000000000" pitchFamily="18" charset="-120"/>
                      </a:endParaRPr>
                    </a:p>
                  </a:txBody>
                  <a:tcPr marL="13335" marR="13335" marT="0" marB="0" anchor="ctr"/>
                </a:tc>
                <a:tc>
                  <a:txBody>
                    <a:bodyPr/>
                    <a:lstStyle/>
                    <a:p>
                      <a:pPr algn="ctr">
                        <a:lnSpc>
                          <a:spcPts val="1600"/>
                        </a:lnSpc>
                        <a:spcAft>
                          <a:spcPts val="0"/>
                        </a:spcAft>
                      </a:pPr>
                      <a:r>
                        <a:rPr lang="en-US" sz="1600" kern="100" dirty="0">
                          <a:effectLst/>
                          <a:latin typeface="標楷體" panose="03000509000000000000" pitchFamily="65" charset="-120"/>
                          <a:ea typeface="新細明體" panose="02020500000000000000" pitchFamily="18" charset="-120"/>
                        </a:rPr>
                        <a:t>106.03.15(</a:t>
                      </a:r>
                      <a:r>
                        <a:rPr lang="zh-TW" sz="1600" kern="100" dirty="0">
                          <a:effectLst/>
                          <a:latin typeface="Times New Roman" panose="02020603050405020304" pitchFamily="18" charset="0"/>
                          <a:ea typeface="標楷體" panose="03000509000000000000" pitchFamily="65" charset="-120"/>
                        </a:rPr>
                        <a:t>三</a:t>
                      </a:r>
                      <a:r>
                        <a:rPr lang="en-US" sz="1600" kern="100" dirty="0">
                          <a:effectLst/>
                          <a:latin typeface="Times New Roman" panose="02020603050405020304" pitchFamily="18" charset="0"/>
                          <a:ea typeface="標楷體" panose="03000509000000000000" pitchFamily="65" charset="-120"/>
                        </a:rPr>
                        <a:t>)</a:t>
                      </a:r>
                      <a:endParaRPr lang="zh-TW" sz="1600" kern="100" dirty="0">
                        <a:effectLst/>
                        <a:latin typeface="Times New Roman" panose="02020603050405020304" pitchFamily="18" charset="0"/>
                        <a:ea typeface="新細明體" panose="02020500000000000000" pitchFamily="18" charset="-120"/>
                      </a:endParaRPr>
                    </a:p>
                  </a:txBody>
                  <a:tcPr marL="13335" marR="13335" marT="0" marB="0" anchor="ctr"/>
                </a:tc>
                <a:tc>
                  <a:txBody>
                    <a:bodyPr/>
                    <a:lstStyle/>
                    <a:p>
                      <a:pPr algn="ctr">
                        <a:spcAft>
                          <a:spcPts val="0"/>
                        </a:spcAft>
                      </a:pPr>
                      <a:r>
                        <a:rPr lang="zh-TW" sz="1600" kern="100" dirty="0">
                          <a:effectLst/>
                          <a:latin typeface="Times New Roman" panose="02020603050405020304" pitchFamily="18" charset="0"/>
                          <a:ea typeface="標楷體" panose="03000509000000000000" pitchFamily="65" charset="-120"/>
                        </a:rPr>
                        <a:t>石牌國中</a:t>
                      </a:r>
                      <a:endParaRPr lang="zh-TW" sz="1600" kern="100" dirty="0">
                        <a:effectLst/>
                        <a:latin typeface="Times New Roman" panose="02020603050405020304" pitchFamily="18" charset="0"/>
                        <a:ea typeface="新細明體" panose="02020500000000000000" pitchFamily="18" charset="-120"/>
                      </a:endParaRPr>
                    </a:p>
                    <a:p>
                      <a:pPr algn="ctr">
                        <a:spcAft>
                          <a:spcPts val="0"/>
                        </a:spcAft>
                      </a:pPr>
                      <a:r>
                        <a:rPr lang="zh-TW" sz="1600" kern="100" dirty="0">
                          <a:effectLst/>
                          <a:latin typeface="Times New Roman" panose="02020603050405020304" pitchFamily="18" charset="0"/>
                          <a:ea typeface="標楷體" panose="03000509000000000000" pitchFamily="65" charset="-120"/>
                        </a:rPr>
                        <a:t>至善樓</a:t>
                      </a:r>
                      <a:r>
                        <a:rPr lang="en-US" sz="1600" kern="100" dirty="0">
                          <a:effectLst/>
                          <a:latin typeface="Times New Roman" panose="02020603050405020304" pitchFamily="18" charset="0"/>
                          <a:ea typeface="標楷體" panose="03000509000000000000" pitchFamily="65" charset="-120"/>
                        </a:rPr>
                        <a:t>3</a:t>
                      </a:r>
                      <a:r>
                        <a:rPr lang="zh-TW" sz="1600" kern="100" dirty="0">
                          <a:effectLst/>
                          <a:latin typeface="Times New Roman" panose="02020603050405020304" pitchFamily="18" charset="0"/>
                          <a:ea typeface="標楷體" panose="03000509000000000000" pitchFamily="65" charset="-120"/>
                        </a:rPr>
                        <a:t>樓學習資源中心</a:t>
                      </a:r>
                      <a:endParaRPr lang="zh-TW" sz="1600" kern="100" dirty="0">
                        <a:effectLst/>
                        <a:latin typeface="Times New Roman" panose="02020603050405020304" pitchFamily="18" charset="0"/>
                        <a:ea typeface="新細明體" panose="02020500000000000000" pitchFamily="18" charset="-120"/>
                      </a:endParaRPr>
                    </a:p>
                  </a:txBody>
                  <a:tcPr marL="13335" marR="13335" marT="0" marB="0" anchor="ctr"/>
                </a:tc>
                <a:tc>
                  <a:txBody>
                    <a:bodyPr/>
                    <a:lstStyle/>
                    <a:p>
                      <a:pPr>
                        <a:lnSpc>
                          <a:spcPts val="1600"/>
                        </a:lnSpc>
                        <a:spcAft>
                          <a:spcPts val="0"/>
                        </a:spcAft>
                      </a:pPr>
                      <a:r>
                        <a:rPr lang="zh-TW" sz="1600" kern="100" dirty="0">
                          <a:effectLst/>
                          <a:latin typeface="Times New Roman" panose="02020603050405020304" pitchFamily="18" charset="0"/>
                          <a:ea typeface="標楷體" panose="03000509000000000000" pitchFamily="65" charset="-120"/>
                        </a:rPr>
                        <a:t>送件時間</a:t>
                      </a:r>
                      <a:r>
                        <a:rPr lang="zh-TW" sz="1600" kern="100" dirty="0" smtClean="0">
                          <a:effectLst/>
                          <a:latin typeface="Times New Roman" panose="02020603050405020304" pitchFamily="18" charset="0"/>
                          <a:ea typeface="新細明體" panose="02020500000000000000" pitchFamily="18" charset="-120"/>
                        </a:rPr>
                        <a:t>：</a:t>
                      </a:r>
                      <a:endParaRPr lang="en-US" altLang="zh-TW" sz="1600" kern="100" dirty="0" smtClean="0">
                        <a:effectLst/>
                        <a:latin typeface="Times New Roman" panose="02020603050405020304" pitchFamily="18" charset="0"/>
                        <a:ea typeface="新細明體" panose="02020500000000000000" pitchFamily="18" charset="-120"/>
                      </a:endParaRPr>
                    </a:p>
                    <a:p>
                      <a:pPr>
                        <a:lnSpc>
                          <a:spcPts val="1600"/>
                        </a:lnSpc>
                        <a:spcAft>
                          <a:spcPts val="0"/>
                        </a:spcAft>
                      </a:pPr>
                      <a:r>
                        <a:rPr lang="en-US" sz="1600" kern="100" dirty="0" smtClean="0">
                          <a:effectLst/>
                          <a:latin typeface="標楷體" panose="03000509000000000000" pitchFamily="65" charset="-120"/>
                          <a:ea typeface="新細明體" panose="02020500000000000000" pitchFamily="18" charset="-120"/>
                        </a:rPr>
                        <a:t>09:00-12:00</a:t>
                      </a:r>
                      <a:endParaRPr lang="zh-TW" sz="1600" kern="100" dirty="0">
                        <a:effectLst/>
                        <a:latin typeface="Times New Roman" panose="02020603050405020304" pitchFamily="18" charset="0"/>
                        <a:ea typeface="新細明體" panose="02020500000000000000" pitchFamily="18" charset="-120"/>
                      </a:endParaRPr>
                    </a:p>
                    <a:p>
                      <a:pPr>
                        <a:lnSpc>
                          <a:spcPts val="1600"/>
                        </a:lnSpc>
                        <a:spcAft>
                          <a:spcPts val="0"/>
                        </a:spcAft>
                      </a:pPr>
                      <a:r>
                        <a:rPr lang="en-US" sz="1600" kern="100" dirty="0">
                          <a:effectLst/>
                          <a:latin typeface="標楷體" panose="03000509000000000000" pitchFamily="65" charset="-120"/>
                          <a:ea typeface="新細明體" panose="02020500000000000000" pitchFamily="18" charset="-120"/>
                        </a:rPr>
                        <a:t>13:00-16:00</a:t>
                      </a:r>
                      <a:endParaRPr lang="zh-TW" sz="1600" kern="100" dirty="0">
                        <a:effectLst/>
                        <a:latin typeface="Times New Roman" panose="02020603050405020304" pitchFamily="18" charset="0"/>
                        <a:ea typeface="新細明體" panose="02020500000000000000" pitchFamily="18" charset="-120"/>
                      </a:endParaRPr>
                    </a:p>
                  </a:txBody>
                  <a:tcPr marL="13335" marR="13335" marT="0" marB="0" anchor="ctr"/>
                </a:tc>
              </a:tr>
            </a:tbl>
          </a:graphicData>
        </a:graphic>
      </p:graphicFrame>
    </p:spTree>
    <p:extLst>
      <p:ext uri="{BB962C8B-B14F-4D97-AF65-F5344CB8AC3E}">
        <p14:creationId xmlns:p14="http://schemas.microsoft.com/office/powerpoint/2010/main" val="255926913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46364" y="136051"/>
            <a:ext cx="8534400" cy="1143000"/>
          </a:xfrm>
        </p:spPr>
        <p:txBody>
          <a:bodyPr>
            <a:noAutofit/>
          </a:bodyPr>
          <a:lstStyle/>
          <a:p>
            <a:r>
              <a:rPr lang="en-US" altLang="zh-TW" sz="4000" dirty="0"/>
              <a:t>【</a:t>
            </a:r>
            <a:r>
              <a:rPr lang="zh-TW" altLang="en-US" sz="4000" dirty="0"/>
              <a:t>附件十</a:t>
            </a:r>
            <a:r>
              <a:rPr lang="en-US" altLang="zh-TW" sz="4000" dirty="0" smtClean="0"/>
              <a:t>】</a:t>
            </a:r>
            <a:r>
              <a:rPr lang="zh-TW" altLang="en-US" sz="4000" dirty="0" smtClean="0"/>
              <a:t>送</a:t>
            </a:r>
            <a:r>
              <a:rPr lang="zh-TW" altLang="en-US" sz="4000" dirty="0"/>
              <a:t>展作品參展資料表（</a:t>
            </a:r>
            <a:r>
              <a:rPr lang="en-US" altLang="zh-TW" sz="4000" dirty="0" smtClean="0"/>
              <a:t>P.28</a:t>
            </a:r>
            <a:r>
              <a:rPr lang="zh-TW" altLang="en-US" sz="4000" dirty="0" smtClean="0"/>
              <a:t>）</a:t>
            </a:r>
            <a:endParaRPr lang="zh-TW" altLang="en-US" sz="4000" dirty="0"/>
          </a:p>
        </p:txBody>
      </p:sp>
      <p:pic>
        <p:nvPicPr>
          <p:cNvPr id="4" name="內容版面配置區 3"/>
          <p:cNvPicPr>
            <a:picLocks noGrp="1" noChangeAspect="1"/>
          </p:cNvPicPr>
          <p:nvPr>
            <p:ph idx="1"/>
          </p:nvPr>
        </p:nvPicPr>
        <p:blipFill rotWithShape="1">
          <a:blip r:embed="rId2"/>
          <a:srcRect l="12795" t="12651" r="32660" b="8896"/>
          <a:stretch/>
        </p:blipFill>
        <p:spPr>
          <a:xfrm>
            <a:off x="1510145" y="1533920"/>
            <a:ext cx="5957456" cy="4817449"/>
          </a:xfrm>
          <a:prstGeom prst="rect">
            <a:avLst/>
          </a:prstGeom>
        </p:spPr>
      </p:pic>
    </p:spTree>
    <p:extLst>
      <p:ext uri="{BB962C8B-B14F-4D97-AF65-F5344CB8AC3E}">
        <p14:creationId xmlns:p14="http://schemas.microsoft.com/office/powerpoint/2010/main" val="2068121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en-US" altLang="zh-TW" sz="4000" dirty="0"/>
              <a:t>【</a:t>
            </a:r>
            <a:r>
              <a:rPr lang="zh-TW" altLang="en-US" sz="4000" dirty="0"/>
              <a:t>附件二十一</a:t>
            </a:r>
            <a:r>
              <a:rPr lang="en-US" altLang="zh-TW" sz="4000" dirty="0" smtClean="0"/>
              <a:t>】</a:t>
            </a:r>
            <a:r>
              <a:rPr lang="zh-TW" altLang="en-US" sz="4000" dirty="0" smtClean="0"/>
              <a:t>作品</a:t>
            </a:r>
            <a:r>
              <a:rPr lang="zh-TW" altLang="en-US" sz="4000" dirty="0"/>
              <a:t>說明板規格審查單（</a:t>
            </a:r>
            <a:r>
              <a:rPr lang="en-US" altLang="zh-TW" sz="4000" dirty="0" smtClean="0"/>
              <a:t>P.46</a:t>
            </a:r>
            <a:r>
              <a:rPr lang="zh-TW" altLang="en-US" sz="4000" dirty="0" smtClean="0"/>
              <a:t>）</a:t>
            </a:r>
            <a:endParaRPr lang="zh-TW" altLang="en-US" sz="4000" dirty="0"/>
          </a:p>
        </p:txBody>
      </p:sp>
      <p:pic>
        <p:nvPicPr>
          <p:cNvPr id="4" name="圖片 3"/>
          <p:cNvPicPr>
            <a:picLocks noChangeAspect="1"/>
          </p:cNvPicPr>
          <p:nvPr/>
        </p:nvPicPr>
        <p:blipFill rotWithShape="1">
          <a:blip r:embed="rId2"/>
          <a:srcRect l="39245" t="13541" r="21569" b="10700"/>
          <a:stretch/>
        </p:blipFill>
        <p:spPr>
          <a:xfrm>
            <a:off x="2828545" y="1274617"/>
            <a:ext cx="4971011" cy="5403273"/>
          </a:xfrm>
          <a:prstGeom prst="rect">
            <a:avLst/>
          </a:prstGeom>
        </p:spPr>
      </p:pic>
    </p:spTree>
    <p:extLst>
      <p:ext uri="{BB962C8B-B14F-4D97-AF65-F5344CB8AC3E}">
        <p14:creationId xmlns:p14="http://schemas.microsoft.com/office/powerpoint/2010/main" val="41540775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08342"/>
            <a:ext cx="8229600" cy="1143000"/>
          </a:xfrm>
        </p:spPr>
        <p:txBody>
          <a:bodyPr>
            <a:normAutofit/>
          </a:bodyPr>
          <a:lstStyle/>
          <a:p>
            <a:r>
              <a:rPr lang="zh-TW" altLang="en-US" sz="4400" dirty="0"/>
              <a:t>五、安全審查（</a:t>
            </a:r>
            <a:r>
              <a:rPr lang="en-US" altLang="zh-TW" sz="4400" dirty="0" smtClean="0"/>
              <a:t>P.12</a:t>
            </a:r>
            <a:r>
              <a:rPr lang="zh-TW" altLang="en-US" sz="4400" dirty="0" smtClean="0"/>
              <a:t>）</a:t>
            </a:r>
            <a:endParaRPr lang="zh-TW" altLang="en-US" sz="4400" dirty="0"/>
          </a:p>
        </p:txBody>
      </p:sp>
      <p:sp>
        <p:nvSpPr>
          <p:cNvPr id="3" name="內容版面配置區 2"/>
          <p:cNvSpPr>
            <a:spLocks noGrp="1"/>
          </p:cNvSpPr>
          <p:nvPr>
            <p:ph idx="1"/>
          </p:nvPr>
        </p:nvSpPr>
        <p:spPr>
          <a:xfrm>
            <a:off x="457200" y="1251342"/>
            <a:ext cx="8229600" cy="5073258"/>
          </a:xfrm>
        </p:spPr>
        <p:txBody>
          <a:bodyPr>
            <a:normAutofit fontScale="92500" lnSpcReduction="20000"/>
          </a:bodyPr>
          <a:lstStyle/>
          <a:p>
            <a:pPr marL="0" indent="0">
              <a:buNone/>
            </a:pPr>
            <a:r>
              <a:rPr lang="zh-TW" altLang="en-US" dirty="0">
                <a:latin typeface="+mj-ea"/>
                <a:ea typeface="+mj-ea"/>
              </a:rPr>
              <a:t>（一） 實施方式：由安全委員依</a:t>
            </a:r>
            <a:r>
              <a:rPr lang="en-US" altLang="zh-TW" dirty="0">
                <a:latin typeface="+mj-ea"/>
                <a:ea typeface="+mj-ea"/>
              </a:rPr>
              <a:t>『</a:t>
            </a:r>
            <a:r>
              <a:rPr lang="zh-TW" altLang="en-US" dirty="0">
                <a:latin typeface="+mj-ea"/>
                <a:ea typeface="+mj-ea"/>
              </a:rPr>
              <a:t>中華民國中小學科學展覽會參展安全規則</a:t>
            </a:r>
            <a:r>
              <a:rPr lang="en-US" altLang="zh-TW" dirty="0">
                <a:latin typeface="+mj-ea"/>
                <a:ea typeface="+mj-ea"/>
              </a:rPr>
              <a:t>』</a:t>
            </a:r>
            <a:r>
              <a:rPr lang="zh-TW" altLang="en-US" dirty="0">
                <a:latin typeface="+mj-ea"/>
                <a:ea typeface="+mj-ea"/>
              </a:rPr>
              <a:t>（如</a:t>
            </a:r>
            <a:r>
              <a:rPr lang="zh-TW" altLang="en-US" b="1" dirty="0">
                <a:solidFill>
                  <a:srgbClr val="7030A0"/>
                </a:solidFill>
                <a:latin typeface="+mj-ea"/>
                <a:ea typeface="+mj-ea"/>
              </a:rPr>
              <a:t>附件十一</a:t>
            </a:r>
            <a:r>
              <a:rPr lang="zh-TW" altLang="en-US" dirty="0">
                <a:latin typeface="+mj-ea"/>
                <a:ea typeface="+mj-ea"/>
              </a:rPr>
              <a:t>）規定標準辦理。</a:t>
            </a:r>
          </a:p>
          <a:p>
            <a:pPr marL="0" indent="0">
              <a:buNone/>
            </a:pPr>
            <a:r>
              <a:rPr lang="zh-TW" altLang="en-US" dirty="0">
                <a:latin typeface="+mj-ea"/>
                <a:ea typeface="+mj-ea"/>
              </a:rPr>
              <a:t>（二） 實施時間：</a:t>
            </a:r>
            <a:r>
              <a:rPr lang="en-US" altLang="zh-TW" b="1" dirty="0">
                <a:solidFill>
                  <a:srgbClr val="FF0000"/>
                </a:solidFill>
                <a:latin typeface="+mj-ea"/>
                <a:ea typeface="+mj-ea"/>
              </a:rPr>
              <a:t>106</a:t>
            </a:r>
            <a:r>
              <a:rPr lang="zh-TW" altLang="en-US" b="1" dirty="0">
                <a:solidFill>
                  <a:srgbClr val="FF0000"/>
                </a:solidFill>
                <a:latin typeface="+mj-ea"/>
                <a:ea typeface="+mj-ea"/>
              </a:rPr>
              <a:t>年</a:t>
            </a:r>
            <a:r>
              <a:rPr lang="en-US" altLang="zh-TW" b="1" dirty="0">
                <a:solidFill>
                  <a:srgbClr val="FF0000"/>
                </a:solidFill>
                <a:latin typeface="+mj-ea"/>
                <a:ea typeface="+mj-ea"/>
              </a:rPr>
              <a:t>4</a:t>
            </a:r>
            <a:r>
              <a:rPr lang="zh-TW" altLang="en-US" b="1" dirty="0">
                <a:solidFill>
                  <a:srgbClr val="FF0000"/>
                </a:solidFill>
                <a:latin typeface="+mj-ea"/>
                <a:ea typeface="+mj-ea"/>
              </a:rPr>
              <a:t>月</a:t>
            </a:r>
            <a:r>
              <a:rPr lang="en-US" altLang="zh-TW" b="1" dirty="0">
                <a:solidFill>
                  <a:srgbClr val="FF0000"/>
                </a:solidFill>
                <a:latin typeface="+mj-ea"/>
                <a:ea typeface="+mj-ea"/>
              </a:rPr>
              <a:t>25</a:t>
            </a:r>
            <a:r>
              <a:rPr lang="zh-TW" altLang="en-US" b="1" dirty="0">
                <a:solidFill>
                  <a:srgbClr val="FF0000"/>
                </a:solidFill>
                <a:latin typeface="+mj-ea"/>
                <a:ea typeface="+mj-ea"/>
              </a:rPr>
              <a:t>日（星期二）</a:t>
            </a:r>
            <a:r>
              <a:rPr lang="en-US" altLang="zh-TW" b="1" dirty="0">
                <a:solidFill>
                  <a:srgbClr val="FF0000"/>
                </a:solidFill>
                <a:latin typeface="+mj-ea"/>
                <a:ea typeface="+mj-ea"/>
              </a:rPr>
              <a:t>13</a:t>
            </a:r>
            <a:r>
              <a:rPr lang="zh-TW" altLang="en-US" b="1" dirty="0">
                <a:solidFill>
                  <a:srgbClr val="FF0000"/>
                </a:solidFill>
                <a:latin typeface="+mj-ea"/>
                <a:ea typeface="+mj-ea"/>
              </a:rPr>
              <a:t>：</a:t>
            </a:r>
            <a:r>
              <a:rPr lang="en-US" altLang="zh-TW" b="1" dirty="0">
                <a:solidFill>
                  <a:srgbClr val="FF0000"/>
                </a:solidFill>
                <a:latin typeface="+mj-ea"/>
                <a:ea typeface="+mj-ea"/>
              </a:rPr>
              <a:t>00~15</a:t>
            </a:r>
            <a:r>
              <a:rPr lang="zh-TW" altLang="en-US" b="1" dirty="0">
                <a:solidFill>
                  <a:srgbClr val="FF0000"/>
                </a:solidFill>
                <a:latin typeface="+mj-ea"/>
                <a:ea typeface="+mj-ea"/>
              </a:rPr>
              <a:t>：</a:t>
            </a:r>
            <a:r>
              <a:rPr lang="en-US" altLang="zh-TW" b="1" dirty="0">
                <a:solidFill>
                  <a:srgbClr val="FF0000"/>
                </a:solidFill>
                <a:latin typeface="+mj-ea"/>
                <a:ea typeface="+mj-ea"/>
              </a:rPr>
              <a:t>30</a:t>
            </a:r>
            <a:r>
              <a:rPr lang="zh-TW" altLang="en-US" dirty="0">
                <a:latin typeface="+mj-ea"/>
                <a:ea typeface="+mj-ea"/>
              </a:rPr>
              <a:t>。</a:t>
            </a:r>
          </a:p>
          <a:p>
            <a:pPr marL="0" indent="0">
              <a:buNone/>
            </a:pPr>
            <a:r>
              <a:rPr lang="zh-TW" altLang="en-US" dirty="0">
                <a:latin typeface="+mj-ea"/>
                <a:ea typeface="+mj-ea"/>
              </a:rPr>
              <a:t>（三） 審查結果：</a:t>
            </a:r>
            <a:r>
              <a:rPr lang="en-US" altLang="zh-TW" b="1" dirty="0">
                <a:solidFill>
                  <a:srgbClr val="FF0000"/>
                </a:solidFill>
                <a:latin typeface="+mj-ea"/>
                <a:ea typeface="+mj-ea"/>
              </a:rPr>
              <a:t>106</a:t>
            </a:r>
            <a:r>
              <a:rPr lang="zh-TW" altLang="en-US" b="1" dirty="0">
                <a:solidFill>
                  <a:srgbClr val="FF0000"/>
                </a:solidFill>
                <a:latin typeface="+mj-ea"/>
                <a:ea typeface="+mj-ea"/>
              </a:rPr>
              <a:t>年</a:t>
            </a:r>
            <a:r>
              <a:rPr lang="en-US" altLang="zh-TW" b="1" dirty="0">
                <a:solidFill>
                  <a:srgbClr val="FF0000"/>
                </a:solidFill>
                <a:latin typeface="+mj-ea"/>
                <a:ea typeface="+mj-ea"/>
              </a:rPr>
              <a:t>4</a:t>
            </a:r>
            <a:r>
              <a:rPr lang="zh-TW" altLang="en-US" b="1" dirty="0">
                <a:solidFill>
                  <a:srgbClr val="FF0000"/>
                </a:solidFill>
                <a:latin typeface="+mj-ea"/>
                <a:ea typeface="+mj-ea"/>
              </a:rPr>
              <a:t>月</a:t>
            </a:r>
            <a:r>
              <a:rPr lang="en-US" altLang="zh-TW" b="1" dirty="0">
                <a:solidFill>
                  <a:srgbClr val="FF0000"/>
                </a:solidFill>
                <a:latin typeface="+mj-ea"/>
                <a:ea typeface="+mj-ea"/>
              </a:rPr>
              <a:t>25</a:t>
            </a:r>
            <a:r>
              <a:rPr lang="zh-TW" altLang="en-US" b="1" dirty="0">
                <a:solidFill>
                  <a:srgbClr val="FF0000"/>
                </a:solidFill>
                <a:latin typeface="+mj-ea"/>
                <a:ea typeface="+mj-ea"/>
              </a:rPr>
              <a:t>日（星期二）</a:t>
            </a:r>
            <a:r>
              <a:rPr lang="en-US" altLang="zh-TW" b="1" dirty="0">
                <a:solidFill>
                  <a:srgbClr val="FF0000"/>
                </a:solidFill>
                <a:latin typeface="+mj-ea"/>
                <a:ea typeface="+mj-ea"/>
              </a:rPr>
              <a:t>16</a:t>
            </a:r>
            <a:r>
              <a:rPr lang="zh-TW" altLang="en-US" b="1" dirty="0">
                <a:solidFill>
                  <a:srgbClr val="FF0000"/>
                </a:solidFill>
                <a:latin typeface="+mj-ea"/>
                <a:ea typeface="+mj-ea"/>
              </a:rPr>
              <a:t>：</a:t>
            </a:r>
            <a:r>
              <a:rPr lang="en-US" altLang="zh-TW" b="1" dirty="0">
                <a:solidFill>
                  <a:srgbClr val="FF0000"/>
                </a:solidFill>
                <a:latin typeface="+mj-ea"/>
                <a:ea typeface="+mj-ea"/>
              </a:rPr>
              <a:t>00</a:t>
            </a:r>
            <a:r>
              <a:rPr lang="zh-TW" altLang="en-US" dirty="0">
                <a:latin typeface="+mj-ea"/>
                <a:ea typeface="+mj-ea"/>
              </a:rPr>
              <a:t>後在展覽會場及臺北益教網北市科展專屬網站公布，並同步公布於教育局網站、石牌國中網站（網址請參閱玖之二）。</a:t>
            </a:r>
          </a:p>
          <a:p>
            <a:pPr marL="0" indent="0">
              <a:buNone/>
            </a:pPr>
            <a:r>
              <a:rPr lang="zh-TW" altLang="en-US" dirty="0">
                <a:latin typeface="+mj-ea"/>
                <a:ea typeface="+mj-ea"/>
              </a:rPr>
              <a:t>（四） 審查結果未通過者，請依審查結果進行改善並於</a:t>
            </a:r>
            <a:r>
              <a:rPr lang="zh-TW" altLang="en-US" b="1" dirty="0">
                <a:solidFill>
                  <a:srgbClr val="FF0000"/>
                </a:solidFill>
                <a:latin typeface="+mj-ea"/>
                <a:ea typeface="+mj-ea"/>
              </a:rPr>
              <a:t>當日</a:t>
            </a:r>
            <a:r>
              <a:rPr lang="en-US" altLang="zh-TW" b="1" dirty="0">
                <a:solidFill>
                  <a:srgbClr val="FF0000"/>
                </a:solidFill>
                <a:latin typeface="+mj-ea"/>
                <a:ea typeface="+mj-ea"/>
              </a:rPr>
              <a:t>18</a:t>
            </a:r>
            <a:r>
              <a:rPr lang="zh-TW" altLang="en-US" b="1" dirty="0">
                <a:solidFill>
                  <a:srgbClr val="FF0000"/>
                </a:solidFill>
                <a:latin typeface="+mj-ea"/>
                <a:ea typeface="+mj-ea"/>
              </a:rPr>
              <a:t>：</a:t>
            </a:r>
            <a:r>
              <a:rPr lang="en-US" altLang="zh-TW" b="1" dirty="0">
                <a:solidFill>
                  <a:srgbClr val="FF0000"/>
                </a:solidFill>
                <a:latin typeface="+mj-ea"/>
                <a:ea typeface="+mj-ea"/>
              </a:rPr>
              <a:t>00</a:t>
            </a:r>
            <a:r>
              <a:rPr lang="zh-TW" altLang="en-US" b="1" dirty="0">
                <a:solidFill>
                  <a:srgbClr val="FF0000"/>
                </a:solidFill>
                <a:latin typeface="+mj-ea"/>
                <a:ea typeface="+mj-ea"/>
              </a:rPr>
              <a:t>前完成，未能於規定時間內完成改進者，取消參展資格</a:t>
            </a:r>
            <a:r>
              <a:rPr lang="zh-TW" altLang="en-US" dirty="0">
                <a:latin typeface="+mj-ea"/>
                <a:ea typeface="+mj-ea"/>
              </a:rPr>
              <a:t>。</a:t>
            </a:r>
          </a:p>
          <a:p>
            <a:pPr marL="0" indent="0">
              <a:buNone/>
            </a:pPr>
            <a:r>
              <a:rPr lang="zh-TW" altLang="en-US" dirty="0">
                <a:latin typeface="+mj-ea"/>
                <a:ea typeface="+mj-ea"/>
              </a:rPr>
              <a:t>（五） 所有參展物品皆須通過安全審查，安全審查項目如</a:t>
            </a:r>
            <a:r>
              <a:rPr lang="zh-TW" altLang="en-US" b="1" dirty="0">
                <a:solidFill>
                  <a:srgbClr val="FF0000"/>
                </a:solidFill>
                <a:latin typeface="+mj-ea"/>
                <a:ea typeface="+mj-ea"/>
              </a:rPr>
              <a:t>安全審查檢核表</a:t>
            </a:r>
            <a:r>
              <a:rPr lang="en-US" altLang="zh-TW" dirty="0">
                <a:latin typeface="+mj-ea"/>
                <a:ea typeface="+mj-ea"/>
              </a:rPr>
              <a:t>(</a:t>
            </a:r>
            <a:r>
              <a:rPr lang="zh-TW" altLang="en-US" dirty="0">
                <a:latin typeface="+mj-ea"/>
                <a:ea typeface="+mj-ea"/>
              </a:rPr>
              <a:t>如</a:t>
            </a:r>
            <a:r>
              <a:rPr lang="zh-TW" altLang="en-US" b="1" dirty="0">
                <a:solidFill>
                  <a:srgbClr val="7030A0"/>
                </a:solidFill>
                <a:latin typeface="+mj-ea"/>
                <a:ea typeface="+mj-ea"/>
              </a:rPr>
              <a:t>附件二十二</a:t>
            </a:r>
            <a:r>
              <a:rPr lang="en-US" altLang="zh-TW" dirty="0">
                <a:latin typeface="+mj-ea"/>
                <a:ea typeface="+mj-ea"/>
              </a:rPr>
              <a:t>)</a:t>
            </a:r>
            <a:r>
              <a:rPr lang="zh-TW" altLang="en-US" dirty="0">
                <a:latin typeface="+mj-ea"/>
                <a:ea typeface="+mj-ea"/>
              </a:rPr>
              <a:t>，安全審查中未審查過的物品，不得於初審時帶入會場。</a:t>
            </a:r>
          </a:p>
          <a:p>
            <a:pPr marL="0" indent="0">
              <a:buNone/>
            </a:pPr>
            <a:r>
              <a:rPr lang="zh-TW" altLang="en-US" dirty="0">
                <a:latin typeface="+mj-ea"/>
                <a:ea typeface="+mj-ea"/>
              </a:rPr>
              <a:t> </a:t>
            </a:r>
            <a:r>
              <a:rPr lang="en-US" altLang="zh-TW" dirty="0">
                <a:latin typeface="+mj-ea"/>
                <a:ea typeface="+mj-ea"/>
              </a:rPr>
              <a:t>(</a:t>
            </a:r>
            <a:r>
              <a:rPr lang="zh-TW" altLang="en-US" dirty="0">
                <a:latin typeface="+mj-ea"/>
                <a:ea typeface="+mj-ea"/>
              </a:rPr>
              <a:t>六</a:t>
            </a:r>
            <a:r>
              <a:rPr lang="en-US" altLang="zh-TW" dirty="0">
                <a:latin typeface="+mj-ea"/>
                <a:ea typeface="+mj-ea"/>
              </a:rPr>
              <a:t>)  </a:t>
            </a:r>
            <a:r>
              <a:rPr lang="zh-TW" altLang="en-US" dirty="0">
                <a:latin typeface="+mj-ea"/>
                <a:ea typeface="+mj-ea"/>
              </a:rPr>
              <a:t>參展作品說明板送展時須繳交「</a:t>
            </a:r>
            <a:r>
              <a:rPr lang="zh-TW" altLang="en-US" b="1" dirty="0">
                <a:solidFill>
                  <a:srgbClr val="FF0000"/>
                </a:solidFill>
                <a:latin typeface="+mj-ea"/>
                <a:ea typeface="+mj-ea"/>
              </a:rPr>
              <a:t>作品說明板報到檢核表</a:t>
            </a:r>
            <a:r>
              <a:rPr lang="zh-TW" altLang="en-US" dirty="0">
                <a:latin typeface="+mj-ea"/>
                <a:ea typeface="+mj-ea"/>
              </a:rPr>
              <a:t>」（如</a:t>
            </a:r>
            <a:r>
              <a:rPr lang="zh-TW" altLang="en-US" b="1" dirty="0">
                <a:solidFill>
                  <a:srgbClr val="7030A0"/>
                </a:solidFill>
                <a:latin typeface="+mj-ea"/>
                <a:ea typeface="+mj-ea"/>
              </a:rPr>
              <a:t>附件二十三</a:t>
            </a:r>
            <a:r>
              <a:rPr lang="zh-TW" altLang="en-US" dirty="0">
                <a:latin typeface="+mj-ea"/>
                <a:ea typeface="+mj-ea"/>
              </a:rPr>
              <a:t>）。</a:t>
            </a:r>
          </a:p>
          <a:p>
            <a:pPr marL="0" indent="0">
              <a:buNone/>
            </a:pPr>
            <a:endParaRPr lang="zh-TW" altLang="en-US" dirty="0">
              <a:latin typeface="+mj-ea"/>
              <a:ea typeface="+mj-ea"/>
            </a:endParaRPr>
          </a:p>
        </p:txBody>
      </p:sp>
    </p:spTree>
    <p:extLst>
      <p:ext uri="{BB962C8B-B14F-4D97-AF65-F5344CB8AC3E}">
        <p14:creationId xmlns:p14="http://schemas.microsoft.com/office/powerpoint/2010/main" val="16839828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a:t>【</a:t>
            </a:r>
            <a:r>
              <a:rPr lang="zh-TW" altLang="en-US" dirty="0"/>
              <a:t>附件二十二</a:t>
            </a:r>
            <a:r>
              <a:rPr lang="en-US" altLang="zh-TW" dirty="0" smtClean="0"/>
              <a:t>】</a:t>
            </a:r>
            <a:r>
              <a:rPr lang="zh-TW" altLang="en-US" dirty="0" smtClean="0"/>
              <a:t>參展作品安全</a:t>
            </a:r>
            <a:r>
              <a:rPr lang="zh-TW" altLang="en-US" dirty="0"/>
              <a:t>審查檢核表（</a:t>
            </a:r>
            <a:r>
              <a:rPr lang="en-US" altLang="zh-TW" dirty="0" smtClean="0"/>
              <a:t>P.47</a:t>
            </a:r>
            <a:r>
              <a:rPr lang="zh-TW" altLang="en-US" dirty="0" smtClean="0"/>
              <a:t>）</a:t>
            </a:r>
            <a:endParaRPr lang="zh-TW" altLang="en-US" dirty="0"/>
          </a:p>
        </p:txBody>
      </p:sp>
      <p:pic>
        <p:nvPicPr>
          <p:cNvPr id="5" name="內容版面配置區 4"/>
          <p:cNvPicPr>
            <a:picLocks noGrp="1" noChangeAspect="1"/>
          </p:cNvPicPr>
          <p:nvPr>
            <p:ph idx="1"/>
          </p:nvPr>
        </p:nvPicPr>
        <p:blipFill rotWithShape="1">
          <a:blip r:embed="rId2"/>
          <a:srcRect l="7055" t="15685" r="59761" b="8144"/>
          <a:stretch/>
        </p:blipFill>
        <p:spPr>
          <a:xfrm>
            <a:off x="4710544" y="1306285"/>
            <a:ext cx="4217642" cy="5442858"/>
          </a:xfrm>
          <a:prstGeom prst="rect">
            <a:avLst/>
          </a:prstGeom>
        </p:spPr>
      </p:pic>
    </p:spTree>
    <p:extLst>
      <p:ext uri="{BB962C8B-B14F-4D97-AF65-F5344CB8AC3E}">
        <p14:creationId xmlns:p14="http://schemas.microsoft.com/office/powerpoint/2010/main" val="27902103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a:t>【</a:t>
            </a:r>
            <a:r>
              <a:rPr lang="zh-TW" altLang="en-US" dirty="0"/>
              <a:t>附件二十三</a:t>
            </a:r>
            <a:r>
              <a:rPr lang="en-US" altLang="zh-TW" dirty="0" smtClean="0"/>
              <a:t>】</a:t>
            </a:r>
            <a:r>
              <a:rPr lang="zh-TW" altLang="en-US" dirty="0" smtClean="0"/>
              <a:t>作品</a:t>
            </a:r>
            <a:r>
              <a:rPr lang="zh-TW" altLang="en-US" dirty="0"/>
              <a:t>說明板報到檢核表（</a:t>
            </a:r>
            <a:r>
              <a:rPr lang="en-US" altLang="zh-TW" dirty="0" smtClean="0"/>
              <a:t>P.48</a:t>
            </a:r>
            <a:r>
              <a:rPr lang="zh-TW" altLang="en-US" dirty="0" smtClean="0"/>
              <a:t>）</a:t>
            </a:r>
            <a:endParaRPr lang="zh-TW" altLang="en-US" dirty="0"/>
          </a:p>
        </p:txBody>
      </p:sp>
      <p:pic>
        <p:nvPicPr>
          <p:cNvPr id="4" name="圖片 3"/>
          <p:cNvPicPr>
            <a:picLocks noChangeAspect="1"/>
          </p:cNvPicPr>
          <p:nvPr/>
        </p:nvPicPr>
        <p:blipFill rotWithShape="1">
          <a:blip r:embed="rId2"/>
          <a:srcRect l="45847" t="13163" r="20079" b="9565"/>
          <a:stretch/>
        </p:blipFill>
        <p:spPr>
          <a:xfrm>
            <a:off x="4142509" y="1149927"/>
            <a:ext cx="4350328" cy="5546669"/>
          </a:xfrm>
          <a:prstGeom prst="rect">
            <a:avLst/>
          </a:prstGeom>
        </p:spPr>
      </p:pic>
    </p:spTree>
    <p:extLst>
      <p:ext uri="{BB962C8B-B14F-4D97-AF65-F5344CB8AC3E}">
        <p14:creationId xmlns:p14="http://schemas.microsoft.com/office/powerpoint/2010/main" val="21270724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33033"/>
            <a:ext cx="8229600" cy="1083148"/>
          </a:xfrm>
        </p:spPr>
        <p:txBody>
          <a:bodyPr/>
          <a:lstStyle/>
          <a:p>
            <a:r>
              <a:rPr lang="zh-TW" altLang="en-US" dirty="0"/>
              <a:t>五、參展作品評審日期（</a:t>
            </a:r>
            <a:r>
              <a:rPr lang="en-US" altLang="zh-TW" dirty="0" smtClean="0"/>
              <a:t>P.13</a:t>
            </a:r>
            <a:r>
              <a:rPr lang="zh-TW" altLang="en-US" dirty="0" smtClean="0"/>
              <a:t>）</a:t>
            </a:r>
            <a:endParaRPr lang="zh-TW" altLang="en-US" dirty="0"/>
          </a:p>
        </p:txBody>
      </p:sp>
      <p:sp>
        <p:nvSpPr>
          <p:cNvPr id="3" name="內容版面配置區 2"/>
          <p:cNvSpPr>
            <a:spLocks noGrp="1"/>
          </p:cNvSpPr>
          <p:nvPr>
            <p:ph idx="1"/>
          </p:nvPr>
        </p:nvSpPr>
        <p:spPr>
          <a:xfrm>
            <a:off x="457200" y="1524000"/>
            <a:ext cx="8229600" cy="4800600"/>
          </a:xfrm>
        </p:spPr>
        <p:txBody>
          <a:bodyPr/>
          <a:lstStyle/>
          <a:p>
            <a:pPr marL="0" indent="0">
              <a:buNone/>
            </a:pPr>
            <a:r>
              <a:rPr lang="zh-TW" altLang="en-US" dirty="0">
                <a:latin typeface="+mj-ea"/>
                <a:ea typeface="+mj-ea"/>
              </a:rPr>
              <a:t>（一） 參展作品</a:t>
            </a:r>
            <a:r>
              <a:rPr lang="zh-TW" altLang="en-US" b="1" dirty="0">
                <a:solidFill>
                  <a:srgbClr val="7030A0"/>
                </a:solidFill>
                <a:latin typeface="+mj-ea"/>
                <a:ea typeface="+mj-ea"/>
              </a:rPr>
              <a:t>初審</a:t>
            </a:r>
          </a:p>
          <a:p>
            <a:pPr marL="0" indent="0">
              <a:buNone/>
            </a:pPr>
            <a:r>
              <a:rPr lang="en-US" altLang="zh-TW" b="1" dirty="0">
                <a:solidFill>
                  <a:srgbClr val="FF0000"/>
                </a:solidFill>
                <a:latin typeface="+mj-ea"/>
                <a:ea typeface="+mj-ea"/>
              </a:rPr>
              <a:t>106</a:t>
            </a:r>
            <a:r>
              <a:rPr lang="zh-TW" altLang="en-US" b="1" dirty="0">
                <a:solidFill>
                  <a:srgbClr val="FF0000"/>
                </a:solidFill>
                <a:latin typeface="+mj-ea"/>
                <a:ea typeface="+mj-ea"/>
              </a:rPr>
              <a:t>年</a:t>
            </a:r>
            <a:r>
              <a:rPr lang="en-US" altLang="zh-TW" b="1" dirty="0">
                <a:solidFill>
                  <a:srgbClr val="FF0000"/>
                </a:solidFill>
                <a:latin typeface="+mj-ea"/>
                <a:ea typeface="+mj-ea"/>
              </a:rPr>
              <a:t>4</a:t>
            </a:r>
            <a:r>
              <a:rPr lang="zh-TW" altLang="en-US" b="1" dirty="0">
                <a:solidFill>
                  <a:srgbClr val="FF0000"/>
                </a:solidFill>
                <a:latin typeface="+mj-ea"/>
                <a:ea typeface="+mj-ea"/>
              </a:rPr>
              <a:t>月</a:t>
            </a:r>
            <a:r>
              <a:rPr lang="en-US" altLang="zh-TW" b="1" dirty="0">
                <a:solidFill>
                  <a:srgbClr val="FF0000"/>
                </a:solidFill>
                <a:latin typeface="+mj-ea"/>
                <a:ea typeface="+mj-ea"/>
              </a:rPr>
              <a:t>26</a:t>
            </a:r>
            <a:r>
              <a:rPr lang="zh-TW" altLang="en-US" b="1" dirty="0">
                <a:solidFill>
                  <a:srgbClr val="FF0000"/>
                </a:solidFill>
                <a:latin typeface="+mj-ea"/>
                <a:ea typeface="+mj-ea"/>
              </a:rPr>
              <a:t>日（星期三）</a:t>
            </a:r>
            <a:r>
              <a:rPr lang="zh-TW" altLang="en-US" dirty="0">
                <a:latin typeface="+mj-ea"/>
                <a:ea typeface="+mj-ea"/>
              </a:rPr>
              <a:t>辦理入選作品初審，並於當日</a:t>
            </a:r>
            <a:r>
              <a:rPr lang="en-US" altLang="zh-TW" b="1" dirty="0">
                <a:solidFill>
                  <a:srgbClr val="FF0000"/>
                </a:solidFill>
                <a:latin typeface="+mj-ea"/>
                <a:ea typeface="+mj-ea"/>
              </a:rPr>
              <a:t>21</a:t>
            </a:r>
            <a:r>
              <a:rPr lang="zh-TW" altLang="en-US" b="1" dirty="0">
                <a:solidFill>
                  <a:srgbClr val="FF0000"/>
                </a:solidFill>
                <a:latin typeface="+mj-ea"/>
                <a:ea typeface="+mj-ea"/>
              </a:rPr>
              <a:t>：</a:t>
            </a:r>
            <a:r>
              <a:rPr lang="en-US" altLang="zh-TW" b="1" dirty="0">
                <a:solidFill>
                  <a:srgbClr val="FF0000"/>
                </a:solidFill>
                <a:latin typeface="+mj-ea"/>
                <a:ea typeface="+mj-ea"/>
              </a:rPr>
              <a:t>00</a:t>
            </a:r>
            <a:r>
              <a:rPr lang="zh-TW" altLang="en-US" b="1" dirty="0">
                <a:solidFill>
                  <a:srgbClr val="FF0000"/>
                </a:solidFill>
                <a:latin typeface="+mj-ea"/>
                <a:ea typeface="+mj-ea"/>
              </a:rPr>
              <a:t>後</a:t>
            </a:r>
            <a:r>
              <a:rPr lang="zh-TW" altLang="en-US" dirty="0">
                <a:latin typeface="+mj-ea"/>
                <a:ea typeface="+mj-ea"/>
              </a:rPr>
              <a:t>在臺北益教網北市科展專屬網站公布參展作品</a:t>
            </a:r>
            <a:r>
              <a:rPr lang="zh-TW" altLang="en-US" b="1" dirty="0">
                <a:solidFill>
                  <a:srgbClr val="FF0000"/>
                </a:solidFill>
                <a:latin typeface="+mj-ea"/>
                <a:ea typeface="+mj-ea"/>
              </a:rPr>
              <a:t>參加複審名單</a:t>
            </a:r>
            <a:r>
              <a:rPr lang="zh-TW" altLang="en-US" dirty="0">
                <a:latin typeface="+mj-ea"/>
                <a:ea typeface="+mj-ea"/>
              </a:rPr>
              <a:t>，並同步公布於教育局網站、石牌國中網站（網址請參閱玖之二）。</a:t>
            </a:r>
          </a:p>
          <a:p>
            <a:pPr marL="0" indent="0">
              <a:buNone/>
            </a:pPr>
            <a:r>
              <a:rPr lang="zh-TW" altLang="en-US" dirty="0">
                <a:latin typeface="+mj-ea"/>
                <a:ea typeface="+mj-ea"/>
              </a:rPr>
              <a:t>（二） 參展作品</a:t>
            </a:r>
            <a:r>
              <a:rPr lang="zh-TW" altLang="en-US" b="1" dirty="0">
                <a:solidFill>
                  <a:srgbClr val="7030A0"/>
                </a:solidFill>
                <a:latin typeface="+mj-ea"/>
                <a:ea typeface="+mj-ea"/>
              </a:rPr>
              <a:t>複審</a:t>
            </a:r>
          </a:p>
          <a:p>
            <a:pPr marL="0" indent="0">
              <a:buNone/>
            </a:pPr>
            <a:r>
              <a:rPr lang="en-US" altLang="zh-TW" b="1" dirty="0">
                <a:solidFill>
                  <a:srgbClr val="FF0000"/>
                </a:solidFill>
                <a:latin typeface="+mj-ea"/>
                <a:ea typeface="+mj-ea"/>
              </a:rPr>
              <a:t>106</a:t>
            </a:r>
            <a:r>
              <a:rPr lang="zh-TW" altLang="en-US" b="1" dirty="0">
                <a:solidFill>
                  <a:srgbClr val="FF0000"/>
                </a:solidFill>
                <a:latin typeface="+mj-ea"/>
                <a:ea typeface="+mj-ea"/>
              </a:rPr>
              <a:t>年</a:t>
            </a:r>
            <a:r>
              <a:rPr lang="en-US" altLang="zh-TW" b="1" dirty="0">
                <a:solidFill>
                  <a:srgbClr val="FF0000"/>
                </a:solidFill>
                <a:latin typeface="+mj-ea"/>
                <a:ea typeface="+mj-ea"/>
              </a:rPr>
              <a:t>4</a:t>
            </a:r>
            <a:r>
              <a:rPr lang="zh-TW" altLang="en-US" b="1" dirty="0">
                <a:solidFill>
                  <a:srgbClr val="FF0000"/>
                </a:solidFill>
                <a:latin typeface="+mj-ea"/>
                <a:ea typeface="+mj-ea"/>
              </a:rPr>
              <a:t>月</a:t>
            </a:r>
            <a:r>
              <a:rPr lang="en-US" altLang="zh-TW" b="1" dirty="0">
                <a:solidFill>
                  <a:srgbClr val="FF0000"/>
                </a:solidFill>
                <a:latin typeface="+mj-ea"/>
                <a:ea typeface="+mj-ea"/>
              </a:rPr>
              <a:t>27</a:t>
            </a:r>
            <a:r>
              <a:rPr lang="zh-TW" altLang="en-US" b="1" dirty="0">
                <a:solidFill>
                  <a:srgbClr val="FF0000"/>
                </a:solidFill>
                <a:latin typeface="+mj-ea"/>
                <a:ea typeface="+mj-ea"/>
              </a:rPr>
              <a:t>日（星期四）</a:t>
            </a:r>
            <a:r>
              <a:rPr lang="zh-TW" altLang="en-US" dirty="0">
                <a:latin typeface="+mj-ea"/>
                <a:ea typeface="+mj-ea"/>
              </a:rPr>
              <a:t>辦理參展作品複審，並於</a:t>
            </a:r>
            <a:r>
              <a:rPr lang="zh-TW" altLang="en-US" b="1" dirty="0">
                <a:solidFill>
                  <a:srgbClr val="FF0000"/>
                </a:solidFill>
                <a:latin typeface="+mj-ea"/>
                <a:ea typeface="+mj-ea"/>
              </a:rPr>
              <a:t>次日</a:t>
            </a:r>
            <a:r>
              <a:rPr lang="en-US" altLang="zh-TW" b="1" dirty="0">
                <a:solidFill>
                  <a:srgbClr val="FF0000"/>
                </a:solidFill>
                <a:latin typeface="+mj-ea"/>
                <a:ea typeface="+mj-ea"/>
              </a:rPr>
              <a:t>4</a:t>
            </a:r>
            <a:r>
              <a:rPr lang="zh-TW" altLang="en-US" b="1" dirty="0">
                <a:solidFill>
                  <a:srgbClr val="FF0000"/>
                </a:solidFill>
                <a:latin typeface="+mj-ea"/>
                <a:ea typeface="+mj-ea"/>
              </a:rPr>
              <a:t>月</a:t>
            </a:r>
            <a:r>
              <a:rPr lang="en-US" altLang="zh-TW" b="1" dirty="0">
                <a:solidFill>
                  <a:srgbClr val="FF0000"/>
                </a:solidFill>
                <a:latin typeface="+mj-ea"/>
                <a:ea typeface="+mj-ea"/>
              </a:rPr>
              <a:t>28</a:t>
            </a:r>
            <a:r>
              <a:rPr lang="zh-TW" altLang="en-US" b="1" dirty="0">
                <a:solidFill>
                  <a:srgbClr val="FF0000"/>
                </a:solidFill>
                <a:latin typeface="+mj-ea"/>
                <a:ea typeface="+mj-ea"/>
              </a:rPr>
              <a:t>日</a:t>
            </a:r>
            <a:r>
              <a:rPr lang="en-US" altLang="zh-TW" b="1" dirty="0">
                <a:solidFill>
                  <a:srgbClr val="FF0000"/>
                </a:solidFill>
                <a:latin typeface="+mj-ea"/>
                <a:ea typeface="+mj-ea"/>
              </a:rPr>
              <a:t>15</a:t>
            </a:r>
            <a:r>
              <a:rPr lang="zh-TW" altLang="en-US" b="1" dirty="0">
                <a:solidFill>
                  <a:srgbClr val="FF0000"/>
                </a:solidFill>
                <a:latin typeface="+mj-ea"/>
                <a:ea typeface="+mj-ea"/>
              </a:rPr>
              <a:t>：</a:t>
            </a:r>
            <a:r>
              <a:rPr lang="en-US" altLang="zh-TW" b="1" dirty="0">
                <a:solidFill>
                  <a:srgbClr val="FF0000"/>
                </a:solidFill>
                <a:latin typeface="+mj-ea"/>
                <a:ea typeface="+mj-ea"/>
              </a:rPr>
              <a:t>00</a:t>
            </a:r>
            <a:r>
              <a:rPr lang="zh-TW" altLang="en-US" b="1" dirty="0">
                <a:solidFill>
                  <a:srgbClr val="FF0000"/>
                </a:solidFill>
                <a:latin typeface="+mj-ea"/>
                <a:ea typeface="+mj-ea"/>
              </a:rPr>
              <a:t>後</a:t>
            </a:r>
            <a:r>
              <a:rPr lang="zh-TW" altLang="en-US" dirty="0">
                <a:latin typeface="+mj-ea"/>
                <a:ea typeface="+mj-ea"/>
              </a:rPr>
              <a:t>在臺北益教網北市科展專屬網站公布參展作品得獎名單，並同步公布於教育局網站、石牌國中網站（網址請參閱玖之二）</a:t>
            </a:r>
            <a:r>
              <a:rPr lang="zh-TW" altLang="en-US" dirty="0" smtClean="0">
                <a:latin typeface="+mj-ea"/>
                <a:ea typeface="+mj-ea"/>
              </a:rPr>
              <a:t>。</a:t>
            </a:r>
            <a:endParaRPr lang="zh-TW" altLang="en-US" dirty="0">
              <a:latin typeface="+mj-ea"/>
              <a:ea typeface="+mj-ea"/>
            </a:endParaRPr>
          </a:p>
        </p:txBody>
      </p:sp>
    </p:spTree>
    <p:extLst>
      <p:ext uri="{BB962C8B-B14F-4D97-AF65-F5344CB8AC3E}">
        <p14:creationId xmlns:p14="http://schemas.microsoft.com/office/powerpoint/2010/main" val="13281654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46888"/>
            <a:ext cx="8229600" cy="1143000"/>
          </a:xfrm>
        </p:spPr>
        <p:txBody>
          <a:bodyPr/>
          <a:lstStyle/>
          <a:p>
            <a:r>
              <a:rPr lang="zh-TW" altLang="en-US" dirty="0"/>
              <a:t>二、評審項目：（</a:t>
            </a:r>
            <a:r>
              <a:rPr lang="en-US" altLang="zh-TW" dirty="0"/>
              <a:t>P.13</a:t>
            </a:r>
            <a:r>
              <a:rPr lang="zh-TW" altLang="en-US" dirty="0"/>
              <a:t>）</a:t>
            </a:r>
          </a:p>
        </p:txBody>
      </p:sp>
      <p:sp>
        <p:nvSpPr>
          <p:cNvPr id="3" name="內容版面配置區 2"/>
          <p:cNvSpPr>
            <a:spLocks noGrp="1"/>
          </p:cNvSpPr>
          <p:nvPr>
            <p:ph idx="1"/>
          </p:nvPr>
        </p:nvSpPr>
        <p:spPr>
          <a:xfrm>
            <a:off x="457200" y="1607127"/>
            <a:ext cx="8229600" cy="4717473"/>
          </a:xfrm>
        </p:spPr>
        <p:txBody>
          <a:bodyPr/>
          <a:lstStyle/>
          <a:p>
            <a:pPr marL="0" indent="0">
              <a:buNone/>
            </a:pPr>
            <a:r>
              <a:rPr lang="zh-TW" altLang="en-US" dirty="0">
                <a:latin typeface="+mj-ea"/>
                <a:ea typeface="+mj-ea"/>
              </a:rPr>
              <a:t>（一） 主題或材料之鄉土性。</a:t>
            </a:r>
          </a:p>
          <a:p>
            <a:pPr marL="0" indent="0">
              <a:buNone/>
            </a:pPr>
            <a:r>
              <a:rPr lang="zh-TW" altLang="en-US" dirty="0">
                <a:latin typeface="+mj-ea"/>
                <a:ea typeface="+mj-ea"/>
              </a:rPr>
              <a:t>（二） 主題或解決問題之創意。</a:t>
            </a:r>
          </a:p>
          <a:p>
            <a:pPr marL="0" indent="0">
              <a:buNone/>
            </a:pPr>
            <a:r>
              <a:rPr lang="zh-TW" altLang="en-US" dirty="0">
                <a:latin typeface="+mj-ea"/>
                <a:ea typeface="+mj-ea"/>
              </a:rPr>
              <a:t>（三） 科學方法之適切性（包括科學精神與態度、思考邏輯程序、研究或實驗日誌之詳實性及作品之完整性）。</a:t>
            </a:r>
          </a:p>
          <a:p>
            <a:pPr marL="0" indent="0">
              <a:buNone/>
            </a:pPr>
            <a:r>
              <a:rPr lang="zh-TW" altLang="en-US" dirty="0">
                <a:latin typeface="+mj-ea"/>
                <a:ea typeface="+mj-ea"/>
              </a:rPr>
              <a:t>（四） 學術性或實用性價值。</a:t>
            </a:r>
          </a:p>
          <a:p>
            <a:pPr marL="0" indent="0">
              <a:buNone/>
            </a:pPr>
            <a:r>
              <a:rPr lang="zh-TW" altLang="en-US" dirty="0">
                <a:latin typeface="+mj-ea"/>
                <a:ea typeface="+mj-ea"/>
              </a:rPr>
              <a:t>（五） 表達能力及生動程度。</a:t>
            </a:r>
          </a:p>
          <a:p>
            <a:pPr marL="0" indent="0">
              <a:buNone/>
            </a:pPr>
            <a:r>
              <a:rPr lang="zh-TW" altLang="en-US" dirty="0">
                <a:latin typeface="+mj-ea"/>
                <a:ea typeface="+mj-ea"/>
              </a:rPr>
              <a:t>（六） 主題與教材之相關性</a:t>
            </a:r>
            <a:r>
              <a:rPr lang="zh-TW" altLang="en-US" dirty="0" smtClean="0">
                <a:latin typeface="+mj-ea"/>
                <a:ea typeface="+mj-ea"/>
              </a:rPr>
              <a:t>。</a:t>
            </a:r>
            <a:endParaRPr lang="zh-TW" altLang="en-US" dirty="0">
              <a:latin typeface="+mj-ea"/>
              <a:ea typeface="+mj-ea"/>
            </a:endParaRPr>
          </a:p>
        </p:txBody>
      </p:sp>
    </p:spTree>
    <p:extLst>
      <p:ext uri="{BB962C8B-B14F-4D97-AF65-F5344CB8AC3E}">
        <p14:creationId xmlns:p14="http://schemas.microsoft.com/office/powerpoint/2010/main" val="17196541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04800" y="136052"/>
            <a:ext cx="8520545" cy="1143000"/>
          </a:xfrm>
        </p:spPr>
        <p:txBody>
          <a:bodyPr>
            <a:noAutofit/>
          </a:bodyPr>
          <a:lstStyle/>
          <a:p>
            <a:r>
              <a:rPr lang="en-US" altLang="zh-TW" sz="4000" dirty="0"/>
              <a:t>【</a:t>
            </a:r>
            <a:r>
              <a:rPr lang="zh-TW" altLang="en-US" sz="4000" dirty="0"/>
              <a:t>附件十三</a:t>
            </a:r>
            <a:r>
              <a:rPr lang="en-US" altLang="zh-TW" sz="4000" dirty="0" smtClean="0"/>
              <a:t>】</a:t>
            </a:r>
            <a:r>
              <a:rPr lang="zh-TW" altLang="en-US" sz="4000" dirty="0" smtClean="0"/>
              <a:t>參展</a:t>
            </a:r>
            <a:r>
              <a:rPr lang="zh-TW" altLang="en-US" sz="4000" dirty="0"/>
              <a:t>作品評審基準（</a:t>
            </a:r>
            <a:r>
              <a:rPr lang="en-US" altLang="zh-TW" sz="4000" dirty="0" smtClean="0"/>
              <a:t>P.37</a:t>
            </a:r>
            <a:r>
              <a:rPr lang="zh-TW" altLang="en-US" sz="4000" dirty="0" smtClean="0"/>
              <a:t>）</a:t>
            </a:r>
            <a:endParaRPr lang="zh-TW" altLang="en-US" sz="4000" dirty="0"/>
          </a:p>
        </p:txBody>
      </p:sp>
      <p:sp>
        <p:nvSpPr>
          <p:cNvPr id="3" name="內容版面配置區 2"/>
          <p:cNvSpPr>
            <a:spLocks noGrp="1"/>
          </p:cNvSpPr>
          <p:nvPr>
            <p:ph idx="1"/>
          </p:nvPr>
        </p:nvSpPr>
        <p:spPr>
          <a:xfrm>
            <a:off x="457200" y="1279052"/>
            <a:ext cx="8229600" cy="5045548"/>
          </a:xfrm>
        </p:spPr>
        <p:txBody>
          <a:bodyPr>
            <a:normAutofit fontScale="85000" lnSpcReduction="20000"/>
          </a:bodyPr>
          <a:lstStyle/>
          <a:p>
            <a:pPr marL="0" indent="0">
              <a:buNone/>
            </a:pPr>
            <a:r>
              <a:rPr lang="zh-TW" altLang="en-US" dirty="0">
                <a:latin typeface="+mj-ea"/>
                <a:ea typeface="+mj-ea"/>
              </a:rPr>
              <a:t>壹、參展作品評審基準</a:t>
            </a:r>
            <a:r>
              <a:rPr lang="zh-TW" altLang="en-US" dirty="0" smtClean="0">
                <a:latin typeface="+mj-ea"/>
                <a:ea typeface="+mj-ea"/>
              </a:rPr>
              <a:t>：</a:t>
            </a:r>
            <a:endParaRPr lang="en-US" altLang="zh-TW" dirty="0" smtClean="0">
              <a:latin typeface="+mj-ea"/>
              <a:ea typeface="+mj-ea"/>
            </a:endParaRPr>
          </a:p>
          <a:p>
            <a:pPr marL="0" indent="0">
              <a:buNone/>
            </a:pPr>
            <a:r>
              <a:rPr lang="zh-TW" altLang="en-US" b="1" dirty="0" smtClean="0">
                <a:solidFill>
                  <a:srgbClr val="7030A0"/>
                </a:solidFill>
                <a:latin typeface="+mj-ea"/>
                <a:ea typeface="+mj-ea"/>
              </a:rPr>
              <a:t>一、實用</a:t>
            </a:r>
            <a:r>
              <a:rPr lang="zh-TW" altLang="en-US" b="1" dirty="0">
                <a:solidFill>
                  <a:srgbClr val="7030A0"/>
                </a:solidFill>
                <a:latin typeface="+mj-ea"/>
                <a:ea typeface="+mj-ea"/>
              </a:rPr>
              <a:t>價值與創意</a:t>
            </a:r>
            <a:r>
              <a:rPr lang="en-US" altLang="zh-TW" b="1" dirty="0">
                <a:solidFill>
                  <a:srgbClr val="7030A0"/>
                </a:solidFill>
                <a:latin typeface="+mj-ea"/>
                <a:ea typeface="+mj-ea"/>
              </a:rPr>
              <a:t>(40</a:t>
            </a:r>
            <a:r>
              <a:rPr lang="en-US" altLang="zh-TW" b="1" dirty="0" smtClean="0">
                <a:solidFill>
                  <a:srgbClr val="7030A0"/>
                </a:solidFill>
                <a:latin typeface="+mj-ea"/>
                <a:ea typeface="+mj-ea"/>
              </a:rPr>
              <a:t>%)</a:t>
            </a:r>
            <a:endParaRPr lang="zh-TW" altLang="en-US" b="1" dirty="0">
              <a:solidFill>
                <a:srgbClr val="7030A0"/>
              </a:solidFill>
              <a:latin typeface="+mj-ea"/>
              <a:ea typeface="+mj-ea"/>
            </a:endParaRPr>
          </a:p>
          <a:p>
            <a:pPr marL="0" indent="0">
              <a:buNone/>
            </a:pPr>
            <a:r>
              <a:rPr lang="zh-TW" altLang="en-US" b="1" dirty="0">
                <a:solidFill>
                  <a:srgbClr val="7030A0"/>
                </a:solidFill>
                <a:latin typeface="+mj-ea"/>
                <a:ea typeface="+mj-ea"/>
              </a:rPr>
              <a:t>二、參展作品之符合性</a:t>
            </a:r>
            <a:r>
              <a:rPr lang="en-US" altLang="zh-TW" b="1" dirty="0">
                <a:solidFill>
                  <a:srgbClr val="7030A0"/>
                </a:solidFill>
                <a:latin typeface="+mj-ea"/>
                <a:ea typeface="+mj-ea"/>
              </a:rPr>
              <a:t>(20</a:t>
            </a:r>
            <a:r>
              <a:rPr lang="en-US" altLang="zh-TW" b="1" dirty="0" smtClean="0">
                <a:solidFill>
                  <a:srgbClr val="7030A0"/>
                </a:solidFill>
                <a:latin typeface="+mj-ea"/>
                <a:ea typeface="+mj-ea"/>
              </a:rPr>
              <a:t>%)</a:t>
            </a:r>
          </a:p>
          <a:p>
            <a:pPr marL="0" indent="0">
              <a:buNone/>
            </a:pPr>
            <a:r>
              <a:rPr lang="zh-TW" altLang="en-US" b="1" dirty="0" smtClean="0">
                <a:solidFill>
                  <a:srgbClr val="7030A0"/>
                </a:solidFill>
                <a:latin typeface="+mj-ea"/>
                <a:ea typeface="+mj-ea"/>
              </a:rPr>
              <a:t>三</a:t>
            </a:r>
            <a:r>
              <a:rPr lang="zh-TW" altLang="en-US" b="1" dirty="0">
                <a:solidFill>
                  <a:srgbClr val="7030A0"/>
                </a:solidFill>
                <a:latin typeface="+mj-ea"/>
                <a:ea typeface="+mj-ea"/>
              </a:rPr>
              <a:t>、科學方法之適切</a:t>
            </a:r>
            <a:r>
              <a:rPr lang="zh-TW" altLang="en-US" b="1" dirty="0" smtClean="0">
                <a:solidFill>
                  <a:srgbClr val="7030A0"/>
                </a:solidFill>
                <a:latin typeface="+mj-ea"/>
                <a:ea typeface="+mj-ea"/>
              </a:rPr>
              <a:t>性</a:t>
            </a:r>
            <a:r>
              <a:rPr lang="en-US" altLang="zh-TW" b="1" dirty="0" smtClean="0">
                <a:solidFill>
                  <a:srgbClr val="7030A0"/>
                </a:solidFill>
                <a:latin typeface="+mj-ea"/>
                <a:ea typeface="+mj-ea"/>
              </a:rPr>
              <a:t>(20%)</a:t>
            </a:r>
            <a:endParaRPr lang="zh-TW" altLang="en-US" b="1" dirty="0" smtClean="0">
              <a:solidFill>
                <a:srgbClr val="7030A0"/>
              </a:solidFill>
              <a:latin typeface="+mj-ea"/>
              <a:ea typeface="+mj-ea"/>
            </a:endParaRPr>
          </a:p>
          <a:p>
            <a:pPr marL="0" indent="0">
              <a:buNone/>
            </a:pPr>
            <a:r>
              <a:rPr lang="zh-TW" altLang="en-US" b="1" dirty="0" smtClean="0">
                <a:solidFill>
                  <a:srgbClr val="7030A0"/>
                </a:solidFill>
                <a:latin typeface="+mj-ea"/>
                <a:ea typeface="+mj-ea"/>
              </a:rPr>
              <a:t>四、表達能力及操作技能</a:t>
            </a:r>
            <a:r>
              <a:rPr lang="en-US" altLang="zh-TW" b="1" dirty="0" smtClean="0">
                <a:solidFill>
                  <a:srgbClr val="7030A0"/>
                </a:solidFill>
                <a:latin typeface="+mj-ea"/>
                <a:ea typeface="+mj-ea"/>
              </a:rPr>
              <a:t>(20%)</a:t>
            </a:r>
          </a:p>
          <a:p>
            <a:pPr marL="0" indent="0">
              <a:buNone/>
            </a:pPr>
            <a:r>
              <a:rPr lang="zh-TW" altLang="en-US" dirty="0">
                <a:latin typeface="+mj-ea"/>
                <a:ea typeface="+mj-ea"/>
              </a:rPr>
              <a:t>貳、附註：</a:t>
            </a:r>
          </a:p>
          <a:p>
            <a:pPr marL="0" indent="0">
              <a:buNone/>
            </a:pPr>
            <a:r>
              <a:rPr lang="zh-TW" altLang="en-US" dirty="0">
                <a:latin typeface="+mj-ea"/>
                <a:ea typeface="+mj-ea"/>
              </a:rPr>
              <a:t>一、上列參展作品評審基準得於評審會議中討論，酌予修訂。</a:t>
            </a:r>
          </a:p>
          <a:p>
            <a:pPr marL="0" indent="0">
              <a:buNone/>
            </a:pPr>
            <a:r>
              <a:rPr lang="zh-TW" altLang="en-US" dirty="0">
                <a:latin typeface="+mj-ea"/>
                <a:ea typeface="+mj-ea"/>
              </a:rPr>
              <a:t>二、參展作品依評審基準辦理初審與複審，</a:t>
            </a:r>
            <a:r>
              <a:rPr lang="zh-TW" altLang="en-US" b="1" dirty="0">
                <a:solidFill>
                  <a:srgbClr val="FF0000"/>
                </a:solidFill>
                <a:latin typeface="+mj-ea"/>
                <a:ea typeface="+mj-ea"/>
              </a:rPr>
              <a:t>以複審成績為準</a:t>
            </a:r>
            <a:r>
              <a:rPr lang="zh-TW" altLang="en-US" dirty="0">
                <a:latin typeface="+mj-ea"/>
                <a:ea typeface="+mj-ea"/>
              </a:rPr>
              <a:t>，公告得獎名單，並辦理獎勵。</a:t>
            </a:r>
          </a:p>
          <a:p>
            <a:pPr marL="0" indent="0">
              <a:buNone/>
            </a:pPr>
            <a:r>
              <a:rPr lang="zh-TW" altLang="en-US" dirty="0">
                <a:latin typeface="+mj-ea"/>
                <a:ea typeface="+mj-ea"/>
              </a:rPr>
              <a:t>三、評審期間每件作品之作者（限列名者），</a:t>
            </a:r>
            <a:r>
              <a:rPr lang="zh-TW" altLang="en-US" b="1" dirty="0">
                <a:solidFill>
                  <a:srgbClr val="FF0000"/>
                </a:solidFill>
                <a:latin typeface="+mj-ea"/>
                <a:ea typeface="+mj-ea"/>
              </a:rPr>
              <a:t>均應穿著競賽制服並配戴作者證，在場說明、解釋、操作，並回答評審委員所提之問題。每件作品評審時間為</a:t>
            </a:r>
            <a:r>
              <a:rPr lang="en-US" altLang="zh-TW" b="1" dirty="0">
                <a:solidFill>
                  <a:srgbClr val="FF0000"/>
                </a:solidFill>
                <a:latin typeface="+mj-ea"/>
                <a:ea typeface="+mj-ea"/>
              </a:rPr>
              <a:t>9</a:t>
            </a:r>
            <a:r>
              <a:rPr lang="zh-TW" altLang="en-US" b="1" dirty="0">
                <a:solidFill>
                  <a:srgbClr val="FF0000"/>
                </a:solidFill>
                <a:latin typeface="+mj-ea"/>
                <a:ea typeface="+mj-ea"/>
              </a:rPr>
              <a:t>到</a:t>
            </a:r>
            <a:r>
              <a:rPr lang="en-US" altLang="zh-TW" b="1" dirty="0">
                <a:solidFill>
                  <a:srgbClr val="FF0000"/>
                </a:solidFill>
                <a:latin typeface="+mj-ea"/>
                <a:ea typeface="+mj-ea"/>
              </a:rPr>
              <a:t>12</a:t>
            </a:r>
            <a:r>
              <a:rPr lang="zh-TW" altLang="en-US" b="1" dirty="0">
                <a:solidFill>
                  <a:srgbClr val="FF0000"/>
                </a:solidFill>
                <a:latin typeface="+mj-ea"/>
                <a:ea typeface="+mj-ea"/>
              </a:rPr>
              <a:t>分鐘。</a:t>
            </a:r>
          </a:p>
          <a:p>
            <a:pPr marL="0" indent="0">
              <a:buNone/>
            </a:pPr>
            <a:r>
              <a:rPr lang="zh-TW" altLang="en-US" dirty="0">
                <a:latin typeface="+mj-ea"/>
                <a:ea typeface="+mj-ea"/>
              </a:rPr>
              <a:t>四、</a:t>
            </a:r>
            <a:r>
              <a:rPr lang="zh-TW" altLang="en-US" b="1" dirty="0">
                <a:solidFill>
                  <a:srgbClr val="FF0000"/>
                </a:solidFill>
                <a:latin typeface="+mj-ea"/>
                <a:ea typeface="+mj-ea"/>
              </a:rPr>
              <a:t>參展作品全冊請勿出現校名、作者、校長及指導老師姓名等，並且照片中不得出現作者或指導教師之臉部</a:t>
            </a:r>
            <a:r>
              <a:rPr lang="zh-TW" altLang="en-US" dirty="0">
                <a:latin typeface="+mj-ea"/>
                <a:ea typeface="+mj-ea"/>
              </a:rPr>
              <a:t>，俾使公平客觀之評審</a:t>
            </a:r>
            <a:r>
              <a:rPr lang="zh-TW" altLang="en-US" dirty="0" smtClean="0">
                <a:latin typeface="+mj-ea"/>
                <a:ea typeface="+mj-ea"/>
              </a:rPr>
              <a:t>。</a:t>
            </a:r>
            <a:endParaRPr lang="zh-TW" altLang="en-US" dirty="0">
              <a:latin typeface="+mj-ea"/>
              <a:ea typeface="+mj-ea"/>
            </a:endParaRPr>
          </a:p>
        </p:txBody>
      </p:sp>
    </p:spTree>
    <p:extLst>
      <p:ext uri="{BB962C8B-B14F-4D97-AF65-F5344CB8AC3E}">
        <p14:creationId xmlns:p14="http://schemas.microsoft.com/office/powerpoint/2010/main" val="1528683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36052"/>
            <a:ext cx="8229600" cy="1143000"/>
          </a:xfrm>
        </p:spPr>
        <p:txBody>
          <a:bodyPr>
            <a:normAutofit/>
          </a:bodyPr>
          <a:lstStyle/>
          <a:p>
            <a:r>
              <a:rPr lang="zh-TW" altLang="en-US" sz="4400" dirty="0"/>
              <a:t>頒獎</a:t>
            </a:r>
            <a:r>
              <a:rPr lang="zh-TW" altLang="en-US" sz="4400" dirty="0" smtClean="0"/>
              <a:t>典禮</a:t>
            </a:r>
            <a:r>
              <a:rPr lang="zh-TW" altLang="en-US" sz="4400" dirty="0">
                <a:latin typeface="新細明體" panose="02020500000000000000" pitchFamily="18" charset="-120"/>
                <a:ea typeface="新細明體" panose="02020500000000000000" pitchFamily="18" charset="-120"/>
              </a:rPr>
              <a:t>、</a:t>
            </a:r>
            <a:r>
              <a:rPr lang="zh-TW" altLang="en-US" sz="4400" dirty="0">
                <a:latin typeface="+mj-ea"/>
              </a:rPr>
              <a:t>展覽、拆件（</a:t>
            </a:r>
            <a:r>
              <a:rPr lang="en-US" altLang="zh-TW" sz="4400" dirty="0">
                <a:latin typeface="+mj-ea"/>
              </a:rPr>
              <a:t>P.13</a:t>
            </a:r>
            <a:r>
              <a:rPr lang="zh-TW" altLang="en-US" sz="4400" dirty="0">
                <a:latin typeface="+mj-ea"/>
              </a:rPr>
              <a:t>）</a:t>
            </a:r>
          </a:p>
        </p:txBody>
      </p:sp>
      <p:sp>
        <p:nvSpPr>
          <p:cNvPr id="3" name="內容版面配置區 2"/>
          <p:cNvSpPr>
            <a:spLocks noGrp="1"/>
          </p:cNvSpPr>
          <p:nvPr>
            <p:ph idx="1"/>
          </p:nvPr>
        </p:nvSpPr>
        <p:spPr>
          <a:xfrm>
            <a:off x="457200" y="1399309"/>
            <a:ext cx="8229600" cy="4925291"/>
          </a:xfrm>
        </p:spPr>
        <p:txBody>
          <a:bodyPr>
            <a:normAutofit/>
          </a:bodyPr>
          <a:lstStyle/>
          <a:p>
            <a:pPr marL="0" indent="0">
              <a:buNone/>
            </a:pPr>
            <a:r>
              <a:rPr lang="zh-TW" altLang="en-US" sz="2800" dirty="0">
                <a:latin typeface="+mj-ea"/>
                <a:ea typeface="+mj-ea"/>
              </a:rPr>
              <a:t>六、</a:t>
            </a:r>
            <a:r>
              <a:rPr lang="zh-TW" altLang="en-US" sz="2800" b="1" dirty="0">
                <a:solidFill>
                  <a:srgbClr val="7030A0"/>
                </a:solidFill>
                <a:latin typeface="+mj-ea"/>
                <a:ea typeface="+mj-ea"/>
              </a:rPr>
              <a:t>頒獎典禮</a:t>
            </a:r>
            <a:r>
              <a:rPr lang="zh-TW" altLang="en-US" sz="2800" dirty="0">
                <a:latin typeface="+mj-ea"/>
                <a:ea typeface="+mj-ea"/>
              </a:rPr>
              <a:t>日期及地點</a:t>
            </a:r>
          </a:p>
          <a:p>
            <a:pPr marL="0" indent="0">
              <a:buNone/>
            </a:pPr>
            <a:r>
              <a:rPr lang="zh-TW" altLang="en-US" sz="2800" dirty="0">
                <a:latin typeface="+mj-ea"/>
                <a:ea typeface="+mj-ea"/>
              </a:rPr>
              <a:t> </a:t>
            </a:r>
            <a:r>
              <a:rPr lang="en-US" altLang="zh-TW" sz="2800" b="1" dirty="0">
                <a:solidFill>
                  <a:srgbClr val="FF0000"/>
                </a:solidFill>
                <a:latin typeface="+mj-ea"/>
                <a:ea typeface="+mj-ea"/>
              </a:rPr>
              <a:t>106</a:t>
            </a:r>
            <a:r>
              <a:rPr lang="zh-TW" altLang="en-US" sz="2800" b="1" dirty="0">
                <a:solidFill>
                  <a:srgbClr val="FF0000"/>
                </a:solidFill>
                <a:latin typeface="+mj-ea"/>
                <a:ea typeface="+mj-ea"/>
              </a:rPr>
              <a:t>年</a:t>
            </a:r>
            <a:r>
              <a:rPr lang="en-US" altLang="zh-TW" sz="2800" b="1" dirty="0">
                <a:solidFill>
                  <a:srgbClr val="FF0000"/>
                </a:solidFill>
                <a:latin typeface="+mj-ea"/>
                <a:ea typeface="+mj-ea"/>
              </a:rPr>
              <a:t>5</a:t>
            </a:r>
            <a:r>
              <a:rPr lang="zh-TW" altLang="en-US" sz="2800" b="1" dirty="0">
                <a:solidFill>
                  <a:srgbClr val="FF0000"/>
                </a:solidFill>
                <a:latin typeface="+mj-ea"/>
                <a:ea typeface="+mj-ea"/>
              </a:rPr>
              <a:t>月</a:t>
            </a:r>
            <a:r>
              <a:rPr lang="en-US" altLang="zh-TW" sz="2800" b="1" dirty="0">
                <a:solidFill>
                  <a:srgbClr val="FF0000"/>
                </a:solidFill>
                <a:latin typeface="+mj-ea"/>
                <a:ea typeface="+mj-ea"/>
              </a:rPr>
              <a:t>6</a:t>
            </a:r>
            <a:r>
              <a:rPr lang="zh-TW" altLang="en-US" sz="2800" b="1" dirty="0">
                <a:solidFill>
                  <a:srgbClr val="FF0000"/>
                </a:solidFill>
                <a:latin typeface="+mj-ea"/>
                <a:ea typeface="+mj-ea"/>
              </a:rPr>
              <a:t>日（星期六）</a:t>
            </a:r>
            <a:r>
              <a:rPr lang="en-US" altLang="zh-TW" sz="2800" b="1" dirty="0">
                <a:solidFill>
                  <a:srgbClr val="FF0000"/>
                </a:solidFill>
                <a:latin typeface="+mj-ea"/>
                <a:ea typeface="+mj-ea"/>
              </a:rPr>
              <a:t>09</a:t>
            </a:r>
            <a:r>
              <a:rPr lang="zh-TW" altLang="en-US" sz="2800" b="1" dirty="0">
                <a:solidFill>
                  <a:srgbClr val="FF0000"/>
                </a:solidFill>
                <a:latin typeface="+mj-ea"/>
                <a:ea typeface="+mj-ea"/>
              </a:rPr>
              <a:t>：</a:t>
            </a:r>
            <a:r>
              <a:rPr lang="en-US" altLang="zh-TW" sz="2800" b="1" dirty="0">
                <a:solidFill>
                  <a:srgbClr val="FF0000"/>
                </a:solidFill>
                <a:latin typeface="+mj-ea"/>
                <a:ea typeface="+mj-ea"/>
              </a:rPr>
              <a:t>00</a:t>
            </a:r>
            <a:r>
              <a:rPr lang="zh-TW" altLang="en-US" sz="2800" b="1" dirty="0">
                <a:solidFill>
                  <a:srgbClr val="FF0000"/>
                </a:solidFill>
                <a:latin typeface="+mj-ea"/>
                <a:ea typeface="+mj-ea"/>
              </a:rPr>
              <a:t>至</a:t>
            </a:r>
            <a:r>
              <a:rPr lang="en-US" altLang="zh-TW" sz="2800" b="1" dirty="0">
                <a:solidFill>
                  <a:srgbClr val="FF0000"/>
                </a:solidFill>
                <a:latin typeface="+mj-ea"/>
                <a:ea typeface="+mj-ea"/>
              </a:rPr>
              <a:t>12</a:t>
            </a:r>
            <a:r>
              <a:rPr lang="zh-TW" altLang="en-US" sz="2800" b="1" dirty="0">
                <a:solidFill>
                  <a:srgbClr val="FF0000"/>
                </a:solidFill>
                <a:latin typeface="+mj-ea"/>
                <a:ea typeface="+mj-ea"/>
              </a:rPr>
              <a:t>：</a:t>
            </a:r>
            <a:r>
              <a:rPr lang="en-US" altLang="zh-TW" sz="2800" b="1" dirty="0">
                <a:solidFill>
                  <a:srgbClr val="FF0000"/>
                </a:solidFill>
                <a:latin typeface="+mj-ea"/>
                <a:ea typeface="+mj-ea"/>
              </a:rPr>
              <a:t>00</a:t>
            </a:r>
            <a:r>
              <a:rPr lang="zh-TW" altLang="en-US" sz="2800" b="1" dirty="0">
                <a:solidFill>
                  <a:srgbClr val="FF0000"/>
                </a:solidFill>
                <a:latin typeface="+mj-ea"/>
                <a:ea typeface="+mj-ea"/>
              </a:rPr>
              <a:t>假石牌國中活動中心</a:t>
            </a:r>
            <a:r>
              <a:rPr lang="en-US" altLang="zh-TW" sz="2800" b="1" dirty="0">
                <a:solidFill>
                  <a:srgbClr val="FF0000"/>
                </a:solidFill>
                <a:latin typeface="+mj-ea"/>
                <a:ea typeface="+mj-ea"/>
              </a:rPr>
              <a:t>3</a:t>
            </a:r>
            <a:r>
              <a:rPr lang="zh-TW" altLang="en-US" sz="2800" b="1" dirty="0">
                <a:solidFill>
                  <a:srgbClr val="FF0000"/>
                </a:solidFill>
                <a:latin typeface="+mj-ea"/>
                <a:ea typeface="+mj-ea"/>
              </a:rPr>
              <a:t>樓舉行</a:t>
            </a:r>
            <a:r>
              <a:rPr lang="zh-TW" altLang="en-US" sz="2800" dirty="0">
                <a:latin typeface="+mj-ea"/>
                <a:ea typeface="+mj-ea"/>
              </a:rPr>
              <a:t>。</a:t>
            </a:r>
          </a:p>
          <a:p>
            <a:pPr marL="0" indent="0">
              <a:buNone/>
            </a:pPr>
            <a:r>
              <a:rPr lang="zh-TW" altLang="en-US" sz="2800" dirty="0">
                <a:latin typeface="+mj-ea"/>
                <a:ea typeface="+mj-ea"/>
              </a:rPr>
              <a:t>七、</a:t>
            </a:r>
            <a:r>
              <a:rPr lang="zh-TW" altLang="en-US" sz="2800" b="1" dirty="0">
                <a:solidFill>
                  <a:srgbClr val="7030A0"/>
                </a:solidFill>
                <a:latin typeface="+mj-ea"/>
                <a:ea typeface="+mj-ea"/>
              </a:rPr>
              <a:t>展覽</a:t>
            </a:r>
            <a:r>
              <a:rPr lang="zh-TW" altLang="en-US" sz="2800" dirty="0">
                <a:latin typeface="+mj-ea"/>
                <a:ea typeface="+mj-ea"/>
              </a:rPr>
              <a:t>日期及地點</a:t>
            </a:r>
          </a:p>
          <a:p>
            <a:pPr marL="0" indent="0">
              <a:buNone/>
            </a:pPr>
            <a:r>
              <a:rPr lang="en-US" altLang="zh-TW" sz="2800" b="1" dirty="0">
                <a:solidFill>
                  <a:srgbClr val="FF0000"/>
                </a:solidFill>
                <a:latin typeface="+mj-ea"/>
                <a:ea typeface="+mj-ea"/>
              </a:rPr>
              <a:t>106</a:t>
            </a:r>
            <a:r>
              <a:rPr lang="zh-TW" altLang="en-US" sz="2800" b="1" dirty="0">
                <a:solidFill>
                  <a:srgbClr val="FF0000"/>
                </a:solidFill>
                <a:latin typeface="+mj-ea"/>
                <a:ea typeface="+mj-ea"/>
              </a:rPr>
              <a:t>年</a:t>
            </a:r>
            <a:r>
              <a:rPr lang="en-US" altLang="zh-TW" sz="2800" b="1" dirty="0">
                <a:solidFill>
                  <a:srgbClr val="FF0000"/>
                </a:solidFill>
                <a:latin typeface="+mj-ea"/>
                <a:ea typeface="+mj-ea"/>
              </a:rPr>
              <a:t>4</a:t>
            </a:r>
            <a:r>
              <a:rPr lang="zh-TW" altLang="en-US" sz="2800" b="1" dirty="0">
                <a:solidFill>
                  <a:srgbClr val="FF0000"/>
                </a:solidFill>
                <a:latin typeface="+mj-ea"/>
                <a:ea typeface="+mj-ea"/>
              </a:rPr>
              <a:t>月</a:t>
            </a:r>
            <a:r>
              <a:rPr lang="en-US" altLang="zh-TW" sz="2800" b="1" dirty="0">
                <a:solidFill>
                  <a:srgbClr val="FF0000"/>
                </a:solidFill>
                <a:latin typeface="+mj-ea"/>
                <a:ea typeface="+mj-ea"/>
              </a:rPr>
              <a:t>29</a:t>
            </a:r>
            <a:r>
              <a:rPr lang="zh-TW" altLang="en-US" sz="2800" b="1" dirty="0">
                <a:solidFill>
                  <a:srgbClr val="FF0000"/>
                </a:solidFill>
                <a:latin typeface="+mj-ea"/>
                <a:ea typeface="+mj-ea"/>
              </a:rPr>
              <a:t>日（星期六）至</a:t>
            </a:r>
            <a:r>
              <a:rPr lang="en-US" altLang="zh-TW" sz="2800" b="1" dirty="0">
                <a:solidFill>
                  <a:srgbClr val="FF0000"/>
                </a:solidFill>
                <a:latin typeface="+mj-ea"/>
                <a:ea typeface="+mj-ea"/>
              </a:rPr>
              <a:t>5</a:t>
            </a:r>
            <a:r>
              <a:rPr lang="zh-TW" altLang="en-US" sz="2800" b="1" dirty="0">
                <a:solidFill>
                  <a:srgbClr val="FF0000"/>
                </a:solidFill>
                <a:latin typeface="+mj-ea"/>
                <a:ea typeface="+mj-ea"/>
              </a:rPr>
              <a:t>月</a:t>
            </a:r>
            <a:r>
              <a:rPr lang="en-US" altLang="zh-TW" sz="2800" b="1" dirty="0">
                <a:solidFill>
                  <a:srgbClr val="FF0000"/>
                </a:solidFill>
                <a:latin typeface="+mj-ea"/>
                <a:ea typeface="+mj-ea"/>
              </a:rPr>
              <a:t>2</a:t>
            </a:r>
            <a:r>
              <a:rPr lang="zh-TW" altLang="en-US" sz="2800" b="1" dirty="0">
                <a:solidFill>
                  <a:srgbClr val="FF0000"/>
                </a:solidFill>
                <a:latin typeface="+mj-ea"/>
                <a:ea typeface="+mj-ea"/>
              </a:rPr>
              <a:t>日（星期二）每日</a:t>
            </a:r>
            <a:r>
              <a:rPr lang="en-US" altLang="zh-TW" sz="2800" b="1" dirty="0">
                <a:solidFill>
                  <a:srgbClr val="FF0000"/>
                </a:solidFill>
                <a:latin typeface="+mj-ea"/>
                <a:ea typeface="+mj-ea"/>
              </a:rPr>
              <a:t>09</a:t>
            </a:r>
            <a:r>
              <a:rPr lang="zh-TW" altLang="en-US" sz="2800" b="1" dirty="0">
                <a:solidFill>
                  <a:srgbClr val="FF0000"/>
                </a:solidFill>
                <a:latin typeface="+mj-ea"/>
                <a:ea typeface="+mj-ea"/>
              </a:rPr>
              <a:t>：</a:t>
            </a:r>
            <a:r>
              <a:rPr lang="en-US" altLang="zh-TW" sz="2800" b="1" dirty="0">
                <a:solidFill>
                  <a:srgbClr val="FF0000"/>
                </a:solidFill>
                <a:latin typeface="+mj-ea"/>
                <a:ea typeface="+mj-ea"/>
              </a:rPr>
              <a:t>00</a:t>
            </a:r>
            <a:r>
              <a:rPr lang="zh-TW" altLang="en-US" sz="2800" b="1" dirty="0">
                <a:solidFill>
                  <a:srgbClr val="FF0000"/>
                </a:solidFill>
                <a:latin typeface="+mj-ea"/>
                <a:ea typeface="+mj-ea"/>
              </a:rPr>
              <a:t>至</a:t>
            </a:r>
            <a:r>
              <a:rPr lang="en-US" altLang="zh-TW" sz="2800" b="1" dirty="0">
                <a:solidFill>
                  <a:srgbClr val="FF0000"/>
                </a:solidFill>
                <a:latin typeface="+mj-ea"/>
                <a:ea typeface="+mj-ea"/>
              </a:rPr>
              <a:t>16</a:t>
            </a:r>
            <a:r>
              <a:rPr lang="zh-TW" altLang="en-US" sz="2800" b="1" dirty="0">
                <a:solidFill>
                  <a:srgbClr val="FF0000"/>
                </a:solidFill>
                <a:latin typeface="+mj-ea"/>
                <a:ea typeface="+mj-ea"/>
              </a:rPr>
              <a:t>：</a:t>
            </a:r>
            <a:r>
              <a:rPr lang="en-US" altLang="zh-TW" sz="2800" b="1" dirty="0">
                <a:solidFill>
                  <a:srgbClr val="FF0000"/>
                </a:solidFill>
                <a:latin typeface="+mj-ea"/>
                <a:ea typeface="+mj-ea"/>
              </a:rPr>
              <a:t>00</a:t>
            </a:r>
            <a:r>
              <a:rPr lang="zh-TW" altLang="en-US" sz="2800" dirty="0">
                <a:latin typeface="+mj-ea"/>
                <a:ea typeface="+mj-ea"/>
              </a:rPr>
              <a:t>假石牌國中活動中心</a:t>
            </a:r>
            <a:r>
              <a:rPr lang="en-US" altLang="zh-TW" sz="2800" dirty="0">
                <a:latin typeface="+mj-ea"/>
                <a:ea typeface="+mj-ea"/>
              </a:rPr>
              <a:t>3</a:t>
            </a:r>
            <a:r>
              <a:rPr lang="zh-TW" altLang="en-US" sz="2800" dirty="0">
                <a:latin typeface="+mj-ea"/>
                <a:ea typeface="+mj-ea"/>
              </a:rPr>
              <a:t>樓展出。</a:t>
            </a:r>
          </a:p>
          <a:p>
            <a:pPr marL="0" indent="0">
              <a:buNone/>
            </a:pPr>
            <a:r>
              <a:rPr lang="zh-TW" altLang="en-US" sz="2800" dirty="0">
                <a:latin typeface="+mj-ea"/>
                <a:ea typeface="+mj-ea"/>
              </a:rPr>
              <a:t>八、參展作品</a:t>
            </a:r>
            <a:r>
              <a:rPr lang="zh-TW" altLang="en-US" sz="2800" b="1" dirty="0">
                <a:solidFill>
                  <a:srgbClr val="7030A0"/>
                </a:solidFill>
                <a:latin typeface="+mj-ea"/>
                <a:ea typeface="+mj-ea"/>
              </a:rPr>
              <a:t>拆件</a:t>
            </a:r>
            <a:r>
              <a:rPr lang="zh-TW" altLang="en-US" sz="2800" dirty="0">
                <a:latin typeface="+mj-ea"/>
                <a:ea typeface="+mj-ea"/>
              </a:rPr>
              <a:t>日期</a:t>
            </a:r>
          </a:p>
          <a:p>
            <a:pPr marL="0" indent="0">
              <a:buNone/>
            </a:pPr>
            <a:r>
              <a:rPr lang="zh-TW" altLang="en-US" sz="2800" dirty="0">
                <a:latin typeface="+mj-ea"/>
                <a:ea typeface="+mj-ea"/>
              </a:rPr>
              <a:t>所有參展學校皆於</a:t>
            </a:r>
            <a:r>
              <a:rPr lang="en-US" altLang="zh-TW" sz="2800" b="1" dirty="0">
                <a:solidFill>
                  <a:srgbClr val="FF0000"/>
                </a:solidFill>
                <a:latin typeface="+mj-ea"/>
                <a:ea typeface="+mj-ea"/>
              </a:rPr>
              <a:t>106</a:t>
            </a:r>
            <a:r>
              <a:rPr lang="zh-TW" altLang="en-US" sz="2800" b="1" dirty="0">
                <a:solidFill>
                  <a:srgbClr val="FF0000"/>
                </a:solidFill>
                <a:latin typeface="+mj-ea"/>
                <a:ea typeface="+mj-ea"/>
              </a:rPr>
              <a:t>年</a:t>
            </a:r>
            <a:r>
              <a:rPr lang="en-US" altLang="zh-TW" sz="2800" b="1" dirty="0">
                <a:solidFill>
                  <a:srgbClr val="FF0000"/>
                </a:solidFill>
                <a:latin typeface="+mj-ea"/>
                <a:ea typeface="+mj-ea"/>
              </a:rPr>
              <a:t>5</a:t>
            </a:r>
            <a:r>
              <a:rPr lang="zh-TW" altLang="en-US" sz="2800" b="1" dirty="0">
                <a:solidFill>
                  <a:srgbClr val="FF0000"/>
                </a:solidFill>
                <a:latin typeface="+mj-ea"/>
                <a:ea typeface="+mj-ea"/>
              </a:rPr>
              <a:t>月</a:t>
            </a:r>
            <a:r>
              <a:rPr lang="en-US" altLang="zh-TW" sz="2800" b="1" dirty="0">
                <a:solidFill>
                  <a:srgbClr val="FF0000"/>
                </a:solidFill>
                <a:latin typeface="+mj-ea"/>
                <a:ea typeface="+mj-ea"/>
              </a:rPr>
              <a:t>3</a:t>
            </a:r>
            <a:r>
              <a:rPr lang="zh-TW" altLang="en-US" sz="2800" b="1" dirty="0">
                <a:solidFill>
                  <a:srgbClr val="FF0000"/>
                </a:solidFill>
                <a:latin typeface="+mj-ea"/>
                <a:ea typeface="+mj-ea"/>
              </a:rPr>
              <a:t>日（星期三）</a:t>
            </a:r>
            <a:r>
              <a:rPr lang="en-US" altLang="zh-TW" sz="2800" b="1" dirty="0">
                <a:solidFill>
                  <a:srgbClr val="FF0000"/>
                </a:solidFill>
                <a:latin typeface="+mj-ea"/>
                <a:ea typeface="+mj-ea"/>
              </a:rPr>
              <a:t>09</a:t>
            </a:r>
            <a:r>
              <a:rPr lang="zh-TW" altLang="en-US" sz="2800" b="1" dirty="0">
                <a:solidFill>
                  <a:srgbClr val="FF0000"/>
                </a:solidFill>
                <a:latin typeface="+mj-ea"/>
                <a:ea typeface="+mj-ea"/>
              </a:rPr>
              <a:t>：</a:t>
            </a:r>
            <a:r>
              <a:rPr lang="en-US" altLang="zh-TW" sz="2800" b="1" dirty="0">
                <a:solidFill>
                  <a:srgbClr val="FF0000"/>
                </a:solidFill>
                <a:latin typeface="+mj-ea"/>
                <a:ea typeface="+mj-ea"/>
              </a:rPr>
              <a:t>00</a:t>
            </a:r>
            <a:r>
              <a:rPr lang="zh-TW" altLang="en-US" sz="2800" b="1" dirty="0">
                <a:solidFill>
                  <a:srgbClr val="FF0000"/>
                </a:solidFill>
                <a:latin typeface="+mj-ea"/>
                <a:ea typeface="+mj-ea"/>
              </a:rPr>
              <a:t>至</a:t>
            </a:r>
            <a:r>
              <a:rPr lang="en-US" altLang="zh-TW" sz="2800" b="1" dirty="0">
                <a:solidFill>
                  <a:srgbClr val="FF0000"/>
                </a:solidFill>
                <a:latin typeface="+mj-ea"/>
                <a:ea typeface="+mj-ea"/>
              </a:rPr>
              <a:t>16</a:t>
            </a:r>
            <a:r>
              <a:rPr lang="zh-TW" altLang="en-US" sz="2800" b="1" dirty="0">
                <a:solidFill>
                  <a:srgbClr val="FF0000"/>
                </a:solidFill>
                <a:latin typeface="+mj-ea"/>
                <a:ea typeface="+mj-ea"/>
              </a:rPr>
              <a:t>：</a:t>
            </a:r>
            <a:r>
              <a:rPr lang="en-US" altLang="zh-TW" sz="2800" b="1" dirty="0">
                <a:solidFill>
                  <a:srgbClr val="FF0000"/>
                </a:solidFill>
                <a:latin typeface="+mj-ea"/>
                <a:ea typeface="+mj-ea"/>
              </a:rPr>
              <a:t>00</a:t>
            </a:r>
            <a:r>
              <a:rPr lang="zh-TW" altLang="en-US" sz="2800" dirty="0">
                <a:latin typeface="+mj-ea"/>
                <a:ea typeface="+mj-ea"/>
              </a:rPr>
              <a:t>至展覽會場拆件，逾期不負保管責任</a:t>
            </a:r>
            <a:r>
              <a:rPr lang="zh-TW" altLang="en-US" sz="2800" dirty="0" smtClean="0">
                <a:latin typeface="+mj-ea"/>
                <a:ea typeface="+mj-ea"/>
              </a:rPr>
              <a:t>。</a:t>
            </a:r>
            <a:endParaRPr lang="zh-TW" altLang="en-US" sz="2800" dirty="0">
              <a:latin typeface="+mj-ea"/>
              <a:ea typeface="+mj-ea"/>
            </a:endParaRPr>
          </a:p>
        </p:txBody>
      </p:sp>
    </p:spTree>
    <p:extLst>
      <p:ext uri="{BB962C8B-B14F-4D97-AF65-F5344CB8AC3E}">
        <p14:creationId xmlns:p14="http://schemas.microsoft.com/office/powerpoint/2010/main" val="2859597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36051"/>
            <a:ext cx="8229600" cy="1143000"/>
          </a:xfrm>
        </p:spPr>
        <p:txBody>
          <a:bodyPr>
            <a:normAutofit/>
          </a:bodyPr>
          <a:lstStyle/>
          <a:p>
            <a:r>
              <a:rPr lang="zh-TW" altLang="en-US" sz="4400" dirty="0"/>
              <a:t>一、學生獎勵（</a:t>
            </a:r>
            <a:r>
              <a:rPr lang="en-US" altLang="zh-TW" sz="4400" dirty="0" smtClean="0"/>
              <a:t>P.14</a:t>
            </a:r>
            <a:r>
              <a:rPr lang="zh-TW" altLang="en-US" sz="4400" dirty="0" smtClean="0"/>
              <a:t>）</a:t>
            </a:r>
            <a:endParaRPr lang="zh-TW" altLang="en-US" sz="4400" dirty="0"/>
          </a:p>
        </p:txBody>
      </p:sp>
      <p:sp>
        <p:nvSpPr>
          <p:cNvPr id="3" name="內容版面配置區 2"/>
          <p:cNvSpPr>
            <a:spLocks noGrp="1"/>
          </p:cNvSpPr>
          <p:nvPr>
            <p:ph idx="1"/>
          </p:nvPr>
        </p:nvSpPr>
        <p:spPr>
          <a:xfrm>
            <a:off x="457200" y="1413164"/>
            <a:ext cx="8229600" cy="4911436"/>
          </a:xfrm>
        </p:spPr>
        <p:txBody>
          <a:bodyPr/>
          <a:lstStyle/>
          <a:p>
            <a:pPr marL="0" indent="0">
              <a:buNone/>
            </a:pPr>
            <a:r>
              <a:rPr lang="zh-TW" altLang="en-US" sz="2800" dirty="0">
                <a:latin typeface="+mj-ea"/>
                <a:ea typeface="+mj-ea"/>
              </a:rPr>
              <a:t>（一）</a:t>
            </a:r>
            <a:r>
              <a:rPr lang="zh-TW" altLang="en-US" sz="2800" b="1" dirty="0">
                <a:solidFill>
                  <a:srgbClr val="7030A0"/>
                </a:solidFill>
                <a:latin typeface="+mj-ea"/>
                <a:ea typeface="+mj-ea"/>
              </a:rPr>
              <a:t>特優</a:t>
            </a:r>
            <a:r>
              <a:rPr lang="zh-TW" altLang="en-US" sz="2800" dirty="0">
                <a:latin typeface="+mj-ea"/>
                <a:ea typeface="+mj-ea"/>
              </a:rPr>
              <a:t>：頒發</a:t>
            </a:r>
            <a:r>
              <a:rPr lang="zh-TW" altLang="en-US" sz="2800" b="1" dirty="0">
                <a:solidFill>
                  <a:srgbClr val="FF0000"/>
                </a:solidFill>
                <a:latin typeface="+mj-ea"/>
                <a:ea typeface="+mj-ea"/>
              </a:rPr>
              <a:t>獎品乙份</a:t>
            </a:r>
            <a:r>
              <a:rPr lang="zh-TW" altLang="en-US" sz="2800" dirty="0">
                <a:latin typeface="+mj-ea"/>
                <a:ea typeface="+mj-ea"/>
              </a:rPr>
              <a:t>，</a:t>
            </a:r>
            <a:r>
              <a:rPr lang="zh-TW" altLang="en-US" sz="2800" b="1" dirty="0">
                <a:solidFill>
                  <a:srgbClr val="FF0000"/>
                </a:solidFill>
                <a:latin typeface="+mj-ea"/>
                <a:ea typeface="+mj-ea"/>
              </a:rPr>
              <a:t>參賽學生各頒發獎狀乙幀</a:t>
            </a:r>
            <a:r>
              <a:rPr lang="zh-TW" altLang="en-US" sz="2800" dirty="0">
                <a:latin typeface="+mj-ea"/>
                <a:ea typeface="+mj-ea"/>
              </a:rPr>
              <a:t>，並取得</a:t>
            </a:r>
            <a:r>
              <a:rPr lang="zh-TW" altLang="en-US" sz="2800" b="1" dirty="0">
                <a:solidFill>
                  <a:srgbClr val="FF0000"/>
                </a:solidFill>
                <a:latin typeface="+mj-ea"/>
                <a:ea typeface="+mj-ea"/>
              </a:rPr>
              <a:t>臺北市參加全國科展之代表權</a:t>
            </a:r>
            <a:r>
              <a:rPr lang="zh-TW" altLang="en-US" sz="2800" dirty="0">
                <a:latin typeface="+mj-ea"/>
                <a:ea typeface="+mj-ea"/>
              </a:rPr>
              <a:t>，實際錄取件數由評審會斟酌參展件數及實際狀況決定之。◎獲取代表權之隊伍，學校應另準備</a:t>
            </a:r>
            <a:r>
              <a:rPr lang="zh-TW" altLang="en-US" sz="2800" b="1" dirty="0">
                <a:solidFill>
                  <a:srgbClr val="FF0000"/>
                </a:solidFill>
                <a:latin typeface="+mj-ea"/>
                <a:ea typeface="+mj-ea"/>
              </a:rPr>
              <a:t>作品說明書四份</a:t>
            </a:r>
            <a:r>
              <a:rPr lang="zh-TW" altLang="en-US" sz="2800" dirty="0">
                <a:latin typeface="+mj-ea"/>
                <a:ea typeface="+mj-ea"/>
              </a:rPr>
              <a:t>，</a:t>
            </a:r>
            <a:r>
              <a:rPr lang="en-US" altLang="zh-TW" sz="2800" b="1" dirty="0">
                <a:solidFill>
                  <a:srgbClr val="FF0000"/>
                </a:solidFill>
                <a:latin typeface="+mj-ea"/>
                <a:ea typeface="+mj-ea"/>
              </a:rPr>
              <a:t>PDF</a:t>
            </a:r>
            <a:r>
              <a:rPr lang="zh-TW" altLang="en-US" sz="2800" b="1" dirty="0">
                <a:solidFill>
                  <a:srgbClr val="FF0000"/>
                </a:solidFill>
                <a:latin typeface="+mj-ea"/>
                <a:ea typeface="+mj-ea"/>
              </a:rPr>
              <a:t>與</a:t>
            </a:r>
            <a:r>
              <a:rPr lang="en-US" altLang="zh-TW" sz="2800" b="1" dirty="0">
                <a:solidFill>
                  <a:srgbClr val="FF0000"/>
                </a:solidFill>
                <a:latin typeface="+mj-ea"/>
                <a:ea typeface="+mj-ea"/>
              </a:rPr>
              <a:t>WORD</a:t>
            </a:r>
            <a:r>
              <a:rPr lang="zh-TW" altLang="en-US" sz="2800" b="1" dirty="0">
                <a:solidFill>
                  <a:srgbClr val="FF0000"/>
                </a:solidFill>
                <a:latin typeface="+mj-ea"/>
                <a:ea typeface="+mj-ea"/>
              </a:rPr>
              <a:t>格式電子檔各一份</a:t>
            </a:r>
            <a:r>
              <a:rPr lang="zh-TW" altLang="en-US" sz="2800" dirty="0">
                <a:latin typeface="+mj-ea"/>
                <a:ea typeface="+mj-ea"/>
              </a:rPr>
              <a:t>（電腦檔案與作品說明書內容應一致，文字與圖表及封面須排版完成於一個檔案中）及全國中小學科學展覽會作品送展表於</a:t>
            </a:r>
            <a:r>
              <a:rPr lang="en-US" altLang="zh-TW" sz="2800" b="1" dirty="0">
                <a:solidFill>
                  <a:srgbClr val="FF0000"/>
                </a:solidFill>
                <a:latin typeface="+mj-ea"/>
                <a:ea typeface="+mj-ea"/>
              </a:rPr>
              <a:t>106</a:t>
            </a:r>
            <a:r>
              <a:rPr lang="zh-TW" altLang="en-US" sz="2800" b="1" dirty="0">
                <a:solidFill>
                  <a:srgbClr val="FF0000"/>
                </a:solidFill>
                <a:latin typeface="+mj-ea"/>
                <a:ea typeface="+mj-ea"/>
              </a:rPr>
              <a:t>年</a:t>
            </a:r>
            <a:r>
              <a:rPr lang="en-US" altLang="zh-TW" sz="2800" b="1" dirty="0">
                <a:solidFill>
                  <a:srgbClr val="FF0000"/>
                </a:solidFill>
                <a:latin typeface="+mj-ea"/>
                <a:ea typeface="+mj-ea"/>
              </a:rPr>
              <a:t>6</a:t>
            </a:r>
            <a:r>
              <a:rPr lang="zh-TW" altLang="en-US" sz="2800" b="1" dirty="0">
                <a:solidFill>
                  <a:srgbClr val="FF0000"/>
                </a:solidFill>
                <a:latin typeface="+mj-ea"/>
                <a:ea typeface="+mj-ea"/>
              </a:rPr>
              <a:t>月</a:t>
            </a:r>
            <a:r>
              <a:rPr lang="en-US" altLang="zh-TW" sz="2800" b="1" dirty="0">
                <a:solidFill>
                  <a:srgbClr val="FF0000"/>
                </a:solidFill>
                <a:latin typeface="+mj-ea"/>
                <a:ea typeface="+mj-ea"/>
              </a:rPr>
              <a:t>2</a:t>
            </a:r>
            <a:r>
              <a:rPr lang="zh-TW" altLang="en-US" sz="2800" b="1" dirty="0">
                <a:solidFill>
                  <a:srgbClr val="FF0000"/>
                </a:solidFill>
                <a:latin typeface="+mj-ea"/>
                <a:ea typeface="+mj-ea"/>
              </a:rPr>
              <a:t>日</a:t>
            </a:r>
            <a:r>
              <a:rPr lang="zh-TW" altLang="en-US" sz="2800" dirty="0">
                <a:latin typeface="+mj-ea"/>
                <a:ea typeface="+mj-ea"/>
              </a:rPr>
              <a:t>（星期五）前送達</a:t>
            </a:r>
            <a:r>
              <a:rPr lang="zh-TW" altLang="en-US" sz="2800" b="1" dirty="0">
                <a:solidFill>
                  <a:srgbClr val="FF0000"/>
                </a:solidFill>
                <a:latin typeface="+mj-ea"/>
                <a:ea typeface="+mj-ea"/>
              </a:rPr>
              <a:t>明德國中</a:t>
            </a:r>
            <a:r>
              <a:rPr lang="zh-TW" altLang="en-US" sz="2800" dirty="0">
                <a:latin typeface="+mj-ea"/>
                <a:ea typeface="+mj-ea"/>
              </a:rPr>
              <a:t>彙整。</a:t>
            </a:r>
          </a:p>
          <a:p>
            <a:pPr marL="0" indent="0">
              <a:buNone/>
            </a:pPr>
            <a:r>
              <a:rPr lang="zh-TW" altLang="en-US" sz="2800" dirty="0">
                <a:latin typeface="+mj-ea"/>
                <a:ea typeface="+mj-ea"/>
              </a:rPr>
              <a:t>（二）</a:t>
            </a:r>
            <a:r>
              <a:rPr lang="zh-TW" altLang="en-US" sz="2800" b="1" dirty="0">
                <a:solidFill>
                  <a:srgbClr val="7030A0"/>
                </a:solidFill>
                <a:latin typeface="+mj-ea"/>
                <a:ea typeface="+mj-ea"/>
              </a:rPr>
              <a:t>優等</a:t>
            </a:r>
            <a:r>
              <a:rPr lang="zh-TW" altLang="en-US" sz="2800" dirty="0">
                <a:latin typeface="+mj-ea"/>
                <a:ea typeface="+mj-ea"/>
              </a:rPr>
              <a:t>：各頒發</a:t>
            </a:r>
            <a:r>
              <a:rPr lang="zh-TW" altLang="en-US" sz="2800" b="1" dirty="0">
                <a:solidFill>
                  <a:srgbClr val="FF0000"/>
                </a:solidFill>
                <a:latin typeface="+mj-ea"/>
                <a:ea typeface="+mj-ea"/>
              </a:rPr>
              <a:t>獎狀乙幀</a:t>
            </a:r>
            <a:r>
              <a:rPr lang="zh-TW" altLang="en-US" sz="2800" dirty="0">
                <a:latin typeface="+mj-ea"/>
                <a:ea typeface="+mj-ea"/>
              </a:rPr>
              <a:t>，實際錄取件數由評審會斟酌參展件數及實際狀況決定之。</a:t>
            </a:r>
          </a:p>
          <a:p>
            <a:endParaRPr lang="zh-TW" altLang="en-US" dirty="0"/>
          </a:p>
        </p:txBody>
      </p:sp>
    </p:spTree>
    <p:extLst>
      <p:ext uri="{BB962C8B-B14F-4D97-AF65-F5344CB8AC3E}">
        <p14:creationId xmlns:p14="http://schemas.microsoft.com/office/powerpoint/2010/main" val="4197401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25302" y="76767"/>
            <a:ext cx="8229600" cy="796069"/>
          </a:xfrm>
        </p:spPr>
        <p:txBody>
          <a:bodyPr>
            <a:normAutofit/>
          </a:bodyPr>
          <a:lstStyle/>
          <a:p>
            <a:r>
              <a:rPr lang="zh-TW" altLang="en-US" sz="4400" dirty="0" smtClean="0"/>
              <a:t>主要工作期程表說明（</a:t>
            </a:r>
            <a:r>
              <a:rPr lang="en-US" altLang="zh-TW" sz="4400" dirty="0" smtClean="0"/>
              <a:t>P.4-6</a:t>
            </a:r>
            <a:r>
              <a:rPr lang="zh-TW" altLang="en-US" sz="4400" dirty="0" smtClean="0"/>
              <a:t>）</a:t>
            </a:r>
            <a:endParaRPr lang="zh-TW" altLang="en-US" sz="4400"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3512818681"/>
              </p:ext>
            </p:extLst>
          </p:nvPr>
        </p:nvGraphicFramePr>
        <p:xfrm>
          <a:off x="425302" y="872836"/>
          <a:ext cx="8474148" cy="5427545"/>
        </p:xfrm>
        <a:graphic>
          <a:graphicData uri="http://schemas.openxmlformats.org/drawingml/2006/table">
            <a:tbl>
              <a:tblPr firstRow="1" bandRow="1">
                <a:tableStyleId>{5C22544A-7EE6-4342-B048-85BDC9FD1C3A}</a:tableStyleId>
              </a:tblPr>
              <a:tblGrid>
                <a:gridCol w="485673"/>
                <a:gridCol w="2108671"/>
                <a:gridCol w="1456660"/>
                <a:gridCol w="1509824"/>
                <a:gridCol w="2913320"/>
              </a:tblGrid>
              <a:tr h="370840">
                <a:tc>
                  <a:txBody>
                    <a:bodyPr/>
                    <a:lstStyle/>
                    <a:p>
                      <a:pPr algn="ctr">
                        <a:lnSpc>
                          <a:spcPts val="2100"/>
                        </a:lnSpc>
                        <a:spcAft>
                          <a:spcPts val="0"/>
                        </a:spcAft>
                      </a:pPr>
                      <a:r>
                        <a:rPr lang="zh-TW" sz="1600" kern="100" dirty="0">
                          <a:effectLst/>
                          <a:latin typeface="Times New Roman" panose="02020603050405020304" pitchFamily="18" charset="0"/>
                          <a:ea typeface="標楷體" panose="03000509000000000000" pitchFamily="65" charset="-120"/>
                        </a:rPr>
                        <a:t>序號</a:t>
                      </a:r>
                      <a:endParaRPr lang="zh-TW" sz="1600" kern="100" dirty="0">
                        <a:effectLst/>
                        <a:latin typeface="Times New Roman" panose="02020603050405020304" pitchFamily="18" charset="0"/>
                        <a:ea typeface="新細明體" panose="02020500000000000000" pitchFamily="18" charset="-120"/>
                      </a:endParaRPr>
                    </a:p>
                  </a:txBody>
                  <a:tcPr marL="13335" marR="13335" marT="0" marB="0" anchor="ctr"/>
                </a:tc>
                <a:tc>
                  <a:txBody>
                    <a:bodyPr/>
                    <a:lstStyle/>
                    <a:p>
                      <a:pPr algn="ctr">
                        <a:spcAft>
                          <a:spcPts val="0"/>
                        </a:spcAft>
                      </a:pPr>
                      <a:r>
                        <a:rPr lang="zh-TW" sz="1600" kern="100" dirty="0">
                          <a:effectLst/>
                          <a:latin typeface="Times New Roman" panose="02020603050405020304" pitchFamily="18" charset="0"/>
                          <a:ea typeface="標楷體" panose="03000509000000000000" pitchFamily="65" charset="-120"/>
                        </a:rPr>
                        <a:t>工作項目</a:t>
                      </a:r>
                      <a:endParaRPr lang="zh-TW" sz="1600" kern="100" dirty="0">
                        <a:effectLst/>
                        <a:latin typeface="Times New Roman" panose="02020603050405020304" pitchFamily="18" charset="0"/>
                        <a:ea typeface="新細明體" panose="02020500000000000000" pitchFamily="18" charset="-120"/>
                      </a:endParaRPr>
                    </a:p>
                  </a:txBody>
                  <a:tcPr marL="13335" marR="13335" marT="0" marB="0" anchor="ctr"/>
                </a:tc>
                <a:tc>
                  <a:txBody>
                    <a:bodyPr/>
                    <a:lstStyle/>
                    <a:p>
                      <a:pPr algn="ctr">
                        <a:spcAft>
                          <a:spcPts val="0"/>
                        </a:spcAft>
                      </a:pPr>
                      <a:r>
                        <a:rPr lang="zh-TW" sz="1600" kern="100" dirty="0">
                          <a:effectLst/>
                          <a:latin typeface="Times New Roman" panose="02020603050405020304" pitchFamily="18" charset="0"/>
                          <a:ea typeface="標楷體" panose="03000509000000000000" pitchFamily="65" charset="-120"/>
                        </a:rPr>
                        <a:t>預定完成日期</a:t>
                      </a:r>
                      <a:endParaRPr lang="zh-TW" sz="1600" kern="100" dirty="0">
                        <a:effectLst/>
                        <a:latin typeface="Times New Roman" panose="02020603050405020304" pitchFamily="18" charset="0"/>
                        <a:ea typeface="新細明體" panose="02020500000000000000" pitchFamily="18" charset="-120"/>
                      </a:endParaRPr>
                    </a:p>
                  </a:txBody>
                  <a:tcPr marL="13335" marR="13335" marT="0" marB="0" anchor="ctr"/>
                </a:tc>
                <a:tc>
                  <a:txBody>
                    <a:bodyPr/>
                    <a:lstStyle/>
                    <a:p>
                      <a:pPr algn="ctr">
                        <a:spcAft>
                          <a:spcPts val="0"/>
                        </a:spcAft>
                      </a:pPr>
                      <a:r>
                        <a:rPr lang="zh-TW" sz="1600" kern="100" dirty="0">
                          <a:effectLst/>
                          <a:latin typeface="Times New Roman" panose="02020603050405020304" pitchFamily="18" charset="0"/>
                          <a:ea typeface="標楷體" panose="03000509000000000000" pitchFamily="65" charset="-120"/>
                        </a:rPr>
                        <a:t>地點</a:t>
                      </a:r>
                      <a:endParaRPr lang="zh-TW" sz="1600" kern="100" dirty="0">
                        <a:effectLst/>
                        <a:latin typeface="Times New Roman" panose="02020603050405020304" pitchFamily="18" charset="0"/>
                        <a:ea typeface="新細明體" panose="02020500000000000000" pitchFamily="18" charset="-120"/>
                      </a:endParaRPr>
                    </a:p>
                  </a:txBody>
                  <a:tcPr marL="13335" marR="13335" marT="0" marB="0" anchor="ctr"/>
                </a:tc>
                <a:tc>
                  <a:txBody>
                    <a:bodyPr/>
                    <a:lstStyle/>
                    <a:p>
                      <a:pPr algn="ctr">
                        <a:spcAft>
                          <a:spcPts val="0"/>
                        </a:spcAft>
                      </a:pPr>
                      <a:r>
                        <a:rPr lang="zh-TW" sz="1600" kern="100" dirty="0">
                          <a:effectLst/>
                          <a:latin typeface="Times New Roman" panose="02020603050405020304" pitchFamily="18" charset="0"/>
                          <a:ea typeface="標楷體" panose="03000509000000000000" pitchFamily="65" charset="-120"/>
                        </a:rPr>
                        <a:t>重要工作提示</a:t>
                      </a:r>
                      <a:endParaRPr lang="zh-TW" sz="1600" kern="100" dirty="0">
                        <a:effectLst/>
                        <a:latin typeface="Times New Roman" panose="02020603050405020304" pitchFamily="18" charset="0"/>
                        <a:ea typeface="新細明體" panose="02020500000000000000" pitchFamily="18" charset="-120"/>
                      </a:endParaRPr>
                    </a:p>
                  </a:txBody>
                  <a:tcPr marL="13335" marR="13335" marT="0" marB="0" anchor="ctr"/>
                </a:tc>
              </a:tr>
              <a:tr h="370840">
                <a:tc>
                  <a:txBody>
                    <a:bodyPr/>
                    <a:lstStyle/>
                    <a:p>
                      <a:pPr marL="0" lvl="0" indent="0" algn="ctr">
                        <a:lnSpc>
                          <a:spcPts val="2100"/>
                        </a:lnSpc>
                        <a:spcAft>
                          <a:spcPts val="0"/>
                        </a:spcAft>
                        <a:buFont typeface="+mj-lt"/>
                        <a:buNone/>
                        <a:tabLst>
                          <a:tab pos="304800" algn="l"/>
                        </a:tabLst>
                      </a:pPr>
                      <a:r>
                        <a:rPr lang="en-US" altLang="zh-TW" sz="1600" kern="100" dirty="0" smtClean="0">
                          <a:effectLst/>
                          <a:latin typeface="Times New Roman" panose="02020603050405020304" pitchFamily="18" charset="0"/>
                          <a:ea typeface="新細明體" panose="02020500000000000000" pitchFamily="18" charset="-120"/>
                        </a:rPr>
                        <a:t>7</a:t>
                      </a:r>
                      <a:endParaRPr lang="zh-TW" sz="1600" kern="100" dirty="0">
                        <a:effectLst/>
                        <a:latin typeface="Times New Roman" panose="02020603050405020304" pitchFamily="18" charset="0"/>
                        <a:ea typeface="新細明體" panose="02020500000000000000" pitchFamily="18" charset="-120"/>
                      </a:endParaRPr>
                    </a:p>
                  </a:txBody>
                  <a:tcPr marL="13335" marR="13335" marT="0" marB="0" anchor="ctr"/>
                </a:tc>
                <a:tc>
                  <a:txBody>
                    <a:bodyPr/>
                    <a:lstStyle/>
                    <a:p>
                      <a:pPr>
                        <a:lnSpc>
                          <a:spcPts val="1600"/>
                        </a:lnSpc>
                        <a:spcAft>
                          <a:spcPts val="0"/>
                        </a:spcAft>
                      </a:pPr>
                      <a:r>
                        <a:rPr lang="zh-TW" sz="1600" kern="100" dirty="0">
                          <a:effectLst/>
                          <a:latin typeface="Times New Roman" panose="02020603050405020304" pitchFamily="18" charset="0"/>
                          <a:ea typeface="標楷體" panose="03000509000000000000" pitchFamily="65" charset="-120"/>
                        </a:rPr>
                        <a:t>國中組、高中職組送交作品說明書</a:t>
                      </a:r>
                      <a:endParaRPr lang="zh-TW" sz="1600" kern="100" dirty="0">
                        <a:effectLst/>
                        <a:latin typeface="Times New Roman" panose="02020603050405020304" pitchFamily="18" charset="0"/>
                        <a:ea typeface="新細明體" panose="02020500000000000000" pitchFamily="18" charset="-120"/>
                      </a:endParaRPr>
                    </a:p>
                    <a:p>
                      <a:pPr>
                        <a:lnSpc>
                          <a:spcPts val="1600"/>
                        </a:lnSpc>
                        <a:spcAft>
                          <a:spcPts val="0"/>
                        </a:spcAft>
                      </a:pPr>
                      <a:r>
                        <a:rPr lang="en-US" sz="1600" kern="100" dirty="0">
                          <a:effectLst/>
                          <a:latin typeface="標楷體" panose="03000509000000000000" pitchFamily="65" charset="-120"/>
                          <a:ea typeface="新細明體" panose="02020500000000000000" pitchFamily="18" charset="-120"/>
                        </a:rPr>
                        <a:t>(</a:t>
                      </a:r>
                      <a:r>
                        <a:rPr lang="zh-TW" sz="1600" kern="100" dirty="0">
                          <a:effectLst/>
                          <a:latin typeface="Times New Roman" panose="02020603050405020304" pitchFamily="18" charset="0"/>
                          <a:ea typeface="標楷體" panose="03000509000000000000" pitchFamily="65" charset="-120"/>
                        </a:rPr>
                        <a:t>分區、分時段報名</a:t>
                      </a:r>
                      <a:r>
                        <a:rPr lang="en-US" sz="1600" kern="100" dirty="0">
                          <a:effectLst/>
                          <a:latin typeface="Times New Roman" panose="02020603050405020304" pitchFamily="18" charset="0"/>
                          <a:ea typeface="標楷體" panose="03000509000000000000" pitchFamily="65" charset="-120"/>
                        </a:rPr>
                        <a:t>)</a:t>
                      </a:r>
                      <a:endParaRPr lang="zh-TW" sz="1600" kern="100" dirty="0">
                        <a:effectLst/>
                        <a:latin typeface="Times New Roman" panose="02020603050405020304" pitchFamily="18" charset="0"/>
                        <a:ea typeface="新細明體" panose="02020500000000000000" pitchFamily="18" charset="-120"/>
                      </a:endParaRPr>
                    </a:p>
                  </a:txBody>
                  <a:tcPr marL="13335" marR="13335" marT="0" marB="0" anchor="ctr"/>
                </a:tc>
                <a:tc>
                  <a:txBody>
                    <a:bodyPr/>
                    <a:lstStyle/>
                    <a:p>
                      <a:pPr algn="ctr">
                        <a:lnSpc>
                          <a:spcPts val="1600"/>
                        </a:lnSpc>
                        <a:spcAft>
                          <a:spcPts val="0"/>
                        </a:spcAft>
                      </a:pPr>
                      <a:r>
                        <a:rPr lang="en-US" sz="1600" kern="100" dirty="0">
                          <a:effectLst/>
                          <a:latin typeface="標楷體" panose="03000509000000000000" pitchFamily="65" charset="-120"/>
                          <a:ea typeface="新細明體" panose="02020500000000000000" pitchFamily="18" charset="-120"/>
                        </a:rPr>
                        <a:t>106.03.16(</a:t>
                      </a:r>
                      <a:r>
                        <a:rPr lang="zh-TW" sz="1600" kern="100" dirty="0">
                          <a:effectLst/>
                          <a:latin typeface="Times New Roman" panose="02020603050405020304" pitchFamily="18" charset="0"/>
                          <a:ea typeface="標楷體" panose="03000509000000000000" pitchFamily="65" charset="-120"/>
                        </a:rPr>
                        <a:t>四</a:t>
                      </a:r>
                      <a:r>
                        <a:rPr lang="en-US" sz="1600" kern="100" dirty="0">
                          <a:effectLst/>
                          <a:latin typeface="Times New Roman" panose="02020603050405020304" pitchFamily="18" charset="0"/>
                          <a:ea typeface="標楷體" panose="03000509000000000000" pitchFamily="65" charset="-120"/>
                        </a:rPr>
                        <a:t>)</a:t>
                      </a:r>
                      <a:endParaRPr lang="zh-TW" sz="1600" kern="100" dirty="0">
                        <a:effectLst/>
                        <a:latin typeface="Times New Roman" panose="02020603050405020304" pitchFamily="18" charset="0"/>
                        <a:ea typeface="新細明體" panose="02020500000000000000" pitchFamily="18" charset="-120"/>
                      </a:endParaRPr>
                    </a:p>
                  </a:txBody>
                  <a:tcPr marL="13335" marR="13335" marT="0" marB="0" anchor="ctr"/>
                </a:tc>
                <a:tc>
                  <a:txBody>
                    <a:bodyPr/>
                    <a:lstStyle/>
                    <a:p>
                      <a:pPr algn="ctr">
                        <a:spcAft>
                          <a:spcPts val="0"/>
                        </a:spcAft>
                      </a:pPr>
                      <a:r>
                        <a:rPr lang="zh-TW" sz="1600" kern="100" dirty="0">
                          <a:effectLst/>
                          <a:latin typeface="Times New Roman" panose="02020603050405020304" pitchFamily="18" charset="0"/>
                          <a:ea typeface="標楷體" panose="03000509000000000000" pitchFamily="65" charset="-120"/>
                        </a:rPr>
                        <a:t>石牌國中</a:t>
                      </a:r>
                      <a:endParaRPr lang="zh-TW" sz="1600" kern="100" dirty="0">
                        <a:effectLst/>
                        <a:latin typeface="Times New Roman" panose="02020603050405020304" pitchFamily="18" charset="0"/>
                        <a:ea typeface="新細明體" panose="02020500000000000000" pitchFamily="18" charset="-120"/>
                      </a:endParaRPr>
                    </a:p>
                    <a:p>
                      <a:pPr algn="ctr">
                        <a:spcAft>
                          <a:spcPts val="0"/>
                        </a:spcAft>
                      </a:pPr>
                      <a:r>
                        <a:rPr lang="zh-TW" sz="1600" kern="100" dirty="0">
                          <a:effectLst/>
                          <a:latin typeface="Times New Roman" panose="02020603050405020304" pitchFamily="18" charset="0"/>
                          <a:ea typeface="標楷體" panose="03000509000000000000" pitchFamily="65" charset="-120"/>
                        </a:rPr>
                        <a:t>至善樓</a:t>
                      </a:r>
                      <a:r>
                        <a:rPr lang="en-US" sz="1600" kern="100" dirty="0">
                          <a:effectLst/>
                          <a:latin typeface="Times New Roman" panose="02020603050405020304" pitchFamily="18" charset="0"/>
                          <a:ea typeface="標楷體" panose="03000509000000000000" pitchFamily="65" charset="-120"/>
                        </a:rPr>
                        <a:t>3</a:t>
                      </a:r>
                      <a:r>
                        <a:rPr lang="zh-TW" sz="1600" kern="100" dirty="0">
                          <a:effectLst/>
                          <a:latin typeface="Times New Roman" panose="02020603050405020304" pitchFamily="18" charset="0"/>
                          <a:ea typeface="標楷體" panose="03000509000000000000" pitchFamily="65" charset="-120"/>
                        </a:rPr>
                        <a:t>樓學習資源中心</a:t>
                      </a:r>
                      <a:endParaRPr lang="zh-TW" sz="1600" kern="100" dirty="0">
                        <a:effectLst/>
                        <a:latin typeface="Times New Roman" panose="02020603050405020304" pitchFamily="18" charset="0"/>
                        <a:ea typeface="新細明體" panose="02020500000000000000" pitchFamily="18" charset="-120"/>
                      </a:endParaRPr>
                    </a:p>
                  </a:txBody>
                  <a:tcPr marL="13335" marR="13335" marT="0" marB="0" anchor="ctr"/>
                </a:tc>
                <a:tc>
                  <a:txBody>
                    <a:bodyPr/>
                    <a:lstStyle/>
                    <a:p>
                      <a:pPr>
                        <a:lnSpc>
                          <a:spcPts val="1600"/>
                        </a:lnSpc>
                        <a:spcAft>
                          <a:spcPts val="0"/>
                        </a:spcAft>
                      </a:pPr>
                      <a:r>
                        <a:rPr lang="zh-TW" sz="1600" kern="100" dirty="0">
                          <a:effectLst/>
                          <a:latin typeface="Times New Roman" panose="02020603050405020304" pitchFamily="18" charset="0"/>
                          <a:ea typeface="標楷體" panose="03000509000000000000" pitchFamily="65" charset="-120"/>
                        </a:rPr>
                        <a:t>送件時間</a:t>
                      </a:r>
                      <a:r>
                        <a:rPr lang="zh-TW" sz="1600" kern="100" dirty="0">
                          <a:effectLst/>
                          <a:latin typeface="Times New Roman" panose="02020603050405020304" pitchFamily="18" charset="0"/>
                          <a:ea typeface="新細明體" panose="02020500000000000000" pitchFamily="18" charset="-120"/>
                        </a:rPr>
                        <a:t>：</a:t>
                      </a:r>
                    </a:p>
                    <a:p>
                      <a:pPr>
                        <a:lnSpc>
                          <a:spcPts val="1600"/>
                        </a:lnSpc>
                        <a:spcAft>
                          <a:spcPts val="0"/>
                        </a:spcAft>
                      </a:pPr>
                      <a:r>
                        <a:rPr lang="en-US" sz="1600" kern="100" dirty="0">
                          <a:effectLst/>
                          <a:latin typeface="標楷體" panose="03000509000000000000" pitchFamily="65" charset="-120"/>
                          <a:ea typeface="新細明體" panose="02020500000000000000" pitchFamily="18" charset="-120"/>
                        </a:rPr>
                        <a:t>09:00-12:00</a:t>
                      </a:r>
                      <a:endParaRPr lang="zh-TW" sz="1600" kern="100" dirty="0">
                        <a:effectLst/>
                        <a:latin typeface="Times New Roman" panose="02020603050405020304" pitchFamily="18" charset="0"/>
                        <a:ea typeface="新細明體" panose="02020500000000000000" pitchFamily="18" charset="-120"/>
                      </a:endParaRPr>
                    </a:p>
                    <a:p>
                      <a:pPr>
                        <a:lnSpc>
                          <a:spcPts val="1600"/>
                        </a:lnSpc>
                        <a:spcAft>
                          <a:spcPts val="0"/>
                        </a:spcAft>
                      </a:pPr>
                      <a:r>
                        <a:rPr lang="en-US" sz="1600" kern="100" dirty="0">
                          <a:effectLst/>
                          <a:latin typeface="標楷體" panose="03000509000000000000" pitchFamily="65" charset="-120"/>
                          <a:ea typeface="新細明體" panose="02020500000000000000" pitchFamily="18" charset="-120"/>
                        </a:rPr>
                        <a:t>13:00-16:00</a:t>
                      </a:r>
                      <a:endParaRPr lang="zh-TW" sz="1600" kern="100" dirty="0">
                        <a:effectLst/>
                        <a:latin typeface="Times New Roman" panose="02020603050405020304" pitchFamily="18" charset="0"/>
                        <a:ea typeface="新細明體" panose="02020500000000000000" pitchFamily="18" charset="-120"/>
                      </a:endParaRPr>
                    </a:p>
                  </a:txBody>
                  <a:tcPr marL="13335" marR="13335" marT="0" marB="0" anchor="ctr"/>
                </a:tc>
              </a:tr>
              <a:tr h="370840">
                <a:tc>
                  <a:txBody>
                    <a:bodyPr/>
                    <a:lstStyle/>
                    <a:p>
                      <a:pPr marL="0" lvl="0" indent="0" algn="ctr">
                        <a:lnSpc>
                          <a:spcPts val="2100"/>
                        </a:lnSpc>
                        <a:spcAft>
                          <a:spcPts val="0"/>
                        </a:spcAft>
                        <a:buFont typeface="+mj-lt"/>
                        <a:buNone/>
                        <a:tabLst>
                          <a:tab pos="304800" algn="l"/>
                        </a:tabLst>
                      </a:pPr>
                      <a:r>
                        <a:rPr lang="en-US" altLang="zh-TW" sz="1600" kern="100" dirty="0" smtClean="0">
                          <a:effectLst/>
                          <a:latin typeface="Times New Roman" panose="02020603050405020304" pitchFamily="18" charset="0"/>
                          <a:ea typeface="新細明體" panose="02020500000000000000" pitchFamily="18" charset="-120"/>
                        </a:rPr>
                        <a:t>8</a:t>
                      </a:r>
                      <a:endParaRPr lang="zh-TW" sz="1600" kern="100" dirty="0">
                        <a:effectLst/>
                        <a:latin typeface="Times New Roman" panose="02020603050405020304" pitchFamily="18" charset="0"/>
                        <a:ea typeface="新細明體" panose="02020500000000000000" pitchFamily="18" charset="-120"/>
                      </a:endParaRPr>
                    </a:p>
                  </a:txBody>
                  <a:tcPr marL="13335" marR="13335" marT="0" marB="0" anchor="ctr"/>
                </a:tc>
                <a:tc>
                  <a:txBody>
                    <a:bodyPr/>
                    <a:lstStyle/>
                    <a:p>
                      <a:pPr>
                        <a:lnSpc>
                          <a:spcPts val="1600"/>
                        </a:lnSpc>
                        <a:spcAft>
                          <a:spcPts val="0"/>
                        </a:spcAft>
                      </a:pPr>
                      <a:r>
                        <a:rPr lang="zh-TW" sz="1600" kern="100" dirty="0">
                          <a:effectLst/>
                          <a:latin typeface="Times New Roman" panose="02020603050405020304" pitchFamily="18" charset="0"/>
                          <a:ea typeface="標楷體" panose="03000509000000000000" pitchFamily="65" charset="-120"/>
                        </a:rPr>
                        <a:t>作品說明書審查</a:t>
                      </a:r>
                      <a:r>
                        <a:rPr lang="zh-TW" sz="1600" kern="100" dirty="0">
                          <a:solidFill>
                            <a:srgbClr val="000000"/>
                          </a:solidFill>
                          <a:effectLst/>
                          <a:latin typeface="Times New Roman" panose="02020603050405020304" pitchFamily="18" charset="0"/>
                          <a:ea typeface="標楷體" panose="03000509000000000000" pitchFamily="65" charset="-120"/>
                        </a:rPr>
                        <a:t>暨</a:t>
                      </a:r>
                      <a:r>
                        <a:rPr lang="zh-TW" sz="1600" kern="100" dirty="0">
                          <a:effectLst/>
                          <a:latin typeface="Times New Roman" panose="02020603050405020304" pitchFamily="18" charset="0"/>
                          <a:ea typeface="標楷體" panose="03000509000000000000" pitchFamily="65" charset="-120"/>
                        </a:rPr>
                        <a:t>評審會議</a:t>
                      </a:r>
                      <a:endParaRPr lang="zh-TW" sz="1600" kern="100" dirty="0">
                        <a:effectLst/>
                        <a:latin typeface="Times New Roman" panose="02020603050405020304" pitchFamily="18" charset="0"/>
                        <a:ea typeface="新細明體" panose="02020500000000000000" pitchFamily="18" charset="-120"/>
                      </a:endParaRPr>
                    </a:p>
                  </a:txBody>
                  <a:tcPr marL="13335" marR="13335" marT="0" marB="0" anchor="ctr"/>
                </a:tc>
                <a:tc>
                  <a:txBody>
                    <a:bodyPr/>
                    <a:lstStyle/>
                    <a:p>
                      <a:pPr algn="ctr">
                        <a:lnSpc>
                          <a:spcPts val="1600"/>
                        </a:lnSpc>
                        <a:spcAft>
                          <a:spcPts val="0"/>
                        </a:spcAft>
                      </a:pPr>
                      <a:r>
                        <a:rPr lang="en-US" sz="1600" kern="100" dirty="0">
                          <a:effectLst/>
                          <a:latin typeface="標楷體" panose="03000509000000000000" pitchFamily="65" charset="-120"/>
                          <a:ea typeface="新細明體" panose="02020500000000000000" pitchFamily="18" charset="-120"/>
                        </a:rPr>
                        <a:t>106.03.29(</a:t>
                      </a:r>
                      <a:r>
                        <a:rPr lang="zh-TW" sz="1600" kern="100" dirty="0">
                          <a:effectLst/>
                          <a:latin typeface="Times New Roman" panose="02020603050405020304" pitchFamily="18" charset="0"/>
                          <a:ea typeface="標楷體" panose="03000509000000000000" pitchFamily="65" charset="-120"/>
                        </a:rPr>
                        <a:t>三</a:t>
                      </a:r>
                      <a:r>
                        <a:rPr lang="en-US" sz="1600" kern="100" dirty="0">
                          <a:effectLst/>
                          <a:latin typeface="Times New Roman" panose="02020603050405020304" pitchFamily="18" charset="0"/>
                          <a:ea typeface="標楷體" panose="03000509000000000000" pitchFamily="65" charset="-120"/>
                        </a:rPr>
                        <a:t>)</a:t>
                      </a:r>
                      <a:endParaRPr lang="zh-TW" sz="1600" kern="100" dirty="0">
                        <a:effectLst/>
                        <a:latin typeface="Times New Roman" panose="02020603050405020304" pitchFamily="18" charset="0"/>
                        <a:ea typeface="新細明體" panose="02020500000000000000" pitchFamily="18" charset="-120"/>
                      </a:endParaRPr>
                    </a:p>
                  </a:txBody>
                  <a:tcPr marL="13335" marR="13335" marT="0" marB="0" anchor="ctr"/>
                </a:tc>
                <a:tc>
                  <a:txBody>
                    <a:bodyPr/>
                    <a:lstStyle/>
                    <a:p>
                      <a:pPr algn="ctr">
                        <a:spcAft>
                          <a:spcPts val="0"/>
                        </a:spcAft>
                      </a:pPr>
                      <a:r>
                        <a:rPr lang="zh-TW" sz="1600" kern="100" dirty="0">
                          <a:effectLst/>
                          <a:latin typeface="Times New Roman" panose="02020603050405020304" pitchFamily="18" charset="0"/>
                          <a:ea typeface="標楷體" panose="03000509000000000000" pitchFamily="65" charset="-120"/>
                        </a:rPr>
                        <a:t>石牌</a:t>
                      </a:r>
                      <a:r>
                        <a:rPr lang="zh-TW" sz="1600" kern="100" dirty="0" smtClean="0">
                          <a:effectLst/>
                          <a:latin typeface="Times New Roman" panose="02020603050405020304" pitchFamily="18" charset="0"/>
                          <a:ea typeface="標楷體" panose="03000509000000000000" pitchFamily="65" charset="-120"/>
                        </a:rPr>
                        <a:t>國中</a:t>
                      </a:r>
                      <a:endParaRPr lang="en-US" altLang="zh-TW" sz="1600" kern="100" dirty="0" smtClean="0">
                        <a:effectLst/>
                        <a:latin typeface="Times New Roman" panose="02020603050405020304" pitchFamily="18" charset="0"/>
                        <a:ea typeface="標楷體" panose="03000509000000000000" pitchFamily="65" charset="-120"/>
                      </a:endParaRPr>
                    </a:p>
                    <a:p>
                      <a:pPr algn="ctr">
                        <a:spcAft>
                          <a:spcPts val="0"/>
                        </a:spcAft>
                      </a:pPr>
                      <a:r>
                        <a:rPr lang="zh-TW" sz="1600" kern="100" dirty="0" smtClean="0">
                          <a:effectLst/>
                          <a:latin typeface="Times New Roman" panose="02020603050405020304" pitchFamily="18" charset="0"/>
                          <a:ea typeface="標楷體" panose="03000509000000000000" pitchFamily="65" charset="-120"/>
                        </a:rPr>
                        <a:t>勤學樓</a:t>
                      </a:r>
                      <a:r>
                        <a:rPr lang="en-US" sz="1600" kern="100" dirty="0" smtClean="0">
                          <a:effectLst/>
                          <a:latin typeface="標楷體" panose="03000509000000000000" pitchFamily="65" charset="-120"/>
                          <a:ea typeface="新細明體" panose="02020500000000000000" pitchFamily="18" charset="-120"/>
                        </a:rPr>
                        <a:t>B1</a:t>
                      </a:r>
                      <a:r>
                        <a:rPr lang="zh-TW" sz="1600" kern="100" dirty="0">
                          <a:effectLst/>
                          <a:latin typeface="Times New Roman" panose="02020603050405020304" pitchFamily="18" charset="0"/>
                          <a:ea typeface="標楷體" panose="03000509000000000000" pitchFamily="65" charset="-120"/>
                        </a:rPr>
                        <a:t>會議室</a:t>
                      </a:r>
                      <a:endParaRPr lang="zh-TW" sz="1600" kern="100" dirty="0">
                        <a:effectLst/>
                        <a:latin typeface="Times New Roman" panose="02020603050405020304" pitchFamily="18" charset="0"/>
                        <a:ea typeface="新細明體" panose="02020500000000000000" pitchFamily="18" charset="-120"/>
                      </a:endParaRPr>
                    </a:p>
                  </a:txBody>
                  <a:tcPr marL="13335" marR="13335" marT="0" marB="0" anchor="ctr"/>
                </a:tc>
                <a:tc>
                  <a:txBody>
                    <a:bodyPr/>
                    <a:lstStyle/>
                    <a:p>
                      <a:pPr>
                        <a:lnSpc>
                          <a:spcPts val="1600"/>
                        </a:lnSpc>
                        <a:spcAft>
                          <a:spcPts val="0"/>
                        </a:spcAft>
                      </a:pPr>
                      <a:r>
                        <a:rPr lang="en-US" sz="1600" kern="100" dirty="0">
                          <a:effectLst/>
                          <a:latin typeface="標楷體" panose="03000509000000000000" pitchFamily="65" charset="-120"/>
                          <a:ea typeface="新細明體" panose="02020500000000000000" pitchFamily="18" charset="-120"/>
                        </a:rPr>
                        <a:t> </a:t>
                      </a:r>
                      <a:endParaRPr lang="zh-TW" sz="1600" kern="100" dirty="0">
                        <a:effectLst/>
                        <a:latin typeface="Times New Roman" panose="02020603050405020304" pitchFamily="18" charset="0"/>
                        <a:ea typeface="新細明體" panose="02020500000000000000" pitchFamily="18" charset="-120"/>
                      </a:endParaRPr>
                    </a:p>
                  </a:txBody>
                  <a:tcPr marL="13335" marR="13335" marT="0" marB="0" anchor="ctr"/>
                </a:tc>
              </a:tr>
              <a:tr h="461077">
                <a:tc>
                  <a:txBody>
                    <a:bodyPr/>
                    <a:lstStyle/>
                    <a:p>
                      <a:pPr marL="0" lvl="0" indent="0" algn="ctr">
                        <a:lnSpc>
                          <a:spcPts val="2100"/>
                        </a:lnSpc>
                        <a:spcAft>
                          <a:spcPts val="0"/>
                        </a:spcAft>
                        <a:buFont typeface="+mj-lt"/>
                        <a:buNone/>
                        <a:tabLst>
                          <a:tab pos="304800" algn="l"/>
                        </a:tabLst>
                      </a:pPr>
                      <a:r>
                        <a:rPr lang="en-US" altLang="zh-TW" sz="1600" kern="100" dirty="0" smtClean="0">
                          <a:effectLst/>
                          <a:latin typeface="Times New Roman" panose="02020603050405020304" pitchFamily="18" charset="0"/>
                          <a:ea typeface="新細明體" panose="02020500000000000000" pitchFamily="18" charset="-120"/>
                        </a:rPr>
                        <a:t>9</a:t>
                      </a:r>
                      <a:endParaRPr lang="zh-TW" sz="1600" kern="100" dirty="0">
                        <a:effectLst/>
                        <a:latin typeface="Times New Roman" panose="02020603050405020304" pitchFamily="18" charset="0"/>
                        <a:ea typeface="新細明體" panose="02020500000000000000" pitchFamily="18" charset="-120"/>
                      </a:endParaRPr>
                    </a:p>
                  </a:txBody>
                  <a:tcPr marL="13335" marR="13335" marT="0" marB="0" anchor="ctr"/>
                </a:tc>
                <a:tc>
                  <a:txBody>
                    <a:bodyPr/>
                    <a:lstStyle/>
                    <a:p>
                      <a:pPr algn="just">
                        <a:lnSpc>
                          <a:spcPts val="1600"/>
                        </a:lnSpc>
                        <a:spcAft>
                          <a:spcPts val="0"/>
                        </a:spcAft>
                      </a:pPr>
                      <a:r>
                        <a:rPr lang="zh-TW" sz="1600" kern="100" dirty="0">
                          <a:effectLst/>
                          <a:latin typeface="Times New Roman" panose="02020603050405020304" pitchFamily="18" charset="0"/>
                          <a:ea typeface="標楷體" panose="03000509000000000000" pitchFamily="65" charset="-120"/>
                        </a:rPr>
                        <a:t>公告作品說明書審查結果</a:t>
                      </a:r>
                      <a:endParaRPr lang="zh-TW" sz="1600" kern="100" dirty="0">
                        <a:effectLst/>
                        <a:latin typeface="Times New Roman" panose="02020603050405020304" pitchFamily="18" charset="0"/>
                        <a:ea typeface="新細明體" panose="02020500000000000000" pitchFamily="18" charset="-120"/>
                      </a:endParaRPr>
                    </a:p>
                  </a:txBody>
                  <a:tcPr marL="13335" marR="13335" marT="0" marB="0" anchor="ctr"/>
                </a:tc>
                <a:tc>
                  <a:txBody>
                    <a:bodyPr/>
                    <a:lstStyle/>
                    <a:p>
                      <a:pPr algn="ctr">
                        <a:lnSpc>
                          <a:spcPts val="1600"/>
                        </a:lnSpc>
                        <a:spcAft>
                          <a:spcPts val="0"/>
                        </a:spcAft>
                      </a:pPr>
                      <a:r>
                        <a:rPr lang="en-US" sz="1600" kern="100" dirty="0">
                          <a:effectLst/>
                          <a:latin typeface="標楷體" panose="03000509000000000000" pitchFamily="65" charset="-120"/>
                          <a:ea typeface="新細明體" panose="02020500000000000000" pitchFamily="18" charset="-120"/>
                        </a:rPr>
                        <a:t>106.04.07(</a:t>
                      </a:r>
                      <a:r>
                        <a:rPr lang="zh-TW" sz="1600" kern="100" dirty="0">
                          <a:effectLst/>
                          <a:latin typeface="Times New Roman" panose="02020603050405020304" pitchFamily="18" charset="0"/>
                          <a:ea typeface="標楷體" panose="03000509000000000000" pitchFamily="65" charset="-120"/>
                        </a:rPr>
                        <a:t>五</a:t>
                      </a:r>
                      <a:r>
                        <a:rPr lang="en-US" sz="1600" kern="100" dirty="0">
                          <a:effectLst/>
                          <a:latin typeface="Times New Roman" panose="02020603050405020304" pitchFamily="18" charset="0"/>
                          <a:ea typeface="標楷體" panose="03000509000000000000" pitchFamily="65" charset="-120"/>
                        </a:rPr>
                        <a:t>)</a:t>
                      </a:r>
                      <a:endParaRPr lang="zh-TW" sz="1600" kern="100" dirty="0">
                        <a:effectLst/>
                        <a:latin typeface="Times New Roman" panose="02020603050405020304" pitchFamily="18" charset="0"/>
                        <a:ea typeface="新細明體" panose="02020500000000000000" pitchFamily="18" charset="-120"/>
                      </a:endParaRPr>
                    </a:p>
                  </a:txBody>
                  <a:tcPr marL="13335" marR="13335" marT="0" marB="0" anchor="ctr"/>
                </a:tc>
                <a:tc>
                  <a:txBody>
                    <a:bodyPr/>
                    <a:lstStyle/>
                    <a:p>
                      <a:pPr algn="ctr">
                        <a:spcAft>
                          <a:spcPts val="0"/>
                        </a:spcAft>
                      </a:pPr>
                      <a:r>
                        <a:rPr lang="en-US" sz="1600" kern="100" dirty="0">
                          <a:effectLst/>
                          <a:latin typeface="Times New Roman" panose="02020603050405020304" pitchFamily="18" charset="0"/>
                          <a:ea typeface="新細明體" panose="02020500000000000000" pitchFamily="18" charset="-120"/>
                        </a:rPr>
                        <a:t> </a:t>
                      </a:r>
                      <a:endParaRPr lang="zh-TW" sz="1600" kern="100" dirty="0">
                        <a:effectLst/>
                        <a:latin typeface="Times New Roman" panose="02020603050405020304" pitchFamily="18" charset="0"/>
                        <a:ea typeface="新細明體" panose="02020500000000000000" pitchFamily="18" charset="-120"/>
                      </a:endParaRPr>
                    </a:p>
                  </a:txBody>
                  <a:tcPr marL="13335" marR="13335" marT="0" marB="0" anchor="ctr"/>
                </a:tc>
                <a:tc>
                  <a:txBody>
                    <a:bodyPr/>
                    <a:lstStyle/>
                    <a:p>
                      <a:pPr>
                        <a:lnSpc>
                          <a:spcPts val="1600"/>
                        </a:lnSpc>
                        <a:spcAft>
                          <a:spcPts val="0"/>
                        </a:spcAft>
                      </a:pPr>
                      <a:r>
                        <a:rPr lang="zh-TW" sz="1600" kern="100" dirty="0">
                          <a:effectLst/>
                          <a:latin typeface="Times New Roman" panose="02020603050405020304" pitchFamily="18" charset="0"/>
                          <a:ea typeface="標楷體" panose="03000509000000000000" pitchFamily="65" charset="-120"/>
                        </a:rPr>
                        <a:t>臺北益教網及石牌國中網站</a:t>
                      </a:r>
                      <a:r>
                        <a:rPr lang="en-US" sz="1600" kern="100" dirty="0">
                          <a:effectLst/>
                          <a:latin typeface="Times New Roman" panose="02020603050405020304" pitchFamily="18" charset="0"/>
                          <a:ea typeface="標楷體" panose="03000509000000000000" pitchFamily="65" charset="-120"/>
                        </a:rPr>
                        <a:t>(</a:t>
                      </a:r>
                      <a:r>
                        <a:rPr lang="zh-TW" sz="1600" kern="100" dirty="0">
                          <a:effectLst/>
                          <a:latin typeface="Times New Roman" panose="02020603050405020304" pitchFamily="18" charset="0"/>
                          <a:ea typeface="標楷體" panose="03000509000000000000" pitchFamily="65" charset="-120"/>
                        </a:rPr>
                        <a:t>中午</a:t>
                      </a:r>
                      <a:r>
                        <a:rPr lang="en-US" sz="1600" kern="100" dirty="0">
                          <a:effectLst/>
                          <a:latin typeface="Times New Roman" panose="02020603050405020304" pitchFamily="18" charset="0"/>
                          <a:ea typeface="標楷體" panose="03000509000000000000" pitchFamily="65" charset="-120"/>
                        </a:rPr>
                        <a:t>12</a:t>
                      </a:r>
                      <a:r>
                        <a:rPr lang="zh-TW" sz="1600" kern="100" dirty="0">
                          <a:effectLst/>
                          <a:latin typeface="Times New Roman" panose="02020603050405020304" pitchFamily="18" charset="0"/>
                          <a:ea typeface="標楷體" panose="03000509000000000000" pitchFamily="65" charset="-120"/>
                        </a:rPr>
                        <a:t>點後公告</a:t>
                      </a:r>
                      <a:r>
                        <a:rPr lang="en-US" sz="1600" kern="100" dirty="0">
                          <a:effectLst/>
                          <a:latin typeface="Times New Roman" panose="02020603050405020304" pitchFamily="18" charset="0"/>
                          <a:ea typeface="標楷體" panose="03000509000000000000" pitchFamily="65" charset="-120"/>
                        </a:rPr>
                        <a:t>)</a:t>
                      </a:r>
                      <a:endParaRPr lang="zh-TW" sz="1600" kern="100" dirty="0">
                        <a:effectLst/>
                        <a:latin typeface="Times New Roman" panose="02020603050405020304" pitchFamily="18" charset="0"/>
                        <a:ea typeface="新細明體" panose="02020500000000000000" pitchFamily="18" charset="-120"/>
                      </a:endParaRPr>
                    </a:p>
                  </a:txBody>
                  <a:tcPr marL="13335" marR="13335" marT="0" marB="0" anchor="ctr"/>
                </a:tc>
              </a:tr>
              <a:tr h="370840">
                <a:tc>
                  <a:txBody>
                    <a:bodyPr/>
                    <a:lstStyle/>
                    <a:p>
                      <a:pPr marL="0" lvl="0" indent="0" algn="ctr">
                        <a:lnSpc>
                          <a:spcPts val="2100"/>
                        </a:lnSpc>
                        <a:spcAft>
                          <a:spcPts val="0"/>
                        </a:spcAft>
                        <a:buFont typeface="+mj-lt"/>
                        <a:buNone/>
                        <a:tabLst>
                          <a:tab pos="304800" algn="l"/>
                        </a:tabLst>
                      </a:pPr>
                      <a:r>
                        <a:rPr lang="en-US" altLang="zh-TW" sz="1600" kern="100" dirty="0" smtClean="0">
                          <a:effectLst/>
                          <a:latin typeface="Times New Roman" panose="02020603050405020304" pitchFamily="18" charset="0"/>
                          <a:ea typeface="新細明體" panose="02020500000000000000" pitchFamily="18" charset="-120"/>
                        </a:rPr>
                        <a:t>10</a:t>
                      </a:r>
                      <a:endParaRPr lang="zh-TW" sz="1600" kern="100" dirty="0">
                        <a:effectLst/>
                        <a:latin typeface="Times New Roman" panose="02020603050405020304" pitchFamily="18" charset="0"/>
                        <a:ea typeface="新細明體" panose="02020500000000000000" pitchFamily="18" charset="-120"/>
                      </a:endParaRPr>
                    </a:p>
                  </a:txBody>
                  <a:tcPr marL="13335" marR="13335" marT="0" marB="0" anchor="ctr"/>
                </a:tc>
                <a:tc>
                  <a:txBody>
                    <a:bodyPr/>
                    <a:lstStyle/>
                    <a:p>
                      <a:pPr algn="just">
                        <a:lnSpc>
                          <a:spcPts val="1600"/>
                        </a:lnSpc>
                        <a:spcAft>
                          <a:spcPts val="0"/>
                        </a:spcAft>
                      </a:pPr>
                      <a:r>
                        <a:rPr lang="zh-TW" sz="1600" kern="100" dirty="0">
                          <a:effectLst/>
                          <a:latin typeface="Times New Roman" panose="02020603050405020304" pitchFamily="18" charset="0"/>
                          <a:ea typeface="標楷體" panose="03000509000000000000" pitchFamily="65" charset="-120"/>
                        </a:rPr>
                        <a:t>發函各校通知入選參展作品</a:t>
                      </a:r>
                      <a:endParaRPr lang="zh-TW" sz="1600" kern="100" dirty="0">
                        <a:effectLst/>
                        <a:latin typeface="Times New Roman" panose="02020603050405020304" pitchFamily="18" charset="0"/>
                        <a:ea typeface="新細明體" panose="02020500000000000000" pitchFamily="18" charset="-120"/>
                      </a:endParaRPr>
                    </a:p>
                  </a:txBody>
                  <a:tcPr marL="13335" marR="13335" marT="0" marB="0" anchor="ctr"/>
                </a:tc>
                <a:tc>
                  <a:txBody>
                    <a:bodyPr/>
                    <a:lstStyle/>
                    <a:p>
                      <a:pPr algn="ctr">
                        <a:lnSpc>
                          <a:spcPts val="1600"/>
                        </a:lnSpc>
                        <a:spcAft>
                          <a:spcPts val="0"/>
                        </a:spcAft>
                      </a:pPr>
                      <a:r>
                        <a:rPr lang="en-US" sz="1600" kern="100" dirty="0">
                          <a:effectLst/>
                          <a:latin typeface="標楷體" panose="03000509000000000000" pitchFamily="65" charset="-120"/>
                          <a:ea typeface="新細明體" panose="02020500000000000000" pitchFamily="18" charset="-120"/>
                        </a:rPr>
                        <a:t>106.04.10(</a:t>
                      </a:r>
                      <a:r>
                        <a:rPr lang="zh-TW" sz="1600" kern="100" dirty="0">
                          <a:effectLst/>
                          <a:latin typeface="Times New Roman" panose="02020603050405020304" pitchFamily="18" charset="0"/>
                          <a:ea typeface="標楷體" panose="03000509000000000000" pitchFamily="65" charset="-120"/>
                        </a:rPr>
                        <a:t>一</a:t>
                      </a:r>
                      <a:r>
                        <a:rPr lang="en-US" sz="1600" kern="100" dirty="0">
                          <a:effectLst/>
                          <a:latin typeface="Times New Roman" panose="02020603050405020304" pitchFamily="18" charset="0"/>
                          <a:ea typeface="標楷體" panose="03000509000000000000" pitchFamily="65" charset="-120"/>
                        </a:rPr>
                        <a:t>)</a:t>
                      </a:r>
                      <a:endParaRPr lang="zh-TW" sz="1600" kern="100" dirty="0">
                        <a:effectLst/>
                        <a:latin typeface="Times New Roman" panose="02020603050405020304" pitchFamily="18" charset="0"/>
                        <a:ea typeface="新細明體" panose="02020500000000000000" pitchFamily="18" charset="-120"/>
                      </a:endParaRPr>
                    </a:p>
                  </a:txBody>
                  <a:tcPr marL="13335" marR="13335" marT="0" marB="0" anchor="ctr"/>
                </a:tc>
                <a:tc>
                  <a:txBody>
                    <a:bodyPr/>
                    <a:lstStyle/>
                    <a:p>
                      <a:pPr algn="ctr">
                        <a:spcAft>
                          <a:spcPts val="0"/>
                        </a:spcAft>
                      </a:pPr>
                      <a:r>
                        <a:rPr lang="en-US" sz="1600" kern="100" dirty="0">
                          <a:effectLst/>
                          <a:latin typeface="Times New Roman" panose="02020603050405020304" pitchFamily="18" charset="0"/>
                          <a:ea typeface="新細明體" panose="02020500000000000000" pitchFamily="18" charset="-120"/>
                        </a:rPr>
                        <a:t> </a:t>
                      </a:r>
                      <a:endParaRPr lang="zh-TW" sz="1600" kern="100" dirty="0">
                        <a:effectLst/>
                        <a:latin typeface="Times New Roman" panose="02020603050405020304" pitchFamily="18" charset="0"/>
                        <a:ea typeface="新細明體" panose="02020500000000000000" pitchFamily="18" charset="-120"/>
                      </a:endParaRPr>
                    </a:p>
                  </a:txBody>
                  <a:tcPr marL="13335" marR="13335" marT="0" marB="0" anchor="ctr"/>
                </a:tc>
                <a:tc>
                  <a:txBody>
                    <a:bodyPr/>
                    <a:lstStyle/>
                    <a:p>
                      <a:pPr algn="just">
                        <a:lnSpc>
                          <a:spcPts val="1600"/>
                        </a:lnSpc>
                        <a:spcAft>
                          <a:spcPts val="0"/>
                        </a:spcAft>
                      </a:pPr>
                      <a:r>
                        <a:rPr lang="zh-TW" sz="1600" kern="100" dirty="0">
                          <a:effectLst/>
                          <a:latin typeface="Times New Roman" panose="02020603050405020304" pitchFamily="18" charset="0"/>
                          <a:ea typeface="標楷體" panose="03000509000000000000" pitchFamily="65" charset="-120"/>
                        </a:rPr>
                        <a:t>發函各校通知入選參展作品</a:t>
                      </a:r>
                      <a:endParaRPr lang="zh-TW" sz="1600" kern="100" dirty="0">
                        <a:effectLst/>
                        <a:latin typeface="Times New Roman" panose="02020603050405020304" pitchFamily="18" charset="0"/>
                        <a:ea typeface="新細明體" panose="02020500000000000000" pitchFamily="18" charset="-120"/>
                      </a:endParaRPr>
                    </a:p>
                  </a:txBody>
                  <a:tcPr marL="13335" marR="13335" marT="0" marB="0" anchor="ctr"/>
                </a:tc>
              </a:tr>
              <a:tr h="1294810">
                <a:tc>
                  <a:txBody>
                    <a:bodyPr/>
                    <a:lstStyle/>
                    <a:p>
                      <a:pPr marL="0" lvl="0" indent="0" algn="ctr">
                        <a:lnSpc>
                          <a:spcPts val="2100"/>
                        </a:lnSpc>
                        <a:spcAft>
                          <a:spcPts val="0"/>
                        </a:spcAft>
                        <a:buFont typeface="+mj-lt"/>
                        <a:buNone/>
                        <a:tabLst>
                          <a:tab pos="304800" algn="l"/>
                        </a:tabLst>
                      </a:pPr>
                      <a:r>
                        <a:rPr lang="en-US" altLang="zh-TW" sz="1600" kern="100" dirty="0" smtClean="0">
                          <a:effectLst/>
                          <a:latin typeface="Times New Roman" panose="02020603050405020304" pitchFamily="18" charset="0"/>
                          <a:ea typeface="新細明體" panose="02020500000000000000" pitchFamily="18" charset="-120"/>
                        </a:rPr>
                        <a:t>11</a:t>
                      </a:r>
                      <a:endParaRPr lang="zh-TW" sz="1600" kern="100" dirty="0">
                        <a:effectLst/>
                        <a:latin typeface="Times New Roman" panose="02020603050405020304" pitchFamily="18" charset="0"/>
                        <a:ea typeface="新細明體" panose="02020500000000000000" pitchFamily="18" charset="-120"/>
                      </a:endParaRPr>
                    </a:p>
                  </a:txBody>
                  <a:tcPr marL="13335" marR="13335" marT="0" marB="0" anchor="ctr"/>
                </a:tc>
                <a:tc>
                  <a:txBody>
                    <a:bodyPr/>
                    <a:lstStyle/>
                    <a:p>
                      <a:pPr>
                        <a:lnSpc>
                          <a:spcPts val="1600"/>
                        </a:lnSpc>
                        <a:spcAft>
                          <a:spcPts val="0"/>
                        </a:spcAft>
                      </a:pPr>
                      <a:r>
                        <a:rPr lang="zh-TW" sz="1600" kern="100" dirty="0">
                          <a:effectLst/>
                          <a:latin typeface="Times New Roman" panose="02020603050405020304" pitchFamily="18" charset="0"/>
                          <a:ea typeface="標楷體" panose="03000509000000000000" pitchFamily="65" charset="-120"/>
                        </a:rPr>
                        <a:t>臺北市第</a:t>
                      </a:r>
                      <a:r>
                        <a:rPr lang="en-US" sz="1600" kern="100" dirty="0">
                          <a:effectLst/>
                          <a:latin typeface="Times New Roman" panose="02020603050405020304" pitchFamily="18" charset="0"/>
                          <a:ea typeface="標楷體" panose="03000509000000000000" pitchFamily="65" charset="-120"/>
                        </a:rPr>
                        <a:t>50</a:t>
                      </a:r>
                      <a:r>
                        <a:rPr lang="zh-TW" sz="1600" kern="100" dirty="0">
                          <a:effectLst/>
                          <a:latin typeface="Times New Roman" panose="02020603050405020304" pitchFamily="18" charset="0"/>
                          <a:ea typeface="標楷體" panose="03000509000000000000" pitchFamily="65" charset="-120"/>
                        </a:rPr>
                        <a:t>屆中小學科學展覽參展作品說明板佈置</a:t>
                      </a:r>
                      <a:endParaRPr lang="zh-TW" sz="1600" kern="100" dirty="0">
                        <a:effectLst/>
                        <a:latin typeface="Times New Roman" panose="02020603050405020304" pitchFamily="18" charset="0"/>
                        <a:ea typeface="新細明體" panose="02020500000000000000" pitchFamily="18" charset="-120"/>
                      </a:endParaRPr>
                    </a:p>
                  </a:txBody>
                  <a:tcPr marL="13335" marR="13335" marT="0" marB="0" anchor="ctr"/>
                </a:tc>
                <a:tc>
                  <a:txBody>
                    <a:bodyPr/>
                    <a:lstStyle/>
                    <a:p>
                      <a:pPr algn="ctr">
                        <a:lnSpc>
                          <a:spcPts val="1600"/>
                        </a:lnSpc>
                        <a:spcAft>
                          <a:spcPts val="0"/>
                        </a:spcAft>
                      </a:pPr>
                      <a:r>
                        <a:rPr lang="en-US" sz="1600" kern="100" dirty="0">
                          <a:effectLst/>
                          <a:latin typeface="標楷體" panose="03000509000000000000" pitchFamily="65" charset="-120"/>
                          <a:ea typeface="新細明體" panose="02020500000000000000" pitchFamily="18" charset="-120"/>
                        </a:rPr>
                        <a:t>106.04.24(</a:t>
                      </a:r>
                      <a:r>
                        <a:rPr lang="zh-TW" sz="1600" kern="100" dirty="0">
                          <a:effectLst/>
                          <a:latin typeface="Times New Roman" panose="02020603050405020304" pitchFamily="18" charset="0"/>
                          <a:ea typeface="標楷體" panose="03000509000000000000" pitchFamily="65" charset="-120"/>
                        </a:rPr>
                        <a:t>一</a:t>
                      </a:r>
                      <a:r>
                        <a:rPr lang="en-US" sz="1600" kern="100" dirty="0">
                          <a:effectLst/>
                          <a:latin typeface="Times New Roman" panose="02020603050405020304" pitchFamily="18" charset="0"/>
                          <a:ea typeface="標楷體" panose="03000509000000000000" pitchFamily="65" charset="-120"/>
                        </a:rPr>
                        <a:t>)</a:t>
                      </a:r>
                      <a:endParaRPr lang="zh-TW" sz="1600" kern="100" dirty="0">
                        <a:effectLst/>
                        <a:latin typeface="Times New Roman" panose="02020603050405020304" pitchFamily="18" charset="0"/>
                        <a:ea typeface="新細明體" panose="02020500000000000000" pitchFamily="18" charset="-120"/>
                      </a:endParaRPr>
                    </a:p>
                  </a:txBody>
                  <a:tcPr marL="13335" marR="13335" marT="0" marB="0" anchor="ctr"/>
                </a:tc>
                <a:tc>
                  <a:txBody>
                    <a:bodyPr/>
                    <a:lstStyle/>
                    <a:p>
                      <a:pPr algn="ctr">
                        <a:spcAft>
                          <a:spcPts val="0"/>
                        </a:spcAft>
                      </a:pPr>
                      <a:r>
                        <a:rPr lang="zh-TW" sz="1600" kern="100" dirty="0">
                          <a:effectLst/>
                          <a:latin typeface="Times New Roman" panose="02020603050405020304" pitchFamily="18" charset="0"/>
                          <a:ea typeface="標楷體" panose="03000509000000000000" pitchFamily="65" charset="-120"/>
                        </a:rPr>
                        <a:t>石牌國中</a:t>
                      </a:r>
                      <a:endParaRPr lang="zh-TW" sz="1600" kern="100" dirty="0">
                        <a:effectLst/>
                        <a:latin typeface="Times New Roman" panose="02020603050405020304" pitchFamily="18" charset="0"/>
                        <a:ea typeface="新細明體" panose="02020500000000000000" pitchFamily="18" charset="-120"/>
                      </a:endParaRPr>
                    </a:p>
                    <a:p>
                      <a:pPr algn="ctr">
                        <a:spcAft>
                          <a:spcPts val="0"/>
                        </a:spcAft>
                      </a:pPr>
                      <a:r>
                        <a:rPr lang="zh-TW" sz="1600" kern="100" dirty="0">
                          <a:effectLst/>
                          <a:latin typeface="Times New Roman" panose="02020603050405020304" pitchFamily="18" charset="0"/>
                          <a:ea typeface="標楷體" panose="03000509000000000000" pitchFamily="65" charset="-120"/>
                        </a:rPr>
                        <a:t>活動</a:t>
                      </a:r>
                      <a:r>
                        <a:rPr lang="zh-TW" sz="1600" kern="100" dirty="0" smtClean="0">
                          <a:effectLst/>
                          <a:latin typeface="Times New Roman" panose="02020603050405020304" pitchFamily="18" charset="0"/>
                          <a:ea typeface="標楷體" panose="03000509000000000000" pitchFamily="65" charset="-120"/>
                        </a:rPr>
                        <a:t>中心</a:t>
                      </a:r>
                      <a:r>
                        <a:rPr lang="en-US" sz="1600" kern="100" dirty="0" smtClean="0">
                          <a:effectLst/>
                          <a:latin typeface="標楷體" panose="03000509000000000000" pitchFamily="65" charset="-120"/>
                          <a:ea typeface="新細明體" panose="02020500000000000000" pitchFamily="18" charset="-120"/>
                        </a:rPr>
                        <a:t>3</a:t>
                      </a:r>
                      <a:r>
                        <a:rPr lang="zh-TW" sz="1600" kern="100" dirty="0">
                          <a:effectLst/>
                          <a:latin typeface="Times New Roman" panose="02020603050405020304" pitchFamily="18" charset="0"/>
                          <a:ea typeface="標楷體" panose="03000509000000000000" pitchFamily="65" charset="-120"/>
                        </a:rPr>
                        <a:t>樓</a:t>
                      </a:r>
                      <a:endParaRPr lang="zh-TW" sz="1600" kern="100" dirty="0">
                        <a:effectLst/>
                        <a:latin typeface="Times New Roman" panose="02020603050405020304" pitchFamily="18" charset="0"/>
                        <a:ea typeface="新細明體" panose="02020500000000000000" pitchFamily="18" charset="-120"/>
                      </a:endParaRPr>
                    </a:p>
                  </a:txBody>
                  <a:tcPr marL="13335" marR="13335" marT="0" marB="0" anchor="ctr"/>
                </a:tc>
                <a:tc>
                  <a:txBody>
                    <a:bodyPr/>
                    <a:lstStyle/>
                    <a:p>
                      <a:pPr indent="152400">
                        <a:lnSpc>
                          <a:spcPts val="1600"/>
                        </a:lnSpc>
                        <a:spcAft>
                          <a:spcPts val="0"/>
                        </a:spcAft>
                      </a:pPr>
                      <a:r>
                        <a:rPr lang="en-US" sz="1600" kern="100" dirty="0">
                          <a:effectLst/>
                          <a:latin typeface="標楷體" panose="03000509000000000000" pitchFamily="65" charset="-120"/>
                          <a:ea typeface="新細明體" panose="02020500000000000000" pitchFamily="18" charset="-120"/>
                        </a:rPr>
                        <a:t>09:00-12:00</a:t>
                      </a:r>
                      <a:endParaRPr lang="zh-TW" sz="1600" kern="100" dirty="0">
                        <a:effectLst/>
                        <a:latin typeface="Times New Roman" panose="02020603050405020304" pitchFamily="18" charset="0"/>
                        <a:ea typeface="新細明體" panose="02020500000000000000" pitchFamily="18" charset="-120"/>
                      </a:endParaRPr>
                    </a:p>
                    <a:p>
                      <a:pPr>
                        <a:lnSpc>
                          <a:spcPts val="1600"/>
                        </a:lnSpc>
                        <a:spcAft>
                          <a:spcPts val="0"/>
                        </a:spcAft>
                      </a:pPr>
                      <a:r>
                        <a:rPr lang="zh-TW" sz="1600" kern="100" dirty="0">
                          <a:effectLst/>
                          <a:latin typeface="Times New Roman" panose="02020603050405020304" pitchFamily="18" charset="0"/>
                          <a:ea typeface="標楷體" panose="03000509000000000000" pitchFamily="65" charset="-120"/>
                        </a:rPr>
                        <a:t>【北投、士林、大同、中山四區學校】</a:t>
                      </a:r>
                      <a:endParaRPr lang="zh-TW" sz="1600" kern="100" dirty="0">
                        <a:effectLst/>
                        <a:latin typeface="Times New Roman" panose="02020603050405020304" pitchFamily="18" charset="0"/>
                        <a:ea typeface="新細明體" panose="02020500000000000000" pitchFamily="18" charset="-120"/>
                      </a:endParaRPr>
                    </a:p>
                    <a:p>
                      <a:pPr indent="152400">
                        <a:lnSpc>
                          <a:spcPts val="1600"/>
                        </a:lnSpc>
                        <a:spcAft>
                          <a:spcPts val="0"/>
                        </a:spcAft>
                      </a:pPr>
                      <a:r>
                        <a:rPr lang="en-US" sz="1600" kern="100" dirty="0">
                          <a:effectLst/>
                          <a:latin typeface="標楷體" panose="03000509000000000000" pitchFamily="65" charset="-120"/>
                          <a:ea typeface="新細明體" panose="02020500000000000000" pitchFamily="18" charset="-120"/>
                        </a:rPr>
                        <a:t>13:00-16:00</a:t>
                      </a:r>
                      <a:endParaRPr lang="zh-TW" sz="1600" kern="100" dirty="0">
                        <a:effectLst/>
                        <a:latin typeface="Times New Roman" panose="02020603050405020304" pitchFamily="18" charset="0"/>
                        <a:ea typeface="新細明體" panose="02020500000000000000" pitchFamily="18" charset="-120"/>
                      </a:endParaRPr>
                    </a:p>
                    <a:p>
                      <a:pPr>
                        <a:lnSpc>
                          <a:spcPts val="1600"/>
                        </a:lnSpc>
                        <a:spcAft>
                          <a:spcPts val="0"/>
                        </a:spcAft>
                      </a:pPr>
                      <a:r>
                        <a:rPr lang="zh-TW" sz="1600" kern="100" dirty="0">
                          <a:effectLst/>
                          <a:latin typeface="Times New Roman" panose="02020603050405020304" pitchFamily="18" charset="0"/>
                          <a:ea typeface="標楷體" panose="03000509000000000000" pitchFamily="65" charset="-120"/>
                        </a:rPr>
                        <a:t>【文山、南港、萬華、信義四區學校】</a:t>
                      </a:r>
                      <a:endParaRPr lang="zh-TW" sz="1600" kern="100" dirty="0">
                        <a:effectLst/>
                        <a:latin typeface="Times New Roman" panose="02020603050405020304" pitchFamily="18" charset="0"/>
                        <a:ea typeface="新細明體" panose="02020500000000000000" pitchFamily="18" charset="-120"/>
                      </a:endParaRPr>
                    </a:p>
                  </a:txBody>
                  <a:tcPr marL="13335" marR="13335" marT="0" marB="0" anchor="ctr"/>
                </a:tc>
              </a:tr>
              <a:tr h="659218">
                <a:tc>
                  <a:txBody>
                    <a:bodyPr/>
                    <a:lstStyle/>
                    <a:p>
                      <a:pPr marL="0" lvl="0" indent="0" algn="ctr">
                        <a:lnSpc>
                          <a:spcPts val="2100"/>
                        </a:lnSpc>
                        <a:spcAft>
                          <a:spcPts val="0"/>
                        </a:spcAft>
                        <a:buFont typeface="+mj-lt"/>
                        <a:buNone/>
                        <a:tabLst>
                          <a:tab pos="304800" algn="l"/>
                        </a:tabLst>
                      </a:pPr>
                      <a:r>
                        <a:rPr lang="en-US" altLang="zh-TW" sz="1600" kern="100" dirty="0" smtClean="0">
                          <a:effectLst/>
                          <a:latin typeface="Times New Roman" panose="02020603050405020304" pitchFamily="18" charset="0"/>
                          <a:ea typeface="新細明體" panose="02020500000000000000" pitchFamily="18" charset="-120"/>
                        </a:rPr>
                        <a:t>12</a:t>
                      </a:r>
                      <a:endParaRPr lang="zh-TW" sz="1600" kern="100" dirty="0">
                        <a:effectLst/>
                        <a:latin typeface="Times New Roman" panose="02020603050405020304" pitchFamily="18" charset="0"/>
                        <a:ea typeface="新細明體" panose="02020500000000000000" pitchFamily="18" charset="-120"/>
                      </a:endParaRPr>
                    </a:p>
                  </a:txBody>
                  <a:tcPr marL="13335" marR="13335" marT="0" marB="0" anchor="ctr"/>
                </a:tc>
                <a:tc>
                  <a:txBody>
                    <a:bodyPr/>
                    <a:lstStyle/>
                    <a:p>
                      <a:pPr>
                        <a:lnSpc>
                          <a:spcPts val="1600"/>
                        </a:lnSpc>
                        <a:spcAft>
                          <a:spcPts val="0"/>
                        </a:spcAft>
                      </a:pPr>
                      <a:r>
                        <a:rPr lang="zh-TW" sz="1600" kern="100" dirty="0">
                          <a:effectLst/>
                          <a:latin typeface="Times New Roman" panose="02020603050405020304" pitchFamily="18" charset="0"/>
                          <a:ea typeface="標楷體" panose="03000509000000000000" pitchFamily="65" charset="-120"/>
                        </a:rPr>
                        <a:t>臺北市第</a:t>
                      </a:r>
                      <a:r>
                        <a:rPr lang="en-US" sz="1600" kern="100" dirty="0">
                          <a:effectLst/>
                          <a:latin typeface="Times New Roman" panose="02020603050405020304" pitchFamily="18" charset="0"/>
                          <a:ea typeface="標楷體" panose="03000509000000000000" pitchFamily="65" charset="-120"/>
                        </a:rPr>
                        <a:t>50</a:t>
                      </a:r>
                      <a:r>
                        <a:rPr lang="zh-TW" sz="1600" kern="100" dirty="0">
                          <a:effectLst/>
                          <a:latin typeface="Times New Roman" panose="02020603050405020304" pitchFamily="18" charset="0"/>
                          <a:ea typeface="標楷體" panose="03000509000000000000" pitchFamily="65" charset="-120"/>
                        </a:rPr>
                        <a:t>屆中小學科學展覽參展作品說明板佈置</a:t>
                      </a:r>
                      <a:endParaRPr lang="zh-TW" sz="1600" kern="100" dirty="0">
                        <a:effectLst/>
                        <a:latin typeface="Times New Roman" panose="02020603050405020304" pitchFamily="18" charset="0"/>
                        <a:ea typeface="新細明體" panose="02020500000000000000" pitchFamily="18" charset="-120"/>
                      </a:endParaRPr>
                    </a:p>
                  </a:txBody>
                  <a:tcPr marL="13335" marR="13335" marT="0" marB="0" anchor="ctr"/>
                </a:tc>
                <a:tc>
                  <a:txBody>
                    <a:bodyPr/>
                    <a:lstStyle/>
                    <a:p>
                      <a:pPr algn="ctr">
                        <a:lnSpc>
                          <a:spcPts val="1600"/>
                        </a:lnSpc>
                        <a:spcAft>
                          <a:spcPts val="0"/>
                        </a:spcAft>
                      </a:pPr>
                      <a:r>
                        <a:rPr lang="en-US" sz="1600" kern="100" dirty="0">
                          <a:effectLst/>
                          <a:latin typeface="標楷體" panose="03000509000000000000" pitchFamily="65" charset="-120"/>
                          <a:ea typeface="新細明體" panose="02020500000000000000" pitchFamily="18" charset="-120"/>
                        </a:rPr>
                        <a:t>106.04.25(</a:t>
                      </a:r>
                      <a:r>
                        <a:rPr lang="zh-TW" sz="1600" kern="100" dirty="0">
                          <a:effectLst/>
                          <a:latin typeface="Times New Roman" panose="02020603050405020304" pitchFamily="18" charset="0"/>
                          <a:ea typeface="標楷體" panose="03000509000000000000" pitchFamily="65" charset="-120"/>
                        </a:rPr>
                        <a:t>二</a:t>
                      </a:r>
                      <a:r>
                        <a:rPr lang="en-US" sz="1600" kern="100" dirty="0">
                          <a:effectLst/>
                          <a:latin typeface="Times New Roman" panose="02020603050405020304" pitchFamily="18" charset="0"/>
                          <a:ea typeface="標楷體" panose="03000509000000000000" pitchFamily="65" charset="-120"/>
                        </a:rPr>
                        <a:t>)</a:t>
                      </a:r>
                      <a:endParaRPr lang="zh-TW" sz="1600" kern="100" dirty="0">
                        <a:effectLst/>
                        <a:latin typeface="Times New Roman" panose="02020603050405020304" pitchFamily="18" charset="0"/>
                        <a:ea typeface="新細明體" panose="02020500000000000000" pitchFamily="18" charset="-120"/>
                      </a:endParaRPr>
                    </a:p>
                  </a:txBody>
                  <a:tcPr marL="13335" marR="13335" marT="0" marB="0" anchor="ctr"/>
                </a:tc>
                <a:tc>
                  <a:txBody>
                    <a:bodyPr/>
                    <a:lstStyle/>
                    <a:p>
                      <a:pPr algn="ctr">
                        <a:spcAft>
                          <a:spcPts val="0"/>
                        </a:spcAft>
                      </a:pPr>
                      <a:r>
                        <a:rPr lang="zh-TW" sz="1600" kern="100" dirty="0">
                          <a:effectLst/>
                          <a:latin typeface="Times New Roman" panose="02020603050405020304" pitchFamily="18" charset="0"/>
                          <a:ea typeface="標楷體" panose="03000509000000000000" pitchFamily="65" charset="-120"/>
                        </a:rPr>
                        <a:t>石牌國中</a:t>
                      </a:r>
                      <a:endParaRPr lang="zh-TW" sz="1600" kern="100" dirty="0">
                        <a:effectLst/>
                        <a:latin typeface="Times New Roman" panose="02020603050405020304" pitchFamily="18" charset="0"/>
                        <a:ea typeface="新細明體" panose="02020500000000000000" pitchFamily="18" charset="-120"/>
                      </a:endParaRPr>
                    </a:p>
                    <a:p>
                      <a:pPr algn="ctr">
                        <a:spcAft>
                          <a:spcPts val="0"/>
                        </a:spcAft>
                      </a:pPr>
                      <a:r>
                        <a:rPr lang="zh-TW" sz="1600" kern="100" dirty="0">
                          <a:effectLst/>
                          <a:latin typeface="Times New Roman" panose="02020603050405020304" pitchFamily="18" charset="0"/>
                          <a:ea typeface="標楷體" panose="03000509000000000000" pitchFamily="65" charset="-120"/>
                        </a:rPr>
                        <a:t>活動</a:t>
                      </a:r>
                      <a:r>
                        <a:rPr lang="zh-TW" sz="1600" kern="100" dirty="0" smtClean="0">
                          <a:effectLst/>
                          <a:latin typeface="Times New Roman" panose="02020603050405020304" pitchFamily="18" charset="0"/>
                          <a:ea typeface="標楷體" panose="03000509000000000000" pitchFamily="65" charset="-120"/>
                        </a:rPr>
                        <a:t>中心</a:t>
                      </a:r>
                      <a:r>
                        <a:rPr lang="en-US" sz="1600" kern="100" dirty="0" smtClean="0">
                          <a:effectLst/>
                          <a:latin typeface="標楷體" panose="03000509000000000000" pitchFamily="65" charset="-120"/>
                          <a:ea typeface="新細明體" panose="02020500000000000000" pitchFamily="18" charset="-120"/>
                        </a:rPr>
                        <a:t>3</a:t>
                      </a:r>
                      <a:r>
                        <a:rPr lang="zh-TW" sz="1600" kern="100" dirty="0">
                          <a:effectLst/>
                          <a:latin typeface="Times New Roman" panose="02020603050405020304" pitchFamily="18" charset="0"/>
                          <a:ea typeface="標楷體" panose="03000509000000000000" pitchFamily="65" charset="-120"/>
                        </a:rPr>
                        <a:t>樓</a:t>
                      </a:r>
                      <a:endParaRPr lang="zh-TW" sz="1600" kern="100" dirty="0">
                        <a:effectLst/>
                        <a:latin typeface="Times New Roman" panose="02020603050405020304" pitchFamily="18" charset="0"/>
                        <a:ea typeface="新細明體" panose="02020500000000000000" pitchFamily="18" charset="-120"/>
                      </a:endParaRPr>
                    </a:p>
                  </a:txBody>
                  <a:tcPr marL="13335" marR="13335" marT="0" marB="0" anchor="ctr"/>
                </a:tc>
                <a:tc>
                  <a:txBody>
                    <a:bodyPr/>
                    <a:lstStyle/>
                    <a:p>
                      <a:pPr indent="152400">
                        <a:lnSpc>
                          <a:spcPts val="1600"/>
                        </a:lnSpc>
                        <a:spcAft>
                          <a:spcPts val="0"/>
                        </a:spcAft>
                      </a:pPr>
                      <a:r>
                        <a:rPr lang="en-US" sz="1600" kern="100" dirty="0">
                          <a:effectLst/>
                          <a:latin typeface="標楷體" panose="03000509000000000000" pitchFamily="65" charset="-120"/>
                          <a:ea typeface="新細明體" panose="02020500000000000000" pitchFamily="18" charset="-120"/>
                        </a:rPr>
                        <a:t>09:00-12:00</a:t>
                      </a:r>
                      <a:endParaRPr lang="zh-TW" sz="1600" kern="100" dirty="0">
                        <a:effectLst/>
                        <a:latin typeface="Times New Roman" panose="02020603050405020304" pitchFamily="18" charset="0"/>
                        <a:ea typeface="新細明體" panose="02020500000000000000" pitchFamily="18" charset="-120"/>
                      </a:endParaRPr>
                    </a:p>
                    <a:p>
                      <a:pPr>
                        <a:lnSpc>
                          <a:spcPts val="1600"/>
                        </a:lnSpc>
                        <a:spcAft>
                          <a:spcPts val="0"/>
                        </a:spcAft>
                      </a:pPr>
                      <a:r>
                        <a:rPr lang="zh-TW" sz="1600" kern="100" dirty="0">
                          <a:effectLst/>
                          <a:latin typeface="Times New Roman" panose="02020603050405020304" pitchFamily="18" charset="0"/>
                          <a:ea typeface="標楷體" panose="03000509000000000000" pitchFamily="65" charset="-120"/>
                        </a:rPr>
                        <a:t>【松山、中正、大安、內湖四區學校】</a:t>
                      </a:r>
                      <a:endParaRPr lang="zh-TW" sz="1600" kern="100" dirty="0">
                        <a:effectLst/>
                        <a:latin typeface="Times New Roman" panose="02020603050405020304" pitchFamily="18" charset="0"/>
                        <a:ea typeface="新細明體" panose="02020500000000000000" pitchFamily="18" charset="-120"/>
                      </a:endParaRPr>
                    </a:p>
                  </a:txBody>
                  <a:tcPr marL="13335" marR="13335" marT="0" marB="0" anchor="ctr"/>
                </a:tc>
              </a:tr>
              <a:tr h="406400">
                <a:tc>
                  <a:txBody>
                    <a:bodyPr/>
                    <a:lstStyle/>
                    <a:p>
                      <a:pPr marL="0" lvl="0" indent="0" algn="ctr">
                        <a:lnSpc>
                          <a:spcPts val="2100"/>
                        </a:lnSpc>
                        <a:spcAft>
                          <a:spcPts val="0"/>
                        </a:spcAft>
                        <a:buFont typeface="+mj-lt"/>
                        <a:buNone/>
                        <a:tabLst>
                          <a:tab pos="304800" algn="l"/>
                        </a:tabLst>
                      </a:pPr>
                      <a:r>
                        <a:rPr lang="en-US" altLang="zh-TW" sz="1600" kern="100" dirty="0" smtClean="0">
                          <a:effectLst/>
                          <a:latin typeface="Times New Roman" panose="02020603050405020304" pitchFamily="18" charset="0"/>
                          <a:ea typeface="新細明體" panose="02020500000000000000" pitchFamily="18" charset="-120"/>
                        </a:rPr>
                        <a:t>13</a:t>
                      </a:r>
                      <a:endParaRPr lang="zh-TW" sz="1600" kern="100" dirty="0">
                        <a:effectLst/>
                        <a:latin typeface="Times New Roman" panose="02020603050405020304" pitchFamily="18" charset="0"/>
                        <a:ea typeface="新細明體" panose="02020500000000000000" pitchFamily="18" charset="-120"/>
                      </a:endParaRPr>
                    </a:p>
                  </a:txBody>
                  <a:tcPr marL="13335" marR="13335" marT="0" marB="0" anchor="ctr"/>
                </a:tc>
                <a:tc>
                  <a:txBody>
                    <a:bodyPr/>
                    <a:lstStyle/>
                    <a:p>
                      <a:pPr>
                        <a:lnSpc>
                          <a:spcPts val="1600"/>
                        </a:lnSpc>
                        <a:spcAft>
                          <a:spcPts val="0"/>
                        </a:spcAft>
                      </a:pPr>
                      <a:r>
                        <a:rPr lang="zh-TW" sz="1600" kern="100" dirty="0">
                          <a:effectLst/>
                          <a:latin typeface="Times New Roman" panose="02020603050405020304" pitchFamily="18" charset="0"/>
                          <a:ea typeface="標楷體" panose="03000509000000000000" pitchFamily="65" charset="-120"/>
                        </a:rPr>
                        <a:t>作品安全審查</a:t>
                      </a:r>
                      <a:endParaRPr lang="zh-TW" sz="1600" kern="100" dirty="0">
                        <a:effectLst/>
                        <a:latin typeface="Times New Roman" panose="02020603050405020304" pitchFamily="18" charset="0"/>
                        <a:ea typeface="新細明體" panose="02020500000000000000" pitchFamily="18" charset="-120"/>
                      </a:endParaRPr>
                    </a:p>
                  </a:txBody>
                  <a:tcPr marL="13335" marR="13335" marT="0" marB="0" anchor="ctr"/>
                </a:tc>
                <a:tc>
                  <a:txBody>
                    <a:bodyPr/>
                    <a:lstStyle/>
                    <a:p>
                      <a:pPr algn="ctr">
                        <a:lnSpc>
                          <a:spcPts val="1600"/>
                        </a:lnSpc>
                        <a:spcAft>
                          <a:spcPts val="0"/>
                        </a:spcAft>
                      </a:pPr>
                      <a:r>
                        <a:rPr lang="en-US" sz="1600" kern="100" dirty="0">
                          <a:effectLst/>
                          <a:latin typeface="標楷體" panose="03000509000000000000" pitchFamily="65" charset="-120"/>
                          <a:ea typeface="新細明體" panose="02020500000000000000" pitchFamily="18" charset="-120"/>
                        </a:rPr>
                        <a:t>106.04.25(</a:t>
                      </a:r>
                      <a:r>
                        <a:rPr lang="zh-TW" sz="1600" kern="100" dirty="0">
                          <a:effectLst/>
                          <a:latin typeface="Times New Roman" panose="02020603050405020304" pitchFamily="18" charset="0"/>
                          <a:ea typeface="標楷體" panose="03000509000000000000" pitchFamily="65" charset="-120"/>
                        </a:rPr>
                        <a:t>二</a:t>
                      </a:r>
                      <a:r>
                        <a:rPr lang="en-US" sz="1600" kern="100" dirty="0">
                          <a:effectLst/>
                          <a:latin typeface="Times New Roman" panose="02020603050405020304" pitchFamily="18" charset="0"/>
                          <a:ea typeface="標楷體" panose="03000509000000000000" pitchFamily="65" charset="-120"/>
                        </a:rPr>
                        <a:t>)</a:t>
                      </a:r>
                      <a:endParaRPr lang="zh-TW" sz="1600" kern="100" dirty="0">
                        <a:effectLst/>
                        <a:latin typeface="Times New Roman" panose="02020603050405020304" pitchFamily="18" charset="0"/>
                        <a:ea typeface="新細明體" panose="02020500000000000000" pitchFamily="18" charset="-120"/>
                      </a:endParaRPr>
                    </a:p>
                  </a:txBody>
                  <a:tcPr marL="13335" marR="13335" marT="0" marB="0" anchor="ctr"/>
                </a:tc>
                <a:tc>
                  <a:txBody>
                    <a:bodyPr/>
                    <a:lstStyle/>
                    <a:p>
                      <a:pPr algn="ctr">
                        <a:spcAft>
                          <a:spcPts val="0"/>
                        </a:spcAft>
                      </a:pPr>
                      <a:r>
                        <a:rPr lang="zh-TW" sz="1600" kern="100" dirty="0">
                          <a:effectLst/>
                          <a:latin typeface="Times New Roman" panose="02020603050405020304" pitchFamily="18" charset="0"/>
                          <a:ea typeface="標楷體" panose="03000509000000000000" pitchFamily="65" charset="-120"/>
                        </a:rPr>
                        <a:t>石牌國中</a:t>
                      </a:r>
                      <a:endParaRPr lang="zh-TW" sz="1600" kern="100" dirty="0">
                        <a:effectLst/>
                        <a:latin typeface="Times New Roman" panose="02020603050405020304" pitchFamily="18" charset="0"/>
                        <a:ea typeface="新細明體" panose="02020500000000000000" pitchFamily="18" charset="-120"/>
                      </a:endParaRPr>
                    </a:p>
                    <a:p>
                      <a:pPr algn="ctr">
                        <a:spcAft>
                          <a:spcPts val="0"/>
                        </a:spcAft>
                      </a:pPr>
                      <a:r>
                        <a:rPr lang="zh-TW" sz="1600" kern="100" dirty="0">
                          <a:effectLst/>
                          <a:latin typeface="Times New Roman" panose="02020603050405020304" pitchFamily="18" charset="0"/>
                          <a:ea typeface="標楷體" panose="03000509000000000000" pitchFamily="65" charset="-120"/>
                        </a:rPr>
                        <a:t>活動</a:t>
                      </a:r>
                      <a:r>
                        <a:rPr lang="zh-TW" sz="1600" kern="100" dirty="0" smtClean="0">
                          <a:effectLst/>
                          <a:latin typeface="Times New Roman" panose="02020603050405020304" pitchFamily="18" charset="0"/>
                          <a:ea typeface="標楷體" panose="03000509000000000000" pitchFamily="65" charset="-120"/>
                        </a:rPr>
                        <a:t>中心</a:t>
                      </a:r>
                      <a:r>
                        <a:rPr lang="en-US" sz="1600" kern="100" dirty="0" smtClean="0">
                          <a:effectLst/>
                          <a:latin typeface="標楷體" panose="03000509000000000000" pitchFamily="65" charset="-120"/>
                          <a:ea typeface="新細明體" panose="02020500000000000000" pitchFamily="18" charset="-120"/>
                        </a:rPr>
                        <a:t>3</a:t>
                      </a:r>
                      <a:r>
                        <a:rPr lang="zh-TW" sz="1600" kern="100" dirty="0">
                          <a:effectLst/>
                          <a:latin typeface="Times New Roman" panose="02020603050405020304" pitchFamily="18" charset="0"/>
                          <a:ea typeface="標楷體" panose="03000509000000000000" pitchFamily="65" charset="-120"/>
                        </a:rPr>
                        <a:t>樓</a:t>
                      </a:r>
                      <a:endParaRPr lang="zh-TW" sz="1600" kern="100" dirty="0">
                        <a:effectLst/>
                        <a:latin typeface="Times New Roman" panose="02020603050405020304" pitchFamily="18" charset="0"/>
                        <a:ea typeface="新細明體" panose="02020500000000000000" pitchFamily="18" charset="-120"/>
                      </a:endParaRPr>
                    </a:p>
                  </a:txBody>
                  <a:tcPr marL="13335" marR="13335" marT="0" marB="0" anchor="ctr"/>
                </a:tc>
                <a:tc>
                  <a:txBody>
                    <a:bodyPr/>
                    <a:lstStyle/>
                    <a:p>
                      <a:pPr>
                        <a:lnSpc>
                          <a:spcPts val="1600"/>
                        </a:lnSpc>
                        <a:spcAft>
                          <a:spcPts val="0"/>
                        </a:spcAft>
                      </a:pPr>
                      <a:r>
                        <a:rPr lang="en-US" sz="1600" kern="100" dirty="0">
                          <a:effectLst/>
                          <a:latin typeface="標楷體" panose="03000509000000000000" pitchFamily="65" charset="-120"/>
                          <a:ea typeface="新細明體" panose="02020500000000000000" pitchFamily="18" charset="-120"/>
                        </a:rPr>
                        <a:t>16:00</a:t>
                      </a:r>
                      <a:r>
                        <a:rPr lang="zh-TW" sz="1600" kern="100" dirty="0">
                          <a:effectLst/>
                          <a:latin typeface="Times New Roman" panose="02020603050405020304" pitchFamily="18" charset="0"/>
                          <a:ea typeface="標楷體" panose="03000509000000000000" pitchFamily="65" charset="-120"/>
                        </a:rPr>
                        <a:t>公布審查未通過名單</a:t>
                      </a:r>
                      <a:endParaRPr lang="zh-TW" sz="1600" kern="100" dirty="0">
                        <a:effectLst/>
                        <a:latin typeface="Times New Roman" panose="02020603050405020304" pitchFamily="18" charset="0"/>
                        <a:ea typeface="新細明體" panose="02020500000000000000" pitchFamily="18" charset="-120"/>
                      </a:endParaRPr>
                    </a:p>
                    <a:p>
                      <a:pPr>
                        <a:lnSpc>
                          <a:spcPts val="1600"/>
                        </a:lnSpc>
                        <a:spcAft>
                          <a:spcPts val="0"/>
                        </a:spcAft>
                      </a:pPr>
                      <a:r>
                        <a:rPr lang="en-US" sz="1600" kern="100" dirty="0">
                          <a:effectLst/>
                          <a:latin typeface="標楷體" panose="03000509000000000000" pitchFamily="65" charset="-120"/>
                          <a:ea typeface="新細明體" panose="02020500000000000000" pitchFamily="18" charset="-120"/>
                        </a:rPr>
                        <a:t>16:00~18:00</a:t>
                      </a:r>
                      <a:r>
                        <a:rPr lang="zh-TW" sz="1600" kern="100" dirty="0">
                          <a:effectLst/>
                          <a:latin typeface="Times New Roman" panose="02020603050405020304" pitchFamily="18" charset="0"/>
                          <a:ea typeface="標楷體" panose="03000509000000000000" pitchFamily="65" charset="-120"/>
                        </a:rPr>
                        <a:t>未通過安全審查作品進行修改</a:t>
                      </a:r>
                      <a:endParaRPr lang="zh-TW" sz="1600" kern="100" dirty="0">
                        <a:effectLst/>
                        <a:latin typeface="Times New Roman" panose="02020603050405020304" pitchFamily="18" charset="0"/>
                        <a:ea typeface="新細明體" panose="02020500000000000000" pitchFamily="18" charset="-120"/>
                      </a:endParaRPr>
                    </a:p>
                    <a:p>
                      <a:pPr>
                        <a:lnSpc>
                          <a:spcPts val="1600"/>
                        </a:lnSpc>
                        <a:spcAft>
                          <a:spcPts val="0"/>
                        </a:spcAft>
                      </a:pPr>
                      <a:r>
                        <a:rPr lang="en-US" sz="1600" kern="100" dirty="0">
                          <a:effectLst/>
                          <a:latin typeface="標楷體" panose="03000509000000000000" pitchFamily="65" charset="-120"/>
                          <a:ea typeface="新細明體" panose="02020500000000000000" pitchFamily="18" charset="-120"/>
                        </a:rPr>
                        <a:t>18:00</a:t>
                      </a:r>
                      <a:r>
                        <a:rPr lang="zh-TW" sz="1600" kern="100" dirty="0">
                          <a:effectLst/>
                          <a:latin typeface="Times New Roman" panose="02020603050405020304" pitchFamily="18" charset="0"/>
                          <a:ea typeface="標楷體" panose="03000509000000000000" pitchFamily="65" charset="-120"/>
                        </a:rPr>
                        <a:t>前公布未通過安全審查作品</a:t>
                      </a:r>
                      <a:r>
                        <a:rPr lang="zh-TW" sz="1600" kern="100" dirty="0">
                          <a:effectLst/>
                          <a:latin typeface="Times New Roman" panose="02020603050405020304" pitchFamily="18" charset="0"/>
                          <a:ea typeface="新細明體" panose="02020500000000000000" pitchFamily="18" charset="-120"/>
                        </a:rPr>
                        <a:t>，</a:t>
                      </a:r>
                      <a:r>
                        <a:rPr lang="zh-TW" sz="1600" kern="100" dirty="0">
                          <a:effectLst/>
                          <a:latin typeface="Times New Roman" panose="02020603050405020304" pitchFamily="18" charset="0"/>
                          <a:ea typeface="標楷體" panose="03000509000000000000" pitchFamily="65" charset="-120"/>
                        </a:rPr>
                        <a:t>取消參展資格</a:t>
                      </a:r>
                      <a:endParaRPr lang="zh-TW" sz="1600" kern="100" dirty="0">
                        <a:effectLst/>
                        <a:latin typeface="Times New Roman" panose="02020603050405020304" pitchFamily="18" charset="0"/>
                        <a:ea typeface="新細明體" panose="02020500000000000000" pitchFamily="18" charset="-120"/>
                      </a:endParaRPr>
                    </a:p>
                  </a:txBody>
                  <a:tcPr marL="13335" marR="13335" marT="0" marB="0"/>
                </a:tc>
              </a:tr>
            </a:tbl>
          </a:graphicData>
        </a:graphic>
      </p:graphicFrame>
    </p:spTree>
    <p:extLst>
      <p:ext uri="{BB962C8B-B14F-4D97-AF65-F5344CB8AC3E}">
        <p14:creationId xmlns:p14="http://schemas.microsoft.com/office/powerpoint/2010/main" val="360146410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36051"/>
            <a:ext cx="8229600" cy="1143000"/>
          </a:xfrm>
        </p:spPr>
        <p:txBody>
          <a:bodyPr>
            <a:normAutofit/>
          </a:bodyPr>
          <a:lstStyle/>
          <a:p>
            <a:r>
              <a:rPr lang="zh-TW" altLang="en-US" sz="4400" dirty="0"/>
              <a:t>一、學生獎勵（</a:t>
            </a:r>
            <a:r>
              <a:rPr lang="en-US" altLang="zh-TW" sz="4400" dirty="0" smtClean="0"/>
              <a:t>P.14</a:t>
            </a:r>
            <a:r>
              <a:rPr lang="zh-TW" altLang="en-US" sz="4400" dirty="0" smtClean="0"/>
              <a:t>）</a:t>
            </a:r>
            <a:endParaRPr lang="zh-TW" altLang="en-US" sz="4400" dirty="0"/>
          </a:p>
        </p:txBody>
      </p:sp>
      <p:sp>
        <p:nvSpPr>
          <p:cNvPr id="3" name="內容版面配置區 2"/>
          <p:cNvSpPr>
            <a:spLocks noGrp="1"/>
          </p:cNvSpPr>
          <p:nvPr>
            <p:ph idx="1"/>
          </p:nvPr>
        </p:nvSpPr>
        <p:spPr>
          <a:xfrm>
            <a:off x="457200" y="1413163"/>
            <a:ext cx="8229600" cy="5126181"/>
          </a:xfrm>
        </p:spPr>
        <p:txBody>
          <a:bodyPr>
            <a:normAutofit fontScale="92500" lnSpcReduction="20000"/>
          </a:bodyPr>
          <a:lstStyle/>
          <a:p>
            <a:pPr marL="0" indent="0">
              <a:buNone/>
            </a:pPr>
            <a:r>
              <a:rPr lang="zh-TW" altLang="en-US" dirty="0">
                <a:latin typeface="+mj-ea"/>
                <a:ea typeface="+mj-ea"/>
              </a:rPr>
              <a:t>（三）</a:t>
            </a:r>
            <a:r>
              <a:rPr lang="zh-TW" altLang="en-US" b="1" dirty="0">
                <a:solidFill>
                  <a:srgbClr val="7030A0"/>
                </a:solidFill>
                <a:latin typeface="+mj-ea"/>
                <a:ea typeface="+mj-ea"/>
              </a:rPr>
              <a:t>佳作</a:t>
            </a:r>
            <a:r>
              <a:rPr lang="zh-TW" altLang="en-US" dirty="0">
                <a:latin typeface="+mj-ea"/>
                <a:ea typeface="+mj-ea"/>
              </a:rPr>
              <a:t>：各頒發</a:t>
            </a:r>
            <a:r>
              <a:rPr lang="zh-TW" altLang="en-US" b="1" dirty="0">
                <a:solidFill>
                  <a:srgbClr val="FF0000"/>
                </a:solidFill>
                <a:latin typeface="+mj-ea"/>
                <a:ea typeface="+mj-ea"/>
              </a:rPr>
              <a:t>獎狀乙幀</a:t>
            </a:r>
            <a:r>
              <a:rPr lang="zh-TW" altLang="en-US" dirty="0">
                <a:latin typeface="+mj-ea"/>
                <a:ea typeface="+mj-ea"/>
              </a:rPr>
              <a:t>，實際錄取件數由評審會斟酌參展件數及實際狀況決定之。</a:t>
            </a:r>
          </a:p>
          <a:p>
            <a:pPr marL="0" indent="0">
              <a:buNone/>
            </a:pPr>
            <a:r>
              <a:rPr lang="zh-TW" altLang="en-US" dirty="0">
                <a:latin typeface="+mj-ea"/>
                <a:ea typeface="+mj-ea"/>
              </a:rPr>
              <a:t>（四）</a:t>
            </a:r>
            <a:r>
              <a:rPr lang="zh-TW" altLang="en-US" b="1" dirty="0">
                <a:solidFill>
                  <a:srgbClr val="7030A0"/>
                </a:solidFill>
                <a:latin typeface="+mj-ea"/>
                <a:ea typeface="+mj-ea"/>
              </a:rPr>
              <a:t>研究精神獎</a:t>
            </a:r>
            <a:r>
              <a:rPr lang="zh-TW" altLang="en-US" dirty="0">
                <a:latin typeface="+mj-ea"/>
                <a:ea typeface="+mj-ea"/>
              </a:rPr>
              <a:t>：錄取研究精神優良之作品若干件，各頒發</a:t>
            </a:r>
            <a:r>
              <a:rPr lang="zh-TW" altLang="en-US" b="1" dirty="0">
                <a:solidFill>
                  <a:srgbClr val="FF0000"/>
                </a:solidFill>
                <a:latin typeface="+mj-ea"/>
                <a:ea typeface="+mj-ea"/>
              </a:rPr>
              <a:t>獎狀乙幀</a:t>
            </a:r>
            <a:r>
              <a:rPr lang="zh-TW" altLang="en-US" dirty="0">
                <a:latin typeface="+mj-ea"/>
                <a:ea typeface="+mj-ea"/>
              </a:rPr>
              <a:t>。</a:t>
            </a:r>
          </a:p>
          <a:p>
            <a:pPr marL="0" indent="0">
              <a:buNone/>
            </a:pPr>
            <a:r>
              <a:rPr lang="zh-TW" altLang="en-US" dirty="0">
                <a:latin typeface="+mj-ea"/>
                <a:ea typeface="+mj-ea"/>
              </a:rPr>
              <a:t>（五）</a:t>
            </a:r>
            <a:r>
              <a:rPr lang="zh-TW" altLang="en-US" b="1" dirty="0">
                <a:solidFill>
                  <a:srgbClr val="7030A0"/>
                </a:solidFill>
                <a:latin typeface="+mj-ea"/>
                <a:ea typeface="+mj-ea"/>
              </a:rPr>
              <a:t>團隊合作獎</a:t>
            </a:r>
            <a:r>
              <a:rPr lang="zh-TW" altLang="en-US" dirty="0">
                <a:latin typeface="+mj-ea"/>
                <a:ea typeface="+mj-ea"/>
              </a:rPr>
              <a:t>：錄取富團隊合作精神之作品若干件，各頒發</a:t>
            </a:r>
            <a:r>
              <a:rPr lang="zh-TW" altLang="en-US" b="1" dirty="0">
                <a:solidFill>
                  <a:srgbClr val="FF0000"/>
                </a:solidFill>
                <a:latin typeface="+mj-ea"/>
                <a:ea typeface="+mj-ea"/>
              </a:rPr>
              <a:t>獎狀乙幀</a:t>
            </a:r>
            <a:r>
              <a:rPr lang="zh-TW" altLang="en-US" dirty="0">
                <a:latin typeface="+mj-ea"/>
                <a:ea typeface="+mj-ea"/>
              </a:rPr>
              <a:t>。</a:t>
            </a:r>
          </a:p>
          <a:p>
            <a:pPr marL="0" indent="0">
              <a:buNone/>
            </a:pPr>
            <a:r>
              <a:rPr lang="zh-TW" altLang="en-US" dirty="0">
                <a:latin typeface="+mj-ea"/>
                <a:ea typeface="+mj-ea"/>
              </a:rPr>
              <a:t>（六）</a:t>
            </a:r>
            <a:r>
              <a:rPr lang="zh-TW" altLang="en-US" b="1" dirty="0">
                <a:solidFill>
                  <a:srgbClr val="7030A0"/>
                </a:solidFill>
                <a:latin typeface="+mj-ea"/>
                <a:ea typeface="+mj-ea"/>
              </a:rPr>
              <a:t>鄉土教材獎</a:t>
            </a:r>
            <a:r>
              <a:rPr lang="zh-TW" altLang="en-US" dirty="0">
                <a:latin typeface="+mj-ea"/>
                <a:ea typeface="+mj-ea"/>
              </a:rPr>
              <a:t>：錄取深入生活環境研究之作品若干件，各頒發</a:t>
            </a:r>
            <a:r>
              <a:rPr lang="zh-TW" altLang="en-US" b="1" dirty="0">
                <a:solidFill>
                  <a:srgbClr val="FF0000"/>
                </a:solidFill>
                <a:latin typeface="+mj-ea"/>
                <a:ea typeface="+mj-ea"/>
              </a:rPr>
              <a:t>獎狀乙幀</a:t>
            </a:r>
            <a:r>
              <a:rPr lang="zh-TW" altLang="en-US" dirty="0">
                <a:latin typeface="+mj-ea"/>
                <a:ea typeface="+mj-ea"/>
              </a:rPr>
              <a:t>。</a:t>
            </a:r>
          </a:p>
          <a:p>
            <a:pPr marL="0" indent="0">
              <a:buNone/>
            </a:pPr>
            <a:r>
              <a:rPr lang="zh-TW" altLang="en-US" dirty="0">
                <a:latin typeface="+mj-ea"/>
                <a:ea typeface="+mj-ea"/>
              </a:rPr>
              <a:t>（七）</a:t>
            </a:r>
            <a:r>
              <a:rPr lang="zh-TW" altLang="en-US" b="1" dirty="0">
                <a:solidFill>
                  <a:srgbClr val="7030A0"/>
                </a:solidFill>
                <a:latin typeface="+mj-ea"/>
                <a:ea typeface="+mj-ea"/>
              </a:rPr>
              <a:t>創意獎</a:t>
            </a:r>
            <a:r>
              <a:rPr lang="zh-TW" altLang="en-US" dirty="0">
                <a:latin typeface="+mj-ea"/>
                <a:ea typeface="+mj-ea"/>
              </a:rPr>
              <a:t>：錄取富創意性之作品若干件，各頒發</a:t>
            </a:r>
            <a:r>
              <a:rPr lang="zh-TW" altLang="en-US" b="1" dirty="0">
                <a:solidFill>
                  <a:srgbClr val="FF0000"/>
                </a:solidFill>
                <a:latin typeface="+mj-ea"/>
                <a:ea typeface="+mj-ea"/>
              </a:rPr>
              <a:t>獎狀乙幀</a:t>
            </a:r>
            <a:r>
              <a:rPr lang="zh-TW" altLang="en-US" dirty="0">
                <a:latin typeface="+mj-ea"/>
                <a:ea typeface="+mj-ea"/>
              </a:rPr>
              <a:t>。</a:t>
            </a:r>
          </a:p>
          <a:p>
            <a:pPr marL="0" indent="0">
              <a:buNone/>
            </a:pPr>
            <a:r>
              <a:rPr lang="zh-TW" altLang="en-US" dirty="0">
                <a:latin typeface="+mj-ea"/>
                <a:ea typeface="+mj-ea"/>
              </a:rPr>
              <a:t>（八）</a:t>
            </a:r>
            <a:r>
              <a:rPr lang="zh-TW" altLang="en-US" b="1" dirty="0">
                <a:solidFill>
                  <a:srgbClr val="7030A0"/>
                </a:solidFill>
                <a:latin typeface="+mj-ea"/>
                <a:ea typeface="+mj-ea"/>
              </a:rPr>
              <a:t>入選獎</a:t>
            </a:r>
            <a:r>
              <a:rPr lang="zh-TW" altLang="en-US" dirty="0">
                <a:latin typeface="+mj-ea"/>
                <a:ea typeface="+mj-ea"/>
              </a:rPr>
              <a:t>：凡通過作品說明書審查之參展作品，各頒發</a:t>
            </a:r>
            <a:r>
              <a:rPr lang="zh-TW" altLang="en-US" b="1" dirty="0">
                <a:solidFill>
                  <a:srgbClr val="FF0000"/>
                </a:solidFill>
                <a:latin typeface="+mj-ea"/>
                <a:ea typeface="+mj-ea"/>
              </a:rPr>
              <a:t>獎狀</a:t>
            </a:r>
            <a:r>
              <a:rPr lang="zh-TW" altLang="en-US" dirty="0">
                <a:latin typeface="+mj-ea"/>
                <a:ea typeface="+mj-ea"/>
              </a:rPr>
              <a:t>乙幀。（</a:t>
            </a:r>
            <a:r>
              <a:rPr lang="zh-TW" altLang="en-US" b="1" dirty="0">
                <a:solidFill>
                  <a:srgbClr val="FF0000"/>
                </a:solidFill>
                <a:latin typeface="+mj-ea"/>
                <a:ea typeface="+mj-ea"/>
              </a:rPr>
              <a:t>不與</a:t>
            </a:r>
            <a:r>
              <a:rPr lang="zh-TW" altLang="en-US" b="1" dirty="0" smtClean="0">
                <a:solidFill>
                  <a:srgbClr val="FF0000"/>
                </a:solidFill>
                <a:latin typeface="+mj-ea"/>
                <a:ea typeface="+mj-ea"/>
              </a:rPr>
              <a:t>前列</a:t>
            </a:r>
            <a:r>
              <a:rPr lang="zh-TW" altLang="en-US" b="1" dirty="0">
                <a:solidFill>
                  <a:srgbClr val="FF0000"/>
                </a:solidFill>
                <a:latin typeface="+mj-ea"/>
                <a:ea typeface="+mj-ea"/>
              </a:rPr>
              <a:t>七個獎項重複頒發</a:t>
            </a:r>
            <a:r>
              <a:rPr lang="zh-TW" altLang="en-US" dirty="0">
                <a:latin typeface="+mj-ea"/>
                <a:ea typeface="+mj-ea"/>
              </a:rPr>
              <a:t>）</a:t>
            </a:r>
          </a:p>
          <a:p>
            <a:pPr marL="0" indent="0">
              <a:buNone/>
            </a:pPr>
            <a:r>
              <a:rPr lang="zh-TW" altLang="en-US" dirty="0">
                <a:latin typeface="+mj-ea"/>
                <a:ea typeface="+mj-ea"/>
              </a:rPr>
              <a:t>註：以上獎勵，</a:t>
            </a:r>
            <a:r>
              <a:rPr lang="zh-TW" altLang="en-US" b="1" dirty="0">
                <a:solidFill>
                  <a:srgbClr val="FF0000"/>
                </a:solidFill>
                <a:latin typeface="+mj-ea"/>
                <a:ea typeface="+mj-ea"/>
              </a:rPr>
              <a:t>獎品部分以每件作品為單位</a:t>
            </a:r>
            <a:r>
              <a:rPr lang="zh-TW" altLang="en-US" dirty="0">
                <a:latin typeface="+mj-ea"/>
                <a:ea typeface="+mj-ea"/>
              </a:rPr>
              <a:t>，</a:t>
            </a:r>
            <a:r>
              <a:rPr lang="zh-TW" altLang="en-US" b="1" dirty="0">
                <a:solidFill>
                  <a:srgbClr val="FF0000"/>
                </a:solidFill>
                <a:latin typeface="+mj-ea"/>
                <a:ea typeface="+mj-ea"/>
              </a:rPr>
              <a:t>作品之作者每人發給獎狀乙幀</a:t>
            </a:r>
            <a:r>
              <a:rPr lang="zh-TW" altLang="en-US" dirty="0" smtClean="0">
                <a:latin typeface="+mj-ea"/>
                <a:ea typeface="+mj-ea"/>
              </a:rPr>
              <a:t>。</a:t>
            </a:r>
            <a:endParaRPr lang="zh-TW" altLang="en-US" dirty="0">
              <a:latin typeface="+mj-ea"/>
              <a:ea typeface="+mj-ea"/>
            </a:endParaRPr>
          </a:p>
        </p:txBody>
      </p:sp>
    </p:spTree>
    <p:extLst>
      <p:ext uri="{BB962C8B-B14F-4D97-AF65-F5344CB8AC3E}">
        <p14:creationId xmlns:p14="http://schemas.microsoft.com/office/powerpoint/2010/main" val="18298493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63760"/>
            <a:ext cx="8229600" cy="1143000"/>
          </a:xfrm>
        </p:spPr>
        <p:txBody>
          <a:bodyPr>
            <a:normAutofit/>
          </a:bodyPr>
          <a:lstStyle/>
          <a:p>
            <a:r>
              <a:rPr lang="zh-TW" altLang="en-US" sz="4400" dirty="0"/>
              <a:t>二、指導教師獎勵（</a:t>
            </a:r>
            <a:r>
              <a:rPr lang="en-US" altLang="zh-TW" sz="4400" dirty="0"/>
              <a:t>P.14</a:t>
            </a:r>
            <a:r>
              <a:rPr lang="zh-TW" altLang="en-US" sz="4400" dirty="0"/>
              <a:t>）</a:t>
            </a:r>
          </a:p>
        </p:txBody>
      </p:sp>
      <p:sp>
        <p:nvSpPr>
          <p:cNvPr id="3" name="內容版面配置區 2"/>
          <p:cNvSpPr>
            <a:spLocks noGrp="1"/>
          </p:cNvSpPr>
          <p:nvPr>
            <p:ph idx="1"/>
          </p:nvPr>
        </p:nvSpPr>
        <p:spPr>
          <a:xfrm>
            <a:off x="457200" y="1427018"/>
            <a:ext cx="8229600" cy="4897582"/>
          </a:xfrm>
        </p:spPr>
        <p:txBody>
          <a:bodyPr>
            <a:normAutofit fontScale="92500"/>
          </a:bodyPr>
          <a:lstStyle/>
          <a:p>
            <a:pPr marL="0" indent="0">
              <a:buNone/>
            </a:pPr>
            <a:r>
              <a:rPr lang="zh-TW" altLang="en-US" dirty="0">
                <a:latin typeface="+mj-ea"/>
                <a:ea typeface="+mj-ea"/>
              </a:rPr>
              <a:t>（一）獲得「</a:t>
            </a:r>
            <a:r>
              <a:rPr lang="zh-TW" altLang="en-US" b="1" dirty="0">
                <a:solidFill>
                  <a:srgbClr val="7030A0"/>
                </a:solidFill>
                <a:latin typeface="+mj-ea"/>
                <a:ea typeface="+mj-ea"/>
              </a:rPr>
              <a:t>特優</a:t>
            </a:r>
            <a:r>
              <a:rPr lang="zh-TW" altLang="en-US" dirty="0">
                <a:latin typeface="+mj-ea"/>
                <a:ea typeface="+mj-ea"/>
              </a:rPr>
              <a:t>」作品之指導老師敘</a:t>
            </a:r>
            <a:r>
              <a:rPr lang="zh-TW" altLang="en-US" b="1" dirty="0">
                <a:solidFill>
                  <a:srgbClr val="FF0000"/>
                </a:solidFill>
                <a:latin typeface="+mj-ea"/>
                <a:ea typeface="+mj-ea"/>
              </a:rPr>
              <a:t>記功</a:t>
            </a:r>
            <a:r>
              <a:rPr lang="en-US" altLang="zh-TW" b="1" dirty="0">
                <a:solidFill>
                  <a:srgbClr val="FF0000"/>
                </a:solidFill>
                <a:latin typeface="+mj-ea"/>
                <a:ea typeface="+mj-ea"/>
              </a:rPr>
              <a:t>2</a:t>
            </a:r>
            <a:r>
              <a:rPr lang="zh-TW" altLang="en-US" b="1" dirty="0">
                <a:solidFill>
                  <a:srgbClr val="FF0000"/>
                </a:solidFill>
                <a:latin typeface="+mj-ea"/>
                <a:ea typeface="+mj-ea"/>
              </a:rPr>
              <a:t>次</a:t>
            </a:r>
            <a:r>
              <a:rPr lang="zh-TW" altLang="en-US" dirty="0">
                <a:latin typeface="+mj-ea"/>
                <a:ea typeface="+mj-ea"/>
              </a:rPr>
              <a:t>。</a:t>
            </a:r>
          </a:p>
          <a:p>
            <a:pPr marL="0" indent="0">
              <a:buNone/>
            </a:pPr>
            <a:r>
              <a:rPr lang="zh-TW" altLang="en-US" dirty="0" smtClean="0">
                <a:latin typeface="+mj-ea"/>
                <a:ea typeface="+mj-ea"/>
              </a:rPr>
              <a:t>（二</a:t>
            </a:r>
            <a:r>
              <a:rPr lang="zh-TW" altLang="en-US" dirty="0">
                <a:latin typeface="+mj-ea"/>
                <a:ea typeface="+mj-ea"/>
              </a:rPr>
              <a:t>）獲得「</a:t>
            </a:r>
            <a:r>
              <a:rPr lang="zh-TW" altLang="en-US" b="1" dirty="0">
                <a:solidFill>
                  <a:srgbClr val="7030A0"/>
                </a:solidFill>
                <a:latin typeface="+mj-ea"/>
                <a:ea typeface="+mj-ea"/>
              </a:rPr>
              <a:t>優等</a:t>
            </a:r>
            <a:r>
              <a:rPr lang="zh-TW" altLang="en-US" dirty="0">
                <a:latin typeface="+mj-ea"/>
                <a:ea typeface="+mj-ea"/>
              </a:rPr>
              <a:t>」作品之指導老師敘</a:t>
            </a:r>
            <a:r>
              <a:rPr lang="zh-TW" altLang="en-US" b="1" dirty="0">
                <a:solidFill>
                  <a:srgbClr val="FF0000"/>
                </a:solidFill>
                <a:latin typeface="+mj-ea"/>
                <a:ea typeface="+mj-ea"/>
              </a:rPr>
              <a:t>記功</a:t>
            </a:r>
            <a:r>
              <a:rPr lang="en-US" altLang="zh-TW" b="1" dirty="0">
                <a:solidFill>
                  <a:srgbClr val="FF0000"/>
                </a:solidFill>
                <a:latin typeface="+mj-ea"/>
                <a:ea typeface="+mj-ea"/>
              </a:rPr>
              <a:t>1</a:t>
            </a:r>
            <a:r>
              <a:rPr lang="zh-TW" altLang="en-US" b="1" dirty="0">
                <a:solidFill>
                  <a:srgbClr val="FF0000"/>
                </a:solidFill>
                <a:latin typeface="+mj-ea"/>
                <a:ea typeface="+mj-ea"/>
              </a:rPr>
              <a:t>次</a:t>
            </a:r>
            <a:r>
              <a:rPr lang="zh-TW" altLang="en-US" dirty="0">
                <a:latin typeface="+mj-ea"/>
                <a:ea typeface="+mj-ea"/>
              </a:rPr>
              <a:t>。</a:t>
            </a:r>
          </a:p>
          <a:p>
            <a:pPr marL="0" indent="0">
              <a:buNone/>
            </a:pPr>
            <a:r>
              <a:rPr lang="zh-TW" altLang="en-US" dirty="0" smtClean="0">
                <a:latin typeface="+mj-ea"/>
                <a:ea typeface="+mj-ea"/>
              </a:rPr>
              <a:t>（</a:t>
            </a:r>
            <a:r>
              <a:rPr lang="zh-TW" altLang="en-US" dirty="0">
                <a:latin typeface="+mj-ea"/>
                <a:ea typeface="+mj-ea"/>
              </a:rPr>
              <a:t>三）獲得「</a:t>
            </a:r>
            <a:r>
              <a:rPr lang="zh-TW" altLang="en-US" b="1" dirty="0">
                <a:solidFill>
                  <a:srgbClr val="7030A0"/>
                </a:solidFill>
                <a:latin typeface="+mj-ea"/>
                <a:ea typeface="+mj-ea"/>
              </a:rPr>
              <a:t>佳作</a:t>
            </a:r>
            <a:r>
              <a:rPr lang="zh-TW" altLang="en-US" dirty="0">
                <a:latin typeface="+mj-ea"/>
                <a:ea typeface="+mj-ea"/>
              </a:rPr>
              <a:t>」、「</a:t>
            </a:r>
            <a:r>
              <a:rPr lang="zh-TW" altLang="en-US" b="1" dirty="0">
                <a:solidFill>
                  <a:srgbClr val="7030A0"/>
                </a:solidFill>
                <a:latin typeface="+mj-ea"/>
                <a:ea typeface="+mj-ea"/>
              </a:rPr>
              <a:t>研究精神獎</a:t>
            </a:r>
            <a:r>
              <a:rPr lang="zh-TW" altLang="en-US" dirty="0">
                <a:latin typeface="+mj-ea"/>
                <a:ea typeface="+mj-ea"/>
              </a:rPr>
              <a:t>」、「</a:t>
            </a:r>
            <a:r>
              <a:rPr lang="zh-TW" altLang="en-US" b="1" dirty="0">
                <a:solidFill>
                  <a:srgbClr val="7030A0"/>
                </a:solidFill>
                <a:latin typeface="+mj-ea"/>
                <a:ea typeface="+mj-ea"/>
              </a:rPr>
              <a:t>團隊合作獎</a:t>
            </a:r>
            <a:r>
              <a:rPr lang="zh-TW" altLang="en-US" dirty="0">
                <a:latin typeface="+mj-ea"/>
                <a:ea typeface="+mj-ea"/>
              </a:rPr>
              <a:t>」、「</a:t>
            </a:r>
            <a:r>
              <a:rPr lang="zh-TW" altLang="en-US" b="1" dirty="0">
                <a:solidFill>
                  <a:srgbClr val="7030A0"/>
                </a:solidFill>
                <a:latin typeface="+mj-ea"/>
                <a:ea typeface="+mj-ea"/>
              </a:rPr>
              <a:t>鄉土教材獎</a:t>
            </a:r>
            <a:r>
              <a:rPr lang="zh-TW" altLang="en-US" dirty="0">
                <a:latin typeface="+mj-ea"/>
                <a:ea typeface="+mj-ea"/>
              </a:rPr>
              <a:t>」及「</a:t>
            </a:r>
            <a:r>
              <a:rPr lang="zh-TW" altLang="en-US" b="1" dirty="0">
                <a:solidFill>
                  <a:srgbClr val="7030A0"/>
                </a:solidFill>
                <a:latin typeface="+mj-ea"/>
                <a:ea typeface="+mj-ea"/>
              </a:rPr>
              <a:t>創意獎</a:t>
            </a:r>
            <a:r>
              <a:rPr lang="zh-TW" altLang="en-US" dirty="0">
                <a:latin typeface="+mj-ea"/>
                <a:ea typeface="+mj-ea"/>
              </a:rPr>
              <a:t>」 作品之指導老師敘</a:t>
            </a:r>
            <a:r>
              <a:rPr lang="zh-TW" altLang="en-US" b="1" dirty="0">
                <a:solidFill>
                  <a:srgbClr val="FF0000"/>
                </a:solidFill>
                <a:latin typeface="+mj-ea"/>
                <a:ea typeface="+mj-ea"/>
              </a:rPr>
              <a:t>嘉獎</a:t>
            </a:r>
            <a:r>
              <a:rPr lang="en-US" altLang="zh-TW" b="1" dirty="0">
                <a:solidFill>
                  <a:srgbClr val="FF0000"/>
                </a:solidFill>
                <a:latin typeface="+mj-ea"/>
                <a:ea typeface="+mj-ea"/>
              </a:rPr>
              <a:t>2</a:t>
            </a:r>
            <a:r>
              <a:rPr lang="zh-TW" altLang="en-US" b="1" dirty="0">
                <a:solidFill>
                  <a:srgbClr val="FF0000"/>
                </a:solidFill>
                <a:latin typeface="+mj-ea"/>
                <a:ea typeface="+mj-ea"/>
              </a:rPr>
              <a:t>次</a:t>
            </a:r>
            <a:r>
              <a:rPr lang="zh-TW" altLang="en-US" dirty="0">
                <a:latin typeface="+mj-ea"/>
                <a:ea typeface="+mj-ea"/>
              </a:rPr>
              <a:t>。</a:t>
            </a:r>
          </a:p>
          <a:p>
            <a:pPr marL="0" indent="0">
              <a:buNone/>
            </a:pPr>
            <a:r>
              <a:rPr lang="zh-TW" altLang="en-US" dirty="0">
                <a:latin typeface="+mj-ea"/>
                <a:ea typeface="+mj-ea"/>
              </a:rPr>
              <a:t> </a:t>
            </a:r>
            <a:r>
              <a:rPr lang="zh-TW" altLang="en-US" dirty="0" smtClean="0">
                <a:latin typeface="+mj-ea"/>
                <a:ea typeface="+mj-ea"/>
              </a:rPr>
              <a:t>（</a:t>
            </a:r>
            <a:r>
              <a:rPr lang="zh-TW" altLang="en-US" dirty="0">
                <a:latin typeface="+mj-ea"/>
                <a:ea typeface="+mj-ea"/>
              </a:rPr>
              <a:t>四）凡</a:t>
            </a:r>
            <a:r>
              <a:rPr lang="zh-TW" altLang="en-US" b="1" dirty="0">
                <a:solidFill>
                  <a:srgbClr val="FF0000"/>
                </a:solidFill>
                <a:latin typeface="+mj-ea"/>
                <a:ea typeface="+mj-ea"/>
              </a:rPr>
              <a:t>通過作品說明書審查</a:t>
            </a:r>
            <a:r>
              <a:rPr lang="zh-TW" altLang="en-US" dirty="0">
                <a:latin typeface="+mj-ea"/>
                <a:ea typeface="+mj-ea"/>
              </a:rPr>
              <a:t>參展作品之指導老師，各頒發</a:t>
            </a:r>
            <a:r>
              <a:rPr lang="zh-TW" altLang="en-US" b="1" dirty="0">
                <a:solidFill>
                  <a:srgbClr val="FF0000"/>
                </a:solidFill>
                <a:latin typeface="+mj-ea"/>
                <a:ea typeface="+mj-ea"/>
              </a:rPr>
              <a:t>獎狀乙幀，敘嘉獎１次</a:t>
            </a:r>
            <a:r>
              <a:rPr lang="zh-TW" altLang="en-US" dirty="0">
                <a:latin typeface="+mj-ea"/>
                <a:ea typeface="+mj-ea"/>
              </a:rPr>
              <a:t>。</a:t>
            </a:r>
          </a:p>
          <a:p>
            <a:pPr marL="0" indent="0">
              <a:buNone/>
            </a:pPr>
            <a:r>
              <a:rPr lang="zh-TW" altLang="en-US" dirty="0">
                <a:latin typeface="+mj-ea"/>
                <a:ea typeface="+mj-ea"/>
              </a:rPr>
              <a:t> </a:t>
            </a:r>
            <a:r>
              <a:rPr lang="zh-TW" altLang="en-US" dirty="0" smtClean="0">
                <a:latin typeface="+mj-ea"/>
                <a:ea typeface="+mj-ea"/>
              </a:rPr>
              <a:t>（</a:t>
            </a:r>
            <a:r>
              <a:rPr lang="zh-TW" altLang="en-US" dirty="0">
                <a:latin typeface="+mj-ea"/>
                <a:ea typeface="+mj-ea"/>
              </a:rPr>
              <a:t>五）凡</a:t>
            </a:r>
            <a:r>
              <a:rPr lang="zh-TW" altLang="en-US" b="1" dirty="0">
                <a:solidFill>
                  <a:srgbClr val="FF0000"/>
                </a:solidFill>
                <a:latin typeface="+mj-ea"/>
                <a:ea typeface="+mj-ea"/>
              </a:rPr>
              <a:t>送交作品</a:t>
            </a:r>
            <a:r>
              <a:rPr lang="zh-TW" altLang="en-US" b="1" dirty="0" smtClean="0">
                <a:solidFill>
                  <a:srgbClr val="FF0000"/>
                </a:solidFill>
                <a:latin typeface="+mj-ea"/>
                <a:ea typeface="+mj-ea"/>
              </a:rPr>
              <a:t>說明書</a:t>
            </a:r>
            <a:r>
              <a:rPr lang="zh-TW" altLang="en-US" b="1" dirty="0">
                <a:solidFill>
                  <a:srgbClr val="FF0000"/>
                </a:solidFill>
                <a:latin typeface="+mj-ea"/>
                <a:ea typeface="+mj-ea"/>
              </a:rPr>
              <a:t>之指導老師，各頒發感謝狀乙幀</a:t>
            </a:r>
            <a:r>
              <a:rPr lang="zh-TW" altLang="en-US" dirty="0" smtClean="0">
                <a:latin typeface="+mj-ea"/>
                <a:ea typeface="+mj-ea"/>
              </a:rPr>
              <a:t>。</a:t>
            </a:r>
            <a:endParaRPr lang="en-US" altLang="zh-TW" dirty="0" smtClean="0">
              <a:latin typeface="+mj-ea"/>
              <a:ea typeface="+mj-ea"/>
            </a:endParaRPr>
          </a:p>
          <a:p>
            <a:pPr marL="0" lvl="0" indent="0">
              <a:buClr>
                <a:srgbClr val="0BD0D9"/>
              </a:buClr>
              <a:buNone/>
            </a:pPr>
            <a:r>
              <a:rPr lang="zh-TW" altLang="en-US" b="1" dirty="0">
                <a:solidFill>
                  <a:srgbClr val="7030A0"/>
                </a:solidFill>
                <a:latin typeface="+mj-ea"/>
                <a:ea typeface="+mj-ea"/>
              </a:rPr>
              <a:t>（同一件作品以不重複敘獎為原則</a:t>
            </a:r>
            <a:r>
              <a:rPr lang="zh-TW" altLang="en-US" b="1" dirty="0" smtClean="0">
                <a:solidFill>
                  <a:srgbClr val="7030A0"/>
                </a:solidFill>
                <a:latin typeface="+mj-ea"/>
                <a:ea typeface="+mj-ea"/>
              </a:rPr>
              <a:t>）</a:t>
            </a:r>
            <a:endParaRPr lang="en-US" altLang="zh-TW" dirty="0" smtClean="0">
              <a:latin typeface="+mj-ea"/>
              <a:ea typeface="+mj-ea"/>
            </a:endParaRPr>
          </a:p>
          <a:p>
            <a:pPr marL="0" indent="0">
              <a:buNone/>
            </a:pPr>
            <a:r>
              <a:rPr lang="zh-TW" altLang="en-US" dirty="0" smtClean="0">
                <a:latin typeface="+mj-ea"/>
                <a:ea typeface="+mj-ea"/>
              </a:rPr>
              <a:t>註</a:t>
            </a:r>
            <a:r>
              <a:rPr lang="zh-TW" altLang="en-US" dirty="0">
                <a:latin typeface="+mj-ea"/>
                <a:ea typeface="+mj-ea"/>
              </a:rPr>
              <a:t>：為鼓勵中小學教師長期輔導學生從事科學研究，另訂有表揚優良指導教師獎勵計畫</a:t>
            </a:r>
            <a:r>
              <a:rPr lang="en-US" altLang="zh-TW" dirty="0">
                <a:latin typeface="+mj-ea"/>
                <a:ea typeface="+mj-ea"/>
              </a:rPr>
              <a:t>(</a:t>
            </a:r>
            <a:r>
              <a:rPr lang="zh-TW" altLang="en-US" dirty="0">
                <a:latin typeface="+mj-ea"/>
                <a:ea typeface="+mj-ea"/>
              </a:rPr>
              <a:t>如附件十四</a:t>
            </a:r>
            <a:r>
              <a:rPr lang="en-US" altLang="zh-TW" dirty="0">
                <a:latin typeface="+mj-ea"/>
                <a:ea typeface="+mj-ea"/>
              </a:rPr>
              <a:t>)</a:t>
            </a:r>
            <a:r>
              <a:rPr lang="zh-TW" altLang="en-US" dirty="0">
                <a:latin typeface="+mj-ea"/>
                <a:ea typeface="+mj-ea"/>
              </a:rPr>
              <a:t>及申請表</a:t>
            </a:r>
            <a:r>
              <a:rPr lang="en-US" altLang="zh-TW" dirty="0">
                <a:latin typeface="+mj-ea"/>
                <a:ea typeface="+mj-ea"/>
              </a:rPr>
              <a:t>(</a:t>
            </a:r>
            <a:r>
              <a:rPr lang="zh-TW" altLang="en-US" dirty="0">
                <a:latin typeface="+mj-ea"/>
                <a:ea typeface="+mj-ea"/>
              </a:rPr>
              <a:t>如附件十五</a:t>
            </a:r>
            <a:r>
              <a:rPr lang="en-US" altLang="zh-TW" dirty="0">
                <a:latin typeface="+mj-ea"/>
                <a:ea typeface="+mj-ea"/>
              </a:rPr>
              <a:t>)</a:t>
            </a:r>
            <a:r>
              <a:rPr lang="zh-TW" altLang="en-US" dirty="0">
                <a:latin typeface="+mj-ea"/>
                <a:ea typeface="+mj-ea"/>
              </a:rPr>
              <a:t>。</a:t>
            </a:r>
          </a:p>
          <a:p>
            <a:endParaRPr lang="zh-TW" altLang="en-US" dirty="0"/>
          </a:p>
        </p:txBody>
      </p:sp>
    </p:spTree>
    <p:extLst>
      <p:ext uri="{BB962C8B-B14F-4D97-AF65-F5344CB8AC3E}">
        <p14:creationId xmlns:p14="http://schemas.microsoft.com/office/powerpoint/2010/main" val="21539209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en-US" altLang="zh-TW" sz="4000" dirty="0"/>
              <a:t>【</a:t>
            </a:r>
            <a:r>
              <a:rPr lang="zh-TW" altLang="en-US" sz="4000" dirty="0"/>
              <a:t>附件十四</a:t>
            </a:r>
            <a:r>
              <a:rPr lang="en-US" altLang="zh-TW" sz="4000" dirty="0" smtClean="0"/>
              <a:t>】</a:t>
            </a:r>
            <a:r>
              <a:rPr lang="zh-TW" altLang="en-US" sz="4000" dirty="0" smtClean="0"/>
              <a:t>表揚</a:t>
            </a:r>
            <a:r>
              <a:rPr lang="zh-TW" altLang="en-US" sz="4000" dirty="0"/>
              <a:t>優良指導教師獎勵計畫（</a:t>
            </a:r>
            <a:r>
              <a:rPr lang="en-US" altLang="zh-TW" sz="4000" dirty="0" smtClean="0"/>
              <a:t>P.38-39</a:t>
            </a:r>
            <a:r>
              <a:rPr lang="zh-TW" altLang="en-US" sz="4000" dirty="0" smtClean="0"/>
              <a:t>）</a:t>
            </a:r>
            <a:endParaRPr lang="zh-TW" altLang="en-US" sz="4000" dirty="0"/>
          </a:p>
        </p:txBody>
      </p:sp>
      <p:sp>
        <p:nvSpPr>
          <p:cNvPr id="3" name="內容版面配置區 2"/>
          <p:cNvSpPr>
            <a:spLocks noGrp="1"/>
          </p:cNvSpPr>
          <p:nvPr>
            <p:ph idx="1"/>
          </p:nvPr>
        </p:nvSpPr>
        <p:spPr/>
        <p:txBody>
          <a:bodyPr>
            <a:normAutofit fontScale="85000" lnSpcReduction="10000"/>
          </a:bodyPr>
          <a:lstStyle/>
          <a:p>
            <a:pPr marL="0" indent="0">
              <a:buNone/>
            </a:pPr>
            <a:r>
              <a:rPr lang="zh-TW" altLang="en-US" dirty="0">
                <a:latin typeface="+mj-ea"/>
                <a:ea typeface="+mj-ea"/>
              </a:rPr>
              <a:t>三、獎勵對象：凡於歷屆臺北市中小學科學展覽會中，任教於公私立中小學校之</a:t>
            </a:r>
            <a:r>
              <a:rPr lang="zh-TW" altLang="en-US" b="1" dirty="0">
                <a:solidFill>
                  <a:srgbClr val="FF0000"/>
                </a:solidFill>
                <a:latin typeface="+mj-ea"/>
                <a:ea typeface="+mj-ea"/>
              </a:rPr>
              <a:t>合格教師</a:t>
            </a:r>
            <a:r>
              <a:rPr lang="zh-TW" altLang="en-US" dirty="0">
                <a:latin typeface="+mj-ea"/>
                <a:ea typeface="+mj-ea"/>
              </a:rPr>
              <a:t>或經合法任用之</a:t>
            </a:r>
            <a:r>
              <a:rPr lang="zh-TW" altLang="en-US" b="1" dirty="0">
                <a:solidFill>
                  <a:srgbClr val="FF0000"/>
                </a:solidFill>
                <a:latin typeface="+mj-ea"/>
                <a:ea typeface="+mj-ea"/>
              </a:rPr>
              <a:t>兼任代理代課教師</a:t>
            </a:r>
            <a:r>
              <a:rPr lang="zh-TW" altLang="en-US" dirty="0">
                <a:latin typeface="+mj-ea"/>
                <a:ea typeface="+mj-ea"/>
              </a:rPr>
              <a:t>、</a:t>
            </a:r>
            <a:r>
              <a:rPr lang="zh-TW" altLang="en-US" b="1" dirty="0">
                <a:solidFill>
                  <a:srgbClr val="FF0000"/>
                </a:solidFill>
                <a:latin typeface="+mj-ea"/>
                <a:ea typeface="+mj-ea"/>
              </a:rPr>
              <a:t>試用教師（含已退休者）</a:t>
            </a:r>
            <a:r>
              <a:rPr lang="zh-TW" altLang="en-US" dirty="0">
                <a:latin typeface="+mj-ea"/>
                <a:ea typeface="+mj-ea"/>
              </a:rPr>
              <a:t>或</a:t>
            </a:r>
            <a:r>
              <a:rPr lang="zh-TW" altLang="en-US" b="1" dirty="0">
                <a:solidFill>
                  <a:srgbClr val="FF0000"/>
                </a:solidFill>
                <a:latin typeface="+mj-ea"/>
                <a:ea typeface="+mj-ea"/>
              </a:rPr>
              <a:t>實習教師</a:t>
            </a:r>
            <a:r>
              <a:rPr lang="zh-TW" altLang="en-US" dirty="0">
                <a:latin typeface="+mj-ea"/>
                <a:ea typeface="+mj-ea"/>
              </a:rPr>
              <a:t>，指導學生研製作品參加本市中小學科學展覽會具有下列各條件之一者，均得列為本計畫獎勵之申請對象。</a:t>
            </a:r>
          </a:p>
          <a:p>
            <a:pPr marL="0" indent="0">
              <a:buNone/>
            </a:pPr>
            <a:r>
              <a:rPr lang="zh-TW" altLang="en-US" dirty="0">
                <a:latin typeface="+mj-ea"/>
                <a:ea typeface="+mj-ea"/>
              </a:rPr>
              <a:t>（一）指導學生參加本市科展並獲</a:t>
            </a:r>
            <a:r>
              <a:rPr lang="zh-TW" altLang="en-US" b="1" dirty="0">
                <a:solidFill>
                  <a:srgbClr val="FF0000"/>
                </a:solidFill>
                <a:latin typeface="+mj-ea"/>
                <a:ea typeface="+mj-ea"/>
              </a:rPr>
              <a:t>佳作以上獎勵累計滿</a:t>
            </a:r>
            <a:r>
              <a:rPr lang="en-US" altLang="zh-TW" b="1" dirty="0">
                <a:solidFill>
                  <a:srgbClr val="FF0000"/>
                </a:solidFill>
                <a:latin typeface="+mj-ea"/>
                <a:ea typeface="+mj-ea"/>
              </a:rPr>
              <a:t>3</a:t>
            </a:r>
            <a:r>
              <a:rPr lang="zh-TW" altLang="en-US" b="1" dirty="0">
                <a:solidFill>
                  <a:srgbClr val="FF0000"/>
                </a:solidFill>
                <a:latin typeface="+mj-ea"/>
                <a:ea typeface="+mj-ea"/>
              </a:rPr>
              <a:t>屆者</a:t>
            </a:r>
            <a:r>
              <a:rPr lang="zh-TW" altLang="en-US" dirty="0">
                <a:latin typeface="+mj-ea"/>
                <a:ea typeface="+mj-ea"/>
              </a:rPr>
              <a:t>。</a:t>
            </a:r>
          </a:p>
          <a:p>
            <a:pPr marL="0" indent="0">
              <a:buNone/>
            </a:pPr>
            <a:r>
              <a:rPr lang="zh-TW" altLang="en-US" dirty="0">
                <a:latin typeface="+mj-ea"/>
                <a:ea typeface="+mj-ea"/>
              </a:rPr>
              <a:t>（二）指導學生參加本市科展並獲</a:t>
            </a:r>
            <a:r>
              <a:rPr lang="zh-TW" altLang="en-US" b="1" dirty="0">
                <a:solidFill>
                  <a:srgbClr val="FF0000"/>
                </a:solidFill>
                <a:latin typeface="+mj-ea"/>
                <a:ea typeface="+mj-ea"/>
              </a:rPr>
              <a:t>佳作以上獎勵累計滿</a:t>
            </a:r>
            <a:r>
              <a:rPr lang="en-US" altLang="zh-TW" b="1" dirty="0">
                <a:solidFill>
                  <a:srgbClr val="FF0000"/>
                </a:solidFill>
                <a:latin typeface="+mj-ea"/>
                <a:ea typeface="+mj-ea"/>
              </a:rPr>
              <a:t>5</a:t>
            </a:r>
            <a:r>
              <a:rPr lang="zh-TW" altLang="en-US" b="1" dirty="0">
                <a:solidFill>
                  <a:srgbClr val="FF0000"/>
                </a:solidFill>
                <a:latin typeface="+mj-ea"/>
                <a:ea typeface="+mj-ea"/>
              </a:rPr>
              <a:t>屆者</a:t>
            </a:r>
            <a:r>
              <a:rPr lang="zh-TW" altLang="en-US" dirty="0">
                <a:latin typeface="+mj-ea"/>
                <a:ea typeface="+mj-ea"/>
              </a:rPr>
              <a:t>。</a:t>
            </a:r>
          </a:p>
          <a:p>
            <a:pPr marL="0" indent="0">
              <a:buNone/>
            </a:pPr>
            <a:r>
              <a:rPr lang="zh-TW" altLang="en-US" dirty="0">
                <a:latin typeface="+mj-ea"/>
                <a:ea typeface="+mj-ea"/>
              </a:rPr>
              <a:t>（三）指導學生參加本市科展並獲</a:t>
            </a:r>
            <a:r>
              <a:rPr lang="zh-TW" altLang="en-US" b="1" dirty="0">
                <a:solidFill>
                  <a:srgbClr val="FF0000"/>
                </a:solidFill>
                <a:latin typeface="+mj-ea"/>
                <a:ea typeface="+mj-ea"/>
              </a:rPr>
              <a:t>佳作以上獎勵累計滿</a:t>
            </a:r>
            <a:r>
              <a:rPr lang="en-US" altLang="zh-TW" b="1" dirty="0">
                <a:solidFill>
                  <a:srgbClr val="FF0000"/>
                </a:solidFill>
                <a:latin typeface="+mj-ea"/>
                <a:ea typeface="+mj-ea"/>
              </a:rPr>
              <a:t>10</a:t>
            </a:r>
            <a:r>
              <a:rPr lang="zh-TW" altLang="en-US" b="1" dirty="0">
                <a:solidFill>
                  <a:srgbClr val="FF0000"/>
                </a:solidFill>
                <a:latin typeface="+mj-ea"/>
                <a:ea typeface="+mj-ea"/>
              </a:rPr>
              <a:t>屆者</a:t>
            </a:r>
            <a:r>
              <a:rPr lang="zh-TW" altLang="en-US" dirty="0">
                <a:latin typeface="+mj-ea"/>
                <a:ea typeface="+mj-ea"/>
              </a:rPr>
              <a:t>。</a:t>
            </a:r>
          </a:p>
          <a:p>
            <a:pPr marL="0" indent="0">
              <a:buNone/>
            </a:pPr>
            <a:r>
              <a:rPr lang="zh-TW" altLang="en-US" dirty="0">
                <a:latin typeface="+mj-ea"/>
                <a:ea typeface="+mj-ea"/>
              </a:rPr>
              <a:t>（四）指導學生參加本市科展並獲</a:t>
            </a:r>
            <a:r>
              <a:rPr lang="zh-TW" altLang="en-US" b="1" dirty="0">
                <a:solidFill>
                  <a:srgbClr val="FF0000"/>
                </a:solidFill>
                <a:latin typeface="+mj-ea"/>
                <a:ea typeface="+mj-ea"/>
              </a:rPr>
              <a:t>佳作以上獎勵累計滿</a:t>
            </a:r>
            <a:r>
              <a:rPr lang="en-US" altLang="zh-TW" b="1" dirty="0">
                <a:solidFill>
                  <a:srgbClr val="FF0000"/>
                </a:solidFill>
                <a:latin typeface="+mj-ea"/>
                <a:ea typeface="+mj-ea"/>
              </a:rPr>
              <a:t>15</a:t>
            </a:r>
            <a:r>
              <a:rPr lang="zh-TW" altLang="en-US" b="1" dirty="0">
                <a:solidFill>
                  <a:srgbClr val="FF0000"/>
                </a:solidFill>
                <a:latin typeface="+mj-ea"/>
                <a:ea typeface="+mj-ea"/>
              </a:rPr>
              <a:t>屆者</a:t>
            </a:r>
            <a:r>
              <a:rPr lang="zh-TW" altLang="en-US" dirty="0">
                <a:latin typeface="+mj-ea"/>
                <a:ea typeface="+mj-ea"/>
              </a:rPr>
              <a:t>。</a:t>
            </a:r>
          </a:p>
          <a:p>
            <a:pPr marL="0" indent="0">
              <a:buNone/>
            </a:pPr>
            <a:r>
              <a:rPr lang="zh-TW" altLang="en-US" dirty="0">
                <a:latin typeface="+mj-ea"/>
                <a:ea typeface="+mj-ea"/>
              </a:rPr>
              <a:t>（五）指導學生參加本市科展並獲</a:t>
            </a:r>
            <a:r>
              <a:rPr lang="zh-TW" altLang="en-US" b="1" dirty="0">
                <a:solidFill>
                  <a:srgbClr val="FF0000"/>
                </a:solidFill>
                <a:latin typeface="+mj-ea"/>
                <a:ea typeface="+mj-ea"/>
              </a:rPr>
              <a:t>佳作以上獎勵累計滿</a:t>
            </a:r>
            <a:r>
              <a:rPr lang="en-US" altLang="zh-TW" b="1" dirty="0">
                <a:solidFill>
                  <a:srgbClr val="FF0000"/>
                </a:solidFill>
                <a:latin typeface="+mj-ea"/>
                <a:ea typeface="+mj-ea"/>
              </a:rPr>
              <a:t>20</a:t>
            </a:r>
            <a:r>
              <a:rPr lang="zh-TW" altLang="en-US" b="1" dirty="0">
                <a:solidFill>
                  <a:srgbClr val="FF0000"/>
                </a:solidFill>
                <a:latin typeface="+mj-ea"/>
                <a:ea typeface="+mj-ea"/>
              </a:rPr>
              <a:t>屆者</a:t>
            </a:r>
            <a:r>
              <a:rPr lang="zh-TW" altLang="en-US" dirty="0">
                <a:latin typeface="+mj-ea"/>
                <a:ea typeface="+mj-ea"/>
              </a:rPr>
              <a:t>。</a:t>
            </a:r>
          </a:p>
          <a:p>
            <a:pPr marL="0" indent="0">
              <a:buNone/>
            </a:pPr>
            <a:r>
              <a:rPr lang="zh-TW" altLang="en-US" dirty="0">
                <a:latin typeface="+mj-ea"/>
                <a:ea typeface="+mj-ea"/>
              </a:rPr>
              <a:t>註：未滿者不予獎勵</a:t>
            </a:r>
            <a:r>
              <a:rPr lang="zh-TW" altLang="en-US" dirty="0" smtClean="0">
                <a:latin typeface="+mj-ea"/>
                <a:ea typeface="+mj-ea"/>
              </a:rPr>
              <a:t>。</a:t>
            </a:r>
            <a:endParaRPr lang="zh-TW" altLang="en-US" dirty="0">
              <a:latin typeface="+mj-ea"/>
              <a:ea typeface="+mj-ea"/>
            </a:endParaRPr>
          </a:p>
        </p:txBody>
      </p:sp>
    </p:spTree>
    <p:extLst>
      <p:ext uri="{BB962C8B-B14F-4D97-AF65-F5344CB8AC3E}">
        <p14:creationId xmlns:p14="http://schemas.microsoft.com/office/powerpoint/2010/main" val="28136893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en-US" altLang="zh-TW" sz="4000" dirty="0"/>
              <a:t>【</a:t>
            </a:r>
            <a:r>
              <a:rPr lang="zh-TW" altLang="en-US" sz="4000" dirty="0"/>
              <a:t>附件十四</a:t>
            </a:r>
            <a:r>
              <a:rPr lang="en-US" altLang="zh-TW" sz="4000" dirty="0"/>
              <a:t>】</a:t>
            </a:r>
            <a:r>
              <a:rPr lang="zh-TW" altLang="en-US" sz="4000" dirty="0"/>
              <a:t>表揚優良指導教師獎勵計畫（</a:t>
            </a:r>
            <a:r>
              <a:rPr lang="en-US" altLang="zh-TW" sz="4000" dirty="0" smtClean="0"/>
              <a:t>P.38-39</a:t>
            </a:r>
            <a:r>
              <a:rPr lang="zh-TW" altLang="en-US" sz="4000" dirty="0" smtClean="0"/>
              <a:t>）</a:t>
            </a:r>
            <a:endParaRPr lang="zh-TW" altLang="en-US" sz="4000" dirty="0"/>
          </a:p>
        </p:txBody>
      </p:sp>
      <p:sp>
        <p:nvSpPr>
          <p:cNvPr id="3" name="內容版面配置區 2"/>
          <p:cNvSpPr>
            <a:spLocks noGrp="1"/>
          </p:cNvSpPr>
          <p:nvPr>
            <p:ph idx="1"/>
          </p:nvPr>
        </p:nvSpPr>
        <p:spPr/>
        <p:txBody>
          <a:bodyPr>
            <a:normAutofit fontScale="92500" lnSpcReduction="10000"/>
          </a:bodyPr>
          <a:lstStyle/>
          <a:p>
            <a:pPr marL="0" indent="0">
              <a:buNone/>
            </a:pPr>
            <a:r>
              <a:rPr lang="zh-TW" altLang="en-US" dirty="0">
                <a:latin typeface="+mj-ea"/>
                <a:ea typeface="+mj-ea"/>
              </a:rPr>
              <a:t>四、獎勵內容：</a:t>
            </a:r>
          </a:p>
          <a:p>
            <a:pPr marL="0" indent="0">
              <a:buNone/>
            </a:pPr>
            <a:r>
              <a:rPr lang="zh-TW" altLang="en-US" dirty="0">
                <a:latin typeface="+mj-ea"/>
                <a:ea typeface="+mj-ea"/>
              </a:rPr>
              <a:t>（一）指導學生參加本市科展並獲</a:t>
            </a:r>
            <a:r>
              <a:rPr lang="zh-TW" altLang="en-US" b="1" dirty="0">
                <a:solidFill>
                  <a:srgbClr val="FF0000"/>
                </a:solidFill>
                <a:latin typeface="+mj-ea"/>
                <a:ea typeface="+mj-ea"/>
              </a:rPr>
              <a:t>佳作以上獎勵累計滿</a:t>
            </a:r>
            <a:r>
              <a:rPr lang="en-US" altLang="zh-TW" b="1" dirty="0">
                <a:solidFill>
                  <a:srgbClr val="FF0000"/>
                </a:solidFill>
                <a:latin typeface="+mj-ea"/>
                <a:ea typeface="+mj-ea"/>
              </a:rPr>
              <a:t>3</a:t>
            </a:r>
            <a:r>
              <a:rPr lang="zh-TW" altLang="en-US" b="1" dirty="0">
                <a:solidFill>
                  <a:srgbClr val="FF0000"/>
                </a:solidFill>
                <a:latin typeface="+mj-ea"/>
                <a:ea typeface="+mj-ea"/>
              </a:rPr>
              <a:t>屆者，頒發</a:t>
            </a:r>
            <a:r>
              <a:rPr lang="zh-TW" altLang="en-US" b="1" dirty="0">
                <a:solidFill>
                  <a:srgbClr val="7030A0"/>
                </a:solidFill>
                <a:latin typeface="+mj-ea"/>
                <a:ea typeface="+mj-ea"/>
              </a:rPr>
              <a:t>獎狀乙幀</a:t>
            </a:r>
            <a:r>
              <a:rPr lang="zh-TW" altLang="en-US" dirty="0">
                <a:latin typeface="+mj-ea"/>
                <a:ea typeface="+mj-ea"/>
              </a:rPr>
              <a:t>。 </a:t>
            </a:r>
          </a:p>
          <a:p>
            <a:pPr marL="0" indent="0">
              <a:buNone/>
            </a:pPr>
            <a:r>
              <a:rPr lang="zh-TW" altLang="en-US" dirty="0">
                <a:latin typeface="+mj-ea"/>
                <a:ea typeface="+mj-ea"/>
              </a:rPr>
              <a:t>（二）指導學生參加本市科展並獲</a:t>
            </a:r>
            <a:r>
              <a:rPr lang="zh-TW" altLang="en-US" b="1" dirty="0">
                <a:solidFill>
                  <a:srgbClr val="FF0000"/>
                </a:solidFill>
                <a:latin typeface="+mj-ea"/>
                <a:ea typeface="+mj-ea"/>
              </a:rPr>
              <a:t>佳作以上獎勵累計滿</a:t>
            </a:r>
            <a:r>
              <a:rPr lang="en-US" altLang="zh-TW" b="1" dirty="0">
                <a:solidFill>
                  <a:srgbClr val="FF0000"/>
                </a:solidFill>
                <a:latin typeface="+mj-ea"/>
                <a:ea typeface="+mj-ea"/>
              </a:rPr>
              <a:t>5</a:t>
            </a:r>
            <a:r>
              <a:rPr lang="zh-TW" altLang="en-US" b="1" dirty="0">
                <a:solidFill>
                  <a:srgbClr val="FF0000"/>
                </a:solidFill>
                <a:latin typeface="+mj-ea"/>
                <a:ea typeface="+mj-ea"/>
              </a:rPr>
              <a:t>屆者，頒發</a:t>
            </a:r>
            <a:r>
              <a:rPr lang="zh-TW" altLang="en-US" b="1" dirty="0">
                <a:solidFill>
                  <a:srgbClr val="7030A0"/>
                </a:solidFill>
                <a:latin typeface="+mj-ea"/>
                <a:ea typeface="+mj-ea"/>
              </a:rPr>
              <a:t>獎狀乙幀，銅質獎座乙座</a:t>
            </a:r>
            <a:r>
              <a:rPr lang="zh-TW" altLang="en-US" dirty="0">
                <a:latin typeface="+mj-ea"/>
                <a:ea typeface="+mj-ea"/>
              </a:rPr>
              <a:t>。</a:t>
            </a:r>
          </a:p>
          <a:p>
            <a:pPr marL="0" indent="0">
              <a:buNone/>
            </a:pPr>
            <a:r>
              <a:rPr lang="zh-TW" altLang="en-US" dirty="0">
                <a:latin typeface="+mj-ea"/>
                <a:ea typeface="+mj-ea"/>
              </a:rPr>
              <a:t>（三）指導學生參加本市科展並獲</a:t>
            </a:r>
            <a:r>
              <a:rPr lang="zh-TW" altLang="en-US" b="1" dirty="0">
                <a:solidFill>
                  <a:srgbClr val="FF0000"/>
                </a:solidFill>
                <a:latin typeface="+mj-ea"/>
                <a:ea typeface="+mj-ea"/>
              </a:rPr>
              <a:t>佳作以上獎勵累計滿</a:t>
            </a:r>
            <a:r>
              <a:rPr lang="en-US" altLang="zh-TW" b="1" dirty="0">
                <a:solidFill>
                  <a:srgbClr val="FF0000"/>
                </a:solidFill>
                <a:latin typeface="+mj-ea"/>
                <a:ea typeface="+mj-ea"/>
              </a:rPr>
              <a:t>10</a:t>
            </a:r>
            <a:r>
              <a:rPr lang="zh-TW" altLang="en-US" b="1" dirty="0">
                <a:solidFill>
                  <a:srgbClr val="FF0000"/>
                </a:solidFill>
                <a:latin typeface="+mj-ea"/>
                <a:ea typeface="+mj-ea"/>
              </a:rPr>
              <a:t>屆者，頒發</a:t>
            </a:r>
            <a:r>
              <a:rPr lang="zh-TW" altLang="en-US" b="1" dirty="0">
                <a:solidFill>
                  <a:srgbClr val="7030A0"/>
                </a:solidFill>
                <a:latin typeface="+mj-ea"/>
                <a:ea typeface="+mj-ea"/>
              </a:rPr>
              <a:t>獎狀乙幀，銀質獎座乙座</a:t>
            </a:r>
            <a:r>
              <a:rPr lang="zh-TW" altLang="en-US" dirty="0">
                <a:latin typeface="+mj-ea"/>
                <a:ea typeface="+mj-ea"/>
              </a:rPr>
              <a:t>。</a:t>
            </a:r>
          </a:p>
          <a:p>
            <a:pPr marL="0" indent="0">
              <a:buNone/>
            </a:pPr>
            <a:r>
              <a:rPr lang="zh-TW" altLang="en-US" dirty="0">
                <a:latin typeface="+mj-ea"/>
                <a:ea typeface="+mj-ea"/>
              </a:rPr>
              <a:t>（四）指導學生參加本市科展並獲</a:t>
            </a:r>
            <a:r>
              <a:rPr lang="zh-TW" altLang="en-US" b="1" dirty="0">
                <a:solidFill>
                  <a:srgbClr val="FF0000"/>
                </a:solidFill>
                <a:latin typeface="+mj-ea"/>
                <a:ea typeface="+mj-ea"/>
              </a:rPr>
              <a:t>佳作以上獎勵累計滿</a:t>
            </a:r>
            <a:r>
              <a:rPr lang="en-US" altLang="zh-TW" b="1" dirty="0">
                <a:solidFill>
                  <a:srgbClr val="FF0000"/>
                </a:solidFill>
                <a:latin typeface="+mj-ea"/>
                <a:ea typeface="+mj-ea"/>
              </a:rPr>
              <a:t>15</a:t>
            </a:r>
            <a:r>
              <a:rPr lang="zh-TW" altLang="en-US" b="1" dirty="0">
                <a:solidFill>
                  <a:srgbClr val="FF0000"/>
                </a:solidFill>
                <a:latin typeface="+mj-ea"/>
                <a:ea typeface="+mj-ea"/>
              </a:rPr>
              <a:t>屆者，頒發</a:t>
            </a:r>
            <a:r>
              <a:rPr lang="zh-TW" altLang="en-US" b="1" dirty="0">
                <a:solidFill>
                  <a:srgbClr val="7030A0"/>
                </a:solidFill>
                <a:latin typeface="+mj-ea"/>
                <a:ea typeface="+mj-ea"/>
              </a:rPr>
              <a:t>獎狀乙幀，金質獎座乙座</a:t>
            </a:r>
            <a:r>
              <a:rPr lang="zh-TW" altLang="en-US" dirty="0">
                <a:latin typeface="+mj-ea"/>
                <a:ea typeface="+mj-ea"/>
              </a:rPr>
              <a:t>。</a:t>
            </a:r>
          </a:p>
          <a:p>
            <a:pPr marL="0" indent="0">
              <a:buNone/>
            </a:pPr>
            <a:r>
              <a:rPr lang="zh-TW" altLang="en-US" dirty="0">
                <a:latin typeface="+mj-ea"/>
                <a:ea typeface="+mj-ea"/>
              </a:rPr>
              <a:t>（五）指導學生參加本市科展並獲</a:t>
            </a:r>
            <a:r>
              <a:rPr lang="zh-TW" altLang="en-US" b="1" dirty="0">
                <a:solidFill>
                  <a:srgbClr val="FF0000"/>
                </a:solidFill>
                <a:latin typeface="+mj-ea"/>
                <a:ea typeface="+mj-ea"/>
              </a:rPr>
              <a:t>佳作以上獎勵累計滿</a:t>
            </a:r>
            <a:r>
              <a:rPr lang="en-US" altLang="zh-TW" b="1" dirty="0">
                <a:solidFill>
                  <a:srgbClr val="FF0000"/>
                </a:solidFill>
                <a:latin typeface="+mj-ea"/>
                <a:ea typeface="+mj-ea"/>
              </a:rPr>
              <a:t>20</a:t>
            </a:r>
            <a:r>
              <a:rPr lang="zh-TW" altLang="en-US" b="1" dirty="0">
                <a:solidFill>
                  <a:srgbClr val="FF0000"/>
                </a:solidFill>
                <a:latin typeface="+mj-ea"/>
                <a:ea typeface="+mj-ea"/>
              </a:rPr>
              <a:t>屆者，頒發</a:t>
            </a:r>
            <a:r>
              <a:rPr lang="zh-TW" altLang="en-US" b="1" dirty="0">
                <a:solidFill>
                  <a:srgbClr val="7030A0"/>
                </a:solidFill>
                <a:latin typeface="+mj-ea"/>
                <a:ea typeface="+mj-ea"/>
              </a:rPr>
              <a:t>獎狀乙幀，鑽石獎座乙座</a:t>
            </a:r>
            <a:r>
              <a:rPr lang="zh-TW" altLang="en-US" dirty="0" smtClean="0">
                <a:latin typeface="+mj-ea"/>
                <a:ea typeface="+mj-ea"/>
              </a:rPr>
              <a:t>。</a:t>
            </a:r>
            <a:endParaRPr lang="zh-TW" altLang="en-US" dirty="0">
              <a:latin typeface="+mj-ea"/>
              <a:ea typeface="+mj-ea"/>
            </a:endParaRPr>
          </a:p>
        </p:txBody>
      </p:sp>
    </p:spTree>
    <p:extLst>
      <p:ext uri="{BB962C8B-B14F-4D97-AF65-F5344CB8AC3E}">
        <p14:creationId xmlns:p14="http://schemas.microsoft.com/office/powerpoint/2010/main" val="7436379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en-US" altLang="zh-TW" sz="4000" dirty="0"/>
              <a:t>【</a:t>
            </a:r>
            <a:r>
              <a:rPr lang="zh-TW" altLang="en-US" sz="4000" dirty="0"/>
              <a:t>附件十四</a:t>
            </a:r>
            <a:r>
              <a:rPr lang="en-US" altLang="zh-TW" sz="4000" dirty="0"/>
              <a:t>】</a:t>
            </a:r>
            <a:r>
              <a:rPr lang="zh-TW" altLang="en-US" sz="4000" dirty="0"/>
              <a:t>表揚優良指導教師獎勵計畫（</a:t>
            </a:r>
            <a:r>
              <a:rPr lang="en-US" altLang="zh-TW" sz="4000" dirty="0"/>
              <a:t>P.38</a:t>
            </a:r>
            <a:r>
              <a:rPr lang="zh-TW" altLang="en-US" sz="4000" dirty="0"/>
              <a:t>）</a:t>
            </a:r>
          </a:p>
        </p:txBody>
      </p:sp>
      <p:sp>
        <p:nvSpPr>
          <p:cNvPr id="3" name="內容版面配置區 2"/>
          <p:cNvSpPr>
            <a:spLocks noGrp="1"/>
          </p:cNvSpPr>
          <p:nvPr>
            <p:ph idx="1"/>
          </p:nvPr>
        </p:nvSpPr>
        <p:spPr/>
        <p:txBody>
          <a:bodyPr>
            <a:normAutofit fontScale="77500" lnSpcReduction="20000"/>
          </a:bodyPr>
          <a:lstStyle/>
          <a:p>
            <a:pPr marL="0" indent="0">
              <a:buNone/>
            </a:pPr>
            <a:r>
              <a:rPr lang="zh-TW" altLang="en-US" dirty="0">
                <a:latin typeface="+mj-ea"/>
                <a:ea typeface="+mj-ea"/>
              </a:rPr>
              <a:t>五、申請辦法：</a:t>
            </a:r>
          </a:p>
          <a:p>
            <a:pPr marL="0" indent="0">
              <a:buNone/>
            </a:pPr>
            <a:r>
              <a:rPr lang="zh-TW" altLang="en-US" dirty="0">
                <a:latin typeface="+mj-ea"/>
                <a:ea typeface="+mj-ea"/>
              </a:rPr>
              <a:t>（一）申請方式：符合申請資格之指導教師，請填妥申請表（如</a:t>
            </a:r>
            <a:r>
              <a:rPr lang="zh-TW" altLang="en-US" b="1" dirty="0">
                <a:solidFill>
                  <a:srgbClr val="7030A0"/>
                </a:solidFill>
                <a:latin typeface="+mj-ea"/>
                <a:ea typeface="+mj-ea"/>
              </a:rPr>
              <a:t>附件十五</a:t>
            </a:r>
            <a:r>
              <a:rPr lang="zh-TW" altLang="en-US" dirty="0">
                <a:latin typeface="+mj-ea"/>
                <a:ea typeface="+mj-ea"/>
              </a:rPr>
              <a:t>）、</a:t>
            </a:r>
            <a:r>
              <a:rPr lang="zh-TW" altLang="en-US" b="1" dirty="0">
                <a:solidFill>
                  <a:srgbClr val="FF0000"/>
                </a:solidFill>
                <a:latin typeface="+mj-ea"/>
                <a:ea typeface="+mj-ea"/>
              </a:rPr>
              <a:t>黏貼二吋正面脫帽半身照片一張並檢附相關證明資料影本</a:t>
            </a:r>
            <a:r>
              <a:rPr lang="zh-TW" altLang="en-US" dirty="0">
                <a:latin typeface="+mj-ea"/>
                <a:ea typeface="+mj-ea"/>
              </a:rPr>
              <a:t>（需加蓋原學校「本件核與正本相符」章及承辦人職章），經學校承辦單位主管及校長核章後，以</a:t>
            </a:r>
            <a:r>
              <a:rPr lang="zh-TW" altLang="en-US" b="1" dirty="0">
                <a:solidFill>
                  <a:srgbClr val="FF0000"/>
                </a:solidFill>
                <a:latin typeface="+mj-ea"/>
                <a:ea typeface="+mj-ea"/>
              </a:rPr>
              <a:t>掛號郵寄至臺北市北投區石牌國中設備組收</a:t>
            </a:r>
            <a:r>
              <a:rPr lang="zh-TW" altLang="en-US" dirty="0">
                <a:latin typeface="+mj-ea"/>
                <a:ea typeface="+mj-ea"/>
              </a:rPr>
              <a:t>（地址：</a:t>
            </a:r>
            <a:r>
              <a:rPr lang="en-US" altLang="zh-TW" dirty="0">
                <a:latin typeface="+mj-ea"/>
                <a:ea typeface="+mj-ea"/>
              </a:rPr>
              <a:t>11271  </a:t>
            </a:r>
            <a:r>
              <a:rPr lang="zh-TW" altLang="en-US" dirty="0">
                <a:latin typeface="+mj-ea"/>
                <a:ea typeface="+mj-ea"/>
              </a:rPr>
              <a:t>臺北市北投區石牌路一段</a:t>
            </a:r>
            <a:r>
              <a:rPr lang="en-US" altLang="zh-TW" dirty="0">
                <a:latin typeface="+mj-ea"/>
                <a:ea typeface="+mj-ea"/>
              </a:rPr>
              <a:t>139</a:t>
            </a:r>
            <a:r>
              <a:rPr lang="zh-TW" altLang="en-US" dirty="0">
                <a:latin typeface="+mj-ea"/>
                <a:ea typeface="+mj-ea"/>
              </a:rPr>
              <a:t>號）。</a:t>
            </a:r>
          </a:p>
          <a:p>
            <a:pPr marL="0" indent="0">
              <a:buNone/>
            </a:pPr>
            <a:r>
              <a:rPr lang="zh-TW" altLang="en-US" dirty="0">
                <a:latin typeface="+mj-ea"/>
                <a:ea typeface="+mj-ea"/>
              </a:rPr>
              <a:t>（二）</a:t>
            </a:r>
            <a:r>
              <a:rPr lang="zh-TW" altLang="en-US" b="1" dirty="0">
                <a:solidFill>
                  <a:srgbClr val="FF0000"/>
                </a:solidFill>
                <a:latin typeface="+mj-ea"/>
                <a:ea typeface="+mj-ea"/>
              </a:rPr>
              <a:t>申請時間：自</a:t>
            </a:r>
            <a:r>
              <a:rPr lang="en-US" altLang="zh-TW" b="1" dirty="0">
                <a:solidFill>
                  <a:srgbClr val="7030A0"/>
                </a:solidFill>
                <a:latin typeface="+mj-ea"/>
                <a:ea typeface="+mj-ea"/>
              </a:rPr>
              <a:t>106</a:t>
            </a:r>
            <a:r>
              <a:rPr lang="zh-TW" altLang="en-US" b="1" dirty="0">
                <a:solidFill>
                  <a:srgbClr val="7030A0"/>
                </a:solidFill>
                <a:latin typeface="+mj-ea"/>
                <a:ea typeface="+mj-ea"/>
              </a:rPr>
              <a:t>年</a:t>
            </a:r>
            <a:r>
              <a:rPr lang="en-US" altLang="zh-TW" b="1" dirty="0">
                <a:solidFill>
                  <a:srgbClr val="7030A0"/>
                </a:solidFill>
                <a:latin typeface="+mj-ea"/>
                <a:ea typeface="+mj-ea"/>
              </a:rPr>
              <a:t>3</a:t>
            </a:r>
            <a:r>
              <a:rPr lang="zh-TW" altLang="en-US" b="1" dirty="0">
                <a:solidFill>
                  <a:srgbClr val="7030A0"/>
                </a:solidFill>
                <a:latin typeface="+mj-ea"/>
                <a:ea typeface="+mj-ea"/>
              </a:rPr>
              <a:t>月</a:t>
            </a:r>
            <a:r>
              <a:rPr lang="en-US" altLang="zh-TW" b="1" dirty="0">
                <a:solidFill>
                  <a:srgbClr val="7030A0"/>
                </a:solidFill>
                <a:latin typeface="+mj-ea"/>
                <a:ea typeface="+mj-ea"/>
              </a:rPr>
              <a:t>6</a:t>
            </a:r>
            <a:r>
              <a:rPr lang="zh-TW" altLang="en-US" b="1" dirty="0">
                <a:solidFill>
                  <a:srgbClr val="7030A0"/>
                </a:solidFill>
                <a:latin typeface="+mj-ea"/>
                <a:ea typeface="+mj-ea"/>
              </a:rPr>
              <a:t>日（星期一）起至</a:t>
            </a:r>
            <a:r>
              <a:rPr lang="en-US" altLang="zh-TW" b="1" dirty="0">
                <a:solidFill>
                  <a:srgbClr val="7030A0"/>
                </a:solidFill>
                <a:latin typeface="+mj-ea"/>
                <a:ea typeface="+mj-ea"/>
              </a:rPr>
              <a:t>106</a:t>
            </a:r>
            <a:r>
              <a:rPr lang="zh-TW" altLang="en-US" b="1" dirty="0">
                <a:solidFill>
                  <a:srgbClr val="7030A0"/>
                </a:solidFill>
                <a:latin typeface="+mj-ea"/>
                <a:ea typeface="+mj-ea"/>
              </a:rPr>
              <a:t>年</a:t>
            </a:r>
            <a:r>
              <a:rPr lang="en-US" altLang="zh-TW" b="1" dirty="0">
                <a:solidFill>
                  <a:srgbClr val="7030A0"/>
                </a:solidFill>
                <a:latin typeface="+mj-ea"/>
                <a:ea typeface="+mj-ea"/>
              </a:rPr>
              <a:t>3</a:t>
            </a:r>
            <a:r>
              <a:rPr lang="zh-TW" altLang="en-US" b="1" dirty="0">
                <a:solidFill>
                  <a:srgbClr val="7030A0"/>
                </a:solidFill>
                <a:latin typeface="+mj-ea"/>
                <a:ea typeface="+mj-ea"/>
              </a:rPr>
              <a:t>月</a:t>
            </a:r>
            <a:r>
              <a:rPr lang="en-US" altLang="zh-TW" b="1" dirty="0">
                <a:solidFill>
                  <a:srgbClr val="7030A0"/>
                </a:solidFill>
                <a:latin typeface="+mj-ea"/>
                <a:ea typeface="+mj-ea"/>
              </a:rPr>
              <a:t>17</a:t>
            </a:r>
            <a:r>
              <a:rPr lang="zh-TW" altLang="en-US" b="1" dirty="0">
                <a:solidFill>
                  <a:srgbClr val="7030A0"/>
                </a:solidFill>
                <a:latin typeface="+mj-ea"/>
                <a:ea typeface="+mj-ea"/>
              </a:rPr>
              <a:t>日（星期五）</a:t>
            </a:r>
            <a:r>
              <a:rPr lang="zh-TW" altLang="en-US" b="1" dirty="0">
                <a:solidFill>
                  <a:srgbClr val="FF0000"/>
                </a:solidFill>
                <a:latin typeface="+mj-ea"/>
                <a:ea typeface="+mj-ea"/>
              </a:rPr>
              <a:t>截止，以郵戳為憑</a:t>
            </a:r>
            <a:r>
              <a:rPr lang="zh-TW" altLang="en-US" dirty="0">
                <a:latin typeface="+mj-ea"/>
                <a:ea typeface="+mj-ea"/>
              </a:rPr>
              <a:t>。</a:t>
            </a:r>
          </a:p>
          <a:p>
            <a:pPr marL="0" indent="0">
              <a:buNone/>
            </a:pPr>
            <a:r>
              <a:rPr lang="zh-TW" altLang="en-US" dirty="0">
                <a:latin typeface="+mj-ea"/>
                <a:ea typeface="+mj-ea"/>
              </a:rPr>
              <a:t>（三）</a:t>
            </a:r>
            <a:r>
              <a:rPr lang="zh-TW" altLang="en-US" b="1" dirty="0">
                <a:solidFill>
                  <a:srgbClr val="FF0000"/>
                </a:solidFill>
                <a:latin typeface="+mj-ea"/>
                <a:ea typeface="+mj-ea"/>
              </a:rPr>
              <a:t>申請結果於</a:t>
            </a:r>
            <a:r>
              <a:rPr lang="en-US" altLang="zh-TW" b="1" dirty="0">
                <a:solidFill>
                  <a:srgbClr val="7030A0"/>
                </a:solidFill>
                <a:latin typeface="+mj-ea"/>
                <a:ea typeface="+mj-ea"/>
              </a:rPr>
              <a:t>106</a:t>
            </a:r>
            <a:r>
              <a:rPr lang="zh-TW" altLang="en-US" b="1" dirty="0">
                <a:solidFill>
                  <a:srgbClr val="7030A0"/>
                </a:solidFill>
                <a:latin typeface="+mj-ea"/>
                <a:ea typeface="+mj-ea"/>
              </a:rPr>
              <a:t>年</a:t>
            </a:r>
            <a:r>
              <a:rPr lang="en-US" altLang="zh-TW" b="1" dirty="0">
                <a:solidFill>
                  <a:srgbClr val="7030A0"/>
                </a:solidFill>
                <a:latin typeface="+mj-ea"/>
                <a:ea typeface="+mj-ea"/>
              </a:rPr>
              <a:t>3</a:t>
            </a:r>
            <a:r>
              <a:rPr lang="zh-TW" altLang="en-US" b="1" dirty="0">
                <a:solidFill>
                  <a:srgbClr val="7030A0"/>
                </a:solidFill>
                <a:latin typeface="+mj-ea"/>
                <a:ea typeface="+mj-ea"/>
              </a:rPr>
              <a:t>月</a:t>
            </a:r>
            <a:r>
              <a:rPr lang="en-US" altLang="zh-TW" b="1" dirty="0">
                <a:solidFill>
                  <a:srgbClr val="7030A0"/>
                </a:solidFill>
                <a:latin typeface="+mj-ea"/>
                <a:ea typeface="+mj-ea"/>
              </a:rPr>
              <a:t>24</a:t>
            </a:r>
            <a:r>
              <a:rPr lang="zh-TW" altLang="en-US" b="1" dirty="0">
                <a:solidFill>
                  <a:srgbClr val="7030A0"/>
                </a:solidFill>
                <a:latin typeface="+mj-ea"/>
                <a:ea typeface="+mj-ea"/>
              </a:rPr>
              <a:t>日（星期五）</a:t>
            </a:r>
            <a:r>
              <a:rPr lang="en-US" altLang="zh-TW" b="1" dirty="0">
                <a:solidFill>
                  <a:srgbClr val="7030A0"/>
                </a:solidFill>
                <a:latin typeface="+mj-ea"/>
                <a:ea typeface="+mj-ea"/>
              </a:rPr>
              <a:t>17</a:t>
            </a:r>
            <a:r>
              <a:rPr lang="zh-TW" altLang="en-US" b="1" dirty="0">
                <a:solidFill>
                  <a:srgbClr val="7030A0"/>
                </a:solidFill>
                <a:latin typeface="+mj-ea"/>
                <a:ea typeface="+mj-ea"/>
              </a:rPr>
              <a:t>：</a:t>
            </a:r>
            <a:r>
              <a:rPr lang="en-US" altLang="zh-TW" b="1" dirty="0">
                <a:solidFill>
                  <a:srgbClr val="7030A0"/>
                </a:solidFill>
                <a:latin typeface="+mj-ea"/>
                <a:ea typeface="+mj-ea"/>
              </a:rPr>
              <a:t>00</a:t>
            </a:r>
            <a:r>
              <a:rPr lang="zh-TW" altLang="en-US" b="1" dirty="0">
                <a:solidFill>
                  <a:srgbClr val="7030A0"/>
                </a:solidFill>
                <a:latin typeface="+mj-ea"/>
                <a:ea typeface="+mj-ea"/>
              </a:rPr>
              <a:t>後</a:t>
            </a:r>
            <a:r>
              <a:rPr lang="zh-TW" altLang="en-US" b="1" dirty="0">
                <a:solidFill>
                  <a:srgbClr val="FF0000"/>
                </a:solidFill>
                <a:latin typeface="+mj-ea"/>
                <a:ea typeface="+mj-ea"/>
              </a:rPr>
              <a:t>公布於臺北市第</a:t>
            </a:r>
            <a:r>
              <a:rPr lang="en-US" altLang="zh-TW" b="1" dirty="0">
                <a:solidFill>
                  <a:srgbClr val="FF0000"/>
                </a:solidFill>
                <a:latin typeface="+mj-ea"/>
                <a:ea typeface="+mj-ea"/>
              </a:rPr>
              <a:t>50</a:t>
            </a:r>
            <a:r>
              <a:rPr lang="zh-TW" altLang="en-US" b="1" dirty="0">
                <a:solidFill>
                  <a:srgbClr val="FF0000"/>
                </a:solidFill>
                <a:latin typeface="+mj-ea"/>
                <a:ea typeface="+mj-ea"/>
              </a:rPr>
              <a:t>屆中小學科展專屬網站（</a:t>
            </a:r>
            <a:r>
              <a:rPr lang="en-US" altLang="zh-TW" b="1" dirty="0">
                <a:solidFill>
                  <a:srgbClr val="FF0000"/>
                </a:solidFill>
                <a:latin typeface="+mj-ea"/>
                <a:ea typeface="+mj-ea"/>
              </a:rPr>
              <a:t>http://etweb.tp.edu.tw/sciencefair/</a:t>
            </a:r>
            <a:r>
              <a:rPr lang="zh-TW" altLang="en-US" b="1" dirty="0">
                <a:solidFill>
                  <a:srgbClr val="FF0000"/>
                </a:solidFill>
                <a:latin typeface="+mj-ea"/>
                <a:ea typeface="+mj-ea"/>
              </a:rPr>
              <a:t>）</a:t>
            </a:r>
          </a:p>
          <a:p>
            <a:pPr marL="0" indent="0">
              <a:buNone/>
            </a:pPr>
            <a:r>
              <a:rPr lang="zh-TW" altLang="en-US" dirty="0">
                <a:latin typeface="+mj-ea"/>
                <a:ea typeface="+mj-ea"/>
              </a:rPr>
              <a:t>（四）各中小學校及教師均得就公布之得獎教師名單檢視，若有與事實不符或疏漏之處，均得於</a:t>
            </a:r>
            <a:r>
              <a:rPr lang="zh-TW" altLang="en-US" b="1" dirty="0">
                <a:solidFill>
                  <a:srgbClr val="FF0000"/>
                </a:solidFill>
                <a:latin typeface="+mj-ea"/>
                <a:ea typeface="+mj-ea"/>
              </a:rPr>
              <a:t>一週內</a:t>
            </a:r>
            <a:r>
              <a:rPr lang="zh-TW" altLang="en-US" dirty="0">
                <a:latin typeface="+mj-ea"/>
                <a:ea typeface="+mj-ea"/>
              </a:rPr>
              <a:t>提出，以便辦理補錄或更正手續，維護教師權益</a:t>
            </a:r>
            <a:r>
              <a:rPr lang="zh-TW" altLang="en-US" dirty="0" smtClean="0">
                <a:latin typeface="+mj-ea"/>
                <a:ea typeface="+mj-ea"/>
              </a:rPr>
              <a:t>。</a:t>
            </a:r>
            <a:endParaRPr lang="en-US" altLang="zh-TW" dirty="0" smtClean="0">
              <a:latin typeface="+mj-ea"/>
              <a:ea typeface="+mj-ea"/>
            </a:endParaRPr>
          </a:p>
          <a:p>
            <a:pPr marL="0" indent="0">
              <a:buNone/>
            </a:pPr>
            <a:r>
              <a:rPr lang="zh-TW" altLang="en-US" dirty="0">
                <a:latin typeface="+mj-ea"/>
                <a:ea typeface="+mj-ea"/>
              </a:rPr>
              <a:t>七、頒獎：於</a:t>
            </a:r>
            <a:r>
              <a:rPr lang="en-US" altLang="zh-TW" b="1" dirty="0">
                <a:solidFill>
                  <a:srgbClr val="7030A0"/>
                </a:solidFill>
                <a:latin typeface="+mj-ea"/>
                <a:ea typeface="+mj-ea"/>
              </a:rPr>
              <a:t>106</a:t>
            </a:r>
            <a:r>
              <a:rPr lang="zh-TW" altLang="en-US" b="1" dirty="0">
                <a:solidFill>
                  <a:srgbClr val="7030A0"/>
                </a:solidFill>
                <a:latin typeface="+mj-ea"/>
                <a:ea typeface="+mj-ea"/>
              </a:rPr>
              <a:t>年</a:t>
            </a:r>
            <a:r>
              <a:rPr lang="en-US" altLang="zh-TW" b="1" dirty="0">
                <a:solidFill>
                  <a:srgbClr val="7030A0"/>
                </a:solidFill>
                <a:latin typeface="+mj-ea"/>
                <a:ea typeface="+mj-ea"/>
              </a:rPr>
              <a:t>5</a:t>
            </a:r>
            <a:r>
              <a:rPr lang="zh-TW" altLang="en-US" b="1" dirty="0">
                <a:solidFill>
                  <a:srgbClr val="7030A0"/>
                </a:solidFill>
                <a:latin typeface="+mj-ea"/>
                <a:ea typeface="+mj-ea"/>
              </a:rPr>
              <a:t>月</a:t>
            </a:r>
            <a:r>
              <a:rPr lang="en-US" altLang="zh-TW" b="1" dirty="0">
                <a:solidFill>
                  <a:srgbClr val="7030A0"/>
                </a:solidFill>
                <a:latin typeface="+mj-ea"/>
                <a:ea typeface="+mj-ea"/>
              </a:rPr>
              <a:t>6</a:t>
            </a:r>
            <a:r>
              <a:rPr lang="zh-TW" altLang="en-US" b="1" dirty="0">
                <a:solidFill>
                  <a:srgbClr val="7030A0"/>
                </a:solidFill>
                <a:latin typeface="+mj-ea"/>
                <a:ea typeface="+mj-ea"/>
              </a:rPr>
              <a:t>日（星期六）</a:t>
            </a:r>
            <a:r>
              <a:rPr lang="zh-TW" altLang="en-US" dirty="0">
                <a:latin typeface="+mj-ea"/>
                <a:ea typeface="+mj-ea"/>
              </a:rPr>
              <a:t>本市第</a:t>
            </a:r>
            <a:r>
              <a:rPr lang="en-US" altLang="zh-TW" dirty="0">
                <a:latin typeface="+mj-ea"/>
                <a:ea typeface="+mj-ea"/>
              </a:rPr>
              <a:t>50</a:t>
            </a:r>
            <a:r>
              <a:rPr lang="zh-TW" altLang="en-US" dirty="0">
                <a:latin typeface="+mj-ea"/>
                <a:ea typeface="+mj-ea"/>
              </a:rPr>
              <a:t>屆中小學科學展覽會頒獎典禮上</a:t>
            </a:r>
            <a:r>
              <a:rPr lang="zh-TW" altLang="en-US" dirty="0" smtClean="0">
                <a:latin typeface="+mj-ea"/>
                <a:ea typeface="+mj-ea"/>
              </a:rPr>
              <a:t>頒發獎狀</a:t>
            </a:r>
            <a:r>
              <a:rPr lang="zh-TW" altLang="en-US" dirty="0">
                <a:latin typeface="+mj-ea"/>
                <a:ea typeface="+mj-ea"/>
              </a:rPr>
              <a:t>、獎座。</a:t>
            </a:r>
          </a:p>
          <a:p>
            <a:pPr marL="0" indent="0">
              <a:buNone/>
            </a:pPr>
            <a:endParaRPr lang="en-US" altLang="zh-TW" dirty="0" smtClean="0"/>
          </a:p>
          <a:p>
            <a:pPr marL="0" indent="0">
              <a:buNone/>
            </a:pPr>
            <a:endParaRPr lang="zh-TW" altLang="en-US" dirty="0"/>
          </a:p>
          <a:p>
            <a:endParaRPr lang="zh-TW" altLang="en-US" dirty="0"/>
          </a:p>
        </p:txBody>
      </p:sp>
    </p:spTree>
    <p:extLst>
      <p:ext uri="{BB962C8B-B14F-4D97-AF65-F5344CB8AC3E}">
        <p14:creationId xmlns:p14="http://schemas.microsoft.com/office/powerpoint/2010/main" val="38341430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en-US" altLang="zh-TW" sz="4000" dirty="0"/>
              <a:t>【</a:t>
            </a:r>
            <a:r>
              <a:rPr lang="zh-TW" altLang="en-US" sz="4000" dirty="0"/>
              <a:t>附件十五</a:t>
            </a:r>
            <a:r>
              <a:rPr lang="en-US" altLang="zh-TW" sz="4000" dirty="0" smtClean="0"/>
              <a:t>】</a:t>
            </a:r>
            <a:r>
              <a:rPr lang="zh-TW" altLang="en-US" sz="4000" dirty="0" smtClean="0"/>
              <a:t>表揚</a:t>
            </a:r>
            <a:r>
              <a:rPr lang="zh-TW" altLang="en-US" sz="4000" dirty="0"/>
              <a:t>優良指導教師獎勵申請表（</a:t>
            </a:r>
            <a:r>
              <a:rPr lang="en-US" altLang="zh-TW" sz="4000" dirty="0"/>
              <a:t>P.38</a:t>
            </a:r>
            <a:r>
              <a:rPr lang="zh-TW" altLang="en-US" sz="4000" dirty="0"/>
              <a:t>）</a:t>
            </a:r>
          </a:p>
        </p:txBody>
      </p:sp>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3839" t="8962" r="38827" b="5773"/>
          <a:stretch/>
        </p:blipFill>
        <p:spPr bwMode="auto">
          <a:xfrm>
            <a:off x="3806456" y="1254642"/>
            <a:ext cx="4178595" cy="53681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22212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833" y="212651"/>
            <a:ext cx="8229600" cy="1143000"/>
          </a:xfrm>
        </p:spPr>
        <p:txBody>
          <a:bodyPr>
            <a:normAutofit/>
          </a:bodyPr>
          <a:lstStyle/>
          <a:p>
            <a:r>
              <a:rPr lang="zh-TW" altLang="en-US" sz="4400" dirty="0"/>
              <a:t>三、學校團體獎（</a:t>
            </a:r>
            <a:r>
              <a:rPr lang="en-US" altLang="zh-TW" sz="4400" dirty="0" smtClean="0"/>
              <a:t>P.14</a:t>
            </a:r>
            <a:r>
              <a:rPr lang="zh-TW" altLang="en-US" sz="4400" dirty="0" smtClean="0"/>
              <a:t>）</a:t>
            </a:r>
            <a:endParaRPr lang="zh-TW" altLang="en-US" sz="4400" dirty="0"/>
          </a:p>
        </p:txBody>
      </p:sp>
      <p:sp>
        <p:nvSpPr>
          <p:cNvPr id="3" name="內容版面配置區 2"/>
          <p:cNvSpPr>
            <a:spLocks noGrp="1"/>
          </p:cNvSpPr>
          <p:nvPr>
            <p:ph idx="1"/>
          </p:nvPr>
        </p:nvSpPr>
        <p:spPr>
          <a:xfrm>
            <a:off x="457200" y="1403498"/>
            <a:ext cx="8229600" cy="4921102"/>
          </a:xfrm>
        </p:spPr>
        <p:txBody>
          <a:bodyPr>
            <a:normAutofit lnSpcReduction="10000"/>
          </a:bodyPr>
          <a:lstStyle/>
          <a:p>
            <a:pPr marL="0" indent="0">
              <a:buNone/>
            </a:pPr>
            <a:r>
              <a:rPr lang="zh-TW" altLang="en-US" dirty="0">
                <a:latin typeface="+mj-ea"/>
                <a:ea typeface="+mj-ea"/>
              </a:rPr>
              <a:t>（一）校內科展成績：學校於作品說明書送件時，一併繳交</a:t>
            </a:r>
            <a:r>
              <a:rPr lang="zh-TW" altLang="en-US" b="1" dirty="0">
                <a:solidFill>
                  <a:srgbClr val="FF0000"/>
                </a:solidFill>
                <a:latin typeface="+mj-ea"/>
                <a:ea typeface="+mj-ea"/>
              </a:rPr>
              <a:t>校內科學展覽作品件數統計表者，一律列計</a:t>
            </a:r>
            <a:r>
              <a:rPr lang="en-US" altLang="zh-TW" b="1" dirty="0">
                <a:solidFill>
                  <a:srgbClr val="FF0000"/>
                </a:solidFill>
                <a:latin typeface="+mj-ea"/>
                <a:ea typeface="+mj-ea"/>
              </a:rPr>
              <a:t>10</a:t>
            </a:r>
            <a:r>
              <a:rPr lang="zh-TW" altLang="en-US" b="1" dirty="0">
                <a:solidFill>
                  <a:srgbClr val="FF0000"/>
                </a:solidFill>
                <a:latin typeface="+mj-ea"/>
                <a:ea typeface="+mj-ea"/>
              </a:rPr>
              <a:t>分</a:t>
            </a:r>
            <a:r>
              <a:rPr lang="zh-TW" altLang="en-US" dirty="0">
                <a:latin typeface="+mj-ea"/>
                <a:ea typeface="+mj-ea"/>
              </a:rPr>
              <a:t>，否則不予計分。</a:t>
            </a:r>
          </a:p>
          <a:p>
            <a:pPr marL="0" indent="0">
              <a:buNone/>
            </a:pPr>
            <a:r>
              <a:rPr lang="zh-TW" altLang="en-US" dirty="0">
                <a:latin typeface="+mj-ea"/>
                <a:ea typeface="+mj-ea"/>
              </a:rPr>
              <a:t>（二）參加北市科展成績：參展作品獲獎列計積分如下：</a:t>
            </a:r>
          </a:p>
          <a:p>
            <a:pPr marL="0" indent="0">
              <a:buNone/>
            </a:pPr>
            <a:r>
              <a:rPr lang="en-US" altLang="zh-TW" dirty="0">
                <a:latin typeface="+mj-ea"/>
                <a:ea typeface="+mj-ea"/>
              </a:rPr>
              <a:t>1. </a:t>
            </a:r>
            <a:r>
              <a:rPr lang="zh-TW" altLang="en-US" dirty="0">
                <a:latin typeface="+mj-ea"/>
                <a:ea typeface="+mj-ea"/>
              </a:rPr>
              <a:t>獲選為</a:t>
            </a:r>
            <a:r>
              <a:rPr lang="zh-TW" altLang="en-US" b="1" dirty="0">
                <a:solidFill>
                  <a:srgbClr val="FF0000"/>
                </a:solidFill>
                <a:latin typeface="+mj-ea"/>
                <a:ea typeface="+mj-ea"/>
              </a:rPr>
              <a:t>特優作品每件列計</a:t>
            </a:r>
            <a:r>
              <a:rPr lang="en-US" altLang="zh-TW" b="1" dirty="0">
                <a:solidFill>
                  <a:srgbClr val="FF0000"/>
                </a:solidFill>
                <a:latin typeface="+mj-ea"/>
                <a:ea typeface="+mj-ea"/>
              </a:rPr>
              <a:t>12</a:t>
            </a:r>
            <a:r>
              <a:rPr lang="zh-TW" altLang="en-US" b="1" dirty="0">
                <a:solidFill>
                  <a:srgbClr val="FF0000"/>
                </a:solidFill>
                <a:latin typeface="+mj-ea"/>
                <a:ea typeface="+mj-ea"/>
              </a:rPr>
              <a:t>分</a:t>
            </a:r>
            <a:r>
              <a:rPr lang="zh-TW" altLang="en-US" dirty="0">
                <a:latin typeface="+mj-ea"/>
                <a:ea typeface="+mj-ea"/>
              </a:rPr>
              <a:t>。</a:t>
            </a:r>
          </a:p>
          <a:p>
            <a:pPr marL="0" indent="0">
              <a:buNone/>
            </a:pPr>
            <a:r>
              <a:rPr lang="en-US" altLang="zh-TW" dirty="0">
                <a:latin typeface="+mj-ea"/>
                <a:ea typeface="+mj-ea"/>
              </a:rPr>
              <a:t>2. </a:t>
            </a:r>
            <a:r>
              <a:rPr lang="zh-TW" altLang="en-US" dirty="0">
                <a:latin typeface="+mj-ea"/>
                <a:ea typeface="+mj-ea"/>
              </a:rPr>
              <a:t>獲選為</a:t>
            </a:r>
            <a:r>
              <a:rPr lang="zh-TW" altLang="en-US" b="1" dirty="0">
                <a:solidFill>
                  <a:srgbClr val="FF0000"/>
                </a:solidFill>
                <a:latin typeface="+mj-ea"/>
                <a:ea typeface="+mj-ea"/>
              </a:rPr>
              <a:t>優等作品每件列計</a:t>
            </a:r>
            <a:r>
              <a:rPr lang="en-US" altLang="zh-TW" b="1" dirty="0">
                <a:solidFill>
                  <a:srgbClr val="FF0000"/>
                </a:solidFill>
                <a:latin typeface="+mj-ea"/>
                <a:ea typeface="+mj-ea"/>
              </a:rPr>
              <a:t>8</a:t>
            </a:r>
            <a:r>
              <a:rPr lang="zh-TW" altLang="en-US" b="1" dirty="0">
                <a:solidFill>
                  <a:srgbClr val="FF0000"/>
                </a:solidFill>
                <a:latin typeface="+mj-ea"/>
                <a:ea typeface="+mj-ea"/>
              </a:rPr>
              <a:t>分</a:t>
            </a:r>
            <a:r>
              <a:rPr lang="zh-TW" altLang="en-US" dirty="0">
                <a:latin typeface="+mj-ea"/>
                <a:ea typeface="+mj-ea"/>
              </a:rPr>
              <a:t>。</a:t>
            </a:r>
          </a:p>
          <a:p>
            <a:pPr marL="0" indent="0">
              <a:buNone/>
            </a:pPr>
            <a:r>
              <a:rPr lang="en-US" altLang="zh-TW" dirty="0">
                <a:latin typeface="+mj-ea"/>
                <a:ea typeface="+mj-ea"/>
              </a:rPr>
              <a:t>3. </a:t>
            </a:r>
            <a:r>
              <a:rPr lang="zh-TW" altLang="en-US" dirty="0">
                <a:latin typeface="+mj-ea"/>
                <a:ea typeface="+mj-ea"/>
              </a:rPr>
              <a:t>獲選為</a:t>
            </a:r>
            <a:r>
              <a:rPr lang="zh-TW" altLang="en-US" b="1" dirty="0">
                <a:solidFill>
                  <a:srgbClr val="FF0000"/>
                </a:solidFill>
                <a:latin typeface="+mj-ea"/>
                <a:ea typeface="+mj-ea"/>
              </a:rPr>
              <a:t>佳作作品每件列計</a:t>
            </a:r>
            <a:r>
              <a:rPr lang="en-US" altLang="zh-TW" b="1" dirty="0">
                <a:solidFill>
                  <a:srgbClr val="FF0000"/>
                </a:solidFill>
                <a:latin typeface="+mj-ea"/>
                <a:ea typeface="+mj-ea"/>
              </a:rPr>
              <a:t>6</a:t>
            </a:r>
            <a:r>
              <a:rPr lang="zh-TW" altLang="en-US" b="1" dirty="0">
                <a:solidFill>
                  <a:srgbClr val="FF0000"/>
                </a:solidFill>
                <a:latin typeface="+mj-ea"/>
                <a:ea typeface="+mj-ea"/>
              </a:rPr>
              <a:t>分</a:t>
            </a:r>
            <a:r>
              <a:rPr lang="zh-TW" altLang="en-US" dirty="0">
                <a:latin typeface="+mj-ea"/>
                <a:ea typeface="+mj-ea"/>
              </a:rPr>
              <a:t>。</a:t>
            </a:r>
          </a:p>
          <a:p>
            <a:pPr marL="0" indent="0">
              <a:buNone/>
            </a:pPr>
            <a:r>
              <a:rPr lang="en-US" altLang="zh-TW" dirty="0">
                <a:latin typeface="+mj-ea"/>
                <a:ea typeface="+mj-ea"/>
              </a:rPr>
              <a:t>4. </a:t>
            </a:r>
            <a:r>
              <a:rPr lang="zh-TW" altLang="en-US" dirty="0">
                <a:latin typeface="+mj-ea"/>
                <a:ea typeface="+mj-ea"/>
              </a:rPr>
              <a:t>獲得</a:t>
            </a:r>
            <a:r>
              <a:rPr lang="zh-TW" altLang="en-US" b="1" dirty="0">
                <a:solidFill>
                  <a:srgbClr val="FF0000"/>
                </a:solidFill>
                <a:latin typeface="+mj-ea"/>
                <a:ea typeface="+mj-ea"/>
              </a:rPr>
              <a:t>研究精神獎、團隊合作獎、鄉土教材獎、創意獎之作品每件列計</a:t>
            </a:r>
            <a:r>
              <a:rPr lang="en-US" altLang="zh-TW" b="1" dirty="0">
                <a:solidFill>
                  <a:srgbClr val="FF0000"/>
                </a:solidFill>
                <a:latin typeface="+mj-ea"/>
                <a:ea typeface="+mj-ea"/>
              </a:rPr>
              <a:t>4</a:t>
            </a:r>
            <a:r>
              <a:rPr lang="zh-TW" altLang="en-US" b="1" dirty="0">
                <a:solidFill>
                  <a:srgbClr val="FF0000"/>
                </a:solidFill>
                <a:latin typeface="+mj-ea"/>
                <a:ea typeface="+mj-ea"/>
              </a:rPr>
              <a:t>分</a:t>
            </a:r>
            <a:r>
              <a:rPr lang="zh-TW" altLang="en-US" dirty="0">
                <a:latin typeface="+mj-ea"/>
                <a:ea typeface="+mj-ea"/>
              </a:rPr>
              <a:t>（惟</a:t>
            </a:r>
            <a:r>
              <a:rPr lang="zh-TW" altLang="en-US" b="1" dirty="0">
                <a:solidFill>
                  <a:srgbClr val="7030A0"/>
                </a:solidFill>
                <a:latin typeface="+mj-ea"/>
                <a:ea typeface="+mj-ea"/>
              </a:rPr>
              <a:t>本項計分不得與前述之特優、優等及佳作等獎項重複計分</a:t>
            </a:r>
            <a:r>
              <a:rPr lang="zh-TW" altLang="en-US" dirty="0">
                <a:latin typeface="+mj-ea"/>
                <a:ea typeface="+mj-ea"/>
              </a:rPr>
              <a:t>）。 </a:t>
            </a:r>
          </a:p>
          <a:p>
            <a:pPr marL="0" indent="0">
              <a:buNone/>
            </a:pPr>
            <a:r>
              <a:rPr lang="en-US" altLang="zh-TW" dirty="0">
                <a:latin typeface="+mj-ea"/>
                <a:ea typeface="+mj-ea"/>
              </a:rPr>
              <a:t>5. </a:t>
            </a:r>
            <a:r>
              <a:rPr lang="zh-TW" altLang="en-US" b="1" dirty="0">
                <a:solidFill>
                  <a:srgbClr val="FF0000"/>
                </a:solidFill>
                <a:latin typeface="+mj-ea"/>
                <a:ea typeface="+mj-ea"/>
              </a:rPr>
              <a:t>作品說明書獲入選每件列計</a:t>
            </a:r>
            <a:r>
              <a:rPr lang="en-US" altLang="zh-TW" b="1" dirty="0">
                <a:solidFill>
                  <a:srgbClr val="FF0000"/>
                </a:solidFill>
                <a:latin typeface="+mj-ea"/>
                <a:ea typeface="+mj-ea"/>
              </a:rPr>
              <a:t>1</a:t>
            </a:r>
            <a:r>
              <a:rPr lang="zh-TW" altLang="en-US" b="1" dirty="0">
                <a:solidFill>
                  <a:srgbClr val="FF0000"/>
                </a:solidFill>
                <a:latin typeface="+mj-ea"/>
                <a:ea typeface="+mj-ea"/>
              </a:rPr>
              <a:t>分</a:t>
            </a:r>
            <a:r>
              <a:rPr lang="zh-TW" altLang="en-US" dirty="0">
                <a:latin typeface="+mj-ea"/>
                <a:ea typeface="+mj-ea"/>
              </a:rPr>
              <a:t>（惟</a:t>
            </a:r>
            <a:r>
              <a:rPr lang="zh-TW" altLang="en-US" b="1" dirty="0">
                <a:solidFill>
                  <a:srgbClr val="7030A0"/>
                </a:solidFill>
                <a:latin typeface="+mj-ea"/>
                <a:ea typeface="+mj-ea"/>
              </a:rPr>
              <a:t>本項計分不得與前述各種獎項重複計分</a:t>
            </a:r>
            <a:r>
              <a:rPr lang="zh-TW" altLang="en-US" dirty="0">
                <a:latin typeface="+mj-ea"/>
                <a:ea typeface="+mj-ea"/>
              </a:rPr>
              <a:t>）</a:t>
            </a:r>
            <a:r>
              <a:rPr lang="zh-TW" altLang="en-US" dirty="0" smtClean="0">
                <a:latin typeface="+mj-ea"/>
                <a:ea typeface="+mj-ea"/>
              </a:rPr>
              <a:t>。</a:t>
            </a:r>
            <a:endParaRPr lang="zh-TW" altLang="en-US" dirty="0">
              <a:latin typeface="+mj-ea"/>
              <a:ea typeface="+mj-ea"/>
            </a:endParaRPr>
          </a:p>
        </p:txBody>
      </p:sp>
    </p:spTree>
    <p:extLst>
      <p:ext uri="{BB962C8B-B14F-4D97-AF65-F5344CB8AC3E}">
        <p14:creationId xmlns:p14="http://schemas.microsoft.com/office/powerpoint/2010/main" val="7364539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8786"/>
            <a:ext cx="8229600" cy="1143000"/>
          </a:xfrm>
        </p:spPr>
        <p:txBody>
          <a:bodyPr>
            <a:normAutofit/>
          </a:bodyPr>
          <a:lstStyle/>
          <a:p>
            <a:r>
              <a:rPr lang="zh-TW" altLang="en-US" sz="4000" dirty="0"/>
              <a:t>（三）學校團體成績計算公式（</a:t>
            </a:r>
            <a:r>
              <a:rPr lang="en-US" altLang="zh-TW" sz="4000" dirty="0" smtClean="0"/>
              <a:t>P.15</a:t>
            </a:r>
            <a:r>
              <a:rPr lang="zh-TW" altLang="en-US" sz="4000" dirty="0" smtClean="0"/>
              <a:t>）</a:t>
            </a:r>
            <a:endParaRPr lang="zh-TW" altLang="en-US" sz="4000"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a:xfrm>
                <a:off x="457200" y="2753832"/>
                <a:ext cx="8229600" cy="3570767"/>
              </a:xfrm>
            </p:spPr>
            <p:txBody>
              <a:bodyPr>
                <a:noAutofit/>
              </a:bodyPr>
              <a:lstStyle/>
              <a:p>
                <a:pPr marL="0" indent="0">
                  <a:buNone/>
                </a:pPr>
                <a:r>
                  <a:rPr lang="zh-TW" altLang="en-US" sz="2400" dirty="0" smtClean="0">
                    <a:latin typeface="+mj-ea"/>
                    <a:ea typeface="+mj-ea"/>
                  </a:rPr>
                  <a:t>「</a:t>
                </a:r>
                <a:r>
                  <a:rPr lang="zh-TW" altLang="en-US" sz="2400" dirty="0">
                    <a:latin typeface="+mj-ea"/>
                    <a:ea typeface="+mj-ea"/>
                  </a:rPr>
                  <a:t>件數」以捌、報名件數之一、二、三項計算，得含四、五、六項增加報名件數，並定義為送件數若未達依班級數所訂之基本件數，則以基本件數計算之，若超過，則以實際送件數計算之。例：○○學校班級數為</a:t>
                </a:r>
                <a:r>
                  <a:rPr lang="en-US" altLang="zh-TW" sz="2400" b="1" dirty="0">
                    <a:solidFill>
                      <a:srgbClr val="FF0000"/>
                    </a:solidFill>
                    <a:latin typeface="+mj-ea"/>
                    <a:ea typeface="+mj-ea"/>
                  </a:rPr>
                  <a:t>63</a:t>
                </a:r>
                <a:r>
                  <a:rPr lang="zh-TW" altLang="en-US" sz="2400" b="1" dirty="0" smtClean="0">
                    <a:solidFill>
                      <a:srgbClr val="FF0000"/>
                    </a:solidFill>
                    <a:latin typeface="+mj-ea"/>
                    <a:ea typeface="+mj-ea"/>
                  </a:rPr>
                  <a:t>班</a:t>
                </a:r>
                <a14:m>
                  <m:oMath xmlns:m="http://schemas.openxmlformats.org/officeDocument/2006/math">
                    <m:r>
                      <a:rPr lang="zh-TW" altLang="en-US" sz="2400" b="1" i="1" smtClean="0">
                        <a:solidFill>
                          <a:srgbClr val="FF0000"/>
                        </a:solidFill>
                        <a:latin typeface="Cambria Math"/>
                        <a:ea typeface="+mj-ea"/>
                      </a:rPr>
                      <m:t>→</m:t>
                    </m:r>
                  </m:oMath>
                </a14:m>
                <a:r>
                  <a:rPr lang="en-US" altLang="zh-TW" sz="2400" b="1" dirty="0">
                    <a:solidFill>
                      <a:srgbClr val="FF0000"/>
                    </a:solidFill>
                    <a:latin typeface="+mj-ea"/>
                    <a:ea typeface="+mj-ea"/>
                  </a:rPr>
                  <a:t>7</a:t>
                </a:r>
                <a:r>
                  <a:rPr lang="zh-TW" altLang="en-US" sz="2400" b="1" dirty="0">
                    <a:solidFill>
                      <a:srgbClr val="FF0000"/>
                    </a:solidFill>
                    <a:latin typeface="+mj-ea"/>
                    <a:ea typeface="+mj-ea"/>
                  </a:rPr>
                  <a:t>件</a:t>
                </a:r>
                <a:r>
                  <a:rPr lang="zh-TW" altLang="en-US" sz="2400" dirty="0">
                    <a:latin typeface="+mj-ea"/>
                    <a:ea typeface="+mj-ea"/>
                  </a:rPr>
                  <a:t>；該校於</a:t>
                </a:r>
                <a:r>
                  <a:rPr lang="en-US" altLang="zh-TW" sz="2400" b="1" dirty="0">
                    <a:solidFill>
                      <a:srgbClr val="FF0000"/>
                    </a:solidFill>
                    <a:latin typeface="+mj-ea"/>
                    <a:ea typeface="+mj-ea"/>
                  </a:rPr>
                  <a:t>49</a:t>
                </a:r>
                <a:r>
                  <a:rPr lang="zh-TW" altLang="en-US" sz="2400" b="1" dirty="0">
                    <a:solidFill>
                      <a:srgbClr val="FF0000"/>
                    </a:solidFill>
                    <a:latin typeface="+mj-ea"/>
                    <a:ea typeface="+mj-ea"/>
                  </a:rPr>
                  <a:t>屆中小學科展獲</a:t>
                </a:r>
                <a:r>
                  <a:rPr lang="en-US" altLang="zh-TW" sz="2400" b="1" dirty="0">
                    <a:solidFill>
                      <a:srgbClr val="FF0000"/>
                    </a:solidFill>
                    <a:latin typeface="+mj-ea"/>
                    <a:ea typeface="+mj-ea"/>
                  </a:rPr>
                  <a:t>1</a:t>
                </a:r>
                <a:r>
                  <a:rPr lang="zh-TW" altLang="en-US" sz="2400" b="1" dirty="0">
                    <a:solidFill>
                      <a:srgbClr val="FF0000"/>
                    </a:solidFill>
                    <a:latin typeface="+mj-ea"/>
                    <a:ea typeface="+mj-ea"/>
                  </a:rPr>
                  <a:t>件特優得增加報名件數</a:t>
                </a:r>
                <a:r>
                  <a:rPr lang="en-US" altLang="zh-TW" sz="2400" b="1" dirty="0">
                    <a:solidFill>
                      <a:srgbClr val="FF0000"/>
                    </a:solidFill>
                    <a:latin typeface="+mj-ea"/>
                    <a:ea typeface="+mj-ea"/>
                  </a:rPr>
                  <a:t>1</a:t>
                </a:r>
                <a:r>
                  <a:rPr lang="zh-TW" altLang="en-US" sz="2400" b="1" dirty="0">
                    <a:solidFill>
                      <a:srgbClr val="FF0000"/>
                    </a:solidFill>
                    <a:latin typeface="+mj-ea"/>
                    <a:ea typeface="+mj-ea"/>
                  </a:rPr>
                  <a:t>件；無資優班；承辦學校得增加報名件數</a:t>
                </a:r>
                <a:r>
                  <a:rPr lang="en-US" altLang="zh-TW" sz="2400" b="1" dirty="0">
                    <a:solidFill>
                      <a:srgbClr val="FF0000"/>
                    </a:solidFill>
                    <a:latin typeface="+mj-ea"/>
                    <a:ea typeface="+mj-ea"/>
                  </a:rPr>
                  <a:t>1</a:t>
                </a:r>
                <a:r>
                  <a:rPr lang="zh-TW" altLang="en-US" sz="2400" b="1" dirty="0">
                    <a:solidFill>
                      <a:srgbClr val="FF0000"/>
                    </a:solidFill>
                    <a:latin typeface="+mj-ea"/>
                    <a:ea typeface="+mj-ea"/>
                  </a:rPr>
                  <a:t>件</a:t>
                </a:r>
                <a:r>
                  <a:rPr lang="zh-TW" altLang="en-US" sz="2400" dirty="0">
                    <a:latin typeface="+mj-ea"/>
                    <a:ea typeface="+mj-ea"/>
                  </a:rPr>
                  <a:t>，則○○學校</a:t>
                </a:r>
                <a:r>
                  <a:rPr lang="zh-TW" altLang="en-US" sz="2400" b="1" dirty="0">
                    <a:solidFill>
                      <a:srgbClr val="7030A0"/>
                    </a:solidFill>
                    <a:latin typeface="+mj-ea"/>
                    <a:ea typeface="+mj-ea"/>
                  </a:rPr>
                  <a:t>可報名件數：</a:t>
                </a:r>
                <a:r>
                  <a:rPr lang="en-US" altLang="zh-TW" sz="2400" b="1" dirty="0">
                    <a:solidFill>
                      <a:srgbClr val="7030A0"/>
                    </a:solidFill>
                    <a:latin typeface="+mj-ea"/>
                    <a:ea typeface="+mj-ea"/>
                  </a:rPr>
                  <a:t>7≦</a:t>
                </a:r>
                <a:r>
                  <a:rPr lang="zh-TW" altLang="en-US" sz="2400" b="1" dirty="0">
                    <a:solidFill>
                      <a:srgbClr val="7030A0"/>
                    </a:solidFill>
                    <a:latin typeface="+mj-ea"/>
                    <a:ea typeface="+mj-ea"/>
                  </a:rPr>
                  <a:t>可報名件數≦</a:t>
                </a:r>
                <a:r>
                  <a:rPr lang="en-US" altLang="zh-TW" sz="2400" b="1" dirty="0">
                    <a:solidFill>
                      <a:srgbClr val="7030A0"/>
                    </a:solidFill>
                    <a:latin typeface="+mj-ea"/>
                    <a:ea typeface="+mj-ea"/>
                  </a:rPr>
                  <a:t>9</a:t>
                </a:r>
                <a:r>
                  <a:rPr lang="zh-TW" altLang="en-US" sz="2400" dirty="0">
                    <a:latin typeface="+mj-ea"/>
                    <a:ea typeface="+mj-ea"/>
                  </a:rPr>
                  <a:t>。若實際報名件數小於</a:t>
                </a:r>
                <a:r>
                  <a:rPr lang="en-US" altLang="zh-TW" sz="2400" dirty="0">
                    <a:latin typeface="+mj-ea"/>
                    <a:ea typeface="+mj-ea"/>
                  </a:rPr>
                  <a:t>7</a:t>
                </a:r>
                <a:r>
                  <a:rPr lang="zh-TW" altLang="en-US" sz="2400" dirty="0">
                    <a:latin typeface="+mj-ea"/>
                    <a:ea typeface="+mj-ea"/>
                  </a:rPr>
                  <a:t>件以下</a:t>
                </a:r>
                <a:r>
                  <a:rPr lang="en-US" altLang="zh-TW" sz="2400" dirty="0">
                    <a:latin typeface="+mj-ea"/>
                    <a:ea typeface="+mj-ea"/>
                  </a:rPr>
                  <a:t>(</a:t>
                </a:r>
                <a:r>
                  <a:rPr lang="zh-TW" altLang="en-US" sz="2400" dirty="0">
                    <a:latin typeface="+mj-ea"/>
                    <a:ea typeface="+mj-ea"/>
                  </a:rPr>
                  <a:t>不含</a:t>
                </a:r>
                <a:r>
                  <a:rPr lang="en-US" altLang="zh-TW" sz="2400" dirty="0">
                    <a:latin typeface="+mj-ea"/>
                    <a:ea typeface="+mj-ea"/>
                  </a:rPr>
                  <a:t>7)</a:t>
                </a:r>
                <a:r>
                  <a:rPr lang="zh-TW" altLang="en-US" sz="2400" dirty="0">
                    <a:latin typeface="+mj-ea"/>
                    <a:ea typeface="+mj-ea"/>
                  </a:rPr>
                  <a:t>，則</a:t>
                </a:r>
                <a:r>
                  <a:rPr lang="zh-TW" altLang="en-US" sz="2400" b="1" dirty="0">
                    <a:solidFill>
                      <a:srgbClr val="FF0000"/>
                    </a:solidFill>
                    <a:latin typeface="+mj-ea"/>
                    <a:ea typeface="+mj-ea"/>
                  </a:rPr>
                  <a:t>「件數」為</a:t>
                </a:r>
                <a:r>
                  <a:rPr lang="en-US" altLang="zh-TW" sz="2400" b="1" dirty="0">
                    <a:solidFill>
                      <a:srgbClr val="FF0000"/>
                    </a:solidFill>
                    <a:latin typeface="+mj-ea"/>
                    <a:ea typeface="+mj-ea"/>
                  </a:rPr>
                  <a:t>7</a:t>
                </a:r>
                <a:r>
                  <a:rPr lang="zh-TW" altLang="en-US" sz="2400" b="1" dirty="0">
                    <a:solidFill>
                      <a:srgbClr val="FF0000"/>
                    </a:solidFill>
                    <a:latin typeface="+mj-ea"/>
                    <a:ea typeface="+mj-ea"/>
                  </a:rPr>
                  <a:t>件</a:t>
                </a:r>
                <a:r>
                  <a:rPr lang="zh-TW" altLang="en-US" sz="2400" dirty="0">
                    <a:latin typeface="+mj-ea"/>
                    <a:ea typeface="+mj-ea"/>
                  </a:rPr>
                  <a:t>；大於</a:t>
                </a:r>
                <a:r>
                  <a:rPr lang="en-US" altLang="zh-TW" sz="2400" dirty="0">
                    <a:latin typeface="+mj-ea"/>
                    <a:ea typeface="+mj-ea"/>
                  </a:rPr>
                  <a:t>7</a:t>
                </a:r>
                <a:r>
                  <a:rPr lang="zh-TW" altLang="en-US" sz="2400" dirty="0">
                    <a:latin typeface="+mj-ea"/>
                    <a:ea typeface="+mj-ea"/>
                  </a:rPr>
                  <a:t>件並介於</a:t>
                </a:r>
                <a:r>
                  <a:rPr lang="en-US" altLang="zh-TW" sz="2400" dirty="0">
                    <a:latin typeface="+mj-ea"/>
                    <a:ea typeface="+mj-ea"/>
                  </a:rPr>
                  <a:t>9</a:t>
                </a:r>
                <a:r>
                  <a:rPr lang="zh-TW" altLang="en-US" sz="2400" dirty="0">
                    <a:latin typeface="+mj-ea"/>
                    <a:ea typeface="+mj-ea"/>
                  </a:rPr>
                  <a:t>件之間，則以</a:t>
                </a:r>
                <a:r>
                  <a:rPr lang="zh-TW" altLang="en-US" sz="2400" b="1" dirty="0">
                    <a:solidFill>
                      <a:srgbClr val="FF0000"/>
                    </a:solidFill>
                    <a:latin typeface="+mj-ea"/>
                    <a:ea typeface="+mj-ea"/>
                  </a:rPr>
                  <a:t>實際報名「件數」計算</a:t>
                </a:r>
                <a:r>
                  <a:rPr lang="zh-TW" altLang="en-US" sz="2400" dirty="0" smtClean="0">
                    <a:latin typeface="+mj-ea"/>
                    <a:ea typeface="+mj-ea"/>
                  </a:rPr>
                  <a:t>。</a:t>
                </a:r>
                <a:endParaRPr lang="en-US" altLang="zh-TW" sz="2400" dirty="0">
                  <a:latin typeface="+mj-ea"/>
                  <a:ea typeface="+mj-ea"/>
                </a:endParaRP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xfrm>
                <a:off x="457200" y="2753832"/>
                <a:ext cx="8229600" cy="3570767"/>
              </a:xfrm>
              <a:blipFill rotWithShape="1">
                <a:blip r:embed="rId2"/>
                <a:stretch>
                  <a:fillRect l="-1111" t="-1197" r="-3333"/>
                </a:stretch>
              </a:blipFill>
            </p:spPr>
            <p:txBody>
              <a:bodyPr/>
              <a:lstStyle/>
              <a:p>
                <a:r>
                  <a:rPr lang="zh-TW" altLang="en-US">
                    <a:noFill/>
                  </a:rPr>
                  <a:t> </a:t>
                </a:r>
              </a:p>
            </p:txBody>
          </p:sp>
        </mc:Fallback>
      </mc:AlternateContent>
      <p:pic>
        <p:nvPicPr>
          <p:cNvPr id="2053"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19429" t="67905" r="30500" b="22952"/>
          <a:stretch/>
        </p:blipFill>
        <p:spPr bwMode="auto">
          <a:xfrm>
            <a:off x="752633" y="1613364"/>
            <a:ext cx="7630886" cy="783771"/>
          </a:xfrm>
          <a:prstGeom prst="rect">
            <a:avLst/>
          </a:prstGeom>
          <a:solidFill>
            <a:srgbClr val="FFFFFF">
              <a:shade val="85000"/>
            </a:srgbClr>
          </a:solidFill>
          <a:ln w="88900" cap="sq">
            <a:solidFill>
              <a:srgbClr val="FFFFFF"/>
            </a:solidFill>
            <a:miter lim="800000"/>
          </a:ln>
          <a:effectLst>
            <a:glow rad="101600">
              <a:schemeClr val="accent4">
                <a:satMod val="175000"/>
                <a:alpha val="40000"/>
              </a:schemeClr>
            </a:glow>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3207065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93726"/>
            <a:ext cx="8229600" cy="1143000"/>
          </a:xfrm>
        </p:spPr>
        <p:txBody>
          <a:bodyPr>
            <a:normAutofit/>
          </a:bodyPr>
          <a:lstStyle/>
          <a:p>
            <a:r>
              <a:rPr lang="zh-TW" altLang="en-US" sz="4400" dirty="0"/>
              <a:t>（四）錄取名額（</a:t>
            </a:r>
            <a:r>
              <a:rPr lang="en-US" altLang="zh-TW" sz="4400" dirty="0"/>
              <a:t>P.15</a:t>
            </a:r>
            <a:r>
              <a:rPr lang="zh-TW" altLang="en-US" sz="4400" dirty="0"/>
              <a:t>）</a:t>
            </a:r>
          </a:p>
        </p:txBody>
      </p:sp>
      <p:sp>
        <p:nvSpPr>
          <p:cNvPr id="3" name="內容版面配置區 2"/>
          <p:cNvSpPr>
            <a:spLocks noGrp="1"/>
          </p:cNvSpPr>
          <p:nvPr>
            <p:ph idx="1"/>
          </p:nvPr>
        </p:nvSpPr>
        <p:spPr/>
        <p:txBody>
          <a:bodyPr/>
          <a:lstStyle/>
          <a:p>
            <a:pPr marL="0" indent="0">
              <a:buNone/>
            </a:pPr>
            <a:r>
              <a:rPr lang="zh-TW" altLang="en-US" dirty="0">
                <a:latin typeface="+mj-ea"/>
                <a:ea typeface="+mj-ea"/>
              </a:rPr>
              <a:t>依得分高低順序，取</a:t>
            </a:r>
            <a:r>
              <a:rPr lang="zh-TW" altLang="en-US" b="1" dirty="0">
                <a:solidFill>
                  <a:srgbClr val="FF0000"/>
                </a:solidFill>
                <a:latin typeface="+mj-ea"/>
                <a:ea typeface="+mj-ea"/>
              </a:rPr>
              <a:t>高級中等學校組</a:t>
            </a:r>
            <a:r>
              <a:rPr lang="en-US" altLang="zh-TW" b="1" dirty="0">
                <a:solidFill>
                  <a:srgbClr val="FF0000"/>
                </a:solidFill>
                <a:latin typeface="+mj-ea"/>
                <a:ea typeface="+mj-ea"/>
              </a:rPr>
              <a:t>8</a:t>
            </a:r>
            <a:r>
              <a:rPr lang="zh-TW" altLang="en-US" b="1" dirty="0">
                <a:solidFill>
                  <a:srgbClr val="FF0000"/>
                </a:solidFill>
                <a:latin typeface="+mj-ea"/>
                <a:ea typeface="+mj-ea"/>
              </a:rPr>
              <a:t>名</a:t>
            </a:r>
            <a:r>
              <a:rPr lang="en-US" altLang="zh-TW" dirty="0">
                <a:latin typeface="+mj-ea"/>
                <a:ea typeface="+mj-ea"/>
              </a:rPr>
              <a:t>(</a:t>
            </a:r>
            <a:r>
              <a:rPr lang="zh-TW" altLang="en-US" b="1" dirty="0">
                <a:solidFill>
                  <a:srgbClr val="FF0000"/>
                </a:solidFill>
                <a:latin typeface="+mj-ea"/>
                <a:ea typeface="+mj-ea"/>
              </a:rPr>
              <a:t>普通高級中學</a:t>
            </a:r>
            <a:r>
              <a:rPr lang="en-US" altLang="zh-TW" b="1" dirty="0">
                <a:solidFill>
                  <a:srgbClr val="FF0000"/>
                </a:solidFill>
                <a:latin typeface="+mj-ea"/>
                <a:ea typeface="+mj-ea"/>
              </a:rPr>
              <a:t>5</a:t>
            </a:r>
            <a:r>
              <a:rPr lang="zh-TW" altLang="en-US" b="1" dirty="0">
                <a:solidFill>
                  <a:srgbClr val="FF0000"/>
                </a:solidFill>
                <a:latin typeface="+mj-ea"/>
                <a:ea typeface="+mj-ea"/>
              </a:rPr>
              <a:t>名，技術型高級中學</a:t>
            </a:r>
            <a:r>
              <a:rPr lang="en-US" altLang="zh-TW" b="1" dirty="0">
                <a:solidFill>
                  <a:srgbClr val="FF0000"/>
                </a:solidFill>
                <a:latin typeface="+mj-ea"/>
                <a:ea typeface="+mj-ea"/>
              </a:rPr>
              <a:t>3</a:t>
            </a:r>
            <a:r>
              <a:rPr lang="zh-TW" altLang="en-US" b="1" dirty="0">
                <a:solidFill>
                  <a:srgbClr val="FF0000"/>
                </a:solidFill>
                <a:latin typeface="+mj-ea"/>
                <a:ea typeface="+mj-ea"/>
              </a:rPr>
              <a:t>名</a:t>
            </a:r>
            <a:r>
              <a:rPr lang="en-US" altLang="zh-TW" dirty="0">
                <a:latin typeface="+mj-ea"/>
                <a:ea typeface="+mj-ea"/>
              </a:rPr>
              <a:t>)</a:t>
            </a:r>
            <a:r>
              <a:rPr lang="zh-TW" altLang="en-US" dirty="0">
                <a:latin typeface="+mj-ea"/>
                <a:ea typeface="+mj-ea"/>
              </a:rPr>
              <a:t>，</a:t>
            </a:r>
            <a:r>
              <a:rPr lang="zh-TW" altLang="en-US" b="1" dirty="0">
                <a:solidFill>
                  <a:srgbClr val="FF0000"/>
                </a:solidFill>
                <a:latin typeface="+mj-ea"/>
                <a:ea typeface="+mj-ea"/>
              </a:rPr>
              <a:t>國中組</a:t>
            </a:r>
            <a:r>
              <a:rPr lang="en-US" altLang="zh-TW" b="1" dirty="0">
                <a:solidFill>
                  <a:srgbClr val="FF0000"/>
                </a:solidFill>
                <a:latin typeface="+mj-ea"/>
                <a:ea typeface="+mj-ea"/>
              </a:rPr>
              <a:t>8</a:t>
            </a:r>
            <a:r>
              <a:rPr lang="zh-TW" altLang="en-US" b="1" dirty="0">
                <a:solidFill>
                  <a:srgbClr val="FF0000"/>
                </a:solidFill>
                <a:latin typeface="+mj-ea"/>
                <a:ea typeface="+mj-ea"/>
              </a:rPr>
              <a:t>名</a:t>
            </a:r>
            <a:r>
              <a:rPr lang="zh-TW" altLang="en-US" dirty="0">
                <a:latin typeface="+mj-ea"/>
                <a:ea typeface="+mj-ea"/>
              </a:rPr>
              <a:t>， </a:t>
            </a:r>
            <a:r>
              <a:rPr lang="zh-TW" altLang="en-US" b="1" dirty="0">
                <a:solidFill>
                  <a:srgbClr val="FF0000"/>
                </a:solidFill>
                <a:latin typeface="+mj-ea"/>
                <a:ea typeface="+mj-ea"/>
              </a:rPr>
              <a:t>國小組</a:t>
            </a:r>
            <a:r>
              <a:rPr lang="en-US" altLang="zh-TW" b="1" dirty="0">
                <a:solidFill>
                  <a:srgbClr val="FF0000"/>
                </a:solidFill>
                <a:latin typeface="+mj-ea"/>
                <a:ea typeface="+mj-ea"/>
              </a:rPr>
              <a:t>16</a:t>
            </a:r>
            <a:r>
              <a:rPr lang="zh-TW" altLang="en-US" b="1" dirty="0">
                <a:solidFill>
                  <a:srgbClr val="FF0000"/>
                </a:solidFill>
                <a:latin typeface="+mj-ea"/>
                <a:ea typeface="+mj-ea"/>
              </a:rPr>
              <a:t>名</a:t>
            </a:r>
            <a:r>
              <a:rPr lang="zh-TW" altLang="en-US" dirty="0">
                <a:latin typeface="+mj-ea"/>
                <a:ea typeface="+mj-ea"/>
              </a:rPr>
              <a:t>，分別頒發</a:t>
            </a:r>
            <a:r>
              <a:rPr lang="zh-TW" altLang="en-US" b="1" dirty="0">
                <a:solidFill>
                  <a:srgbClr val="FF0000"/>
                </a:solidFill>
                <a:latin typeface="+mj-ea"/>
                <a:ea typeface="+mj-ea"/>
              </a:rPr>
              <a:t>獎牌（座）</a:t>
            </a:r>
            <a:r>
              <a:rPr lang="zh-TW" altLang="en-US" dirty="0">
                <a:latin typeface="+mj-ea"/>
                <a:ea typeface="+mj-ea"/>
              </a:rPr>
              <a:t>，各組分別取</a:t>
            </a:r>
            <a:r>
              <a:rPr lang="zh-TW" altLang="en-US" b="1" dirty="0">
                <a:solidFill>
                  <a:srgbClr val="FF0000"/>
                </a:solidFill>
                <a:latin typeface="+mj-ea"/>
                <a:ea typeface="+mj-ea"/>
              </a:rPr>
              <a:t>第一名，第二名，第三名和優勝若干名</a:t>
            </a:r>
            <a:r>
              <a:rPr lang="en-US" altLang="zh-TW" b="1" dirty="0">
                <a:solidFill>
                  <a:srgbClr val="FF0000"/>
                </a:solidFill>
                <a:latin typeface="+mj-ea"/>
                <a:ea typeface="+mj-ea"/>
              </a:rPr>
              <a:t>(</a:t>
            </a:r>
            <a:r>
              <a:rPr lang="zh-TW" altLang="en-US" b="1" dirty="0">
                <a:solidFill>
                  <a:srgbClr val="FF0000"/>
                </a:solidFill>
                <a:latin typeface="+mj-ea"/>
                <a:ea typeface="+mj-ea"/>
              </a:rPr>
              <a:t>普通高中組</a:t>
            </a:r>
            <a:r>
              <a:rPr lang="en-US" altLang="zh-TW" b="1" dirty="0">
                <a:solidFill>
                  <a:srgbClr val="FF0000"/>
                </a:solidFill>
                <a:latin typeface="+mj-ea"/>
                <a:ea typeface="+mj-ea"/>
              </a:rPr>
              <a:t>2</a:t>
            </a:r>
            <a:r>
              <a:rPr lang="zh-TW" altLang="en-US" b="1" dirty="0">
                <a:solidFill>
                  <a:srgbClr val="FF0000"/>
                </a:solidFill>
                <a:latin typeface="+mj-ea"/>
                <a:ea typeface="+mj-ea"/>
              </a:rPr>
              <a:t>名、國中組</a:t>
            </a:r>
            <a:r>
              <a:rPr lang="en-US" altLang="zh-TW" b="1" dirty="0">
                <a:solidFill>
                  <a:srgbClr val="FF0000"/>
                </a:solidFill>
                <a:latin typeface="+mj-ea"/>
                <a:ea typeface="+mj-ea"/>
              </a:rPr>
              <a:t>5</a:t>
            </a:r>
            <a:r>
              <a:rPr lang="zh-TW" altLang="en-US" b="1" dirty="0">
                <a:solidFill>
                  <a:srgbClr val="FF0000"/>
                </a:solidFill>
                <a:latin typeface="+mj-ea"/>
                <a:ea typeface="+mj-ea"/>
              </a:rPr>
              <a:t>名、國小組</a:t>
            </a:r>
            <a:r>
              <a:rPr lang="en-US" altLang="zh-TW" b="1" dirty="0">
                <a:solidFill>
                  <a:srgbClr val="FF0000"/>
                </a:solidFill>
                <a:latin typeface="+mj-ea"/>
                <a:ea typeface="+mj-ea"/>
              </a:rPr>
              <a:t>13</a:t>
            </a:r>
            <a:r>
              <a:rPr lang="zh-TW" altLang="en-US" b="1" dirty="0">
                <a:solidFill>
                  <a:srgbClr val="FF0000"/>
                </a:solidFill>
                <a:latin typeface="+mj-ea"/>
                <a:ea typeface="+mj-ea"/>
              </a:rPr>
              <a:t>名</a:t>
            </a:r>
            <a:r>
              <a:rPr lang="en-US" altLang="zh-TW" b="1" dirty="0">
                <a:solidFill>
                  <a:srgbClr val="FF0000"/>
                </a:solidFill>
                <a:latin typeface="+mj-ea"/>
                <a:ea typeface="+mj-ea"/>
              </a:rPr>
              <a:t>)</a:t>
            </a:r>
            <a:r>
              <a:rPr lang="zh-TW" altLang="en-US" dirty="0">
                <a:latin typeface="+mj-ea"/>
                <a:ea typeface="+mj-ea"/>
              </a:rPr>
              <a:t>相關人員核實敘獎額度如下：</a:t>
            </a:r>
            <a:r>
              <a:rPr lang="zh-TW" altLang="en-US" b="1" dirty="0">
                <a:solidFill>
                  <a:srgbClr val="7030A0"/>
                </a:solidFill>
                <a:latin typeface="+mj-ea"/>
                <a:ea typeface="+mj-ea"/>
              </a:rPr>
              <a:t>各組第</a:t>
            </a:r>
            <a:r>
              <a:rPr lang="en-US" altLang="zh-TW" b="1" dirty="0">
                <a:solidFill>
                  <a:srgbClr val="7030A0"/>
                </a:solidFill>
                <a:latin typeface="+mj-ea"/>
                <a:ea typeface="+mj-ea"/>
              </a:rPr>
              <a:t>1</a:t>
            </a:r>
            <a:r>
              <a:rPr lang="zh-TW" altLang="en-US" b="1" dirty="0">
                <a:solidFill>
                  <a:srgbClr val="7030A0"/>
                </a:solidFill>
                <a:latin typeface="+mj-ea"/>
                <a:ea typeface="+mj-ea"/>
              </a:rPr>
              <a:t>名記功</a:t>
            </a:r>
            <a:r>
              <a:rPr lang="en-US" altLang="zh-TW" b="1" dirty="0">
                <a:solidFill>
                  <a:srgbClr val="7030A0"/>
                </a:solidFill>
                <a:latin typeface="+mj-ea"/>
                <a:ea typeface="+mj-ea"/>
              </a:rPr>
              <a:t>2</a:t>
            </a:r>
            <a:r>
              <a:rPr lang="zh-TW" altLang="en-US" b="1" dirty="0">
                <a:solidFill>
                  <a:srgbClr val="7030A0"/>
                </a:solidFill>
                <a:latin typeface="+mj-ea"/>
                <a:ea typeface="+mj-ea"/>
              </a:rPr>
              <a:t>次</a:t>
            </a:r>
            <a:r>
              <a:rPr lang="en-US" altLang="zh-TW" b="1" dirty="0">
                <a:solidFill>
                  <a:srgbClr val="7030A0"/>
                </a:solidFill>
                <a:latin typeface="+mj-ea"/>
                <a:ea typeface="+mj-ea"/>
              </a:rPr>
              <a:t>1</a:t>
            </a:r>
            <a:r>
              <a:rPr lang="zh-TW" altLang="en-US" b="1" dirty="0">
                <a:solidFill>
                  <a:srgbClr val="7030A0"/>
                </a:solidFill>
                <a:latin typeface="+mj-ea"/>
                <a:ea typeface="+mj-ea"/>
              </a:rPr>
              <a:t>人、記功</a:t>
            </a:r>
            <a:r>
              <a:rPr lang="en-US" altLang="zh-TW" b="1" dirty="0">
                <a:solidFill>
                  <a:srgbClr val="7030A0"/>
                </a:solidFill>
                <a:latin typeface="+mj-ea"/>
                <a:ea typeface="+mj-ea"/>
              </a:rPr>
              <a:t>1</a:t>
            </a:r>
            <a:r>
              <a:rPr lang="zh-TW" altLang="en-US" b="1" dirty="0">
                <a:solidFill>
                  <a:srgbClr val="7030A0"/>
                </a:solidFill>
                <a:latin typeface="+mj-ea"/>
                <a:ea typeface="+mj-ea"/>
              </a:rPr>
              <a:t>次</a:t>
            </a:r>
            <a:r>
              <a:rPr lang="en-US" altLang="zh-TW" b="1" dirty="0">
                <a:solidFill>
                  <a:srgbClr val="7030A0"/>
                </a:solidFill>
                <a:latin typeface="+mj-ea"/>
                <a:ea typeface="+mj-ea"/>
              </a:rPr>
              <a:t>2</a:t>
            </a:r>
            <a:r>
              <a:rPr lang="zh-TW" altLang="en-US" b="1" dirty="0">
                <a:solidFill>
                  <a:srgbClr val="7030A0"/>
                </a:solidFill>
                <a:latin typeface="+mj-ea"/>
                <a:ea typeface="+mj-ea"/>
              </a:rPr>
              <a:t>人；各組第</a:t>
            </a:r>
            <a:r>
              <a:rPr lang="en-US" altLang="zh-TW" b="1" dirty="0">
                <a:solidFill>
                  <a:srgbClr val="7030A0"/>
                </a:solidFill>
                <a:latin typeface="+mj-ea"/>
                <a:ea typeface="+mj-ea"/>
              </a:rPr>
              <a:t>2</a:t>
            </a:r>
            <a:r>
              <a:rPr lang="zh-TW" altLang="en-US" b="1" dirty="0">
                <a:solidFill>
                  <a:srgbClr val="7030A0"/>
                </a:solidFill>
                <a:latin typeface="+mj-ea"/>
                <a:ea typeface="+mj-ea"/>
              </a:rPr>
              <a:t>、</a:t>
            </a:r>
            <a:r>
              <a:rPr lang="en-US" altLang="zh-TW" b="1" dirty="0">
                <a:solidFill>
                  <a:srgbClr val="7030A0"/>
                </a:solidFill>
                <a:latin typeface="+mj-ea"/>
                <a:ea typeface="+mj-ea"/>
              </a:rPr>
              <a:t>3</a:t>
            </a:r>
            <a:r>
              <a:rPr lang="zh-TW" altLang="en-US" b="1" dirty="0">
                <a:solidFill>
                  <a:srgbClr val="7030A0"/>
                </a:solidFill>
                <a:latin typeface="+mj-ea"/>
                <a:ea typeface="+mj-ea"/>
              </a:rPr>
              <a:t>名記功</a:t>
            </a:r>
            <a:r>
              <a:rPr lang="en-US" altLang="zh-TW" b="1" dirty="0">
                <a:solidFill>
                  <a:srgbClr val="7030A0"/>
                </a:solidFill>
                <a:latin typeface="+mj-ea"/>
                <a:ea typeface="+mj-ea"/>
              </a:rPr>
              <a:t>1</a:t>
            </a:r>
            <a:r>
              <a:rPr lang="zh-TW" altLang="en-US" b="1" dirty="0">
                <a:solidFill>
                  <a:srgbClr val="7030A0"/>
                </a:solidFill>
                <a:latin typeface="+mj-ea"/>
                <a:ea typeface="+mj-ea"/>
              </a:rPr>
              <a:t>次</a:t>
            </a:r>
            <a:r>
              <a:rPr lang="en-US" altLang="zh-TW" b="1" dirty="0">
                <a:solidFill>
                  <a:srgbClr val="7030A0"/>
                </a:solidFill>
                <a:latin typeface="+mj-ea"/>
                <a:ea typeface="+mj-ea"/>
              </a:rPr>
              <a:t>1</a:t>
            </a:r>
            <a:r>
              <a:rPr lang="zh-TW" altLang="en-US" b="1" dirty="0">
                <a:solidFill>
                  <a:srgbClr val="7030A0"/>
                </a:solidFill>
                <a:latin typeface="+mj-ea"/>
                <a:ea typeface="+mj-ea"/>
              </a:rPr>
              <a:t>人、嘉獎</a:t>
            </a:r>
            <a:r>
              <a:rPr lang="en-US" altLang="zh-TW" b="1" dirty="0">
                <a:solidFill>
                  <a:srgbClr val="7030A0"/>
                </a:solidFill>
                <a:latin typeface="+mj-ea"/>
                <a:ea typeface="+mj-ea"/>
              </a:rPr>
              <a:t>2</a:t>
            </a:r>
            <a:r>
              <a:rPr lang="zh-TW" altLang="en-US" b="1" dirty="0">
                <a:solidFill>
                  <a:srgbClr val="7030A0"/>
                </a:solidFill>
                <a:latin typeface="+mj-ea"/>
                <a:ea typeface="+mj-ea"/>
              </a:rPr>
              <a:t>次</a:t>
            </a:r>
            <a:r>
              <a:rPr lang="en-US" altLang="zh-TW" b="1" dirty="0">
                <a:solidFill>
                  <a:srgbClr val="7030A0"/>
                </a:solidFill>
                <a:latin typeface="+mj-ea"/>
                <a:ea typeface="+mj-ea"/>
              </a:rPr>
              <a:t>2</a:t>
            </a:r>
            <a:r>
              <a:rPr lang="zh-TW" altLang="en-US" b="1" dirty="0">
                <a:solidFill>
                  <a:srgbClr val="7030A0"/>
                </a:solidFill>
                <a:latin typeface="+mj-ea"/>
                <a:ea typeface="+mj-ea"/>
              </a:rPr>
              <a:t>人；各組優勝嘉獎</a:t>
            </a:r>
            <a:r>
              <a:rPr lang="en-US" altLang="zh-TW" b="1" dirty="0">
                <a:solidFill>
                  <a:srgbClr val="7030A0"/>
                </a:solidFill>
                <a:latin typeface="+mj-ea"/>
                <a:ea typeface="+mj-ea"/>
              </a:rPr>
              <a:t>2</a:t>
            </a:r>
            <a:r>
              <a:rPr lang="zh-TW" altLang="en-US" b="1" dirty="0">
                <a:solidFill>
                  <a:srgbClr val="7030A0"/>
                </a:solidFill>
                <a:latin typeface="+mj-ea"/>
                <a:ea typeface="+mj-ea"/>
              </a:rPr>
              <a:t>次</a:t>
            </a:r>
            <a:r>
              <a:rPr lang="en-US" altLang="zh-TW" b="1" dirty="0">
                <a:solidFill>
                  <a:srgbClr val="7030A0"/>
                </a:solidFill>
                <a:latin typeface="+mj-ea"/>
                <a:ea typeface="+mj-ea"/>
              </a:rPr>
              <a:t>1</a:t>
            </a:r>
            <a:r>
              <a:rPr lang="zh-TW" altLang="en-US" b="1" dirty="0">
                <a:solidFill>
                  <a:srgbClr val="7030A0"/>
                </a:solidFill>
                <a:latin typeface="+mj-ea"/>
                <a:ea typeface="+mj-ea"/>
              </a:rPr>
              <a:t>人、嘉獎</a:t>
            </a:r>
            <a:r>
              <a:rPr lang="en-US" altLang="zh-TW" b="1" dirty="0">
                <a:solidFill>
                  <a:srgbClr val="7030A0"/>
                </a:solidFill>
                <a:latin typeface="+mj-ea"/>
                <a:ea typeface="+mj-ea"/>
              </a:rPr>
              <a:t>1</a:t>
            </a:r>
            <a:r>
              <a:rPr lang="zh-TW" altLang="en-US" b="1" dirty="0">
                <a:solidFill>
                  <a:srgbClr val="7030A0"/>
                </a:solidFill>
                <a:latin typeface="+mj-ea"/>
                <a:ea typeface="+mj-ea"/>
              </a:rPr>
              <a:t>次</a:t>
            </a:r>
            <a:r>
              <a:rPr lang="en-US" altLang="zh-TW" b="1" dirty="0">
                <a:solidFill>
                  <a:srgbClr val="7030A0"/>
                </a:solidFill>
                <a:latin typeface="+mj-ea"/>
                <a:ea typeface="+mj-ea"/>
              </a:rPr>
              <a:t>2</a:t>
            </a:r>
            <a:r>
              <a:rPr lang="zh-TW" altLang="en-US" b="1" dirty="0">
                <a:solidFill>
                  <a:srgbClr val="7030A0"/>
                </a:solidFill>
                <a:latin typeface="+mj-ea"/>
                <a:ea typeface="+mj-ea"/>
              </a:rPr>
              <a:t>人，以上額度均不含校長；校長部分，另由本局檢討核予獎勵</a:t>
            </a:r>
            <a:r>
              <a:rPr lang="zh-TW" altLang="en-US" dirty="0">
                <a:latin typeface="+mj-ea"/>
                <a:ea typeface="+mj-ea"/>
              </a:rPr>
              <a:t>。</a:t>
            </a:r>
          </a:p>
        </p:txBody>
      </p:sp>
    </p:spTree>
    <p:extLst>
      <p:ext uri="{BB962C8B-B14F-4D97-AF65-F5344CB8AC3E}">
        <p14:creationId xmlns:p14="http://schemas.microsoft.com/office/powerpoint/2010/main" val="15786452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72460"/>
            <a:ext cx="8229600" cy="1143000"/>
          </a:xfrm>
        </p:spPr>
        <p:txBody>
          <a:bodyPr>
            <a:normAutofit/>
          </a:bodyPr>
          <a:lstStyle/>
          <a:p>
            <a:r>
              <a:rPr lang="zh-TW" altLang="en-US" sz="4400" dirty="0"/>
              <a:t>拾貳、注意事項（</a:t>
            </a:r>
            <a:r>
              <a:rPr lang="en-US" altLang="zh-TW" sz="4400" dirty="0" smtClean="0"/>
              <a:t>P.15-17</a:t>
            </a:r>
            <a:r>
              <a:rPr lang="zh-TW" altLang="en-US" sz="4400" dirty="0" smtClean="0"/>
              <a:t>）</a:t>
            </a:r>
            <a:endParaRPr lang="zh-TW" altLang="en-US" sz="4400" dirty="0"/>
          </a:p>
        </p:txBody>
      </p:sp>
      <p:sp>
        <p:nvSpPr>
          <p:cNvPr id="3" name="內容版面配置區 2"/>
          <p:cNvSpPr>
            <a:spLocks noGrp="1"/>
          </p:cNvSpPr>
          <p:nvPr>
            <p:ph idx="1"/>
          </p:nvPr>
        </p:nvSpPr>
        <p:spPr>
          <a:xfrm>
            <a:off x="457200" y="1467293"/>
            <a:ext cx="8229600" cy="4857307"/>
          </a:xfrm>
        </p:spPr>
        <p:txBody>
          <a:bodyPr>
            <a:normAutofit/>
          </a:bodyPr>
          <a:lstStyle/>
          <a:p>
            <a:pPr marL="0" indent="0">
              <a:buNone/>
            </a:pPr>
            <a:r>
              <a:rPr lang="zh-TW" altLang="en-US" dirty="0">
                <a:latin typeface="+mj-ea"/>
                <a:ea typeface="+mj-ea"/>
              </a:rPr>
              <a:t>一、電子檔繳交之表件，必須為報名時</a:t>
            </a:r>
            <a:r>
              <a:rPr lang="zh-TW" altLang="en-US" b="1" dirty="0">
                <a:solidFill>
                  <a:srgbClr val="FF0000"/>
                </a:solidFill>
                <a:latin typeface="+mj-ea"/>
                <a:ea typeface="+mj-ea"/>
              </a:rPr>
              <a:t>最後一筆資料登錄完成後</a:t>
            </a:r>
            <a:r>
              <a:rPr lang="zh-TW" altLang="en-US" dirty="0">
                <a:latin typeface="+mj-ea"/>
                <a:ea typeface="+mj-ea"/>
              </a:rPr>
              <a:t>所印製出之表件。</a:t>
            </a:r>
          </a:p>
          <a:p>
            <a:pPr marL="0" indent="0">
              <a:buNone/>
            </a:pPr>
            <a:r>
              <a:rPr lang="zh-TW" altLang="en-US" dirty="0">
                <a:latin typeface="+mj-ea"/>
                <a:ea typeface="+mj-ea"/>
              </a:rPr>
              <a:t>二、 每件作品請於線上報名完成後，輸出列印</a:t>
            </a:r>
            <a:r>
              <a:rPr lang="en-US" altLang="zh-TW" b="1" dirty="0">
                <a:solidFill>
                  <a:srgbClr val="FF0000"/>
                </a:solidFill>
                <a:latin typeface="+mj-ea"/>
                <a:ea typeface="+mj-ea"/>
              </a:rPr>
              <a:t>1</a:t>
            </a:r>
            <a:r>
              <a:rPr lang="zh-TW" altLang="en-US" b="1" dirty="0">
                <a:solidFill>
                  <a:srgbClr val="FF0000"/>
                </a:solidFill>
                <a:latin typeface="+mj-ea"/>
                <a:ea typeface="+mj-ea"/>
              </a:rPr>
              <a:t>份作品送展表，置於作品說明書第一頁</a:t>
            </a:r>
            <a:r>
              <a:rPr lang="en-US" altLang="zh-TW" b="1" dirty="0">
                <a:solidFill>
                  <a:srgbClr val="FF0000"/>
                </a:solidFill>
                <a:latin typeface="+mj-ea"/>
                <a:ea typeface="+mj-ea"/>
              </a:rPr>
              <a:t>(</a:t>
            </a:r>
            <a:r>
              <a:rPr lang="zh-TW" altLang="en-US" b="1" dirty="0">
                <a:solidFill>
                  <a:srgbClr val="FF0000"/>
                </a:solidFill>
                <a:latin typeface="+mj-ea"/>
                <a:ea typeface="+mj-ea"/>
              </a:rPr>
              <a:t>勿與說明書一起裝訂</a:t>
            </a:r>
            <a:r>
              <a:rPr lang="zh-TW" altLang="en-US" dirty="0">
                <a:latin typeface="+mj-ea"/>
                <a:ea typeface="+mj-ea"/>
              </a:rPr>
              <a:t>；詳細填寫表格內容，背面空白，勿印製任何文字），以利分類統計，未按規定填報者，視同廢件，不准參展。</a:t>
            </a:r>
          </a:p>
          <a:p>
            <a:pPr marL="0" indent="0">
              <a:buNone/>
            </a:pPr>
            <a:r>
              <a:rPr lang="zh-TW" altLang="en-US" dirty="0">
                <a:latin typeface="+mj-ea"/>
                <a:ea typeface="+mj-ea"/>
              </a:rPr>
              <a:t>三、</a:t>
            </a:r>
            <a:r>
              <a:rPr lang="zh-TW" altLang="en-US" b="1" dirty="0">
                <a:solidFill>
                  <a:srgbClr val="7030A0"/>
                </a:solidFill>
                <a:latin typeface="+mj-ea"/>
                <a:ea typeface="+mj-ea"/>
              </a:rPr>
              <a:t>國中組、高級中等學校組每件作品作者最多</a:t>
            </a:r>
            <a:r>
              <a:rPr lang="en-US" altLang="zh-TW" b="1" dirty="0">
                <a:solidFill>
                  <a:srgbClr val="7030A0"/>
                </a:solidFill>
                <a:latin typeface="+mj-ea"/>
                <a:ea typeface="+mj-ea"/>
              </a:rPr>
              <a:t>3</a:t>
            </a:r>
            <a:r>
              <a:rPr lang="zh-TW" altLang="en-US" b="1" dirty="0">
                <a:solidFill>
                  <a:srgbClr val="7030A0"/>
                </a:solidFill>
                <a:latin typeface="+mj-ea"/>
                <a:ea typeface="+mj-ea"/>
              </a:rPr>
              <a:t>名</a:t>
            </a:r>
            <a:r>
              <a:rPr lang="zh-TW" altLang="en-US" dirty="0">
                <a:solidFill>
                  <a:srgbClr val="7030A0"/>
                </a:solidFill>
                <a:latin typeface="+mj-ea"/>
                <a:ea typeface="+mj-ea"/>
              </a:rPr>
              <a:t>，</a:t>
            </a:r>
            <a:r>
              <a:rPr lang="zh-TW" altLang="en-US" b="1" dirty="0">
                <a:solidFill>
                  <a:srgbClr val="7030A0"/>
                </a:solidFill>
                <a:latin typeface="+mj-ea"/>
                <a:ea typeface="+mj-ea"/>
              </a:rPr>
              <a:t>國小組每件作品作者最多</a:t>
            </a:r>
            <a:r>
              <a:rPr lang="en-US" altLang="zh-TW" b="1" dirty="0">
                <a:solidFill>
                  <a:srgbClr val="7030A0"/>
                </a:solidFill>
                <a:latin typeface="+mj-ea"/>
                <a:ea typeface="+mj-ea"/>
              </a:rPr>
              <a:t>6</a:t>
            </a:r>
            <a:r>
              <a:rPr lang="zh-TW" altLang="en-US" b="1" dirty="0">
                <a:solidFill>
                  <a:srgbClr val="7030A0"/>
                </a:solidFill>
                <a:latin typeface="+mj-ea"/>
                <a:ea typeface="+mj-ea"/>
              </a:rPr>
              <a:t>名</a:t>
            </a:r>
            <a:r>
              <a:rPr lang="zh-TW" altLang="en-US" dirty="0">
                <a:latin typeface="+mj-ea"/>
                <a:ea typeface="+mj-ea"/>
              </a:rPr>
              <a:t>，報名時，請填入作者對本作品之具體貢獻，區分主要作者與次要作者，依序填入作者姓名欄（</a:t>
            </a:r>
            <a:r>
              <a:rPr lang="en-US" altLang="zh-TW" dirty="0">
                <a:latin typeface="+mj-ea"/>
                <a:ea typeface="+mj-ea"/>
              </a:rPr>
              <a:t>1.</a:t>
            </a:r>
            <a:r>
              <a:rPr lang="zh-TW" altLang="en-US" dirty="0">
                <a:latin typeface="+mj-ea"/>
                <a:ea typeface="+mj-ea"/>
              </a:rPr>
              <a:t>為主要作者、</a:t>
            </a:r>
            <a:r>
              <a:rPr lang="en-US" altLang="zh-TW" dirty="0">
                <a:latin typeface="+mj-ea"/>
                <a:ea typeface="+mj-ea"/>
              </a:rPr>
              <a:t>2.</a:t>
            </a:r>
            <a:r>
              <a:rPr lang="zh-TW" altLang="en-US" dirty="0">
                <a:latin typeface="+mj-ea"/>
                <a:ea typeface="+mj-ea"/>
              </a:rPr>
              <a:t>為次要作者，餘類推），並請詳細填入就讀年級</a:t>
            </a:r>
            <a:r>
              <a:rPr lang="zh-TW" altLang="en-US" dirty="0" smtClean="0">
                <a:latin typeface="+mj-ea"/>
                <a:ea typeface="+mj-ea"/>
              </a:rPr>
              <a:t>。</a:t>
            </a:r>
            <a:endParaRPr lang="zh-TW" altLang="en-US" dirty="0">
              <a:latin typeface="+mj-ea"/>
              <a:ea typeface="+mj-ea"/>
            </a:endParaRPr>
          </a:p>
        </p:txBody>
      </p:sp>
    </p:spTree>
    <p:extLst>
      <p:ext uri="{BB962C8B-B14F-4D97-AF65-F5344CB8AC3E}">
        <p14:creationId xmlns:p14="http://schemas.microsoft.com/office/powerpoint/2010/main" val="2963261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40563"/>
            <a:ext cx="8229600" cy="1143000"/>
          </a:xfrm>
        </p:spPr>
        <p:txBody>
          <a:bodyPr>
            <a:normAutofit/>
          </a:bodyPr>
          <a:lstStyle/>
          <a:p>
            <a:r>
              <a:rPr lang="zh-TW" altLang="en-US" sz="4400" dirty="0" smtClean="0"/>
              <a:t>主要工作期程表說明（</a:t>
            </a:r>
            <a:r>
              <a:rPr lang="en-US" altLang="zh-TW" sz="4400" dirty="0" smtClean="0"/>
              <a:t>P.4-6</a:t>
            </a:r>
            <a:r>
              <a:rPr lang="zh-TW" altLang="en-US" sz="4400" dirty="0" smtClean="0"/>
              <a:t>）</a:t>
            </a:r>
            <a:endParaRPr lang="zh-TW" altLang="en-US" sz="4400"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3895645139"/>
              </p:ext>
            </p:extLst>
          </p:nvPr>
        </p:nvGraphicFramePr>
        <p:xfrm>
          <a:off x="382772" y="1437698"/>
          <a:ext cx="8132580" cy="5186730"/>
        </p:xfrm>
        <a:graphic>
          <a:graphicData uri="http://schemas.openxmlformats.org/drawingml/2006/table">
            <a:tbl>
              <a:tblPr firstRow="1" bandRow="1">
                <a:tableStyleId>{5C22544A-7EE6-4342-B048-85BDC9FD1C3A}</a:tableStyleId>
              </a:tblPr>
              <a:tblGrid>
                <a:gridCol w="466097"/>
                <a:gridCol w="2132257"/>
                <a:gridCol w="1399488"/>
                <a:gridCol w="1322087"/>
                <a:gridCol w="2812651"/>
              </a:tblGrid>
              <a:tr h="370840">
                <a:tc>
                  <a:txBody>
                    <a:bodyPr/>
                    <a:lstStyle/>
                    <a:p>
                      <a:pPr algn="ctr">
                        <a:lnSpc>
                          <a:spcPts val="2100"/>
                        </a:lnSpc>
                        <a:spcAft>
                          <a:spcPts val="0"/>
                        </a:spcAft>
                      </a:pPr>
                      <a:r>
                        <a:rPr lang="zh-TW" sz="1600" kern="100" dirty="0">
                          <a:effectLst/>
                          <a:latin typeface="Times New Roman" panose="02020603050405020304" pitchFamily="18" charset="0"/>
                          <a:ea typeface="標楷體" panose="03000509000000000000" pitchFamily="65" charset="-120"/>
                        </a:rPr>
                        <a:t>序號</a:t>
                      </a:r>
                      <a:endParaRPr lang="zh-TW" sz="1600" kern="100" dirty="0">
                        <a:effectLst/>
                        <a:latin typeface="Times New Roman" panose="02020603050405020304" pitchFamily="18" charset="0"/>
                        <a:ea typeface="新細明體" panose="02020500000000000000" pitchFamily="18" charset="-120"/>
                      </a:endParaRPr>
                    </a:p>
                  </a:txBody>
                  <a:tcPr marL="13335" marR="13335" marT="0" marB="0" anchor="ctr"/>
                </a:tc>
                <a:tc>
                  <a:txBody>
                    <a:bodyPr/>
                    <a:lstStyle/>
                    <a:p>
                      <a:pPr algn="ctr">
                        <a:spcAft>
                          <a:spcPts val="0"/>
                        </a:spcAft>
                      </a:pPr>
                      <a:r>
                        <a:rPr lang="zh-TW" sz="1600" kern="100" dirty="0">
                          <a:effectLst/>
                          <a:latin typeface="Times New Roman" panose="02020603050405020304" pitchFamily="18" charset="0"/>
                          <a:ea typeface="標楷體" panose="03000509000000000000" pitchFamily="65" charset="-120"/>
                        </a:rPr>
                        <a:t>工作項目</a:t>
                      </a:r>
                      <a:endParaRPr lang="zh-TW" sz="1600" kern="100" dirty="0">
                        <a:effectLst/>
                        <a:latin typeface="Times New Roman" panose="02020603050405020304" pitchFamily="18" charset="0"/>
                        <a:ea typeface="新細明體" panose="02020500000000000000" pitchFamily="18" charset="-120"/>
                      </a:endParaRPr>
                    </a:p>
                  </a:txBody>
                  <a:tcPr marL="13335" marR="13335" marT="0" marB="0" anchor="ctr"/>
                </a:tc>
                <a:tc>
                  <a:txBody>
                    <a:bodyPr/>
                    <a:lstStyle/>
                    <a:p>
                      <a:pPr algn="ctr">
                        <a:spcAft>
                          <a:spcPts val="0"/>
                        </a:spcAft>
                      </a:pPr>
                      <a:r>
                        <a:rPr lang="zh-TW" sz="1600" kern="100">
                          <a:effectLst/>
                          <a:latin typeface="Times New Roman" panose="02020603050405020304" pitchFamily="18" charset="0"/>
                          <a:ea typeface="標楷體" panose="03000509000000000000" pitchFamily="65" charset="-120"/>
                        </a:rPr>
                        <a:t>預定完成日期</a:t>
                      </a:r>
                      <a:endParaRPr lang="zh-TW" sz="1600" kern="100">
                        <a:effectLst/>
                        <a:latin typeface="Times New Roman" panose="02020603050405020304" pitchFamily="18" charset="0"/>
                        <a:ea typeface="新細明體" panose="02020500000000000000" pitchFamily="18" charset="-120"/>
                      </a:endParaRPr>
                    </a:p>
                  </a:txBody>
                  <a:tcPr marL="13335" marR="13335" marT="0" marB="0" anchor="ctr"/>
                </a:tc>
                <a:tc>
                  <a:txBody>
                    <a:bodyPr/>
                    <a:lstStyle/>
                    <a:p>
                      <a:pPr algn="ctr">
                        <a:spcAft>
                          <a:spcPts val="0"/>
                        </a:spcAft>
                      </a:pPr>
                      <a:r>
                        <a:rPr lang="zh-TW" sz="1600" kern="100" dirty="0">
                          <a:effectLst/>
                          <a:latin typeface="Times New Roman" panose="02020603050405020304" pitchFamily="18" charset="0"/>
                          <a:ea typeface="標楷體" panose="03000509000000000000" pitchFamily="65" charset="-120"/>
                        </a:rPr>
                        <a:t>地點</a:t>
                      </a:r>
                      <a:endParaRPr lang="zh-TW" sz="1600" kern="100" dirty="0">
                        <a:effectLst/>
                        <a:latin typeface="Times New Roman" panose="02020603050405020304" pitchFamily="18" charset="0"/>
                        <a:ea typeface="新細明體" panose="02020500000000000000" pitchFamily="18" charset="-120"/>
                      </a:endParaRPr>
                    </a:p>
                  </a:txBody>
                  <a:tcPr marL="13335" marR="13335" marT="0" marB="0" anchor="ctr"/>
                </a:tc>
                <a:tc>
                  <a:txBody>
                    <a:bodyPr/>
                    <a:lstStyle/>
                    <a:p>
                      <a:pPr algn="ctr">
                        <a:spcAft>
                          <a:spcPts val="0"/>
                        </a:spcAft>
                      </a:pPr>
                      <a:r>
                        <a:rPr lang="zh-TW" sz="1600" kern="100" dirty="0">
                          <a:effectLst/>
                          <a:latin typeface="Times New Roman" panose="02020603050405020304" pitchFamily="18" charset="0"/>
                          <a:ea typeface="標楷體" panose="03000509000000000000" pitchFamily="65" charset="-120"/>
                        </a:rPr>
                        <a:t>重要工作提示</a:t>
                      </a:r>
                      <a:endParaRPr lang="zh-TW" sz="1600" kern="100" dirty="0">
                        <a:effectLst/>
                        <a:latin typeface="Times New Roman" panose="02020603050405020304" pitchFamily="18" charset="0"/>
                        <a:ea typeface="新細明體" panose="02020500000000000000" pitchFamily="18" charset="-120"/>
                      </a:endParaRPr>
                    </a:p>
                  </a:txBody>
                  <a:tcPr marL="13335" marR="13335" marT="0" marB="0" anchor="ctr"/>
                </a:tc>
              </a:tr>
              <a:tr h="583788">
                <a:tc>
                  <a:txBody>
                    <a:bodyPr/>
                    <a:lstStyle/>
                    <a:p>
                      <a:pPr marL="0" lvl="0" indent="0" algn="ctr">
                        <a:lnSpc>
                          <a:spcPts val="2100"/>
                        </a:lnSpc>
                        <a:spcAft>
                          <a:spcPts val="0"/>
                        </a:spcAft>
                        <a:buFont typeface="+mj-lt"/>
                        <a:buNone/>
                        <a:tabLst>
                          <a:tab pos="304800" algn="l"/>
                        </a:tabLst>
                      </a:pPr>
                      <a:r>
                        <a:rPr lang="en-US" altLang="zh-TW" sz="1600" kern="100" dirty="0" smtClean="0">
                          <a:effectLst/>
                          <a:latin typeface="Times New Roman" panose="02020603050405020304" pitchFamily="18" charset="0"/>
                          <a:ea typeface="新細明體" panose="02020500000000000000" pitchFamily="18" charset="-120"/>
                        </a:rPr>
                        <a:t>14</a:t>
                      </a:r>
                      <a:endParaRPr lang="zh-TW" sz="1600" kern="100" dirty="0">
                        <a:effectLst/>
                        <a:latin typeface="Times New Roman" panose="02020603050405020304" pitchFamily="18" charset="0"/>
                        <a:ea typeface="新細明體" panose="02020500000000000000" pitchFamily="18" charset="-120"/>
                      </a:endParaRPr>
                    </a:p>
                  </a:txBody>
                  <a:tcPr marL="13335" marR="13335" marT="0" marB="0" anchor="ctr"/>
                </a:tc>
                <a:tc>
                  <a:txBody>
                    <a:bodyPr/>
                    <a:lstStyle/>
                    <a:p>
                      <a:pPr algn="just">
                        <a:lnSpc>
                          <a:spcPts val="1600"/>
                        </a:lnSpc>
                        <a:spcAft>
                          <a:spcPts val="0"/>
                        </a:spcAft>
                      </a:pPr>
                      <a:r>
                        <a:rPr lang="zh-TW" sz="1600" kern="100" dirty="0">
                          <a:effectLst/>
                          <a:latin typeface="Times New Roman" panose="02020603050405020304" pitchFamily="18" charset="0"/>
                          <a:ea typeface="標楷體" panose="03000509000000000000" pitchFamily="65" charset="-120"/>
                        </a:rPr>
                        <a:t>臺北市第</a:t>
                      </a:r>
                      <a:r>
                        <a:rPr lang="en-US" sz="1600" kern="100" dirty="0">
                          <a:effectLst/>
                          <a:latin typeface="Times New Roman" panose="02020603050405020304" pitchFamily="18" charset="0"/>
                          <a:ea typeface="標楷體" panose="03000509000000000000" pitchFamily="65" charset="-120"/>
                        </a:rPr>
                        <a:t>50</a:t>
                      </a:r>
                      <a:r>
                        <a:rPr lang="zh-TW" sz="1600" kern="100" dirty="0">
                          <a:effectLst/>
                          <a:latin typeface="Times New Roman" panose="02020603050405020304" pitchFamily="18" charset="0"/>
                          <a:ea typeface="標楷體" panose="03000509000000000000" pitchFamily="65" charset="-120"/>
                        </a:rPr>
                        <a:t>屆中小學科學展覽作品初審</a:t>
                      </a:r>
                      <a:endParaRPr lang="zh-TW" sz="1600" kern="100" dirty="0">
                        <a:effectLst/>
                        <a:latin typeface="Times New Roman" panose="02020603050405020304" pitchFamily="18" charset="0"/>
                        <a:ea typeface="新細明體" panose="02020500000000000000" pitchFamily="18" charset="-120"/>
                      </a:endParaRPr>
                    </a:p>
                  </a:txBody>
                  <a:tcPr marL="13335" marR="13335" marT="0" marB="0" anchor="ctr"/>
                </a:tc>
                <a:tc>
                  <a:txBody>
                    <a:bodyPr/>
                    <a:lstStyle/>
                    <a:p>
                      <a:pPr algn="ctr">
                        <a:lnSpc>
                          <a:spcPts val="1600"/>
                        </a:lnSpc>
                        <a:spcAft>
                          <a:spcPts val="0"/>
                        </a:spcAft>
                      </a:pPr>
                      <a:r>
                        <a:rPr lang="en-US" sz="1600" kern="100" dirty="0">
                          <a:effectLst/>
                          <a:latin typeface="標楷體" panose="03000509000000000000" pitchFamily="65" charset="-120"/>
                          <a:ea typeface="新細明體" panose="02020500000000000000" pitchFamily="18" charset="-120"/>
                        </a:rPr>
                        <a:t>106.04.26(</a:t>
                      </a:r>
                      <a:r>
                        <a:rPr lang="zh-TW" sz="1600" kern="100" dirty="0">
                          <a:effectLst/>
                          <a:latin typeface="Times New Roman" panose="02020603050405020304" pitchFamily="18" charset="0"/>
                          <a:ea typeface="標楷體" panose="03000509000000000000" pitchFamily="65" charset="-120"/>
                        </a:rPr>
                        <a:t>三</a:t>
                      </a:r>
                      <a:r>
                        <a:rPr lang="en-US" sz="1600" kern="100" dirty="0">
                          <a:effectLst/>
                          <a:latin typeface="Times New Roman" panose="02020603050405020304" pitchFamily="18" charset="0"/>
                          <a:ea typeface="標楷體" panose="03000509000000000000" pitchFamily="65" charset="-120"/>
                        </a:rPr>
                        <a:t>)</a:t>
                      </a:r>
                      <a:endParaRPr lang="zh-TW" sz="1600" kern="100" dirty="0">
                        <a:effectLst/>
                        <a:latin typeface="Times New Roman" panose="02020603050405020304" pitchFamily="18" charset="0"/>
                        <a:ea typeface="新細明體" panose="02020500000000000000" pitchFamily="18" charset="-120"/>
                      </a:endParaRPr>
                    </a:p>
                  </a:txBody>
                  <a:tcPr marL="13335" marR="13335" marT="0" marB="0" anchor="ctr"/>
                </a:tc>
                <a:tc>
                  <a:txBody>
                    <a:bodyPr/>
                    <a:lstStyle/>
                    <a:p>
                      <a:pPr algn="ctr">
                        <a:spcAft>
                          <a:spcPts val="0"/>
                        </a:spcAft>
                      </a:pPr>
                      <a:r>
                        <a:rPr lang="zh-TW" sz="1600" kern="100" dirty="0">
                          <a:effectLst/>
                          <a:latin typeface="Times New Roman" panose="02020603050405020304" pitchFamily="18" charset="0"/>
                          <a:ea typeface="標楷體" panose="03000509000000000000" pitchFamily="65" charset="-120"/>
                        </a:rPr>
                        <a:t>石牌國中</a:t>
                      </a:r>
                      <a:endParaRPr lang="zh-TW" sz="1600" kern="100" dirty="0">
                        <a:effectLst/>
                        <a:latin typeface="Times New Roman" panose="02020603050405020304" pitchFamily="18" charset="0"/>
                        <a:ea typeface="新細明體" panose="02020500000000000000" pitchFamily="18" charset="-120"/>
                      </a:endParaRPr>
                    </a:p>
                    <a:p>
                      <a:pPr algn="ctr">
                        <a:spcAft>
                          <a:spcPts val="0"/>
                        </a:spcAft>
                      </a:pPr>
                      <a:r>
                        <a:rPr lang="zh-TW" sz="1600" kern="100" dirty="0">
                          <a:effectLst/>
                          <a:latin typeface="Times New Roman" panose="02020603050405020304" pitchFamily="18" charset="0"/>
                          <a:ea typeface="標楷體" panose="03000509000000000000" pitchFamily="65" charset="-120"/>
                        </a:rPr>
                        <a:t>活動</a:t>
                      </a:r>
                      <a:r>
                        <a:rPr lang="zh-TW" sz="1600" kern="100" dirty="0" smtClean="0">
                          <a:effectLst/>
                          <a:latin typeface="Times New Roman" panose="02020603050405020304" pitchFamily="18" charset="0"/>
                          <a:ea typeface="標楷體" panose="03000509000000000000" pitchFamily="65" charset="-120"/>
                        </a:rPr>
                        <a:t>中心</a:t>
                      </a:r>
                      <a:r>
                        <a:rPr lang="en-US" sz="1600" kern="100" dirty="0" smtClean="0">
                          <a:effectLst/>
                          <a:latin typeface="標楷體" panose="03000509000000000000" pitchFamily="65" charset="-120"/>
                          <a:ea typeface="新細明體" panose="02020500000000000000" pitchFamily="18" charset="-120"/>
                        </a:rPr>
                        <a:t>3</a:t>
                      </a:r>
                      <a:r>
                        <a:rPr lang="zh-TW" sz="1600" kern="100" dirty="0">
                          <a:effectLst/>
                          <a:latin typeface="Times New Roman" panose="02020603050405020304" pitchFamily="18" charset="0"/>
                          <a:ea typeface="標楷體" panose="03000509000000000000" pitchFamily="65" charset="-120"/>
                        </a:rPr>
                        <a:t>樓</a:t>
                      </a:r>
                      <a:endParaRPr lang="zh-TW" sz="1600" kern="100" dirty="0">
                        <a:effectLst/>
                        <a:latin typeface="Times New Roman" panose="02020603050405020304" pitchFamily="18" charset="0"/>
                        <a:ea typeface="新細明體" panose="02020500000000000000" pitchFamily="18" charset="-120"/>
                      </a:endParaRPr>
                    </a:p>
                  </a:txBody>
                  <a:tcPr marL="13335" marR="13335" marT="0" marB="0" anchor="ctr"/>
                </a:tc>
                <a:tc>
                  <a:txBody>
                    <a:bodyPr/>
                    <a:lstStyle/>
                    <a:p>
                      <a:pPr>
                        <a:lnSpc>
                          <a:spcPts val="1600"/>
                        </a:lnSpc>
                        <a:spcAft>
                          <a:spcPts val="0"/>
                        </a:spcAft>
                      </a:pPr>
                      <a:r>
                        <a:rPr lang="en-US" sz="1600" kern="100" dirty="0">
                          <a:effectLst/>
                          <a:latin typeface="標楷體" panose="03000509000000000000" pitchFamily="65" charset="-120"/>
                          <a:ea typeface="新細明體" panose="02020500000000000000" pitchFamily="18" charset="-120"/>
                        </a:rPr>
                        <a:t> </a:t>
                      </a:r>
                      <a:endParaRPr lang="zh-TW" sz="1600" kern="100" dirty="0">
                        <a:effectLst/>
                        <a:latin typeface="Times New Roman" panose="02020603050405020304" pitchFamily="18" charset="0"/>
                        <a:ea typeface="新細明體" panose="02020500000000000000" pitchFamily="18" charset="-120"/>
                      </a:endParaRPr>
                    </a:p>
                  </a:txBody>
                  <a:tcPr marL="13335" marR="13335" marT="0" marB="0" anchor="ctr"/>
                </a:tc>
              </a:tr>
              <a:tr h="817418">
                <a:tc>
                  <a:txBody>
                    <a:bodyPr/>
                    <a:lstStyle/>
                    <a:p>
                      <a:pPr marL="0" lvl="0" indent="0" algn="ctr">
                        <a:lnSpc>
                          <a:spcPts val="2100"/>
                        </a:lnSpc>
                        <a:spcAft>
                          <a:spcPts val="0"/>
                        </a:spcAft>
                        <a:buFont typeface="+mj-lt"/>
                        <a:buNone/>
                        <a:tabLst>
                          <a:tab pos="304800" algn="l"/>
                        </a:tabLst>
                      </a:pPr>
                      <a:r>
                        <a:rPr lang="en-US" altLang="zh-TW" sz="1600" kern="100" dirty="0" smtClean="0">
                          <a:effectLst/>
                          <a:latin typeface="Times New Roman" panose="02020603050405020304" pitchFamily="18" charset="0"/>
                          <a:ea typeface="新細明體" panose="02020500000000000000" pitchFamily="18" charset="-120"/>
                        </a:rPr>
                        <a:t>15</a:t>
                      </a:r>
                      <a:endParaRPr lang="zh-TW" sz="1600" kern="100" dirty="0">
                        <a:effectLst/>
                        <a:latin typeface="Times New Roman" panose="02020603050405020304" pitchFamily="18" charset="0"/>
                        <a:ea typeface="新細明體" panose="02020500000000000000" pitchFamily="18" charset="-120"/>
                      </a:endParaRPr>
                    </a:p>
                  </a:txBody>
                  <a:tcPr marL="13335" marR="13335" marT="0" marB="0" anchor="ctr"/>
                </a:tc>
                <a:tc>
                  <a:txBody>
                    <a:bodyPr/>
                    <a:lstStyle/>
                    <a:p>
                      <a:pPr algn="just">
                        <a:lnSpc>
                          <a:spcPts val="1600"/>
                        </a:lnSpc>
                        <a:spcAft>
                          <a:spcPts val="0"/>
                        </a:spcAft>
                      </a:pPr>
                      <a:r>
                        <a:rPr lang="zh-TW" sz="1600" kern="100" dirty="0">
                          <a:effectLst/>
                          <a:latin typeface="Times New Roman" panose="02020603050405020304" pitchFamily="18" charset="0"/>
                          <a:ea typeface="標楷體" panose="03000509000000000000" pitchFamily="65" charset="-120"/>
                        </a:rPr>
                        <a:t>臺北市第</a:t>
                      </a:r>
                      <a:r>
                        <a:rPr lang="en-US" sz="1600" kern="100" dirty="0">
                          <a:effectLst/>
                          <a:latin typeface="Times New Roman" panose="02020603050405020304" pitchFamily="18" charset="0"/>
                          <a:ea typeface="標楷體" panose="03000509000000000000" pitchFamily="65" charset="-120"/>
                        </a:rPr>
                        <a:t>50</a:t>
                      </a:r>
                      <a:r>
                        <a:rPr lang="zh-TW" sz="1600" kern="100" dirty="0">
                          <a:effectLst/>
                          <a:latin typeface="Times New Roman" panose="02020603050405020304" pitchFamily="18" charset="0"/>
                          <a:ea typeface="標楷體" panose="03000509000000000000" pitchFamily="65" charset="-120"/>
                        </a:rPr>
                        <a:t>屆中小學科學展覽作品初審成績計算、公告及評審評語輸入</a:t>
                      </a:r>
                      <a:endParaRPr lang="zh-TW" sz="1600" kern="100" dirty="0">
                        <a:effectLst/>
                        <a:latin typeface="Times New Roman" panose="02020603050405020304" pitchFamily="18" charset="0"/>
                        <a:ea typeface="新細明體" panose="02020500000000000000" pitchFamily="18" charset="-120"/>
                      </a:endParaRPr>
                    </a:p>
                  </a:txBody>
                  <a:tcPr marL="13335" marR="13335" marT="0" marB="0" anchor="ctr"/>
                </a:tc>
                <a:tc>
                  <a:txBody>
                    <a:bodyPr/>
                    <a:lstStyle/>
                    <a:p>
                      <a:pPr algn="ctr">
                        <a:lnSpc>
                          <a:spcPts val="1600"/>
                        </a:lnSpc>
                        <a:spcAft>
                          <a:spcPts val="0"/>
                        </a:spcAft>
                      </a:pPr>
                      <a:r>
                        <a:rPr lang="en-US" sz="1600" kern="100" dirty="0">
                          <a:effectLst/>
                          <a:latin typeface="標楷體" panose="03000509000000000000" pitchFamily="65" charset="-120"/>
                          <a:ea typeface="新細明體" panose="02020500000000000000" pitchFamily="18" charset="-120"/>
                        </a:rPr>
                        <a:t>106.04.26(</a:t>
                      </a:r>
                      <a:r>
                        <a:rPr lang="zh-TW" sz="1600" kern="100" dirty="0">
                          <a:effectLst/>
                          <a:latin typeface="Times New Roman" panose="02020603050405020304" pitchFamily="18" charset="0"/>
                          <a:ea typeface="標楷體" panose="03000509000000000000" pitchFamily="65" charset="-120"/>
                        </a:rPr>
                        <a:t>三</a:t>
                      </a:r>
                      <a:r>
                        <a:rPr lang="en-US" sz="1600" kern="100" dirty="0">
                          <a:effectLst/>
                          <a:latin typeface="Times New Roman" panose="02020603050405020304" pitchFamily="18" charset="0"/>
                          <a:ea typeface="標楷體" panose="03000509000000000000" pitchFamily="65" charset="-120"/>
                        </a:rPr>
                        <a:t>)</a:t>
                      </a:r>
                      <a:endParaRPr lang="zh-TW" sz="1600" kern="100" dirty="0">
                        <a:effectLst/>
                        <a:latin typeface="Times New Roman" panose="02020603050405020304" pitchFamily="18" charset="0"/>
                        <a:ea typeface="新細明體" panose="02020500000000000000" pitchFamily="18" charset="-120"/>
                      </a:endParaRPr>
                    </a:p>
                  </a:txBody>
                  <a:tcPr marL="13335" marR="13335" marT="0" marB="0" anchor="ctr"/>
                </a:tc>
                <a:tc>
                  <a:txBody>
                    <a:bodyPr/>
                    <a:lstStyle/>
                    <a:p>
                      <a:pPr algn="ctr">
                        <a:spcAft>
                          <a:spcPts val="0"/>
                        </a:spcAft>
                      </a:pPr>
                      <a:r>
                        <a:rPr lang="en-US" sz="1600" kern="100" dirty="0">
                          <a:effectLst/>
                          <a:latin typeface="Times New Roman" panose="02020603050405020304" pitchFamily="18" charset="0"/>
                          <a:ea typeface="新細明體" panose="02020500000000000000" pitchFamily="18" charset="-120"/>
                        </a:rPr>
                        <a:t> </a:t>
                      </a:r>
                      <a:endParaRPr lang="zh-TW" sz="1600" kern="100" dirty="0">
                        <a:effectLst/>
                        <a:latin typeface="Times New Roman" panose="02020603050405020304" pitchFamily="18" charset="0"/>
                        <a:ea typeface="新細明體" panose="02020500000000000000" pitchFamily="18" charset="-120"/>
                      </a:endParaRPr>
                    </a:p>
                  </a:txBody>
                  <a:tcPr marL="13335" marR="13335" marT="0" marB="0" anchor="ctr"/>
                </a:tc>
                <a:tc>
                  <a:txBody>
                    <a:bodyPr/>
                    <a:lstStyle/>
                    <a:p>
                      <a:pPr marL="160020" indent="-160020">
                        <a:lnSpc>
                          <a:spcPts val="1600"/>
                        </a:lnSpc>
                        <a:spcAft>
                          <a:spcPts val="0"/>
                        </a:spcAft>
                      </a:pPr>
                      <a:r>
                        <a:rPr lang="zh-TW" sz="1600" kern="100" dirty="0">
                          <a:effectLst/>
                          <a:latin typeface="Times New Roman" panose="02020603050405020304" pitchFamily="18" charset="0"/>
                          <a:ea typeface="標楷體" panose="03000509000000000000" pitchFamily="65" charset="-120"/>
                        </a:rPr>
                        <a:t>◎於</a:t>
                      </a:r>
                      <a:r>
                        <a:rPr lang="en-US" sz="1600" kern="100" dirty="0">
                          <a:effectLst/>
                          <a:latin typeface="Times New Roman" panose="02020603050405020304" pitchFamily="18" charset="0"/>
                          <a:ea typeface="標楷體" panose="03000509000000000000" pitchFamily="65" charset="-120"/>
                        </a:rPr>
                        <a:t>4</a:t>
                      </a:r>
                      <a:r>
                        <a:rPr lang="zh-TW" sz="1600" kern="100" dirty="0">
                          <a:effectLst/>
                          <a:latin typeface="Times New Roman" panose="02020603050405020304" pitchFamily="18" charset="0"/>
                          <a:ea typeface="標楷體" panose="03000509000000000000" pitchFamily="65" charset="-120"/>
                        </a:rPr>
                        <a:t>月</a:t>
                      </a:r>
                      <a:r>
                        <a:rPr lang="en-US" sz="1600" kern="100" dirty="0">
                          <a:effectLst/>
                          <a:latin typeface="Times New Roman" panose="02020603050405020304" pitchFamily="18" charset="0"/>
                          <a:ea typeface="標楷體" panose="03000509000000000000" pitchFamily="65" charset="-120"/>
                        </a:rPr>
                        <a:t>26</a:t>
                      </a:r>
                      <a:r>
                        <a:rPr lang="zh-TW" sz="1600" kern="100" dirty="0">
                          <a:effectLst/>
                          <a:latin typeface="Times New Roman" panose="02020603050405020304" pitchFamily="18" charset="0"/>
                          <a:ea typeface="標楷體" panose="03000509000000000000" pitchFamily="65" charset="-120"/>
                        </a:rPr>
                        <a:t>日</a:t>
                      </a:r>
                      <a:r>
                        <a:rPr lang="en-US" sz="1600" kern="100" dirty="0">
                          <a:effectLst/>
                          <a:latin typeface="Times New Roman" panose="02020603050405020304" pitchFamily="18" charset="0"/>
                          <a:ea typeface="標楷體" panose="03000509000000000000" pitchFamily="65" charset="-120"/>
                        </a:rPr>
                        <a:t>21</a:t>
                      </a:r>
                      <a:r>
                        <a:rPr lang="zh-TW" sz="1600" kern="100" dirty="0">
                          <a:effectLst/>
                          <a:latin typeface="Times New Roman" panose="02020603050405020304" pitchFamily="18" charset="0"/>
                          <a:ea typeface="標楷體" panose="03000509000000000000" pitchFamily="65" charset="-120"/>
                        </a:rPr>
                        <a:t>：</a:t>
                      </a:r>
                      <a:r>
                        <a:rPr lang="en-US" sz="1600" kern="100" dirty="0">
                          <a:effectLst/>
                          <a:latin typeface="Times New Roman" panose="02020603050405020304" pitchFamily="18" charset="0"/>
                          <a:ea typeface="標楷體" panose="03000509000000000000" pitchFamily="65" charset="-120"/>
                        </a:rPr>
                        <a:t>00</a:t>
                      </a:r>
                      <a:r>
                        <a:rPr lang="zh-TW" sz="1600" kern="100" dirty="0">
                          <a:effectLst/>
                          <a:latin typeface="Times New Roman" panose="02020603050405020304" pitchFamily="18" charset="0"/>
                          <a:ea typeface="標楷體" panose="03000509000000000000" pitchFamily="65" charset="-120"/>
                        </a:rPr>
                        <a:t>後在臺北益教網科展專屬網站公布複審名單</a:t>
                      </a:r>
                      <a:endParaRPr lang="zh-TW" sz="1600" kern="100" dirty="0">
                        <a:effectLst/>
                        <a:latin typeface="Times New Roman" panose="02020603050405020304" pitchFamily="18" charset="0"/>
                        <a:ea typeface="新細明體" panose="02020500000000000000" pitchFamily="18" charset="-120"/>
                      </a:endParaRPr>
                    </a:p>
                  </a:txBody>
                  <a:tcPr marL="13335" marR="13335" marT="0" marB="0" anchor="ctr"/>
                </a:tc>
              </a:tr>
              <a:tr h="651164">
                <a:tc>
                  <a:txBody>
                    <a:bodyPr/>
                    <a:lstStyle/>
                    <a:p>
                      <a:pPr marL="0" lvl="0" indent="0" algn="ctr">
                        <a:lnSpc>
                          <a:spcPts val="2100"/>
                        </a:lnSpc>
                        <a:spcAft>
                          <a:spcPts val="0"/>
                        </a:spcAft>
                        <a:buFont typeface="+mj-lt"/>
                        <a:buNone/>
                        <a:tabLst>
                          <a:tab pos="304800" algn="l"/>
                        </a:tabLst>
                      </a:pPr>
                      <a:r>
                        <a:rPr lang="en-US" altLang="zh-TW" sz="1600" kern="100" dirty="0" smtClean="0">
                          <a:effectLst/>
                          <a:latin typeface="Times New Roman" panose="02020603050405020304" pitchFamily="18" charset="0"/>
                          <a:ea typeface="新細明體" panose="02020500000000000000" pitchFamily="18" charset="-120"/>
                        </a:rPr>
                        <a:t>16</a:t>
                      </a:r>
                      <a:endParaRPr lang="zh-TW" sz="1600" kern="100" dirty="0">
                        <a:effectLst/>
                        <a:latin typeface="Times New Roman" panose="02020603050405020304" pitchFamily="18" charset="0"/>
                        <a:ea typeface="新細明體" panose="02020500000000000000" pitchFamily="18" charset="-120"/>
                      </a:endParaRPr>
                    </a:p>
                  </a:txBody>
                  <a:tcPr marL="13335" marR="13335" marT="0" marB="0" anchor="ctr"/>
                </a:tc>
                <a:tc>
                  <a:txBody>
                    <a:bodyPr/>
                    <a:lstStyle/>
                    <a:p>
                      <a:pPr algn="just">
                        <a:lnSpc>
                          <a:spcPts val="1600"/>
                        </a:lnSpc>
                        <a:spcAft>
                          <a:spcPts val="0"/>
                        </a:spcAft>
                      </a:pPr>
                      <a:r>
                        <a:rPr lang="zh-TW" sz="1600" kern="100" dirty="0">
                          <a:effectLst/>
                          <a:latin typeface="Times New Roman" panose="02020603050405020304" pitchFamily="18" charset="0"/>
                          <a:ea typeface="標楷體" panose="03000509000000000000" pitchFamily="65" charset="-120"/>
                        </a:rPr>
                        <a:t>臺北市第</a:t>
                      </a:r>
                      <a:r>
                        <a:rPr lang="en-US" sz="1600" kern="100" dirty="0">
                          <a:effectLst/>
                          <a:latin typeface="Times New Roman" panose="02020603050405020304" pitchFamily="18" charset="0"/>
                          <a:ea typeface="標楷體" panose="03000509000000000000" pitchFamily="65" charset="-120"/>
                        </a:rPr>
                        <a:t>50</a:t>
                      </a:r>
                      <a:r>
                        <a:rPr lang="zh-TW" sz="1600" kern="100" dirty="0">
                          <a:effectLst/>
                          <a:latin typeface="Times New Roman" panose="02020603050405020304" pitchFamily="18" charset="0"/>
                          <a:ea typeface="標楷體" panose="03000509000000000000" pitchFamily="65" charset="-120"/>
                        </a:rPr>
                        <a:t>屆中小學科學展覽作品複審</a:t>
                      </a:r>
                      <a:endParaRPr lang="zh-TW" sz="1600" kern="100" dirty="0">
                        <a:effectLst/>
                        <a:latin typeface="Times New Roman" panose="02020603050405020304" pitchFamily="18" charset="0"/>
                        <a:ea typeface="新細明體" panose="02020500000000000000" pitchFamily="18" charset="-120"/>
                      </a:endParaRPr>
                    </a:p>
                  </a:txBody>
                  <a:tcPr marL="13335" marR="13335" marT="0" marB="0" anchor="ctr"/>
                </a:tc>
                <a:tc>
                  <a:txBody>
                    <a:bodyPr/>
                    <a:lstStyle/>
                    <a:p>
                      <a:pPr algn="ctr">
                        <a:lnSpc>
                          <a:spcPts val="1600"/>
                        </a:lnSpc>
                        <a:spcAft>
                          <a:spcPts val="0"/>
                        </a:spcAft>
                      </a:pPr>
                      <a:r>
                        <a:rPr lang="en-US" sz="1600" kern="100" dirty="0">
                          <a:effectLst/>
                          <a:latin typeface="標楷體" panose="03000509000000000000" pitchFamily="65" charset="-120"/>
                          <a:ea typeface="新細明體" panose="02020500000000000000" pitchFamily="18" charset="-120"/>
                        </a:rPr>
                        <a:t>106.04.27(</a:t>
                      </a:r>
                      <a:r>
                        <a:rPr lang="zh-TW" sz="1600" kern="100" dirty="0">
                          <a:effectLst/>
                          <a:latin typeface="Times New Roman" panose="02020603050405020304" pitchFamily="18" charset="0"/>
                          <a:ea typeface="標楷體" panose="03000509000000000000" pitchFamily="65" charset="-120"/>
                        </a:rPr>
                        <a:t>四</a:t>
                      </a:r>
                      <a:r>
                        <a:rPr lang="en-US" sz="1600" kern="100" dirty="0">
                          <a:effectLst/>
                          <a:latin typeface="Times New Roman" panose="02020603050405020304" pitchFamily="18" charset="0"/>
                          <a:ea typeface="標楷體" panose="03000509000000000000" pitchFamily="65" charset="-120"/>
                        </a:rPr>
                        <a:t>)</a:t>
                      </a:r>
                      <a:endParaRPr lang="zh-TW" sz="1600" kern="100" dirty="0">
                        <a:effectLst/>
                        <a:latin typeface="Times New Roman" panose="02020603050405020304" pitchFamily="18" charset="0"/>
                        <a:ea typeface="新細明體" panose="02020500000000000000" pitchFamily="18" charset="-120"/>
                      </a:endParaRPr>
                    </a:p>
                  </a:txBody>
                  <a:tcPr marL="13335" marR="13335" marT="0" marB="0" anchor="ctr"/>
                </a:tc>
                <a:tc>
                  <a:txBody>
                    <a:bodyPr/>
                    <a:lstStyle/>
                    <a:p>
                      <a:pPr algn="ctr">
                        <a:spcAft>
                          <a:spcPts val="0"/>
                        </a:spcAft>
                      </a:pPr>
                      <a:r>
                        <a:rPr lang="zh-TW" sz="1600" kern="100" dirty="0">
                          <a:effectLst/>
                          <a:latin typeface="Times New Roman" panose="02020603050405020304" pitchFamily="18" charset="0"/>
                          <a:ea typeface="標楷體" panose="03000509000000000000" pitchFamily="65" charset="-120"/>
                        </a:rPr>
                        <a:t>石牌國中</a:t>
                      </a:r>
                      <a:endParaRPr lang="zh-TW" sz="1600" kern="100" dirty="0">
                        <a:effectLst/>
                        <a:latin typeface="Times New Roman" panose="02020603050405020304" pitchFamily="18" charset="0"/>
                        <a:ea typeface="新細明體" panose="02020500000000000000" pitchFamily="18" charset="-120"/>
                      </a:endParaRPr>
                    </a:p>
                    <a:p>
                      <a:pPr algn="ctr">
                        <a:spcAft>
                          <a:spcPts val="0"/>
                        </a:spcAft>
                      </a:pPr>
                      <a:r>
                        <a:rPr lang="zh-TW" sz="1600" kern="100" dirty="0">
                          <a:effectLst/>
                          <a:latin typeface="Times New Roman" panose="02020603050405020304" pitchFamily="18" charset="0"/>
                          <a:ea typeface="標楷體" panose="03000509000000000000" pitchFamily="65" charset="-120"/>
                        </a:rPr>
                        <a:t>活動</a:t>
                      </a:r>
                      <a:r>
                        <a:rPr lang="zh-TW" sz="1600" kern="100" dirty="0" smtClean="0">
                          <a:effectLst/>
                          <a:latin typeface="Times New Roman" panose="02020603050405020304" pitchFamily="18" charset="0"/>
                          <a:ea typeface="標楷體" panose="03000509000000000000" pitchFamily="65" charset="-120"/>
                        </a:rPr>
                        <a:t>中心</a:t>
                      </a:r>
                      <a:r>
                        <a:rPr lang="en-US" sz="1600" kern="100" dirty="0" smtClean="0">
                          <a:effectLst/>
                          <a:latin typeface="標楷體" panose="03000509000000000000" pitchFamily="65" charset="-120"/>
                          <a:ea typeface="新細明體" panose="02020500000000000000" pitchFamily="18" charset="-120"/>
                        </a:rPr>
                        <a:t>3</a:t>
                      </a:r>
                      <a:r>
                        <a:rPr lang="zh-TW" sz="1600" kern="100" dirty="0">
                          <a:effectLst/>
                          <a:latin typeface="Times New Roman" panose="02020603050405020304" pitchFamily="18" charset="0"/>
                          <a:ea typeface="標楷體" panose="03000509000000000000" pitchFamily="65" charset="-120"/>
                        </a:rPr>
                        <a:t>樓</a:t>
                      </a:r>
                      <a:endParaRPr lang="zh-TW" sz="1600" kern="100" dirty="0">
                        <a:effectLst/>
                        <a:latin typeface="Times New Roman" panose="02020603050405020304" pitchFamily="18" charset="0"/>
                        <a:ea typeface="新細明體" panose="02020500000000000000" pitchFamily="18" charset="-120"/>
                      </a:endParaRPr>
                    </a:p>
                  </a:txBody>
                  <a:tcPr marL="13335" marR="13335" marT="0" marB="0" anchor="ctr"/>
                </a:tc>
                <a:tc>
                  <a:txBody>
                    <a:bodyPr/>
                    <a:lstStyle/>
                    <a:p>
                      <a:pPr marL="160020" indent="-160020">
                        <a:lnSpc>
                          <a:spcPts val="1600"/>
                        </a:lnSpc>
                        <a:spcAft>
                          <a:spcPts val="0"/>
                        </a:spcAft>
                      </a:pPr>
                      <a:r>
                        <a:rPr lang="en-US" sz="1600" kern="100" dirty="0">
                          <a:effectLst/>
                          <a:latin typeface="標楷體" panose="03000509000000000000" pitchFamily="65" charset="-120"/>
                          <a:ea typeface="新細明體" panose="02020500000000000000" pitchFamily="18" charset="-120"/>
                        </a:rPr>
                        <a:t> </a:t>
                      </a:r>
                      <a:endParaRPr lang="zh-TW" sz="1600" kern="100" dirty="0">
                        <a:effectLst/>
                        <a:latin typeface="Times New Roman" panose="02020603050405020304" pitchFamily="18" charset="0"/>
                        <a:ea typeface="新細明體" panose="02020500000000000000" pitchFamily="18" charset="-120"/>
                      </a:endParaRPr>
                    </a:p>
                  </a:txBody>
                  <a:tcPr marL="13335" marR="13335" marT="0" marB="0" anchor="ctr"/>
                </a:tc>
              </a:tr>
              <a:tr h="548640">
                <a:tc>
                  <a:txBody>
                    <a:bodyPr/>
                    <a:lstStyle/>
                    <a:p>
                      <a:pPr marL="0" lvl="0" indent="0" algn="ctr">
                        <a:lnSpc>
                          <a:spcPts val="2100"/>
                        </a:lnSpc>
                        <a:spcAft>
                          <a:spcPts val="0"/>
                        </a:spcAft>
                        <a:buFont typeface="+mj-lt"/>
                        <a:buNone/>
                        <a:tabLst>
                          <a:tab pos="304800" algn="l"/>
                        </a:tabLst>
                      </a:pPr>
                      <a:r>
                        <a:rPr lang="en-US" altLang="zh-TW" sz="1600" kern="100" dirty="0" smtClean="0">
                          <a:effectLst/>
                          <a:latin typeface="Times New Roman" panose="02020603050405020304" pitchFamily="18" charset="0"/>
                          <a:ea typeface="新細明體" panose="02020500000000000000" pitchFamily="18" charset="-120"/>
                        </a:rPr>
                        <a:t>17</a:t>
                      </a:r>
                      <a:endParaRPr lang="zh-TW" sz="1600" kern="100" dirty="0">
                        <a:effectLst/>
                        <a:latin typeface="Times New Roman" panose="02020603050405020304" pitchFamily="18" charset="0"/>
                        <a:ea typeface="新細明體" panose="02020500000000000000" pitchFamily="18" charset="-120"/>
                      </a:endParaRPr>
                    </a:p>
                  </a:txBody>
                  <a:tcPr marL="13335" marR="13335" marT="0" marB="0" anchor="ctr"/>
                </a:tc>
                <a:tc>
                  <a:txBody>
                    <a:bodyPr/>
                    <a:lstStyle/>
                    <a:p>
                      <a:pPr algn="just">
                        <a:lnSpc>
                          <a:spcPts val="1600"/>
                        </a:lnSpc>
                        <a:spcAft>
                          <a:spcPts val="0"/>
                        </a:spcAft>
                      </a:pPr>
                      <a:r>
                        <a:rPr lang="zh-TW" sz="1600" kern="100" dirty="0">
                          <a:effectLst/>
                          <a:latin typeface="Times New Roman" panose="02020603050405020304" pitchFamily="18" charset="0"/>
                          <a:ea typeface="標楷體" panose="03000509000000000000" pitchFamily="65" charset="-120"/>
                        </a:rPr>
                        <a:t>臺北市第</a:t>
                      </a:r>
                      <a:r>
                        <a:rPr lang="en-US" sz="1600" kern="100" dirty="0">
                          <a:effectLst/>
                          <a:latin typeface="Times New Roman" panose="02020603050405020304" pitchFamily="18" charset="0"/>
                          <a:ea typeface="標楷體" panose="03000509000000000000" pitchFamily="65" charset="-120"/>
                        </a:rPr>
                        <a:t>50</a:t>
                      </a:r>
                      <a:r>
                        <a:rPr lang="zh-TW" sz="1600" kern="100" dirty="0">
                          <a:effectLst/>
                          <a:latin typeface="Times New Roman" panose="02020603050405020304" pitchFamily="18" charset="0"/>
                          <a:ea typeface="標楷體" panose="03000509000000000000" pitchFamily="65" charset="-120"/>
                        </a:rPr>
                        <a:t>屆中小學科學展覽作品複審成績計算、公告及評審評語輸入</a:t>
                      </a:r>
                      <a:endParaRPr lang="zh-TW" sz="1600" kern="100" dirty="0">
                        <a:effectLst/>
                        <a:latin typeface="Times New Roman" panose="02020603050405020304" pitchFamily="18" charset="0"/>
                        <a:ea typeface="新細明體" panose="02020500000000000000" pitchFamily="18" charset="-120"/>
                      </a:endParaRPr>
                    </a:p>
                  </a:txBody>
                  <a:tcPr marL="13335" marR="13335" marT="0" marB="0" anchor="ctr"/>
                </a:tc>
                <a:tc rowSpan="2">
                  <a:txBody>
                    <a:bodyPr/>
                    <a:lstStyle/>
                    <a:p>
                      <a:pPr algn="ctr">
                        <a:lnSpc>
                          <a:spcPts val="1600"/>
                        </a:lnSpc>
                        <a:spcAft>
                          <a:spcPts val="0"/>
                        </a:spcAft>
                      </a:pPr>
                      <a:r>
                        <a:rPr lang="en-US" sz="1600" kern="100" dirty="0">
                          <a:effectLst/>
                          <a:latin typeface="標楷體" panose="03000509000000000000" pitchFamily="65" charset="-120"/>
                          <a:ea typeface="新細明體" panose="02020500000000000000" pitchFamily="18" charset="-120"/>
                        </a:rPr>
                        <a:t>106.04.27(</a:t>
                      </a:r>
                      <a:r>
                        <a:rPr lang="zh-TW" sz="1600" kern="100" dirty="0">
                          <a:effectLst/>
                          <a:latin typeface="Times New Roman" panose="02020603050405020304" pitchFamily="18" charset="0"/>
                          <a:ea typeface="標楷體" panose="03000509000000000000" pitchFamily="65" charset="-120"/>
                        </a:rPr>
                        <a:t>四</a:t>
                      </a:r>
                      <a:r>
                        <a:rPr lang="en-US" sz="1600" kern="100" dirty="0">
                          <a:effectLst/>
                          <a:latin typeface="Times New Roman" panose="02020603050405020304" pitchFamily="18" charset="0"/>
                          <a:ea typeface="標楷體" panose="03000509000000000000" pitchFamily="65" charset="-120"/>
                        </a:rPr>
                        <a:t>)</a:t>
                      </a:r>
                      <a:endParaRPr lang="zh-TW" sz="1600" kern="100" dirty="0">
                        <a:effectLst/>
                        <a:latin typeface="Times New Roman" panose="02020603050405020304" pitchFamily="18" charset="0"/>
                        <a:ea typeface="新細明體" panose="02020500000000000000" pitchFamily="18" charset="-120"/>
                      </a:endParaRPr>
                    </a:p>
                  </a:txBody>
                  <a:tcPr marL="13335" marR="13335" marT="0" marB="0" anchor="ctr"/>
                </a:tc>
                <a:tc rowSpan="2">
                  <a:txBody>
                    <a:bodyPr/>
                    <a:lstStyle/>
                    <a:p>
                      <a:pPr algn="ctr">
                        <a:spcAft>
                          <a:spcPts val="0"/>
                        </a:spcAft>
                      </a:pPr>
                      <a:r>
                        <a:rPr lang="en-US" sz="1600" kern="100" dirty="0">
                          <a:effectLst/>
                          <a:latin typeface="Times New Roman" panose="02020603050405020304" pitchFamily="18" charset="0"/>
                          <a:ea typeface="新細明體" panose="02020500000000000000" pitchFamily="18" charset="-120"/>
                        </a:rPr>
                        <a:t> </a:t>
                      </a:r>
                      <a:endParaRPr lang="zh-TW" sz="1600" kern="100" dirty="0">
                        <a:effectLst/>
                        <a:latin typeface="Times New Roman" panose="02020603050405020304" pitchFamily="18" charset="0"/>
                        <a:ea typeface="新細明體" panose="02020500000000000000" pitchFamily="18" charset="-120"/>
                      </a:endParaRPr>
                    </a:p>
                  </a:txBody>
                  <a:tcPr marL="13335" marR="13335" marT="0" marB="0" anchor="ctr"/>
                </a:tc>
                <a:tc>
                  <a:txBody>
                    <a:bodyPr/>
                    <a:lstStyle/>
                    <a:p>
                      <a:pPr marL="160020" indent="-160020">
                        <a:lnSpc>
                          <a:spcPts val="1600"/>
                        </a:lnSpc>
                        <a:spcAft>
                          <a:spcPts val="0"/>
                        </a:spcAft>
                      </a:pPr>
                      <a:r>
                        <a:rPr lang="zh-TW" sz="1600" kern="100" dirty="0">
                          <a:effectLst/>
                          <a:latin typeface="Times New Roman" panose="02020603050405020304" pitchFamily="18" charset="0"/>
                          <a:ea typeface="標楷體" panose="03000509000000000000" pitchFamily="65" charset="-120"/>
                        </a:rPr>
                        <a:t>◎於</a:t>
                      </a:r>
                      <a:r>
                        <a:rPr lang="en-US" sz="1600" kern="100" dirty="0">
                          <a:effectLst/>
                          <a:latin typeface="Times New Roman" panose="02020603050405020304" pitchFamily="18" charset="0"/>
                          <a:ea typeface="標楷體" panose="03000509000000000000" pitchFamily="65" charset="-120"/>
                        </a:rPr>
                        <a:t>4</a:t>
                      </a:r>
                      <a:r>
                        <a:rPr lang="zh-TW" sz="1600" kern="100" dirty="0">
                          <a:effectLst/>
                          <a:latin typeface="Times New Roman" panose="02020603050405020304" pitchFamily="18" charset="0"/>
                          <a:ea typeface="標楷體" panose="03000509000000000000" pitchFamily="65" charset="-120"/>
                        </a:rPr>
                        <a:t>月</a:t>
                      </a:r>
                      <a:r>
                        <a:rPr lang="en-US" sz="1600" kern="100" dirty="0">
                          <a:effectLst/>
                          <a:latin typeface="Times New Roman" panose="02020603050405020304" pitchFamily="18" charset="0"/>
                          <a:ea typeface="標楷體" panose="03000509000000000000" pitchFamily="65" charset="-120"/>
                        </a:rPr>
                        <a:t>28</a:t>
                      </a:r>
                      <a:r>
                        <a:rPr lang="zh-TW" sz="1600" kern="100" dirty="0">
                          <a:effectLst/>
                          <a:latin typeface="Times New Roman" panose="02020603050405020304" pitchFamily="18" charset="0"/>
                          <a:ea typeface="標楷體" panose="03000509000000000000" pitchFamily="65" charset="-120"/>
                        </a:rPr>
                        <a:t>日</a:t>
                      </a:r>
                      <a:r>
                        <a:rPr lang="en-US" sz="1600" kern="100" dirty="0">
                          <a:effectLst/>
                          <a:latin typeface="Times New Roman" panose="02020603050405020304" pitchFamily="18" charset="0"/>
                          <a:ea typeface="標楷體" panose="03000509000000000000" pitchFamily="65" charset="-120"/>
                        </a:rPr>
                        <a:t>15</a:t>
                      </a:r>
                      <a:r>
                        <a:rPr lang="zh-TW" sz="1600" kern="100" dirty="0">
                          <a:effectLst/>
                          <a:latin typeface="Times New Roman" panose="02020603050405020304" pitchFamily="18" charset="0"/>
                          <a:ea typeface="標楷體" panose="03000509000000000000" pitchFamily="65" charset="-120"/>
                        </a:rPr>
                        <a:t>：</a:t>
                      </a:r>
                      <a:r>
                        <a:rPr lang="en-US" sz="1600" kern="100" dirty="0">
                          <a:effectLst/>
                          <a:latin typeface="Times New Roman" panose="02020603050405020304" pitchFamily="18" charset="0"/>
                          <a:ea typeface="標楷體" panose="03000509000000000000" pitchFamily="65" charset="-120"/>
                        </a:rPr>
                        <a:t>00</a:t>
                      </a:r>
                      <a:r>
                        <a:rPr lang="zh-TW" sz="1600" kern="100" dirty="0">
                          <a:effectLst/>
                          <a:latin typeface="Times New Roman" panose="02020603050405020304" pitchFamily="18" charset="0"/>
                          <a:ea typeface="標楷體" panose="03000509000000000000" pitchFamily="65" charset="-120"/>
                        </a:rPr>
                        <a:t>後在臺北益教網科展專屬網站公佈成績，製作得獎名冊</a:t>
                      </a:r>
                      <a:endParaRPr lang="zh-TW" sz="1600" kern="100" dirty="0">
                        <a:effectLst/>
                        <a:latin typeface="Times New Roman" panose="02020603050405020304" pitchFamily="18" charset="0"/>
                        <a:ea typeface="新細明體" panose="02020500000000000000" pitchFamily="18" charset="-120"/>
                      </a:endParaRPr>
                    </a:p>
                  </a:txBody>
                  <a:tcPr marL="13335" marR="13335" marT="0" marB="0" anchor="ctr"/>
                </a:tc>
              </a:tr>
              <a:tr h="365760">
                <a:tc>
                  <a:txBody>
                    <a:bodyPr/>
                    <a:lstStyle/>
                    <a:p>
                      <a:pPr marL="0" lvl="0" indent="0" algn="ctr">
                        <a:lnSpc>
                          <a:spcPts val="2100"/>
                        </a:lnSpc>
                        <a:spcAft>
                          <a:spcPts val="0"/>
                        </a:spcAft>
                        <a:buFont typeface="+mj-lt"/>
                        <a:buNone/>
                        <a:tabLst>
                          <a:tab pos="304800" algn="l"/>
                        </a:tabLst>
                      </a:pPr>
                      <a:r>
                        <a:rPr lang="en-US" altLang="zh-TW" sz="1600" kern="100" dirty="0" smtClean="0">
                          <a:effectLst/>
                          <a:latin typeface="Times New Roman" panose="02020603050405020304" pitchFamily="18" charset="0"/>
                          <a:ea typeface="新細明體" panose="02020500000000000000" pitchFamily="18" charset="-120"/>
                        </a:rPr>
                        <a:t>18</a:t>
                      </a:r>
                      <a:endParaRPr lang="zh-TW" sz="1600" kern="100" dirty="0">
                        <a:effectLst/>
                        <a:latin typeface="Times New Roman" panose="02020603050405020304" pitchFamily="18" charset="0"/>
                        <a:ea typeface="新細明體" panose="02020500000000000000" pitchFamily="18" charset="-120"/>
                      </a:endParaRPr>
                    </a:p>
                  </a:txBody>
                  <a:tcPr marL="13335" marR="13335" marT="0" marB="0" anchor="ctr"/>
                </a:tc>
                <a:tc>
                  <a:txBody>
                    <a:bodyPr/>
                    <a:lstStyle/>
                    <a:p>
                      <a:pPr algn="just">
                        <a:lnSpc>
                          <a:spcPts val="1600"/>
                        </a:lnSpc>
                        <a:spcAft>
                          <a:spcPts val="0"/>
                        </a:spcAft>
                      </a:pPr>
                      <a:r>
                        <a:rPr lang="zh-TW" sz="1600" kern="100" dirty="0">
                          <a:effectLst/>
                          <a:latin typeface="Times New Roman" panose="02020603050405020304" pitchFamily="18" charset="0"/>
                          <a:ea typeface="標楷體" panose="03000509000000000000" pitchFamily="65" charset="-120"/>
                        </a:rPr>
                        <a:t>優勝作品標籤張貼</a:t>
                      </a:r>
                      <a:endParaRPr lang="zh-TW" sz="1600" kern="100" dirty="0">
                        <a:effectLst/>
                        <a:latin typeface="Times New Roman" panose="02020603050405020304" pitchFamily="18" charset="0"/>
                        <a:ea typeface="新細明體" panose="02020500000000000000" pitchFamily="18" charset="-120"/>
                      </a:endParaRPr>
                    </a:p>
                  </a:txBody>
                  <a:tcPr marL="13335" marR="13335" marT="0" marB="0" anchor="ctr"/>
                </a:tc>
                <a:tc vMerge="1">
                  <a:txBody>
                    <a:bodyPr/>
                    <a:lstStyle/>
                    <a:p>
                      <a:endParaRPr lang="zh-TW" altLang="en-US"/>
                    </a:p>
                  </a:txBody>
                  <a:tcPr/>
                </a:tc>
                <a:tc vMerge="1">
                  <a:txBody>
                    <a:bodyPr/>
                    <a:lstStyle/>
                    <a:p>
                      <a:endParaRPr lang="zh-TW" altLang="en-US"/>
                    </a:p>
                  </a:txBody>
                  <a:tcPr/>
                </a:tc>
                <a:tc>
                  <a:txBody>
                    <a:bodyPr/>
                    <a:lstStyle/>
                    <a:p>
                      <a:pPr algn="just">
                        <a:lnSpc>
                          <a:spcPts val="1600"/>
                        </a:lnSpc>
                        <a:spcAft>
                          <a:spcPts val="0"/>
                        </a:spcAft>
                      </a:pPr>
                      <a:r>
                        <a:rPr lang="zh-TW" sz="1600" kern="100" dirty="0">
                          <a:effectLst/>
                          <a:latin typeface="Times New Roman" panose="02020603050405020304" pitchFamily="18" charset="0"/>
                          <a:ea typeface="標楷體" panose="03000509000000000000" pitchFamily="65" charset="-120"/>
                        </a:rPr>
                        <a:t>撕各校「參展資料表」彌封</a:t>
                      </a:r>
                      <a:endParaRPr lang="zh-TW" sz="1600" kern="100" dirty="0">
                        <a:effectLst/>
                        <a:latin typeface="Times New Roman" panose="02020603050405020304" pitchFamily="18" charset="0"/>
                        <a:ea typeface="新細明體" panose="02020500000000000000" pitchFamily="18" charset="-120"/>
                      </a:endParaRPr>
                    </a:p>
                  </a:txBody>
                  <a:tcPr marL="13335" marR="13335" marT="0" marB="0" anchor="ctr"/>
                </a:tc>
              </a:tr>
              <a:tr h="203200">
                <a:tc>
                  <a:txBody>
                    <a:bodyPr/>
                    <a:lstStyle/>
                    <a:p>
                      <a:pPr marL="0" lvl="0" indent="0" algn="ctr">
                        <a:lnSpc>
                          <a:spcPts val="2100"/>
                        </a:lnSpc>
                        <a:spcAft>
                          <a:spcPts val="0"/>
                        </a:spcAft>
                        <a:buFont typeface="+mj-lt"/>
                        <a:buNone/>
                        <a:tabLst>
                          <a:tab pos="304800" algn="l"/>
                        </a:tabLst>
                      </a:pPr>
                      <a:r>
                        <a:rPr lang="en-US" altLang="zh-TW" sz="1600" kern="100" dirty="0" smtClean="0">
                          <a:effectLst/>
                          <a:latin typeface="Times New Roman" panose="02020603050405020304" pitchFamily="18" charset="0"/>
                          <a:ea typeface="新細明體" panose="02020500000000000000" pitchFamily="18" charset="-120"/>
                        </a:rPr>
                        <a:t>19</a:t>
                      </a:r>
                      <a:endParaRPr lang="zh-TW" sz="1600" kern="100" dirty="0">
                        <a:effectLst/>
                        <a:latin typeface="Times New Roman" panose="02020603050405020304" pitchFamily="18" charset="0"/>
                        <a:ea typeface="新細明體" panose="02020500000000000000" pitchFamily="18" charset="-120"/>
                      </a:endParaRPr>
                    </a:p>
                  </a:txBody>
                  <a:tcPr marL="13335" marR="13335" marT="0" marB="0" anchor="ctr"/>
                </a:tc>
                <a:tc>
                  <a:txBody>
                    <a:bodyPr/>
                    <a:lstStyle/>
                    <a:p>
                      <a:pPr algn="just">
                        <a:lnSpc>
                          <a:spcPts val="1600"/>
                        </a:lnSpc>
                        <a:spcAft>
                          <a:spcPts val="0"/>
                        </a:spcAft>
                      </a:pPr>
                      <a:r>
                        <a:rPr lang="zh-TW" sz="1600" kern="100" dirty="0">
                          <a:effectLst/>
                          <a:latin typeface="Times New Roman" panose="02020603050405020304" pitchFamily="18" charset="0"/>
                          <a:ea typeface="標楷體" panose="03000509000000000000" pitchFamily="65" charset="-120"/>
                        </a:rPr>
                        <a:t>公開展覽</a:t>
                      </a:r>
                      <a:endParaRPr lang="zh-TW" sz="1600" kern="100" dirty="0">
                        <a:effectLst/>
                        <a:latin typeface="Times New Roman" panose="02020603050405020304" pitchFamily="18" charset="0"/>
                        <a:ea typeface="新細明體" panose="02020500000000000000" pitchFamily="18" charset="-120"/>
                      </a:endParaRPr>
                    </a:p>
                  </a:txBody>
                  <a:tcPr marL="13335" marR="13335" marT="0" marB="0" anchor="ctr"/>
                </a:tc>
                <a:tc>
                  <a:txBody>
                    <a:bodyPr/>
                    <a:lstStyle/>
                    <a:p>
                      <a:pPr algn="ctr">
                        <a:lnSpc>
                          <a:spcPts val="1600"/>
                        </a:lnSpc>
                        <a:spcAft>
                          <a:spcPts val="0"/>
                        </a:spcAft>
                      </a:pPr>
                      <a:r>
                        <a:rPr lang="en-US" sz="1600" kern="100" dirty="0">
                          <a:effectLst/>
                          <a:latin typeface="標楷體" panose="03000509000000000000" pitchFamily="65" charset="-120"/>
                          <a:ea typeface="新細明體" panose="02020500000000000000" pitchFamily="18" charset="-120"/>
                        </a:rPr>
                        <a:t>106.04.29(</a:t>
                      </a:r>
                      <a:r>
                        <a:rPr lang="zh-TW" sz="1600" kern="100" dirty="0">
                          <a:effectLst/>
                          <a:latin typeface="Times New Roman" panose="02020603050405020304" pitchFamily="18" charset="0"/>
                          <a:ea typeface="標楷體" panose="03000509000000000000" pitchFamily="65" charset="-120"/>
                        </a:rPr>
                        <a:t>六</a:t>
                      </a:r>
                      <a:r>
                        <a:rPr lang="en-US" sz="1600" kern="100" dirty="0">
                          <a:effectLst/>
                          <a:latin typeface="Times New Roman" panose="02020603050405020304" pitchFamily="18" charset="0"/>
                          <a:ea typeface="標楷體" panose="03000509000000000000" pitchFamily="65" charset="-120"/>
                        </a:rPr>
                        <a:t>)</a:t>
                      </a:r>
                      <a:endParaRPr lang="zh-TW" sz="1600" kern="100" dirty="0">
                        <a:effectLst/>
                        <a:latin typeface="Times New Roman" panose="02020603050405020304" pitchFamily="18" charset="0"/>
                        <a:ea typeface="新細明體" panose="02020500000000000000" pitchFamily="18" charset="-120"/>
                      </a:endParaRPr>
                    </a:p>
                    <a:p>
                      <a:pPr indent="304800" algn="ctr">
                        <a:lnSpc>
                          <a:spcPts val="1600"/>
                        </a:lnSpc>
                        <a:spcAft>
                          <a:spcPts val="0"/>
                        </a:spcAft>
                      </a:pPr>
                      <a:r>
                        <a:rPr lang="en-US" sz="1600" kern="100" dirty="0">
                          <a:effectLst/>
                          <a:latin typeface="標楷體" panose="03000509000000000000" pitchFamily="65" charset="-120"/>
                          <a:ea typeface="新細明體" panose="02020500000000000000" pitchFamily="18" charset="-120"/>
                        </a:rPr>
                        <a:t>│</a:t>
                      </a:r>
                      <a:endParaRPr lang="zh-TW" sz="1600" kern="100" dirty="0">
                        <a:effectLst/>
                        <a:latin typeface="Times New Roman" panose="02020603050405020304" pitchFamily="18" charset="0"/>
                        <a:ea typeface="新細明體" panose="02020500000000000000" pitchFamily="18" charset="-120"/>
                      </a:endParaRPr>
                    </a:p>
                    <a:p>
                      <a:pPr algn="ctr">
                        <a:lnSpc>
                          <a:spcPts val="1600"/>
                        </a:lnSpc>
                        <a:spcAft>
                          <a:spcPts val="0"/>
                        </a:spcAft>
                      </a:pPr>
                      <a:r>
                        <a:rPr lang="en-US" sz="1600" kern="100" dirty="0">
                          <a:effectLst/>
                          <a:latin typeface="標楷體" panose="03000509000000000000" pitchFamily="65" charset="-120"/>
                          <a:ea typeface="新細明體" panose="02020500000000000000" pitchFamily="18" charset="-120"/>
                        </a:rPr>
                        <a:t>106.05.02(</a:t>
                      </a:r>
                      <a:r>
                        <a:rPr lang="zh-TW" sz="1600" kern="100" dirty="0">
                          <a:effectLst/>
                          <a:latin typeface="Times New Roman" panose="02020603050405020304" pitchFamily="18" charset="0"/>
                          <a:ea typeface="標楷體" panose="03000509000000000000" pitchFamily="65" charset="-120"/>
                        </a:rPr>
                        <a:t>二</a:t>
                      </a:r>
                      <a:r>
                        <a:rPr lang="en-US" sz="1600" kern="100" dirty="0">
                          <a:effectLst/>
                          <a:latin typeface="Times New Roman" panose="02020603050405020304" pitchFamily="18" charset="0"/>
                          <a:ea typeface="標楷體" panose="03000509000000000000" pitchFamily="65" charset="-120"/>
                        </a:rPr>
                        <a:t>)</a:t>
                      </a:r>
                      <a:endParaRPr lang="zh-TW" sz="1600" kern="100" dirty="0">
                        <a:effectLst/>
                        <a:latin typeface="Times New Roman" panose="02020603050405020304" pitchFamily="18" charset="0"/>
                        <a:ea typeface="新細明體" panose="02020500000000000000" pitchFamily="18" charset="-120"/>
                      </a:endParaRPr>
                    </a:p>
                  </a:txBody>
                  <a:tcPr marL="13335" marR="13335" marT="0" marB="0" anchor="ctr"/>
                </a:tc>
                <a:tc>
                  <a:txBody>
                    <a:bodyPr/>
                    <a:lstStyle/>
                    <a:p>
                      <a:pPr algn="ctr">
                        <a:spcAft>
                          <a:spcPts val="0"/>
                        </a:spcAft>
                      </a:pPr>
                      <a:r>
                        <a:rPr lang="zh-TW" sz="1600" kern="100" dirty="0">
                          <a:effectLst/>
                          <a:latin typeface="Times New Roman" panose="02020603050405020304" pitchFamily="18" charset="0"/>
                          <a:ea typeface="標楷體" panose="03000509000000000000" pitchFamily="65" charset="-120"/>
                        </a:rPr>
                        <a:t>石牌國中</a:t>
                      </a:r>
                      <a:endParaRPr lang="zh-TW" sz="1600" kern="100" dirty="0">
                        <a:effectLst/>
                        <a:latin typeface="Times New Roman" panose="02020603050405020304" pitchFamily="18" charset="0"/>
                        <a:ea typeface="新細明體" panose="02020500000000000000" pitchFamily="18" charset="-120"/>
                      </a:endParaRPr>
                    </a:p>
                    <a:p>
                      <a:pPr algn="ctr">
                        <a:spcAft>
                          <a:spcPts val="0"/>
                        </a:spcAft>
                      </a:pPr>
                      <a:r>
                        <a:rPr lang="zh-TW" sz="1600" kern="100" dirty="0">
                          <a:effectLst/>
                          <a:latin typeface="Times New Roman" panose="02020603050405020304" pitchFamily="18" charset="0"/>
                          <a:ea typeface="標楷體" panose="03000509000000000000" pitchFamily="65" charset="-120"/>
                        </a:rPr>
                        <a:t>活動</a:t>
                      </a:r>
                      <a:r>
                        <a:rPr lang="zh-TW" sz="1600" kern="100" dirty="0" smtClean="0">
                          <a:effectLst/>
                          <a:latin typeface="Times New Roman" panose="02020603050405020304" pitchFamily="18" charset="0"/>
                          <a:ea typeface="標楷體" panose="03000509000000000000" pitchFamily="65" charset="-120"/>
                        </a:rPr>
                        <a:t>中心</a:t>
                      </a:r>
                      <a:r>
                        <a:rPr lang="en-US" sz="1600" kern="100" dirty="0" smtClean="0">
                          <a:effectLst/>
                          <a:latin typeface="標楷體" panose="03000509000000000000" pitchFamily="65" charset="-120"/>
                          <a:ea typeface="新細明體" panose="02020500000000000000" pitchFamily="18" charset="-120"/>
                        </a:rPr>
                        <a:t>3</a:t>
                      </a:r>
                      <a:r>
                        <a:rPr lang="zh-TW" sz="1600" kern="100" dirty="0">
                          <a:effectLst/>
                          <a:latin typeface="Times New Roman" panose="02020603050405020304" pitchFamily="18" charset="0"/>
                          <a:ea typeface="標楷體" panose="03000509000000000000" pitchFamily="65" charset="-120"/>
                        </a:rPr>
                        <a:t>樓</a:t>
                      </a:r>
                      <a:endParaRPr lang="zh-TW" sz="1600" kern="100" dirty="0">
                        <a:effectLst/>
                        <a:latin typeface="Times New Roman" panose="02020603050405020304" pitchFamily="18" charset="0"/>
                        <a:ea typeface="新細明體" panose="02020500000000000000" pitchFamily="18" charset="-120"/>
                      </a:endParaRPr>
                    </a:p>
                  </a:txBody>
                  <a:tcPr marL="13335" marR="13335" marT="0" marB="0" anchor="ctr"/>
                </a:tc>
                <a:tc>
                  <a:txBody>
                    <a:bodyPr/>
                    <a:lstStyle/>
                    <a:p>
                      <a:pPr>
                        <a:lnSpc>
                          <a:spcPts val="1600"/>
                        </a:lnSpc>
                        <a:spcAft>
                          <a:spcPts val="0"/>
                        </a:spcAft>
                      </a:pPr>
                      <a:r>
                        <a:rPr lang="en-US" sz="1600" kern="100" dirty="0">
                          <a:solidFill>
                            <a:srgbClr val="000000"/>
                          </a:solidFill>
                          <a:effectLst/>
                          <a:latin typeface="標楷體" panose="03000509000000000000" pitchFamily="65" charset="-120"/>
                          <a:ea typeface="新細明體" panose="02020500000000000000" pitchFamily="18" charset="-120"/>
                        </a:rPr>
                        <a:t>9:00~16:00</a:t>
                      </a:r>
                      <a:endParaRPr lang="zh-TW" sz="1600" kern="100" dirty="0">
                        <a:effectLst/>
                        <a:latin typeface="Times New Roman" panose="02020603050405020304" pitchFamily="18" charset="0"/>
                        <a:ea typeface="新細明體" panose="02020500000000000000" pitchFamily="18" charset="-120"/>
                      </a:endParaRPr>
                    </a:p>
                  </a:txBody>
                  <a:tcPr marL="13335" marR="13335" marT="0" marB="0" anchor="ctr"/>
                </a:tc>
              </a:tr>
              <a:tr h="406400">
                <a:tc>
                  <a:txBody>
                    <a:bodyPr/>
                    <a:lstStyle/>
                    <a:p>
                      <a:pPr marL="0" lvl="0" indent="0" algn="ctr">
                        <a:lnSpc>
                          <a:spcPts val="2100"/>
                        </a:lnSpc>
                        <a:spcAft>
                          <a:spcPts val="0"/>
                        </a:spcAft>
                        <a:buFont typeface="+mj-lt"/>
                        <a:buNone/>
                        <a:tabLst>
                          <a:tab pos="304800" algn="l"/>
                        </a:tabLst>
                      </a:pPr>
                      <a:r>
                        <a:rPr lang="en-US" altLang="zh-TW" sz="1600" kern="100" dirty="0" smtClean="0">
                          <a:effectLst/>
                          <a:latin typeface="Times New Roman" panose="02020603050405020304" pitchFamily="18" charset="0"/>
                          <a:ea typeface="新細明體" panose="02020500000000000000" pitchFamily="18" charset="-120"/>
                        </a:rPr>
                        <a:t>20</a:t>
                      </a:r>
                      <a:endParaRPr lang="zh-TW" sz="1600" kern="100" dirty="0">
                        <a:effectLst/>
                        <a:latin typeface="Times New Roman" panose="02020603050405020304" pitchFamily="18" charset="0"/>
                        <a:ea typeface="新細明體" panose="02020500000000000000" pitchFamily="18" charset="-120"/>
                      </a:endParaRPr>
                    </a:p>
                  </a:txBody>
                  <a:tcPr marL="13335" marR="13335" marT="0" marB="0" anchor="ctr"/>
                </a:tc>
                <a:tc>
                  <a:txBody>
                    <a:bodyPr/>
                    <a:lstStyle/>
                    <a:p>
                      <a:pPr>
                        <a:lnSpc>
                          <a:spcPts val="1600"/>
                        </a:lnSpc>
                        <a:spcAft>
                          <a:spcPts val="0"/>
                        </a:spcAft>
                      </a:pPr>
                      <a:r>
                        <a:rPr lang="zh-TW" sz="1600" kern="100" dirty="0">
                          <a:effectLst/>
                          <a:latin typeface="Times New Roman" panose="02020603050405020304" pitchFamily="18" charset="0"/>
                          <a:ea typeface="標楷體" panose="03000509000000000000" pitchFamily="65" charset="-120"/>
                        </a:rPr>
                        <a:t>參展作品拆件</a:t>
                      </a:r>
                      <a:endParaRPr lang="zh-TW" sz="1600" kern="100" dirty="0">
                        <a:effectLst/>
                        <a:latin typeface="Times New Roman" panose="02020603050405020304" pitchFamily="18" charset="0"/>
                        <a:ea typeface="新細明體" panose="02020500000000000000" pitchFamily="18" charset="-120"/>
                      </a:endParaRPr>
                    </a:p>
                  </a:txBody>
                  <a:tcPr marL="13335" marR="13335" marT="0" marB="0" anchor="ctr"/>
                </a:tc>
                <a:tc>
                  <a:txBody>
                    <a:bodyPr/>
                    <a:lstStyle/>
                    <a:p>
                      <a:pPr algn="ctr">
                        <a:lnSpc>
                          <a:spcPts val="1600"/>
                        </a:lnSpc>
                        <a:spcAft>
                          <a:spcPts val="0"/>
                        </a:spcAft>
                      </a:pPr>
                      <a:r>
                        <a:rPr lang="en-US" sz="1600" kern="100" dirty="0">
                          <a:effectLst/>
                          <a:latin typeface="標楷體" panose="03000509000000000000" pitchFamily="65" charset="-120"/>
                          <a:ea typeface="新細明體" panose="02020500000000000000" pitchFamily="18" charset="-120"/>
                        </a:rPr>
                        <a:t>106.05.03(</a:t>
                      </a:r>
                      <a:r>
                        <a:rPr lang="zh-TW" sz="1600" kern="100" dirty="0">
                          <a:effectLst/>
                          <a:latin typeface="Times New Roman" panose="02020603050405020304" pitchFamily="18" charset="0"/>
                          <a:ea typeface="標楷體" panose="03000509000000000000" pitchFamily="65" charset="-120"/>
                        </a:rPr>
                        <a:t>三</a:t>
                      </a:r>
                      <a:r>
                        <a:rPr lang="en-US" sz="1600" kern="100" dirty="0">
                          <a:effectLst/>
                          <a:latin typeface="Times New Roman" panose="02020603050405020304" pitchFamily="18" charset="0"/>
                          <a:ea typeface="標楷體" panose="03000509000000000000" pitchFamily="65" charset="-120"/>
                        </a:rPr>
                        <a:t>)</a:t>
                      </a:r>
                      <a:endParaRPr lang="zh-TW" sz="1600" kern="100" dirty="0">
                        <a:effectLst/>
                        <a:latin typeface="Times New Roman" panose="02020603050405020304" pitchFamily="18" charset="0"/>
                        <a:ea typeface="新細明體" panose="02020500000000000000" pitchFamily="18" charset="-120"/>
                      </a:endParaRPr>
                    </a:p>
                  </a:txBody>
                  <a:tcPr marL="13335" marR="13335" marT="0" marB="0" anchor="ctr"/>
                </a:tc>
                <a:tc>
                  <a:txBody>
                    <a:bodyPr/>
                    <a:lstStyle/>
                    <a:p>
                      <a:pPr algn="ctr">
                        <a:spcAft>
                          <a:spcPts val="0"/>
                        </a:spcAft>
                      </a:pPr>
                      <a:r>
                        <a:rPr lang="zh-TW" sz="1600" kern="100" dirty="0">
                          <a:effectLst/>
                          <a:latin typeface="Times New Roman" panose="02020603050405020304" pitchFamily="18" charset="0"/>
                          <a:ea typeface="標楷體" panose="03000509000000000000" pitchFamily="65" charset="-120"/>
                        </a:rPr>
                        <a:t>石牌國中</a:t>
                      </a:r>
                      <a:endParaRPr lang="zh-TW" sz="1600" kern="100" dirty="0">
                        <a:effectLst/>
                        <a:latin typeface="Times New Roman" panose="02020603050405020304" pitchFamily="18" charset="0"/>
                        <a:ea typeface="新細明體" panose="02020500000000000000" pitchFamily="18" charset="-120"/>
                      </a:endParaRPr>
                    </a:p>
                    <a:p>
                      <a:pPr algn="ctr">
                        <a:spcAft>
                          <a:spcPts val="0"/>
                        </a:spcAft>
                      </a:pPr>
                      <a:r>
                        <a:rPr lang="zh-TW" sz="1600" kern="100" dirty="0">
                          <a:effectLst/>
                          <a:latin typeface="Times New Roman" panose="02020603050405020304" pitchFamily="18" charset="0"/>
                          <a:ea typeface="標楷體" panose="03000509000000000000" pitchFamily="65" charset="-120"/>
                        </a:rPr>
                        <a:t>活動</a:t>
                      </a:r>
                      <a:r>
                        <a:rPr lang="zh-TW" sz="1600" kern="100" dirty="0" smtClean="0">
                          <a:effectLst/>
                          <a:latin typeface="Times New Roman" panose="02020603050405020304" pitchFamily="18" charset="0"/>
                          <a:ea typeface="標楷體" panose="03000509000000000000" pitchFamily="65" charset="-120"/>
                        </a:rPr>
                        <a:t>中心</a:t>
                      </a:r>
                      <a:r>
                        <a:rPr lang="en-US" sz="1600" kern="100" dirty="0" smtClean="0">
                          <a:effectLst/>
                          <a:latin typeface="標楷體" panose="03000509000000000000" pitchFamily="65" charset="-120"/>
                          <a:ea typeface="新細明體" panose="02020500000000000000" pitchFamily="18" charset="-120"/>
                        </a:rPr>
                        <a:t>3</a:t>
                      </a:r>
                      <a:r>
                        <a:rPr lang="zh-TW" sz="1600" kern="100" dirty="0">
                          <a:effectLst/>
                          <a:latin typeface="Times New Roman" panose="02020603050405020304" pitchFamily="18" charset="0"/>
                          <a:ea typeface="標楷體" panose="03000509000000000000" pitchFamily="65" charset="-120"/>
                        </a:rPr>
                        <a:t>樓</a:t>
                      </a:r>
                      <a:endParaRPr lang="zh-TW" sz="1600" kern="100" dirty="0">
                        <a:effectLst/>
                        <a:latin typeface="Times New Roman" panose="02020603050405020304" pitchFamily="18" charset="0"/>
                        <a:ea typeface="新細明體" panose="02020500000000000000" pitchFamily="18" charset="-120"/>
                      </a:endParaRPr>
                    </a:p>
                  </a:txBody>
                  <a:tcPr marL="13335" marR="13335" marT="0" marB="0" anchor="ctr"/>
                </a:tc>
                <a:tc>
                  <a:txBody>
                    <a:bodyPr/>
                    <a:lstStyle/>
                    <a:p>
                      <a:pPr>
                        <a:lnSpc>
                          <a:spcPts val="1600"/>
                        </a:lnSpc>
                        <a:spcAft>
                          <a:spcPts val="0"/>
                        </a:spcAft>
                      </a:pPr>
                      <a:r>
                        <a:rPr lang="en-US" sz="1600" kern="100" dirty="0">
                          <a:solidFill>
                            <a:srgbClr val="000000"/>
                          </a:solidFill>
                          <a:effectLst/>
                          <a:latin typeface="標楷體" panose="03000509000000000000" pitchFamily="65" charset="-120"/>
                          <a:ea typeface="新細明體" panose="02020500000000000000" pitchFamily="18" charset="-120"/>
                        </a:rPr>
                        <a:t>9:00~16:00</a:t>
                      </a:r>
                      <a:endParaRPr lang="zh-TW" sz="1600" kern="100" dirty="0">
                        <a:effectLst/>
                        <a:latin typeface="Times New Roman" panose="02020603050405020304" pitchFamily="18" charset="0"/>
                        <a:ea typeface="新細明體" panose="02020500000000000000" pitchFamily="18" charset="-120"/>
                      </a:endParaRPr>
                    </a:p>
                  </a:txBody>
                  <a:tcPr marL="13335" marR="13335" marT="0" marB="0" anchor="ctr"/>
                </a:tc>
              </a:tr>
              <a:tr h="243840">
                <a:tc>
                  <a:txBody>
                    <a:bodyPr/>
                    <a:lstStyle/>
                    <a:p>
                      <a:pPr marL="0" lvl="0" indent="0" algn="ctr">
                        <a:lnSpc>
                          <a:spcPts val="2100"/>
                        </a:lnSpc>
                        <a:spcAft>
                          <a:spcPts val="0"/>
                        </a:spcAft>
                        <a:buFont typeface="+mj-lt"/>
                        <a:buNone/>
                        <a:tabLst>
                          <a:tab pos="304800" algn="l"/>
                        </a:tabLst>
                      </a:pPr>
                      <a:r>
                        <a:rPr lang="en-US" altLang="zh-TW" sz="1600" kern="100" dirty="0" smtClean="0">
                          <a:effectLst/>
                          <a:latin typeface="Times New Roman" panose="02020603050405020304" pitchFamily="18" charset="0"/>
                          <a:ea typeface="新細明體" panose="02020500000000000000" pitchFamily="18" charset="-120"/>
                        </a:rPr>
                        <a:t>21</a:t>
                      </a:r>
                      <a:endParaRPr lang="zh-TW" sz="1600" kern="100" dirty="0">
                        <a:effectLst/>
                        <a:latin typeface="Times New Roman" panose="02020603050405020304" pitchFamily="18" charset="0"/>
                        <a:ea typeface="新細明體" panose="02020500000000000000" pitchFamily="18" charset="-120"/>
                      </a:endParaRPr>
                    </a:p>
                  </a:txBody>
                  <a:tcPr marL="13335" marR="13335" marT="0" marB="0" anchor="ctr"/>
                </a:tc>
                <a:tc>
                  <a:txBody>
                    <a:bodyPr/>
                    <a:lstStyle/>
                    <a:p>
                      <a:pPr algn="just">
                        <a:lnSpc>
                          <a:spcPts val="1600"/>
                        </a:lnSpc>
                        <a:spcAft>
                          <a:spcPts val="0"/>
                        </a:spcAft>
                      </a:pPr>
                      <a:r>
                        <a:rPr lang="zh-TW" sz="1600" kern="100" dirty="0">
                          <a:effectLst/>
                          <a:latin typeface="Times New Roman" panose="02020603050405020304" pitchFamily="18" charset="0"/>
                          <a:ea typeface="標楷體" panose="03000509000000000000" pitchFamily="65" charset="-120"/>
                        </a:rPr>
                        <a:t>頒獎典禮</a:t>
                      </a:r>
                      <a:endParaRPr lang="zh-TW" sz="1600" kern="100" dirty="0">
                        <a:effectLst/>
                        <a:latin typeface="Times New Roman" panose="02020603050405020304" pitchFamily="18" charset="0"/>
                        <a:ea typeface="新細明體" panose="02020500000000000000" pitchFamily="18" charset="-120"/>
                      </a:endParaRPr>
                    </a:p>
                  </a:txBody>
                  <a:tcPr marL="13335" marR="13335" marT="0" marB="0" anchor="ctr"/>
                </a:tc>
                <a:tc>
                  <a:txBody>
                    <a:bodyPr/>
                    <a:lstStyle/>
                    <a:p>
                      <a:pPr algn="ctr">
                        <a:lnSpc>
                          <a:spcPts val="1600"/>
                        </a:lnSpc>
                        <a:spcAft>
                          <a:spcPts val="0"/>
                        </a:spcAft>
                      </a:pPr>
                      <a:r>
                        <a:rPr lang="en-US" sz="1600" kern="100" dirty="0">
                          <a:effectLst/>
                          <a:latin typeface="標楷體" panose="03000509000000000000" pitchFamily="65" charset="-120"/>
                          <a:ea typeface="新細明體" panose="02020500000000000000" pitchFamily="18" charset="-120"/>
                        </a:rPr>
                        <a:t>106.05.06(</a:t>
                      </a:r>
                      <a:r>
                        <a:rPr lang="zh-TW" sz="1600" kern="100" dirty="0">
                          <a:effectLst/>
                          <a:latin typeface="Times New Roman" panose="02020603050405020304" pitchFamily="18" charset="0"/>
                          <a:ea typeface="標楷體" panose="03000509000000000000" pitchFamily="65" charset="-120"/>
                        </a:rPr>
                        <a:t>六</a:t>
                      </a:r>
                      <a:r>
                        <a:rPr lang="en-US" sz="1600" kern="100" dirty="0">
                          <a:effectLst/>
                          <a:latin typeface="Times New Roman" panose="02020603050405020304" pitchFamily="18" charset="0"/>
                          <a:ea typeface="標楷體" panose="03000509000000000000" pitchFamily="65" charset="-120"/>
                        </a:rPr>
                        <a:t>)</a:t>
                      </a:r>
                      <a:endParaRPr lang="zh-TW" sz="1600" kern="100" dirty="0">
                        <a:effectLst/>
                        <a:latin typeface="Times New Roman" panose="02020603050405020304" pitchFamily="18" charset="0"/>
                        <a:ea typeface="新細明體" panose="02020500000000000000" pitchFamily="18" charset="-120"/>
                      </a:endParaRPr>
                    </a:p>
                  </a:txBody>
                  <a:tcPr marL="13335" marR="13335" marT="0" marB="0" anchor="ctr"/>
                </a:tc>
                <a:tc>
                  <a:txBody>
                    <a:bodyPr/>
                    <a:lstStyle/>
                    <a:p>
                      <a:pPr algn="ctr">
                        <a:spcAft>
                          <a:spcPts val="0"/>
                        </a:spcAft>
                      </a:pPr>
                      <a:r>
                        <a:rPr lang="zh-TW" sz="1600" kern="100" dirty="0">
                          <a:effectLst/>
                          <a:latin typeface="Times New Roman" panose="02020603050405020304" pitchFamily="18" charset="0"/>
                          <a:ea typeface="標楷體" panose="03000509000000000000" pitchFamily="65" charset="-120"/>
                        </a:rPr>
                        <a:t>石牌國中</a:t>
                      </a:r>
                      <a:endParaRPr lang="zh-TW" sz="1600" kern="100" dirty="0">
                        <a:effectLst/>
                        <a:latin typeface="Times New Roman" panose="02020603050405020304" pitchFamily="18" charset="0"/>
                        <a:ea typeface="新細明體" panose="02020500000000000000" pitchFamily="18" charset="-120"/>
                      </a:endParaRPr>
                    </a:p>
                    <a:p>
                      <a:pPr algn="ctr">
                        <a:spcAft>
                          <a:spcPts val="0"/>
                        </a:spcAft>
                      </a:pPr>
                      <a:r>
                        <a:rPr lang="zh-TW" sz="1600" kern="100" dirty="0">
                          <a:effectLst/>
                          <a:latin typeface="Times New Roman" panose="02020603050405020304" pitchFamily="18" charset="0"/>
                          <a:ea typeface="標楷體" panose="03000509000000000000" pitchFamily="65" charset="-120"/>
                        </a:rPr>
                        <a:t>活動</a:t>
                      </a:r>
                      <a:r>
                        <a:rPr lang="zh-TW" sz="1600" kern="100" dirty="0" smtClean="0">
                          <a:effectLst/>
                          <a:latin typeface="Times New Roman" panose="02020603050405020304" pitchFamily="18" charset="0"/>
                          <a:ea typeface="標楷體" panose="03000509000000000000" pitchFamily="65" charset="-120"/>
                        </a:rPr>
                        <a:t>中心</a:t>
                      </a:r>
                      <a:r>
                        <a:rPr lang="en-US" sz="1600" kern="100" dirty="0" smtClean="0">
                          <a:effectLst/>
                          <a:latin typeface="標楷體" panose="03000509000000000000" pitchFamily="65" charset="-120"/>
                          <a:ea typeface="新細明體" panose="02020500000000000000" pitchFamily="18" charset="-120"/>
                        </a:rPr>
                        <a:t>3</a:t>
                      </a:r>
                      <a:r>
                        <a:rPr lang="zh-TW" sz="1600" kern="100" dirty="0">
                          <a:effectLst/>
                          <a:latin typeface="Times New Roman" panose="02020603050405020304" pitchFamily="18" charset="0"/>
                          <a:ea typeface="標楷體" panose="03000509000000000000" pitchFamily="65" charset="-120"/>
                        </a:rPr>
                        <a:t>樓</a:t>
                      </a:r>
                      <a:endParaRPr lang="zh-TW" sz="1600" kern="100" dirty="0">
                        <a:effectLst/>
                        <a:latin typeface="Times New Roman" panose="02020603050405020304" pitchFamily="18" charset="0"/>
                        <a:ea typeface="新細明體" panose="02020500000000000000" pitchFamily="18" charset="-120"/>
                      </a:endParaRPr>
                    </a:p>
                  </a:txBody>
                  <a:tcPr marL="13335" marR="13335" marT="0" marB="0" anchor="ctr"/>
                </a:tc>
                <a:tc>
                  <a:txBody>
                    <a:bodyPr/>
                    <a:lstStyle/>
                    <a:p>
                      <a:pPr>
                        <a:lnSpc>
                          <a:spcPts val="1600"/>
                        </a:lnSpc>
                        <a:spcAft>
                          <a:spcPts val="0"/>
                        </a:spcAft>
                      </a:pPr>
                      <a:r>
                        <a:rPr lang="en-US" sz="1600" kern="100" dirty="0">
                          <a:effectLst/>
                          <a:latin typeface="標楷體" panose="03000509000000000000" pitchFamily="65" charset="-120"/>
                          <a:ea typeface="新細明體" panose="02020500000000000000" pitchFamily="18" charset="-120"/>
                        </a:rPr>
                        <a:t>9:00~12:00</a:t>
                      </a:r>
                      <a:endParaRPr lang="zh-TW" sz="1600" kern="100" dirty="0">
                        <a:effectLst/>
                        <a:latin typeface="Times New Roman" panose="02020603050405020304" pitchFamily="18" charset="0"/>
                        <a:ea typeface="新細明體" panose="02020500000000000000" pitchFamily="18" charset="-120"/>
                      </a:endParaRPr>
                    </a:p>
                  </a:txBody>
                  <a:tcPr marL="13335" marR="13335" marT="0" marB="0" anchor="ctr"/>
                </a:tc>
              </a:tr>
            </a:tbl>
          </a:graphicData>
        </a:graphic>
      </p:graphicFrame>
    </p:spTree>
    <p:extLst>
      <p:ext uri="{BB962C8B-B14F-4D97-AF65-F5344CB8AC3E}">
        <p14:creationId xmlns:p14="http://schemas.microsoft.com/office/powerpoint/2010/main" val="109874050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76768"/>
            <a:ext cx="8229600" cy="1143000"/>
          </a:xfrm>
        </p:spPr>
        <p:txBody>
          <a:bodyPr>
            <a:normAutofit/>
          </a:bodyPr>
          <a:lstStyle/>
          <a:p>
            <a:r>
              <a:rPr lang="zh-TW" altLang="en-US" sz="4400" dirty="0"/>
              <a:t>拾貳、注意事項（</a:t>
            </a:r>
            <a:r>
              <a:rPr lang="en-US" altLang="zh-TW" sz="4400" dirty="0" smtClean="0"/>
              <a:t>P.15-17</a:t>
            </a:r>
            <a:r>
              <a:rPr lang="zh-TW" altLang="en-US" sz="4400" dirty="0" smtClean="0"/>
              <a:t>）</a:t>
            </a:r>
            <a:endParaRPr lang="zh-TW" altLang="en-US" sz="4400" dirty="0"/>
          </a:p>
        </p:txBody>
      </p:sp>
      <p:sp>
        <p:nvSpPr>
          <p:cNvPr id="3" name="內容版面配置區 2"/>
          <p:cNvSpPr>
            <a:spLocks noGrp="1"/>
          </p:cNvSpPr>
          <p:nvPr>
            <p:ph idx="1"/>
          </p:nvPr>
        </p:nvSpPr>
        <p:spPr>
          <a:xfrm>
            <a:off x="457200" y="1488558"/>
            <a:ext cx="8229600" cy="4836042"/>
          </a:xfrm>
        </p:spPr>
        <p:txBody>
          <a:bodyPr>
            <a:normAutofit fontScale="92500"/>
          </a:bodyPr>
          <a:lstStyle/>
          <a:p>
            <a:pPr marL="0" indent="0">
              <a:buNone/>
            </a:pPr>
            <a:r>
              <a:rPr lang="zh-TW" altLang="en-US" dirty="0">
                <a:latin typeface="+mj-ea"/>
                <a:ea typeface="+mj-ea"/>
              </a:rPr>
              <a:t>五、參展作品之指導教師應為現職任教於公私立中小學校之</a:t>
            </a:r>
            <a:r>
              <a:rPr lang="zh-TW" altLang="en-US" b="1" dirty="0">
                <a:solidFill>
                  <a:srgbClr val="FF0000"/>
                </a:solidFill>
                <a:latin typeface="+mj-ea"/>
                <a:ea typeface="+mj-ea"/>
              </a:rPr>
              <a:t>合格教師</a:t>
            </a:r>
            <a:r>
              <a:rPr lang="zh-TW" altLang="en-US" dirty="0">
                <a:latin typeface="+mj-ea"/>
                <a:ea typeface="+mj-ea"/>
              </a:rPr>
              <a:t>或經</a:t>
            </a:r>
            <a:r>
              <a:rPr lang="zh-TW" altLang="en-US" b="1" dirty="0">
                <a:solidFill>
                  <a:srgbClr val="FF0000"/>
                </a:solidFill>
                <a:latin typeface="+mj-ea"/>
                <a:ea typeface="+mj-ea"/>
              </a:rPr>
              <a:t>合法任用之兼任代課</a:t>
            </a:r>
            <a:r>
              <a:rPr lang="zh-TW" altLang="en-US" dirty="0">
                <a:latin typeface="+mj-ea"/>
                <a:ea typeface="+mj-ea"/>
              </a:rPr>
              <a:t>及</a:t>
            </a:r>
            <a:r>
              <a:rPr lang="zh-TW" altLang="en-US" b="1" dirty="0">
                <a:solidFill>
                  <a:srgbClr val="FF0000"/>
                </a:solidFill>
                <a:latin typeface="+mj-ea"/>
                <a:ea typeface="+mj-ea"/>
              </a:rPr>
              <a:t>代理教師</a:t>
            </a:r>
            <a:r>
              <a:rPr lang="zh-TW" altLang="en-US" dirty="0">
                <a:latin typeface="+mj-ea"/>
                <a:ea typeface="+mj-ea"/>
              </a:rPr>
              <a:t>或</a:t>
            </a:r>
            <a:r>
              <a:rPr lang="zh-TW" altLang="en-US" b="1" dirty="0">
                <a:solidFill>
                  <a:srgbClr val="FF0000"/>
                </a:solidFill>
                <a:latin typeface="+mj-ea"/>
                <a:ea typeface="+mj-ea"/>
              </a:rPr>
              <a:t>實習教師（唯不得列為第一指導教師）</a:t>
            </a:r>
            <a:r>
              <a:rPr lang="zh-TW" altLang="en-US" dirty="0">
                <a:latin typeface="+mj-ea"/>
                <a:ea typeface="+mj-ea"/>
              </a:rPr>
              <a:t>，</a:t>
            </a:r>
            <a:r>
              <a:rPr lang="zh-TW" altLang="en-US" b="1" dirty="0">
                <a:solidFill>
                  <a:srgbClr val="FF0000"/>
                </a:solidFill>
                <a:latin typeface="+mj-ea"/>
                <a:ea typeface="+mj-ea"/>
              </a:rPr>
              <a:t>已退休教師不得擔任參展作品指導教師（當年度退休教師不在此限）</a:t>
            </a:r>
            <a:r>
              <a:rPr lang="zh-TW" altLang="en-US" dirty="0">
                <a:latin typeface="+mj-ea"/>
                <a:ea typeface="+mj-ea"/>
              </a:rPr>
              <a:t>。</a:t>
            </a:r>
          </a:p>
          <a:p>
            <a:pPr marL="0" indent="0">
              <a:buNone/>
            </a:pPr>
            <a:r>
              <a:rPr lang="zh-TW" altLang="en-US" dirty="0">
                <a:latin typeface="+mj-ea"/>
                <a:ea typeface="+mj-ea"/>
              </a:rPr>
              <a:t>六、</a:t>
            </a:r>
            <a:r>
              <a:rPr lang="zh-TW" altLang="en-US" b="1" dirty="0">
                <a:solidFill>
                  <a:srgbClr val="7030A0"/>
                </a:solidFill>
                <a:latin typeface="+mj-ea"/>
                <a:ea typeface="+mj-ea"/>
              </a:rPr>
              <a:t>每件作品列名之指導教師不得超過</a:t>
            </a:r>
            <a:r>
              <a:rPr lang="en-US" altLang="zh-TW" b="1" dirty="0">
                <a:solidFill>
                  <a:srgbClr val="7030A0"/>
                </a:solidFill>
                <a:latin typeface="+mj-ea"/>
                <a:ea typeface="+mj-ea"/>
              </a:rPr>
              <a:t>2</a:t>
            </a:r>
            <a:r>
              <a:rPr lang="zh-TW" altLang="en-US" b="1" dirty="0">
                <a:solidFill>
                  <a:srgbClr val="7030A0"/>
                </a:solidFill>
                <a:latin typeface="+mj-ea"/>
                <a:ea typeface="+mj-ea"/>
              </a:rPr>
              <a:t>人</a:t>
            </a:r>
            <a:r>
              <a:rPr lang="zh-TW" altLang="en-US" dirty="0">
                <a:solidFill>
                  <a:srgbClr val="7030A0"/>
                </a:solidFill>
                <a:latin typeface="+mj-ea"/>
                <a:ea typeface="+mj-ea"/>
              </a:rPr>
              <a:t>，</a:t>
            </a:r>
            <a:r>
              <a:rPr lang="zh-TW" altLang="en-US" b="1" dirty="0">
                <a:solidFill>
                  <a:srgbClr val="7030A0"/>
                </a:solidFill>
                <a:latin typeface="+mj-ea"/>
                <a:ea typeface="+mj-ea"/>
              </a:rPr>
              <a:t>第一指導教師以由第一作者同校教師擔任為限</a:t>
            </a:r>
            <a:r>
              <a:rPr lang="zh-TW" altLang="en-US" dirty="0">
                <a:latin typeface="+mj-ea"/>
                <a:ea typeface="+mj-ea"/>
              </a:rPr>
              <a:t>。教師</a:t>
            </a:r>
            <a:r>
              <a:rPr lang="zh-TW" altLang="en-US" b="1" dirty="0">
                <a:solidFill>
                  <a:srgbClr val="7030A0"/>
                </a:solidFill>
                <a:latin typeface="+mj-ea"/>
                <a:ea typeface="+mj-ea"/>
              </a:rPr>
              <a:t>可跨縣市或跨校</a:t>
            </a:r>
            <a:r>
              <a:rPr lang="zh-TW" altLang="en-US" dirty="0">
                <a:latin typeface="+mj-ea"/>
                <a:ea typeface="+mj-ea"/>
              </a:rPr>
              <a:t>擔任參展作品指導老師，但須</a:t>
            </a:r>
            <a:r>
              <a:rPr lang="zh-TW" altLang="en-US" b="1" dirty="0">
                <a:solidFill>
                  <a:srgbClr val="7030A0"/>
                </a:solidFill>
                <a:latin typeface="+mj-ea"/>
                <a:ea typeface="+mj-ea"/>
              </a:rPr>
              <a:t>取得原服務學校之許可</a:t>
            </a:r>
            <a:r>
              <a:rPr lang="zh-TW" altLang="en-US" dirty="0">
                <a:latin typeface="+mj-ea"/>
                <a:ea typeface="+mj-ea"/>
              </a:rPr>
              <a:t>（填具原服務學校同意書；如</a:t>
            </a:r>
            <a:r>
              <a:rPr lang="zh-TW" altLang="en-US" b="1" dirty="0">
                <a:solidFill>
                  <a:srgbClr val="7030A0"/>
                </a:solidFill>
                <a:latin typeface="+mj-ea"/>
                <a:ea typeface="+mj-ea"/>
              </a:rPr>
              <a:t>附件十六</a:t>
            </a:r>
            <a:r>
              <a:rPr lang="zh-TW" altLang="en-US" dirty="0">
                <a:latin typeface="+mj-ea"/>
                <a:ea typeface="+mj-ea"/>
              </a:rPr>
              <a:t>）。無指導之事實者，不得列入；僅提供器材、設備或行政支援均不得視同指導工作。</a:t>
            </a:r>
          </a:p>
          <a:p>
            <a:pPr marL="0" indent="0">
              <a:buNone/>
            </a:pPr>
            <a:r>
              <a:rPr lang="zh-TW" altLang="en-US" dirty="0">
                <a:latin typeface="+mj-ea"/>
                <a:ea typeface="+mj-ea"/>
              </a:rPr>
              <a:t>九、學校</a:t>
            </a:r>
            <a:r>
              <a:rPr lang="zh-TW" altLang="en-US" b="1" dirty="0">
                <a:solidFill>
                  <a:srgbClr val="FF0000"/>
                </a:solidFill>
                <a:latin typeface="+mj-ea"/>
                <a:ea typeface="+mj-ea"/>
              </a:rPr>
              <a:t>團體獎成績相同</a:t>
            </a:r>
            <a:r>
              <a:rPr lang="zh-TW" altLang="en-US" dirty="0">
                <a:latin typeface="+mj-ea"/>
                <a:ea typeface="+mj-ea"/>
              </a:rPr>
              <a:t>之學校，以審查</a:t>
            </a:r>
            <a:r>
              <a:rPr lang="zh-TW" altLang="en-US" b="1" dirty="0">
                <a:solidFill>
                  <a:srgbClr val="FF0000"/>
                </a:solidFill>
                <a:latin typeface="+mj-ea"/>
                <a:ea typeface="+mj-ea"/>
              </a:rPr>
              <a:t>入選件數最高者為優先錄取</a:t>
            </a:r>
            <a:r>
              <a:rPr lang="zh-TW" altLang="en-US" dirty="0">
                <a:latin typeface="+mj-ea"/>
                <a:ea typeface="+mj-ea"/>
              </a:rPr>
              <a:t>；如上述條件相等者，以</a:t>
            </a:r>
            <a:r>
              <a:rPr lang="zh-TW" altLang="en-US" b="1" dirty="0">
                <a:solidFill>
                  <a:srgbClr val="FF0000"/>
                </a:solidFill>
                <a:latin typeface="+mj-ea"/>
                <a:ea typeface="+mj-ea"/>
              </a:rPr>
              <a:t>班級數少者優先錄取</a:t>
            </a:r>
            <a:r>
              <a:rPr lang="zh-TW" altLang="en-US" dirty="0">
                <a:latin typeface="+mj-ea"/>
                <a:ea typeface="+mj-ea"/>
              </a:rPr>
              <a:t>；如上述</a:t>
            </a:r>
            <a:r>
              <a:rPr lang="zh-TW" altLang="en-US" b="1" dirty="0">
                <a:solidFill>
                  <a:srgbClr val="FF0000"/>
                </a:solidFill>
                <a:latin typeface="+mj-ea"/>
                <a:ea typeface="+mj-ea"/>
              </a:rPr>
              <a:t>兩條件均相同者，則皆增額錄取之</a:t>
            </a:r>
            <a:r>
              <a:rPr lang="zh-TW" altLang="en-US" dirty="0">
                <a:latin typeface="+mj-ea"/>
                <a:ea typeface="+mj-ea"/>
              </a:rPr>
              <a:t>。</a:t>
            </a:r>
          </a:p>
        </p:txBody>
      </p:sp>
    </p:spTree>
    <p:extLst>
      <p:ext uri="{BB962C8B-B14F-4D97-AF65-F5344CB8AC3E}">
        <p14:creationId xmlns:p14="http://schemas.microsoft.com/office/powerpoint/2010/main" val="12417722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46567" y="363846"/>
            <a:ext cx="8229600" cy="1143000"/>
          </a:xfrm>
        </p:spPr>
        <p:txBody>
          <a:bodyPr>
            <a:normAutofit/>
          </a:bodyPr>
          <a:lstStyle/>
          <a:p>
            <a:r>
              <a:rPr lang="zh-TW" altLang="en-US" sz="4400" dirty="0"/>
              <a:t>拾貳、注意事項（</a:t>
            </a:r>
            <a:r>
              <a:rPr lang="en-US" altLang="zh-TW" sz="4400" dirty="0"/>
              <a:t>P.15-17</a:t>
            </a:r>
            <a:r>
              <a:rPr lang="zh-TW" altLang="en-US" sz="4400" dirty="0"/>
              <a:t>）</a:t>
            </a:r>
          </a:p>
        </p:txBody>
      </p:sp>
      <p:sp>
        <p:nvSpPr>
          <p:cNvPr id="3" name="內容版面配置區 2"/>
          <p:cNvSpPr>
            <a:spLocks noGrp="1"/>
          </p:cNvSpPr>
          <p:nvPr>
            <p:ph idx="1"/>
          </p:nvPr>
        </p:nvSpPr>
        <p:spPr/>
        <p:txBody>
          <a:bodyPr>
            <a:normAutofit fontScale="92500" lnSpcReduction="10000"/>
          </a:bodyPr>
          <a:lstStyle/>
          <a:p>
            <a:pPr marL="0" indent="0">
              <a:buNone/>
            </a:pPr>
            <a:r>
              <a:rPr lang="zh-TW" altLang="en-US" dirty="0">
                <a:latin typeface="+mj-ea"/>
                <a:ea typeface="+mj-ea"/>
              </a:rPr>
              <a:t>十五、參展作品</a:t>
            </a:r>
            <a:r>
              <a:rPr lang="zh-TW" altLang="en-US" b="1" dirty="0">
                <a:solidFill>
                  <a:srgbClr val="FF0000"/>
                </a:solidFill>
                <a:latin typeface="+mj-ea"/>
                <a:ea typeface="+mj-ea"/>
              </a:rPr>
              <a:t>已參加全國性科學展覽競賽並獲獎者</a:t>
            </a:r>
            <a:r>
              <a:rPr lang="en-US" altLang="zh-TW" b="1" dirty="0">
                <a:solidFill>
                  <a:srgbClr val="FF0000"/>
                </a:solidFill>
                <a:latin typeface="+mj-ea"/>
                <a:ea typeface="+mj-ea"/>
              </a:rPr>
              <a:t>(</a:t>
            </a:r>
            <a:r>
              <a:rPr lang="zh-TW" altLang="en-US" b="1" dirty="0">
                <a:solidFill>
                  <a:srgbClr val="FF0000"/>
                </a:solidFill>
                <a:latin typeface="+mj-ea"/>
                <a:ea typeface="+mj-ea"/>
              </a:rPr>
              <a:t>包含佳作</a:t>
            </a:r>
            <a:r>
              <a:rPr lang="en-US" altLang="zh-TW" b="1" dirty="0">
                <a:solidFill>
                  <a:srgbClr val="FF0000"/>
                </a:solidFill>
                <a:latin typeface="+mj-ea"/>
                <a:ea typeface="+mj-ea"/>
              </a:rPr>
              <a:t>)</a:t>
            </a:r>
            <a:r>
              <a:rPr lang="zh-TW" altLang="en-US" dirty="0">
                <a:latin typeface="+mj-ea"/>
                <a:ea typeface="+mj-ea"/>
              </a:rPr>
              <a:t>，</a:t>
            </a:r>
            <a:r>
              <a:rPr lang="zh-TW" altLang="en-US" b="1" dirty="0">
                <a:solidFill>
                  <a:srgbClr val="FF0000"/>
                </a:solidFill>
                <a:latin typeface="+mj-ea"/>
                <a:ea typeface="+mj-ea"/>
              </a:rPr>
              <a:t>不得再參加</a:t>
            </a:r>
            <a:r>
              <a:rPr lang="zh-TW" altLang="en-US" dirty="0">
                <a:latin typeface="+mj-ea"/>
                <a:ea typeface="+mj-ea"/>
              </a:rPr>
              <a:t>臺北市中小學科學展覽會，以符合不斷研究、創新、精進之科學精神。</a:t>
            </a:r>
          </a:p>
          <a:p>
            <a:pPr marL="0" indent="0">
              <a:buNone/>
            </a:pPr>
            <a:r>
              <a:rPr lang="zh-TW" altLang="en-US" dirty="0">
                <a:latin typeface="+mj-ea"/>
                <a:ea typeface="+mj-ea"/>
              </a:rPr>
              <a:t>十六、參展作品</a:t>
            </a:r>
            <a:r>
              <a:rPr lang="zh-TW" altLang="en-US" b="1" dirty="0">
                <a:solidFill>
                  <a:srgbClr val="7030A0"/>
                </a:solidFill>
                <a:latin typeface="+mj-ea"/>
                <a:ea typeface="+mj-ea"/>
              </a:rPr>
              <a:t>曾經參加國內外科學性競賽者，再次以同一主題或相近內容參展</a:t>
            </a:r>
            <a:r>
              <a:rPr lang="zh-TW" altLang="en-US" dirty="0">
                <a:latin typeface="+mj-ea"/>
                <a:ea typeface="+mj-ea"/>
              </a:rPr>
              <a:t>，需有</a:t>
            </a:r>
            <a:r>
              <a:rPr lang="zh-TW" altLang="en-US" b="1" dirty="0">
                <a:solidFill>
                  <a:srgbClr val="7030A0"/>
                </a:solidFill>
                <a:latin typeface="+mj-ea"/>
                <a:ea typeface="+mj-ea"/>
              </a:rPr>
              <a:t>新增研究成果，並填報延續性研究作品說明書</a:t>
            </a:r>
            <a:r>
              <a:rPr lang="zh-TW" altLang="en-US" dirty="0">
                <a:latin typeface="+mj-ea"/>
                <a:ea typeface="+mj-ea"/>
              </a:rPr>
              <a:t>（如</a:t>
            </a:r>
            <a:r>
              <a:rPr lang="zh-TW" altLang="en-US" b="1" dirty="0">
                <a:solidFill>
                  <a:srgbClr val="7030A0"/>
                </a:solidFill>
                <a:latin typeface="+mj-ea"/>
                <a:ea typeface="+mj-ea"/>
              </a:rPr>
              <a:t>附件七</a:t>
            </a:r>
            <a:r>
              <a:rPr lang="zh-TW" altLang="en-US" dirty="0">
                <a:latin typeface="+mj-ea"/>
                <a:ea typeface="+mj-ea"/>
              </a:rPr>
              <a:t>），且</a:t>
            </a:r>
            <a:r>
              <a:rPr lang="zh-TW" altLang="en-US" b="1" dirty="0">
                <a:solidFill>
                  <a:srgbClr val="7030A0"/>
                </a:solidFill>
                <a:latin typeface="+mj-ea"/>
                <a:ea typeface="+mj-ea"/>
              </a:rPr>
              <a:t>附上前次參展作品說明書及海報</a:t>
            </a:r>
            <a:r>
              <a:rPr lang="zh-TW" altLang="en-US" dirty="0">
                <a:latin typeface="+mj-ea"/>
                <a:ea typeface="+mj-ea"/>
              </a:rPr>
              <a:t>；其未依規定填報延續性研究作品說明書者，一經發現即撤銷當年參展資格。</a:t>
            </a:r>
          </a:p>
          <a:p>
            <a:pPr marL="0" indent="0">
              <a:buNone/>
            </a:pPr>
            <a:r>
              <a:rPr lang="zh-TW" altLang="en-US" dirty="0">
                <a:latin typeface="+mj-ea"/>
                <a:ea typeface="+mj-ea"/>
              </a:rPr>
              <a:t>二十一、展覽期間，</a:t>
            </a:r>
            <a:r>
              <a:rPr lang="zh-TW" altLang="en-US" b="1" dirty="0">
                <a:solidFill>
                  <a:srgbClr val="FF0000"/>
                </a:solidFill>
                <a:latin typeface="+mj-ea"/>
                <a:ea typeface="+mj-ea"/>
              </a:rPr>
              <a:t>作品說明板不得隨意取回或移動</a:t>
            </a:r>
            <a:r>
              <a:rPr lang="zh-TW" altLang="en-US" dirty="0">
                <a:latin typeface="+mj-ea"/>
                <a:ea typeface="+mj-ea"/>
              </a:rPr>
              <a:t>，如有</a:t>
            </a:r>
            <a:r>
              <a:rPr lang="zh-TW" altLang="en-US" b="1" dirty="0">
                <a:solidFill>
                  <a:srgbClr val="FF0000"/>
                </a:solidFill>
                <a:latin typeface="+mj-ea"/>
                <a:ea typeface="+mj-ea"/>
              </a:rPr>
              <a:t>貴重展出物品，得洽承辦</a:t>
            </a:r>
            <a:r>
              <a:rPr lang="zh-TW" altLang="en-US" b="1" dirty="0" smtClean="0">
                <a:solidFill>
                  <a:srgbClr val="FF0000"/>
                </a:solidFill>
                <a:latin typeface="+mj-ea"/>
                <a:ea typeface="+mj-ea"/>
              </a:rPr>
              <a:t>學 </a:t>
            </a:r>
            <a:r>
              <a:rPr lang="zh-TW" altLang="en-US" b="1" dirty="0">
                <a:solidFill>
                  <a:srgbClr val="FF0000"/>
                </a:solidFill>
                <a:latin typeface="+mj-ea"/>
                <a:ea typeface="+mj-ea"/>
              </a:rPr>
              <a:t>校後攜回或派人照料</a:t>
            </a:r>
            <a:r>
              <a:rPr lang="zh-TW" altLang="en-US" dirty="0">
                <a:latin typeface="+mj-ea"/>
                <a:ea typeface="+mj-ea"/>
              </a:rPr>
              <a:t>，大會不負保管責任。展覽結束後，所有作品由送展單位 </a:t>
            </a:r>
            <a:r>
              <a:rPr lang="zh-TW" altLang="en-US" dirty="0" smtClean="0">
                <a:latin typeface="+mj-ea"/>
                <a:ea typeface="+mj-ea"/>
              </a:rPr>
              <a:t>於</a:t>
            </a:r>
            <a:r>
              <a:rPr lang="zh-TW" altLang="en-US" dirty="0">
                <a:latin typeface="+mj-ea"/>
                <a:ea typeface="+mj-ea"/>
              </a:rPr>
              <a:t>規定時間內，自行派員拆卸領回，逾期大會不負保管之責。</a:t>
            </a:r>
          </a:p>
        </p:txBody>
      </p:sp>
    </p:spTree>
    <p:extLst>
      <p:ext uri="{BB962C8B-B14F-4D97-AF65-F5344CB8AC3E}">
        <p14:creationId xmlns:p14="http://schemas.microsoft.com/office/powerpoint/2010/main" val="23581117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拾貳、注意事項（</a:t>
            </a:r>
            <a:r>
              <a:rPr lang="en-US" altLang="zh-TW" dirty="0"/>
              <a:t>P.15-17</a:t>
            </a:r>
            <a:r>
              <a:rPr lang="zh-TW" altLang="en-US" dirty="0"/>
              <a:t>）</a:t>
            </a:r>
          </a:p>
        </p:txBody>
      </p:sp>
      <p:sp>
        <p:nvSpPr>
          <p:cNvPr id="3" name="內容版面配置區 2"/>
          <p:cNvSpPr>
            <a:spLocks noGrp="1"/>
          </p:cNvSpPr>
          <p:nvPr>
            <p:ph idx="1"/>
          </p:nvPr>
        </p:nvSpPr>
        <p:spPr/>
        <p:txBody>
          <a:bodyPr>
            <a:normAutofit fontScale="92500" lnSpcReduction="20000"/>
          </a:bodyPr>
          <a:lstStyle/>
          <a:p>
            <a:pPr marL="0" indent="0">
              <a:buNone/>
            </a:pPr>
            <a:r>
              <a:rPr lang="zh-TW" altLang="en-US" dirty="0">
                <a:latin typeface="+mj-ea"/>
                <a:ea typeface="+mj-ea"/>
              </a:rPr>
              <a:t>二十二、學生參與科展作品研製，</a:t>
            </a:r>
            <a:r>
              <a:rPr lang="zh-TW" altLang="en-US" b="1" dirty="0">
                <a:solidFill>
                  <a:srgbClr val="FF0000"/>
                </a:solidFill>
                <a:latin typeface="+mj-ea"/>
                <a:ea typeface="+mj-ea"/>
              </a:rPr>
              <a:t>可同學層跨校</a:t>
            </a:r>
            <a:r>
              <a:rPr lang="zh-TW" altLang="en-US" dirty="0">
                <a:latin typeface="+mj-ea"/>
                <a:ea typeface="+mj-ea"/>
              </a:rPr>
              <a:t>組成研究團隊，但</a:t>
            </a:r>
            <a:r>
              <a:rPr lang="zh-TW" altLang="en-US" b="1" dirty="0">
                <a:solidFill>
                  <a:srgbClr val="FF0000"/>
                </a:solidFill>
                <a:latin typeface="+mj-ea"/>
                <a:ea typeface="+mj-ea"/>
              </a:rPr>
              <a:t>不得跨縣（市）及跨組參展</a:t>
            </a:r>
            <a:r>
              <a:rPr lang="zh-TW" altLang="en-US" dirty="0">
                <a:latin typeface="+mj-ea"/>
                <a:ea typeface="+mj-ea"/>
              </a:rPr>
              <a:t>。每位學生限</a:t>
            </a:r>
            <a:r>
              <a:rPr lang="zh-TW" altLang="en-US" b="1" dirty="0">
                <a:solidFill>
                  <a:srgbClr val="FF0000"/>
                </a:solidFill>
                <a:latin typeface="+mj-ea"/>
                <a:ea typeface="+mj-ea"/>
              </a:rPr>
              <a:t>報名乙件</a:t>
            </a:r>
            <a:r>
              <a:rPr lang="zh-TW" altLang="en-US" dirty="0">
                <a:latin typeface="+mj-ea"/>
                <a:ea typeface="+mj-ea"/>
              </a:rPr>
              <a:t>作品參展；得獎作品若為學生跨校合作完成，</a:t>
            </a:r>
            <a:r>
              <a:rPr lang="zh-TW" altLang="en-US" b="1" dirty="0">
                <a:solidFill>
                  <a:srgbClr val="FF0000"/>
                </a:solidFill>
                <a:latin typeface="+mj-ea"/>
                <a:ea typeface="+mj-ea"/>
              </a:rPr>
              <a:t>積分列入第一作者就讀學校計算</a:t>
            </a:r>
            <a:r>
              <a:rPr lang="zh-TW" altLang="en-US" dirty="0">
                <a:latin typeface="+mj-ea"/>
                <a:ea typeface="+mj-ea"/>
              </a:rPr>
              <a:t>，需提出跨校組成隊伍同意切結書（如</a:t>
            </a:r>
            <a:r>
              <a:rPr lang="zh-TW" altLang="en-US" b="1" dirty="0">
                <a:solidFill>
                  <a:srgbClr val="7030A0"/>
                </a:solidFill>
                <a:latin typeface="+mj-ea"/>
                <a:ea typeface="+mj-ea"/>
              </a:rPr>
              <a:t>附件十七</a:t>
            </a:r>
            <a:r>
              <a:rPr lang="zh-TW" altLang="en-US" dirty="0">
                <a:latin typeface="+mj-ea"/>
                <a:ea typeface="+mj-ea"/>
              </a:rPr>
              <a:t>），一併於作品送展表一同繳交。</a:t>
            </a:r>
          </a:p>
          <a:p>
            <a:pPr marL="0" indent="0">
              <a:buNone/>
            </a:pPr>
            <a:r>
              <a:rPr lang="zh-TW" altLang="en-US" dirty="0">
                <a:latin typeface="+mj-ea"/>
                <a:ea typeface="+mj-ea"/>
              </a:rPr>
              <a:t>二十三、凡獲</a:t>
            </a:r>
            <a:r>
              <a:rPr lang="zh-TW" altLang="en-US" b="1" dirty="0">
                <a:solidFill>
                  <a:srgbClr val="FF0000"/>
                </a:solidFill>
                <a:latin typeface="+mj-ea"/>
                <a:ea typeface="+mj-ea"/>
              </a:rPr>
              <a:t>特優</a:t>
            </a:r>
            <a:r>
              <a:rPr lang="zh-TW" altLang="en-US" dirty="0">
                <a:latin typeface="+mj-ea"/>
                <a:ea typeface="+mj-ea"/>
              </a:rPr>
              <a:t>之作品，臺北市政府教育局得將其作品摘錄彙編成專輯或光碟，以任何方式供教學使用，作者不得提出異議或求償。</a:t>
            </a:r>
          </a:p>
          <a:p>
            <a:pPr marL="0" indent="0">
              <a:buNone/>
            </a:pPr>
            <a:r>
              <a:rPr lang="zh-TW" altLang="en-US" dirty="0">
                <a:latin typeface="+mj-ea"/>
                <a:ea typeface="+mj-ea"/>
              </a:rPr>
              <a:t>二十四、凡獲薦送全國科學展覽之優勝作品，</a:t>
            </a:r>
            <a:r>
              <a:rPr lang="zh-TW" altLang="en-US" b="1" dirty="0">
                <a:solidFill>
                  <a:srgbClr val="7030A0"/>
                </a:solidFill>
                <a:latin typeface="+mj-ea"/>
                <a:ea typeface="+mj-ea"/>
              </a:rPr>
              <a:t>不得更改作者</a:t>
            </a:r>
            <a:r>
              <a:rPr lang="zh-TW" altLang="en-US" dirty="0">
                <a:solidFill>
                  <a:srgbClr val="7030A0"/>
                </a:solidFill>
                <a:latin typeface="+mj-ea"/>
                <a:ea typeface="+mj-ea"/>
              </a:rPr>
              <a:t>。作者對原作品相關</a:t>
            </a:r>
            <a:r>
              <a:rPr lang="zh-TW" altLang="en-US" b="1" dirty="0">
                <a:solidFill>
                  <a:srgbClr val="7030A0"/>
                </a:solidFill>
                <a:latin typeface="+mj-ea"/>
                <a:ea typeface="+mj-ea"/>
              </a:rPr>
              <a:t>內容資料有修正者，應於全國科學展覽會報名前，函報本局核定後，始得為之</a:t>
            </a:r>
            <a:r>
              <a:rPr lang="zh-TW" altLang="en-US" dirty="0">
                <a:latin typeface="+mj-ea"/>
                <a:ea typeface="+mj-ea"/>
              </a:rPr>
              <a:t>。</a:t>
            </a:r>
          </a:p>
          <a:p>
            <a:pPr marL="0" indent="0">
              <a:buNone/>
            </a:pPr>
            <a:r>
              <a:rPr lang="zh-TW" altLang="en-US" dirty="0">
                <a:latin typeface="+mj-ea"/>
                <a:ea typeface="+mj-ea"/>
              </a:rPr>
              <a:t>二十五、參展作品如係仿製或抄襲他人研究成果處理流程（如</a:t>
            </a:r>
            <a:r>
              <a:rPr lang="zh-TW" altLang="en-US" b="1" dirty="0">
                <a:solidFill>
                  <a:srgbClr val="7030A0"/>
                </a:solidFill>
                <a:latin typeface="+mj-ea"/>
                <a:ea typeface="+mj-ea"/>
              </a:rPr>
              <a:t>附件十八</a:t>
            </a:r>
            <a:r>
              <a:rPr lang="zh-TW" altLang="en-US" dirty="0">
                <a:latin typeface="+mj-ea"/>
                <a:ea typeface="+mj-ea"/>
              </a:rPr>
              <a:t>），</a:t>
            </a:r>
            <a:r>
              <a:rPr lang="zh-TW" altLang="en-US" b="1" dirty="0">
                <a:solidFill>
                  <a:srgbClr val="FF0000"/>
                </a:solidFill>
                <a:latin typeface="+mj-ea"/>
                <a:ea typeface="+mj-ea"/>
              </a:rPr>
              <a:t>參展作品檢舉申請書</a:t>
            </a:r>
            <a:r>
              <a:rPr lang="zh-TW" altLang="en-US" dirty="0">
                <a:latin typeface="+mj-ea"/>
                <a:ea typeface="+mj-ea"/>
              </a:rPr>
              <a:t>（如</a:t>
            </a:r>
            <a:r>
              <a:rPr lang="zh-TW" altLang="en-US" b="1" dirty="0">
                <a:solidFill>
                  <a:srgbClr val="7030A0"/>
                </a:solidFill>
                <a:latin typeface="+mj-ea"/>
                <a:ea typeface="+mj-ea"/>
              </a:rPr>
              <a:t>附件十九</a:t>
            </a:r>
            <a:r>
              <a:rPr lang="zh-TW" altLang="en-US" dirty="0">
                <a:latin typeface="+mj-ea"/>
                <a:ea typeface="+mj-ea"/>
              </a:rPr>
              <a:t>）。</a:t>
            </a:r>
          </a:p>
          <a:p>
            <a:endParaRPr lang="zh-TW" altLang="en-US" dirty="0"/>
          </a:p>
        </p:txBody>
      </p:sp>
    </p:spTree>
    <p:extLst>
      <p:ext uri="{BB962C8B-B14F-4D97-AF65-F5344CB8AC3E}">
        <p14:creationId xmlns:p14="http://schemas.microsoft.com/office/powerpoint/2010/main" val="385731952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en-US" altLang="zh-TW" sz="4000" dirty="0"/>
              <a:t>【</a:t>
            </a:r>
            <a:r>
              <a:rPr lang="zh-TW" altLang="en-US" sz="4000" dirty="0"/>
              <a:t>附件十九</a:t>
            </a:r>
            <a:r>
              <a:rPr lang="en-US" altLang="zh-TW" sz="4000" dirty="0" smtClean="0"/>
              <a:t>】</a:t>
            </a:r>
            <a:r>
              <a:rPr lang="zh-TW" altLang="en-US" sz="4000" dirty="0" smtClean="0"/>
              <a:t>參展</a:t>
            </a:r>
            <a:r>
              <a:rPr lang="zh-TW" altLang="en-US" sz="4000" dirty="0"/>
              <a:t>作品檢舉申請書（</a:t>
            </a:r>
            <a:r>
              <a:rPr lang="en-US" altLang="zh-TW" sz="4000" dirty="0" smtClean="0"/>
              <a:t>P.44</a:t>
            </a:r>
            <a:r>
              <a:rPr lang="zh-TW" altLang="en-US" sz="4000" dirty="0" smtClean="0"/>
              <a:t>）</a:t>
            </a:r>
            <a:endParaRPr lang="zh-TW" altLang="en-US" sz="4000" dirty="0"/>
          </a:p>
        </p:txBody>
      </p:sp>
      <p:sp>
        <p:nvSpPr>
          <p:cNvPr id="3" name="內容版面配置區 2"/>
          <p:cNvSpPr>
            <a:spLocks noGrp="1"/>
          </p:cNvSpPr>
          <p:nvPr>
            <p:ph idx="1"/>
          </p:nvPr>
        </p:nvSpPr>
        <p:spPr/>
        <p:txBody>
          <a:bodyPr>
            <a:normAutofit fontScale="85000" lnSpcReduction="10000"/>
          </a:bodyPr>
          <a:lstStyle/>
          <a:p>
            <a:pPr marL="0" indent="0">
              <a:buNone/>
            </a:pPr>
            <a:r>
              <a:rPr lang="zh-TW" altLang="en-US" dirty="0">
                <a:latin typeface="+mj-ea"/>
                <a:ea typeface="+mj-ea"/>
              </a:rPr>
              <a:t>一、如對參賽作品有異議時，最遲於</a:t>
            </a:r>
            <a:r>
              <a:rPr lang="zh-TW" altLang="en-US" b="1" dirty="0">
                <a:solidFill>
                  <a:srgbClr val="7030A0"/>
                </a:solidFill>
                <a:latin typeface="+mj-ea"/>
                <a:ea typeface="+mj-ea"/>
              </a:rPr>
              <a:t>展覽結束後</a:t>
            </a:r>
            <a:r>
              <a:rPr lang="en-US" altLang="zh-TW" b="1" dirty="0">
                <a:solidFill>
                  <a:srgbClr val="7030A0"/>
                </a:solidFill>
                <a:latin typeface="+mj-ea"/>
                <a:ea typeface="+mj-ea"/>
              </a:rPr>
              <a:t>3</a:t>
            </a:r>
            <a:r>
              <a:rPr lang="zh-TW" altLang="en-US" b="1" dirty="0">
                <a:solidFill>
                  <a:srgbClr val="7030A0"/>
                </a:solidFill>
                <a:latin typeface="+mj-ea"/>
                <a:ea typeface="+mj-ea"/>
              </a:rPr>
              <a:t>日</a:t>
            </a:r>
            <a:r>
              <a:rPr lang="en-US" altLang="zh-TW" b="1" dirty="0">
                <a:solidFill>
                  <a:srgbClr val="7030A0"/>
                </a:solidFill>
                <a:latin typeface="+mj-ea"/>
                <a:ea typeface="+mj-ea"/>
              </a:rPr>
              <a:t>(106</a:t>
            </a:r>
            <a:r>
              <a:rPr lang="zh-TW" altLang="en-US" b="1" dirty="0">
                <a:solidFill>
                  <a:srgbClr val="7030A0"/>
                </a:solidFill>
                <a:latin typeface="+mj-ea"/>
                <a:ea typeface="+mj-ea"/>
              </a:rPr>
              <a:t>年</a:t>
            </a:r>
            <a:r>
              <a:rPr lang="en-US" altLang="zh-TW" b="1" dirty="0">
                <a:solidFill>
                  <a:srgbClr val="7030A0"/>
                </a:solidFill>
                <a:latin typeface="+mj-ea"/>
                <a:ea typeface="+mj-ea"/>
              </a:rPr>
              <a:t>5</a:t>
            </a:r>
            <a:r>
              <a:rPr lang="zh-TW" altLang="en-US" b="1" dirty="0">
                <a:solidFill>
                  <a:srgbClr val="7030A0"/>
                </a:solidFill>
                <a:latin typeface="+mj-ea"/>
                <a:ea typeface="+mj-ea"/>
              </a:rPr>
              <a:t>月</a:t>
            </a:r>
            <a:r>
              <a:rPr lang="en-US" altLang="zh-TW" b="1" dirty="0">
                <a:solidFill>
                  <a:srgbClr val="7030A0"/>
                </a:solidFill>
                <a:latin typeface="+mj-ea"/>
                <a:ea typeface="+mj-ea"/>
              </a:rPr>
              <a:t>5</a:t>
            </a:r>
            <a:r>
              <a:rPr lang="zh-TW" altLang="en-US" b="1" dirty="0">
                <a:solidFill>
                  <a:srgbClr val="7030A0"/>
                </a:solidFill>
                <a:latin typeface="+mj-ea"/>
                <a:ea typeface="+mj-ea"/>
              </a:rPr>
              <a:t>日</a:t>
            </a:r>
            <a:r>
              <a:rPr lang="en-US" altLang="zh-TW" b="1" dirty="0">
                <a:solidFill>
                  <a:srgbClr val="7030A0"/>
                </a:solidFill>
                <a:latin typeface="+mj-ea"/>
                <a:ea typeface="+mj-ea"/>
              </a:rPr>
              <a:t>)</a:t>
            </a:r>
            <a:r>
              <a:rPr lang="zh-TW" altLang="en-US" dirty="0">
                <a:latin typeface="+mj-ea"/>
                <a:ea typeface="+mj-ea"/>
              </a:rPr>
              <a:t>內具名提出，</a:t>
            </a:r>
            <a:r>
              <a:rPr lang="zh-TW" altLang="en-US" b="1" dirty="0">
                <a:solidFill>
                  <a:srgbClr val="7030A0"/>
                </a:solidFill>
                <a:latin typeface="+mj-ea"/>
                <a:ea typeface="+mj-ea"/>
              </a:rPr>
              <a:t>以郵戳為憑</a:t>
            </a:r>
            <a:r>
              <a:rPr lang="zh-TW" altLang="en-US" dirty="0">
                <a:latin typeface="+mj-ea"/>
                <a:ea typeface="+mj-ea"/>
              </a:rPr>
              <a:t>。檢舉時需檢具詳細、理性、客觀的說明與相關佐證資料，否則不予受理；每檢舉一作品須填寫一張申請單，以</a:t>
            </a:r>
            <a:r>
              <a:rPr lang="zh-TW" altLang="en-US" b="1" dirty="0">
                <a:solidFill>
                  <a:srgbClr val="7030A0"/>
                </a:solidFill>
                <a:latin typeface="+mj-ea"/>
                <a:ea typeface="+mj-ea"/>
              </a:rPr>
              <a:t>掛號郵寄</a:t>
            </a:r>
            <a:r>
              <a:rPr lang="zh-TW" altLang="en-US" dirty="0">
                <a:latin typeface="+mj-ea"/>
                <a:ea typeface="+mj-ea"/>
              </a:rPr>
              <a:t>方式送至承辦學校，其他方式不予受理。　　　　　　　　　　　　</a:t>
            </a:r>
          </a:p>
          <a:p>
            <a:pPr marL="0" indent="0">
              <a:buNone/>
            </a:pPr>
            <a:r>
              <a:rPr lang="zh-TW" altLang="en-US" dirty="0">
                <a:latin typeface="+mj-ea"/>
                <a:ea typeface="+mj-ea"/>
              </a:rPr>
              <a:t>二、參賽作品經查核屬實者，將由</a:t>
            </a:r>
            <a:r>
              <a:rPr lang="zh-TW" altLang="en-US" b="1" dirty="0">
                <a:solidFill>
                  <a:srgbClr val="FF0000"/>
                </a:solidFill>
                <a:latin typeface="+mj-ea"/>
                <a:ea typeface="+mj-ea"/>
              </a:rPr>
              <a:t>委員會決議即撤銷其參展資格</a:t>
            </a:r>
            <a:r>
              <a:rPr lang="zh-TW" altLang="en-US" dirty="0">
                <a:latin typeface="+mj-ea"/>
                <a:ea typeface="+mj-ea"/>
              </a:rPr>
              <a:t>；</a:t>
            </a:r>
            <a:r>
              <a:rPr lang="zh-TW" altLang="en-US" b="1" dirty="0">
                <a:solidFill>
                  <a:srgbClr val="FF0000"/>
                </a:solidFill>
                <a:latin typeface="+mj-ea"/>
                <a:ea typeface="+mj-ea"/>
              </a:rPr>
              <a:t>對已得獎者，除撤銷作品其參展資格及所得獎勵，追回已頒之獎狀、獎品外</a:t>
            </a:r>
            <a:r>
              <a:rPr lang="zh-TW" altLang="en-US" dirty="0">
                <a:latin typeface="+mj-ea"/>
                <a:ea typeface="+mj-ea"/>
              </a:rPr>
              <a:t>並報請教育局對該作品之作者及指導教師酌予議處。</a:t>
            </a:r>
          </a:p>
          <a:p>
            <a:pPr marL="0" indent="0">
              <a:buNone/>
            </a:pPr>
            <a:r>
              <a:rPr lang="zh-TW" altLang="en-US" dirty="0">
                <a:latin typeface="+mj-ea"/>
                <a:ea typeface="+mj-ea"/>
              </a:rPr>
              <a:t>三、承辦學校受理後，會將審查結果以郵寄寄送通知檢舉人及被檢舉作品指導教師，故請務必填寫通訊地址及聯絡電話。</a:t>
            </a:r>
          </a:p>
          <a:p>
            <a:pPr marL="0" indent="0">
              <a:buNone/>
            </a:pPr>
            <a:r>
              <a:rPr lang="zh-TW" altLang="en-US" dirty="0">
                <a:latin typeface="+mj-ea"/>
                <a:ea typeface="+mj-ea"/>
              </a:rPr>
              <a:t> 承辦學校：</a:t>
            </a:r>
            <a:r>
              <a:rPr lang="zh-TW" altLang="en-US" b="1" dirty="0">
                <a:solidFill>
                  <a:srgbClr val="FF0000"/>
                </a:solidFill>
                <a:latin typeface="+mj-ea"/>
                <a:ea typeface="+mj-ea"/>
              </a:rPr>
              <a:t>臺北市北投區石牌國中</a:t>
            </a:r>
            <a:r>
              <a:rPr lang="en-US" altLang="zh-TW" b="1" dirty="0">
                <a:solidFill>
                  <a:srgbClr val="FF0000"/>
                </a:solidFill>
                <a:latin typeface="+mj-ea"/>
                <a:ea typeface="+mj-ea"/>
              </a:rPr>
              <a:t>(11271</a:t>
            </a:r>
            <a:r>
              <a:rPr lang="zh-TW" altLang="en-US" b="1" dirty="0">
                <a:solidFill>
                  <a:srgbClr val="FF0000"/>
                </a:solidFill>
                <a:latin typeface="+mj-ea"/>
                <a:ea typeface="+mj-ea"/>
              </a:rPr>
              <a:t>臺北市北投區石牌路一段</a:t>
            </a:r>
            <a:r>
              <a:rPr lang="en-US" altLang="zh-TW" b="1" dirty="0">
                <a:solidFill>
                  <a:srgbClr val="FF0000"/>
                </a:solidFill>
                <a:latin typeface="+mj-ea"/>
                <a:ea typeface="+mj-ea"/>
              </a:rPr>
              <a:t>139</a:t>
            </a:r>
            <a:r>
              <a:rPr lang="zh-TW" altLang="en-US" b="1" dirty="0">
                <a:solidFill>
                  <a:srgbClr val="FF0000"/>
                </a:solidFill>
                <a:latin typeface="+mj-ea"/>
                <a:ea typeface="+mj-ea"/>
              </a:rPr>
              <a:t>號）</a:t>
            </a:r>
          </a:p>
          <a:p>
            <a:pPr marL="0" indent="0">
              <a:buNone/>
            </a:pPr>
            <a:r>
              <a:rPr lang="zh-TW" altLang="en-US" dirty="0">
                <a:latin typeface="+mj-ea"/>
                <a:ea typeface="+mj-ea"/>
              </a:rPr>
              <a:t> </a:t>
            </a:r>
            <a:r>
              <a:rPr lang="zh-TW" altLang="en-US" dirty="0" smtClean="0">
                <a:latin typeface="+mj-ea"/>
                <a:ea typeface="+mj-ea"/>
              </a:rPr>
              <a:t>承辦</a:t>
            </a:r>
            <a:r>
              <a:rPr lang="zh-TW" altLang="en-US" dirty="0">
                <a:latin typeface="+mj-ea"/>
                <a:ea typeface="+mj-ea"/>
              </a:rPr>
              <a:t>單位：葉嘉惠主任、陳逸澤組長</a:t>
            </a:r>
          </a:p>
          <a:p>
            <a:endParaRPr lang="zh-TW" altLang="en-US" dirty="0"/>
          </a:p>
        </p:txBody>
      </p:sp>
    </p:spTree>
    <p:extLst>
      <p:ext uri="{BB962C8B-B14F-4D97-AF65-F5344CB8AC3E}">
        <p14:creationId xmlns:p14="http://schemas.microsoft.com/office/powerpoint/2010/main" val="11712897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46568" y="151195"/>
            <a:ext cx="8229600" cy="1143000"/>
          </a:xfrm>
        </p:spPr>
        <p:txBody>
          <a:bodyPr>
            <a:normAutofit/>
          </a:bodyPr>
          <a:lstStyle/>
          <a:p>
            <a:r>
              <a:rPr lang="zh-TW" altLang="en-US" sz="4000" dirty="0" smtClean="0"/>
              <a:t>線</a:t>
            </a:r>
            <a:r>
              <a:rPr lang="zh-TW" altLang="en-US" sz="4000" dirty="0"/>
              <a:t>上報名系統操作說明（</a:t>
            </a:r>
            <a:r>
              <a:rPr lang="en-US" altLang="zh-TW" sz="4000" dirty="0" smtClean="0"/>
              <a:t>P.60</a:t>
            </a:r>
            <a:r>
              <a:rPr lang="zh-TW" altLang="en-US" sz="4000" dirty="0" smtClean="0"/>
              <a:t>）</a:t>
            </a:r>
            <a:endParaRPr lang="zh-TW" altLang="en-US" sz="4000" dirty="0"/>
          </a:p>
        </p:txBody>
      </p:sp>
      <p:sp>
        <p:nvSpPr>
          <p:cNvPr id="3" name="內容版面配置區 2"/>
          <p:cNvSpPr>
            <a:spLocks noGrp="1"/>
          </p:cNvSpPr>
          <p:nvPr>
            <p:ph idx="1"/>
          </p:nvPr>
        </p:nvSpPr>
        <p:spPr>
          <a:xfrm>
            <a:off x="446567" y="1435750"/>
            <a:ext cx="8229600" cy="4389120"/>
          </a:xfrm>
        </p:spPr>
        <p:txBody>
          <a:bodyPr/>
          <a:lstStyle/>
          <a:p>
            <a:r>
              <a:rPr lang="zh-TW" altLang="en-US" dirty="0"/>
              <a:t>請至</a:t>
            </a:r>
            <a:r>
              <a:rPr lang="zh-TW" altLang="en-US" b="1" dirty="0">
                <a:solidFill>
                  <a:srgbClr val="FF0000"/>
                </a:solidFill>
              </a:rPr>
              <a:t>臺北益教網北市科展專屬網站</a:t>
            </a:r>
            <a:r>
              <a:rPr lang="zh-TW" altLang="en-US" dirty="0"/>
              <a:t>進行線上報名，並輸出列印作品送展表。</a:t>
            </a:r>
          </a:p>
          <a:p>
            <a:r>
              <a:rPr lang="zh-TW" altLang="en-US" dirty="0"/>
              <a:t> </a:t>
            </a:r>
            <a:r>
              <a:rPr lang="en-US" altLang="zh-TW" dirty="0"/>
              <a:t>(</a:t>
            </a:r>
            <a:r>
              <a:rPr lang="zh-TW" altLang="en-US" dirty="0"/>
              <a:t>網址：</a:t>
            </a:r>
            <a:r>
              <a:rPr lang="en-US" altLang="zh-TW" b="1" dirty="0">
                <a:solidFill>
                  <a:srgbClr val="FF0000"/>
                </a:solidFill>
              </a:rPr>
              <a:t>http://etweb.tp.edu.tw/sciencefair</a:t>
            </a:r>
            <a:r>
              <a:rPr lang="en-US" altLang="zh-TW" dirty="0"/>
              <a:t>/)</a:t>
            </a:r>
          </a:p>
          <a:p>
            <a:endParaRPr lang="zh-TW" alt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391" y="3084179"/>
            <a:ext cx="4069266" cy="3029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99" y="3084179"/>
            <a:ext cx="4057261" cy="3029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2103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04358"/>
            <a:ext cx="8229600" cy="1143000"/>
          </a:xfrm>
        </p:spPr>
        <p:txBody>
          <a:bodyPr>
            <a:normAutofit/>
          </a:bodyPr>
          <a:lstStyle/>
          <a:p>
            <a:r>
              <a:rPr lang="zh-TW" altLang="en-US" sz="4400" dirty="0" smtClean="0"/>
              <a:t>主要工作期程表說明（</a:t>
            </a:r>
            <a:r>
              <a:rPr lang="en-US" altLang="zh-TW" sz="4400" dirty="0" smtClean="0"/>
              <a:t>P.4-6</a:t>
            </a:r>
            <a:r>
              <a:rPr lang="zh-TW" altLang="en-US" sz="4400" dirty="0" smtClean="0"/>
              <a:t>）</a:t>
            </a:r>
            <a:endParaRPr lang="zh-TW" altLang="en-US" sz="4400"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4164775743"/>
              </p:ext>
            </p:extLst>
          </p:nvPr>
        </p:nvGraphicFramePr>
        <p:xfrm>
          <a:off x="628650" y="1506970"/>
          <a:ext cx="7886700" cy="5001000"/>
        </p:xfrm>
        <a:graphic>
          <a:graphicData uri="http://schemas.openxmlformats.org/drawingml/2006/table">
            <a:tbl>
              <a:tblPr firstRow="1" bandRow="1">
                <a:tableStyleId>{5C22544A-7EE6-4342-B048-85BDC9FD1C3A}</a:tableStyleId>
              </a:tblPr>
              <a:tblGrid>
                <a:gridCol w="452005"/>
                <a:gridCol w="2597727"/>
                <a:gridCol w="1517073"/>
                <a:gridCol w="1059872"/>
                <a:gridCol w="2260023"/>
              </a:tblGrid>
              <a:tr h="370840">
                <a:tc>
                  <a:txBody>
                    <a:bodyPr/>
                    <a:lstStyle/>
                    <a:p>
                      <a:pPr algn="ctr">
                        <a:lnSpc>
                          <a:spcPts val="2100"/>
                        </a:lnSpc>
                        <a:spcAft>
                          <a:spcPts val="0"/>
                        </a:spcAft>
                      </a:pPr>
                      <a:r>
                        <a:rPr lang="zh-TW" sz="1600" kern="100" dirty="0">
                          <a:effectLst/>
                          <a:latin typeface="Times New Roman" panose="02020603050405020304" pitchFamily="18" charset="0"/>
                          <a:ea typeface="標楷體" panose="03000509000000000000" pitchFamily="65" charset="-120"/>
                        </a:rPr>
                        <a:t>序號</a:t>
                      </a:r>
                      <a:endParaRPr lang="zh-TW" sz="1600" kern="100" dirty="0">
                        <a:effectLst/>
                        <a:latin typeface="Times New Roman" panose="02020603050405020304" pitchFamily="18" charset="0"/>
                        <a:ea typeface="新細明體" panose="02020500000000000000" pitchFamily="18" charset="-120"/>
                      </a:endParaRPr>
                    </a:p>
                  </a:txBody>
                  <a:tcPr marL="13335" marR="13335" marT="0" marB="0" anchor="ctr"/>
                </a:tc>
                <a:tc>
                  <a:txBody>
                    <a:bodyPr/>
                    <a:lstStyle/>
                    <a:p>
                      <a:pPr algn="ctr">
                        <a:spcAft>
                          <a:spcPts val="0"/>
                        </a:spcAft>
                      </a:pPr>
                      <a:r>
                        <a:rPr lang="zh-TW" sz="1600" kern="100" dirty="0">
                          <a:effectLst/>
                          <a:latin typeface="Times New Roman" panose="02020603050405020304" pitchFamily="18" charset="0"/>
                          <a:ea typeface="標楷體" panose="03000509000000000000" pitchFamily="65" charset="-120"/>
                        </a:rPr>
                        <a:t>工作項目</a:t>
                      </a:r>
                      <a:endParaRPr lang="zh-TW" sz="1600" kern="100" dirty="0">
                        <a:effectLst/>
                        <a:latin typeface="Times New Roman" panose="02020603050405020304" pitchFamily="18" charset="0"/>
                        <a:ea typeface="新細明體" panose="02020500000000000000" pitchFamily="18" charset="-120"/>
                      </a:endParaRPr>
                    </a:p>
                  </a:txBody>
                  <a:tcPr marL="13335" marR="13335" marT="0" marB="0" anchor="ctr"/>
                </a:tc>
                <a:tc>
                  <a:txBody>
                    <a:bodyPr/>
                    <a:lstStyle/>
                    <a:p>
                      <a:pPr algn="ctr">
                        <a:spcAft>
                          <a:spcPts val="0"/>
                        </a:spcAft>
                      </a:pPr>
                      <a:r>
                        <a:rPr lang="zh-TW" sz="1600" kern="100">
                          <a:effectLst/>
                          <a:latin typeface="Times New Roman" panose="02020603050405020304" pitchFamily="18" charset="0"/>
                          <a:ea typeface="標楷體" panose="03000509000000000000" pitchFamily="65" charset="-120"/>
                        </a:rPr>
                        <a:t>預定完成日期</a:t>
                      </a:r>
                      <a:endParaRPr lang="zh-TW" sz="1600" kern="100">
                        <a:effectLst/>
                        <a:latin typeface="Times New Roman" panose="02020603050405020304" pitchFamily="18" charset="0"/>
                        <a:ea typeface="新細明體" panose="02020500000000000000" pitchFamily="18" charset="-120"/>
                      </a:endParaRPr>
                    </a:p>
                  </a:txBody>
                  <a:tcPr marL="13335" marR="13335" marT="0" marB="0" anchor="ctr"/>
                </a:tc>
                <a:tc>
                  <a:txBody>
                    <a:bodyPr/>
                    <a:lstStyle/>
                    <a:p>
                      <a:pPr algn="ctr">
                        <a:spcAft>
                          <a:spcPts val="0"/>
                        </a:spcAft>
                      </a:pPr>
                      <a:r>
                        <a:rPr lang="zh-TW" sz="1600" kern="100" dirty="0">
                          <a:effectLst/>
                          <a:latin typeface="Times New Roman" panose="02020603050405020304" pitchFamily="18" charset="0"/>
                          <a:ea typeface="標楷體" panose="03000509000000000000" pitchFamily="65" charset="-120"/>
                        </a:rPr>
                        <a:t>地點</a:t>
                      </a:r>
                      <a:endParaRPr lang="zh-TW" sz="1600" kern="100" dirty="0">
                        <a:effectLst/>
                        <a:latin typeface="Times New Roman" panose="02020603050405020304" pitchFamily="18" charset="0"/>
                        <a:ea typeface="新細明體" panose="02020500000000000000" pitchFamily="18" charset="-120"/>
                      </a:endParaRPr>
                    </a:p>
                  </a:txBody>
                  <a:tcPr marL="13335" marR="13335" marT="0" marB="0" anchor="ctr"/>
                </a:tc>
                <a:tc>
                  <a:txBody>
                    <a:bodyPr/>
                    <a:lstStyle/>
                    <a:p>
                      <a:pPr algn="ctr">
                        <a:spcAft>
                          <a:spcPts val="0"/>
                        </a:spcAft>
                      </a:pPr>
                      <a:r>
                        <a:rPr lang="zh-TW" sz="1600" kern="100" dirty="0">
                          <a:effectLst/>
                          <a:latin typeface="Times New Roman" panose="02020603050405020304" pitchFamily="18" charset="0"/>
                          <a:ea typeface="標楷體" panose="03000509000000000000" pitchFamily="65" charset="-120"/>
                        </a:rPr>
                        <a:t>重要工作提示</a:t>
                      </a:r>
                      <a:endParaRPr lang="zh-TW" sz="1600" kern="100" dirty="0">
                        <a:effectLst/>
                        <a:latin typeface="Times New Roman" panose="02020603050405020304" pitchFamily="18" charset="0"/>
                        <a:ea typeface="新細明體" panose="02020500000000000000" pitchFamily="18" charset="-120"/>
                      </a:endParaRPr>
                    </a:p>
                  </a:txBody>
                  <a:tcPr marL="13335" marR="13335" marT="0" marB="0" anchor="ctr"/>
                </a:tc>
              </a:tr>
              <a:tr h="453477">
                <a:tc>
                  <a:txBody>
                    <a:bodyPr/>
                    <a:lstStyle/>
                    <a:p>
                      <a:pPr marL="0" marR="0" lvl="0" indent="0" algn="ctr" defTabSz="914400" rtl="0" eaLnBrk="1" fontAlgn="auto" latinLnBrk="0" hangingPunct="1">
                        <a:lnSpc>
                          <a:spcPts val="2100"/>
                        </a:lnSpc>
                        <a:spcBef>
                          <a:spcPts val="0"/>
                        </a:spcBef>
                        <a:spcAft>
                          <a:spcPts val="0"/>
                        </a:spcAft>
                        <a:buClrTx/>
                        <a:buSzTx/>
                        <a:buFont typeface="+mj-lt"/>
                        <a:buNone/>
                        <a:tabLst>
                          <a:tab pos="304800" algn="l"/>
                        </a:tabLst>
                        <a:defRPr/>
                      </a:pPr>
                      <a:r>
                        <a:rPr kumimoji="0" lang="en-US" altLang="zh-TW" sz="1600" b="0" i="0" u="none" strike="noStrike" kern="100" cap="none" spc="0" normalizeH="0" baseline="0" noProof="0" dirty="0" smtClean="0">
                          <a:ln>
                            <a:noFill/>
                          </a:ln>
                          <a:solidFill>
                            <a:prstClr val="black"/>
                          </a:solidFill>
                          <a:effectLst/>
                          <a:uLnTx/>
                          <a:uFillTx/>
                          <a:latin typeface="Times New Roman" panose="02020603050405020304" pitchFamily="18" charset="0"/>
                          <a:ea typeface="+mn-ea"/>
                          <a:cs typeface="+mn-cs"/>
                        </a:rPr>
                        <a:t>22</a:t>
                      </a:r>
                      <a:endParaRPr lang="zh-TW" sz="1600" kern="100" dirty="0">
                        <a:effectLst/>
                        <a:latin typeface="Times New Roman" panose="02020603050405020304" pitchFamily="18" charset="0"/>
                        <a:ea typeface="新細明體" panose="02020500000000000000" pitchFamily="18" charset="-120"/>
                      </a:endParaRPr>
                    </a:p>
                  </a:txBody>
                  <a:tcPr marL="13335" marR="13335" marT="0" marB="0" anchor="ctr"/>
                </a:tc>
                <a:tc>
                  <a:txBody>
                    <a:bodyPr/>
                    <a:lstStyle/>
                    <a:p>
                      <a:pPr algn="just">
                        <a:lnSpc>
                          <a:spcPts val="1600"/>
                        </a:lnSpc>
                        <a:spcAft>
                          <a:spcPts val="0"/>
                        </a:spcAft>
                      </a:pPr>
                      <a:r>
                        <a:rPr lang="zh-TW" sz="1600" kern="100" dirty="0" smtClean="0">
                          <a:effectLst/>
                          <a:latin typeface="Times New Roman" panose="02020603050405020304" pitchFamily="18" charset="0"/>
                          <a:ea typeface="標楷體" panose="03000509000000000000" pitchFamily="65" charset="-120"/>
                        </a:rPr>
                        <a:t>第</a:t>
                      </a:r>
                      <a:r>
                        <a:rPr lang="en-US" sz="1600" kern="100" dirty="0" smtClean="0">
                          <a:effectLst/>
                          <a:latin typeface="Times New Roman" panose="02020603050405020304" pitchFamily="18" charset="0"/>
                          <a:ea typeface="標楷體" panose="03000509000000000000" pitchFamily="65" charset="-120"/>
                        </a:rPr>
                        <a:t>57</a:t>
                      </a:r>
                      <a:r>
                        <a:rPr lang="zh-TW" sz="1600" kern="100" dirty="0" smtClean="0">
                          <a:effectLst/>
                          <a:latin typeface="Times New Roman" panose="02020603050405020304" pitchFamily="18" charset="0"/>
                          <a:ea typeface="標楷體" panose="03000509000000000000" pitchFamily="65" charset="-120"/>
                        </a:rPr>
                        <a:t>屆全國科展參賽師生輔導工作坊說明會</a:t>
                      </a:r>
                      <a:endParaRPr lang="zh-TW" sz="1600" kern="100" dirty="0">
                        <a:effectLst/>
                        <a:latin typeface="Times New Roman" panose="02020603050405020304" pitchFamily="18" charset="0"/>
                        <a:ea typeface="新細明體" panose="02020500000000000000" pitchFamily="18" charset="-120"/>
                      </a:endParaRPr>
                    </a:p>
                  </a:txBody>
                  <a:tcPr marL="13335" marR="13335" marT="0" marB="0" anchor="ctr"/>
                </a:tc>
                <a:tc>
                  <a:txBody>
                    <a:bodyPr/>
                    <a:lstStyle/>
                    <a:p>
                      <a:pPr algn="ctr">
                        <a:lnSpc>
                          <a:spcPts val="1600"/>
                        </a:lnSpc>
                        <a:spcAft>
                          <a:spcPts val="0"/>
                        </a:spcAft>
                      </a:pPr>
                      <a:r>
                        <a:rPr lang="en-US" sz="1600" kern="100" dirty="0" smtClean="0">
                          <a:effectLst/>
                          <a:latin typeface="標楷體" panose="03000509000000000000" pitchFamily="65" charset="-120"/>
                          <a:ea typeface="新細明體" panose="02020500000000000000" pitchFamily="18" charset="-120"/>
                        </a:rPr>
                        <a:t>106.05.06(</a:t>
                      </a:r>
                      <a:r>
                        <a:rPr lang="zh-TW" sz="1600" kern="100" dirty="0" smtClean="0">
                          <a:effectLst/>
                          <a:latin typeface="Times New Roman" panose="02020603050405020304" pitchFamily="18" charset="0"/>
                          <a:ea typeface="標楷體" panose="03000509000000000000" pitchFamily="65" charset="-120"/>
                        </a:rPr>
                        <a:t>六</a:t>
                      </a:r>
                      <a:r>
                        <a:rPr lang="en-US" sz="1600" kern="100" dirty="0" smtClean="0">
                          <a:effectLst/>
                          <a:latin typeface="Times New Roman" panose="02020603050405020304" pitchFamily="18" charset="0"/>
                          <a:ea typeface="標楷體" panose="03000509000000000000" pitchFamily="65" charset="-120"/>
                        </a:rPr>
                        <a:t>)</a:t>
                      </a:r>
                      <a:endParaRPr lang="zh-TW" sz="1600" kern="100" dirty="0">
                        <a:effectLst/>
                        <a:latin typeface="Times New Roman" panose="02020603050405020304" pitchFamily="18" charset="0"/>
                        <a:ea typeface="新細明體" panose="02020500000000000000" pitchFamily="18" charset="-120"/>
                      </a:endParaRPr>
                    </a:p>
                  </a:txBody>
                  <a:tcPr marL="13335" marR="13335" marT="0" marB="0" anchor="ctr"/>
                </a:tc>
                <a:tc>
                  <a:txBody>
                    <a:bodyPr/>
                    <a:lstStyle/>
                    <a:p>
                      <a:pPr algn="ctr">
                        <a:spcAft>
                          <a:spcPts val="0"/>
                        </a:spcAft>
                      </a:pPr>
                      <a:r>
                        <a:rPr lang="zh-TW" sz="1600" kern="100" dirty="0">
                          <a:effectLst/>
                          <a:latin typeface="Times New Roman" panose="02020603050405020304" pitchFamily="18" charset="0"/>
                          <a:ea typeface="標楷體" panose="03000509000000000000" pitchFamily="65" charset="-120"/>
                        </a:rPr>
                        <a:t>石牌國中</a:t>
                      </a:r>
                      <a:endParaRPr lang="zh-TW" sz="1600" kern="100" dirty="0">
                        <a:effectLst/>
                        <a:latin typeface="Times New Roman" panose="02020603050405020304" pitchFamily="18" charset="0"/>
                        <a:ea typeface="新細明體" panose="02020500000000000000" pitchFamily="18" charset="-120"/>
                      </a:endParaRPr>
                    </a:p>
                    <a:p>
                      <a:pPr algn="ctr">
                        <a:spcAft>
                          <a:spcPts val="0"/>
                        </a:spcAft>
                      </a:pPr>
                      <a:r>
                        <a:rPr lang="zh-TW" sz="1600" kern="100" dirty="0">
                          <a:effectLst/>
                          <a:latin typeface="Times New Roman" panose="02020603050405020304" pitchFamily="18" charset="0"/>
                          <a:ea typeface="標楷體" panose="03000509000000000000" pitchFamily="65" charset="-120"/>
                        </a:rPr>
                        <a:t>活動</a:t>
                      </a:r>
                      <a:r>
                        <a:rPr lang="zh-TW" sz="1600" kern="100" dirty="0" smtClean="0">
                          <a:effectLst/>
                          <a:latin typeface="Times New Roman" panose="02020603050405020304" pitchFamily="18" charset="0"/>
                          <a:ea typeface="標楷體" panose="03000509000000000000" pitchFamily="65" charset="-120"/>
                        </a:rPr>
                        <a:t>中心</a:t>
                      </a:r>
                      <a:r>
                        <a:rPr lang="en-US" sz="1600" kern="100" dirty="0" smtClean="0">
                          <a:effectLst/>
                          <a:latin typeface="標楷體" panose="03000509000000000000" pitchFamily="65" charset="-120"/>
                          <a:ea typeface="新細明體" panose="02020500000000000000" pitchFamily="18" charset="-120"/>
                        </a:rPr>
                        <a:t>1</a:t>
                      </a:r>
                      <a:r>
                        <a:rPr lang="zh-TW" sz="1600" kern="100" dirty="0">
                          <a:effectLst/>
                          <a:latin typeface="Times New Roman" panose="02020603050405020304" pitchFamily="18" charset="0"/>
                          <a:ea typeface="標楷體" panose="03000509000000000000" pitchFamily="65" charset="-120"/>
                        </a:rPr>
                        <a:t>樓會議室</a:t>
                      </a:r>
                      <a:endParaRPr lang="zh-TW" sz="1600" kern="100" dirty="0">
                        <a:effectLst/>
                        <a:latin typeface="Times New Roman" panose="02020603050405020304" pitchFamily="18" charset="0"/>
                        <a:ea typeface="新細明體" panose="02020500000000000000" pitchFamily="18" charset="-120"/>
                      </a:endParaRPr>
                    </a:p>
                  </a:txBody>
                  <a:tcPr marL="13335" marR="13335" marT="0" marB="0" anchor="ctr"/>
                </a:tc>
                <a:tc>
                  <a:txBody>
                    <a:bodyPr/>
                    <a:lstStyle/>
                    <a:p>
                      <a:pPr>
                        <a:lnSpc>
                          <a:spcPts val="1600"/>
                        </a:lnSpc>
                        <a:spcAft>
                          <a:spcPts val="0"/>
                        </a:spcAft>
                      </a:pPr>
                      <a:r>
                        <a:rPr lang="en-US" sz="1600" kern="100" dirty="0">
                          <a:effectLst/>
                          <a:latin typeface="標楷體" panose="03000509000000000000" pitchFamily="65" charset="-120"/>
                          <a:ea typeface="新細明體" panose="02020500000000000000" pitchFamily="18" charset="-120"/>
                        </a:rPr>
                        <a:t>12:00~12:30</a:t>
                      </a:r>
                      <a:endParaRPr lang="zh-TW" sz="1600" kern="100" dirty="0">
                        <a:effectLst/>
                        <a:latin typeface="Times New Roman" panose="02020603050405020304" pitchFamily="18" charset="0"/>
                        <a:ea typeface="新細明體" panose="02020500000000000000" pitchFamily="18" charset="-120"/>
                      </a:endParaRPr>
                    </a:p>
                  </a:txBody>
                  <a:tcPr marL="13335" marR="13335" marT="0" marB="0" anchor="ctr"/>
                </a:tc>
              </a:tr>
              <a:tr h="453477">
                <a:tc>
                  <a:txBody>
                    <a:bodyPr/>
                    <a:lstStyle/>
                    <a:p>
                      <a:pPr marL="0" marR="0" lvl="0" indent="0" algn="ctr" defTabSz="914400" rtl="0" eaLnBrk="1" fontAlgn="auto" latinLnBrk="0" hangingPunct="1">
                        <a:lnSpc>
                          <a:spcPts val="2100"/>
                        </a:lnSpc>
                        <a:spcBef>
                          <a:spcPts val="0"/>
                        </a:spcBef>
                        <a:spcAft>
                          <a:spcPts val="0"/>
                        </a:spcAft>
                        <a:buClrTx/>
                        <a:buSzTx/>
                        <a:buFont typeface="+mj-lt"/>
                        <a:buNone/>
                        <a:tabLst>
                          <a:tab pos="304800" algn="l"/>
                        </a:tabLst>
                        <a:defRPr/>
                      </a:pPr>
                      <a:r>
                        <a:rPr kumimoji="0" lang="en-US" altLang="zh-TW" sz="1600" b="0" i="0" u="none" strike="noStrike" kern="100" cap="none" spc="0" normalizeH="0" baseline="0" noProof="0" dirty="0" smtClean="0">
                          <a:ln>
                            <a:noFill/>
                          </a:ln>
                          <a:solidFill>
                            <a:prstClr val="black"/>
                          </a:solidFill>
                          <a:effectLst/>
                          <a:uLnTx/>
                          <a:uFillTx/>
                          <a:latin typeface="Times New Roman" panose="02020603050405020304" pitchFamily="18" charset="0"/>
                          <a:ea typeface="+mn-ea"/>
                          <a:cs typeface="+mn-cs"/>
                        </a:rPr>
                        <a:t>23</a:t>
                      </a:r>
                      <a:endParaRPr lang="zh-TW" sz="1600" kern="100" dirty="0">
                        <a:effectLst/>
                        <a:latin typeface="Times New Roman" panose="02020603050405020304" pitchFamily="18" charset="0"/>
                        <a:ea typeface="新細明體" panose="02020500000000000000" pitchFamily="18" charset="-120"/>
                      </a:endParaRPr>
                    </a:p>
                  </a:txBody>
                  <a:tcPr marL="13335" marR="13335" marT="0" marB="0" anchor="ctr"/>
                </a:tc>
                <a:tc>
                  <a:txBody>
                    <a:bodyPr/>
                    <a:lstStyle/>
                    <a:p>
                      <a:pPr algn="just">
                        <a:lnSpc>
                          <a:spcPts val="1600"/>
                        </a:lnSpc>
                        <a:spcAft>
                          <a:spcPts val="0"/>
                        </a:spcAft>
                      </a:pPr>
                      <a:r>
                        <a:rPr lang="zh-TW" sz="1600" kern="100" dirty="0">
                          <a:effectLst/>
                          <a:latin typeface="Times New Roman" panose="02020603050405020304" pitchFamily="18" charset="0"/>
                          <a:ea typeface="標楷體" panose="03000509000000000000" pitchFamily="65" charset="-120"/>
                        </a:rPr>
                        <a:t>第</a:t>
                      </a:r>
                      <a:r>
                        <a:rPr lang="en-US" sz="1600" kern="100" dirty="0">
                          <a:effectLst/>
                          <a:latin typeface="Times New Roman" panose="02020603050405020304" pitchFamily="18" charset="0"/>
                          <a:ea typeface="標楷體" panose="03000509000000000000" pitchFamily="65" charset="-120"/>
                        </a:rPr>
                        <a:t>57</a:t>
                      </a:r>
                      <a:r>
                        <a:rPr lang="zh-TW" sz="1600" kern="100" dirty="0">
                          <a:effectLst/>
                          <a:latin typeface="Times New Roman" panose="02020603050405020304" pitchFamily="18" charset="0"/>
                          <a:ea typeface="標楷體" panose="03000509000000000000" pitchFamily="65" charset="-120"/>
                        </a:rPr>
                        <a:t>屆全國科展參賽作品輔導專家會</a:t>
                      </a:r>
                      <a:endParaRPr lang="zh-TW" sz="1600" kern="100" dirty="0">
                        <a:effectLst/>
                        <a:latin typeface="Times New Roman" panose="02020603050405020304" pitchFamily="18" charset="0"/>
                        <a:ea typeface="新細明體" panose="02020500000000000000" pitchFamily="18" charset="-120"/>
                      </a:endParaRPr>
                    </a:p>
                  </a:txBody>
                  <a:tcPr marL="13335" marR="13335" marT="0" marB="0" anchor="ctr"/>
                </a:tc>
                <a:tc>
                  <a:txBody>
                    <a:bodyPr/>
                    <a:lstStyle/>
                    <a:p>
                      <a:pPr algn="ctr">
                        <a:lnSpc>
                          <a:spcPts val="1600"/>
                        </a:lnSpc>
                        <a:spcAft>
                          <a:spcPts val="0"/>
                        </a:spcAft>
                      </a:pPr>
                      <a:r>
                        <a:rPr lang="en-US" sz="1600" kern="100" dirty="0">
                          <a:effectLst/>
                          <a:latin typeface="標楷體" panose="03000509000000000000" pitchFamily="65" charset="-120"/>
                          <a:ea typeface="新細明體" panose="02020500000000000000" pitchFamily="18" charset="-120"/>
                        </a:rPr>
                        <a:t>106.05.09(</a:t>
                      </a:r>
                      <a:r>
                        <a:rPr lang="zh-TW" sz="1600" kern="100" dirty="0">
                          <a:effectLst/>
                          <a:latin typeface="Times New Roman" panose="02020603050405020304" pitchFamily="18" charset="0"/>
                          <a:ea typeface="標楷體" panose="03000509000000000000" pitchFamily="65" charset="-120"/>
                        </a:rPr>
                        <a:t>二</a:t>
                      </a:r>
                      <a:r>
                        <a:rPr lang="en-US" sz="1600" kern="100" dirty="0">
                          <a:effectLst/>
                          <a:latin typeface="Times New Roman" panose="02020603050405020304" pitchFamily="18" charset="0"/>
                          <a:ea typeface="標楷體" panose="03000509000000000000" pitchFamily="65" charset="-120"/>
                        </a:rPr>
                        <a:t>)</a:t>
                      </a:r>
                      <a:endParaRPr lang="zh-TW" sz="1600" kern="100" dirty="0">
                        <a:effectLst/>
                        <a:latin typeface="Times New Roman" panose="02020603050405020304" pitchFamily="18" charset="0"/>
                        <a:ea typeface="新細明體" panose="02020500000000000000" pitchFamily="18" charset="-120"/>
                      </a:endParaRPr>
                    </a:p>
                  </a:txBody>
                  <a:tcPr marL="13335" marR="13335" marT="0" marB="0" anchor="ctr"/>
                </a:tc>
                <a:tc>
                  <a:txBody>
                    <a:bodyPr/>
                    <a:lstStyle/>
                    <a:p>
                      <a:pPr algn="ctr">
                        <a:spcAft>
                          <a:spcPts val="0"/>
                        </a:spcAft>
                      </a:pPr>
                      <a:r>
                        <a:rPr lang="zh-TW" sz="1600" kern="100" dirty="0">
                          <a:effectLst/>
                          <a:latin typeface="Times New Roman" panose="02020603050405020304" pitchFamily="18" charset="0"/>
                          <a:ea typeface="標楷體" panose="03000509000000000000" pitchFamily="65" charset="-120"/>
                        </a:rPr>
                        <a:t>明德國中</a:t>
                      </a:r>
                      <a:endParaRPr lang="zh-TW" sz="1600" kern="100" dirty="0">
                        <a:effectLst/>
                        <a:latin typeface="Times New Roman" panose="02020603050405020304" pitchFamily="18" charset="0"/>
                        <a:ea typeface="新細明體" panose="02020500000000000000" pitchFamily="18" charset="-120"/>
                      </a:endParaRPr>
                    </a:p>
                  </a:txBody>
                  <a:tcPr marL="13335" marR="13335" marT="0" marB="0" anchor="ctr"/>
                </a:tc>
                <a:tc>
                  <a:txBody>
                    <a:bodyPr/>
                    <a:lstStyle/>
                    <a:p>
                      <a:pPr algn="just">
                        <a:lnSpc>
                          <a:spcPts val="1600"/>
                        </a:lnSpc>
                        <a:spcAft>
                          <a:spcPts val="0"/>
                        </a:spcAft>
                      </a:pPr>
                      <a:r>
                        <a:rPr lang="zh-TW" sz="1600" kern="100" dirty="0">
                          <a:effectLst/>
                          <a:latin typeface="Times New Roman" panose="02020603050405020304" pitchFamily="18" charset="0"/>
                          <a:ea typeface="標楷體" panose="03000509000000000000" pitchFamily="65" charset="-120"/>
                        </a:rPr>
                        <a:t>召開輔導教授與專家會議</a:t>
                      </a:r>
                      <a:endParaRPr lang="zh-TW" sz="1600" kern="100" dirty="0">
                        <a:effectLst/>
                        <a:latin typeface="Times New Roman" panose="02020603050405020304" pitchFamily="18" charset="0"/>
                        <a:ea typeface="新細明體" panose="02020500000000000000" pitchFamily="18" charset="-120"/>
                      </a:endParaRPr>
                    </a:p>
                  </a:txBody>
                  <a:tcPr marL="13335" marR="13335" marT="0" marB="0" anchor="ctr"/>
                </a:tc>
              </a:tr>
              <a:tr h="549563">
                <a:tc rowSpan="2">
                  <a:txBody>
                    <a:bodyPr/>
                    <a:lstStyle/>
                    <a:p>
                      <a:pPr marL="0" lvl="0" indent="0" algn="ctr">
                        <a:lnSpc>
                          <a:spcPts val="2100"/>
                        </a:lnSpc>
                        <a:spcAft>
                          <a:spcPts val="0"/>
                        </a:spcAft>
                        <a:buFont typeface="+mj-lt"/>
                        <a:buNone/>
                        <a:tabLst>
                          <a:tab pos="304800" algn="l"/>
                        </a:tabLst>
                      </a:pPr>
                      <a:r>
                        <a:rPr lang="en-US" altLang="zh-TW" sz="1600" kern="100" dirty="0" smtClean="0">
                          <a:effectLst/>
                          <a:latin typeface="Times New Roman" panose="02020603050405020304" pitchFamily="18" charset="0"/>
                          <a:ea typeface="新細明體" panose="02020500000000000000" pitchFamily="18" charset="-120"/>
                        </a:rPr>
                        <a:t>24</a:t>
                      </a:r>
                      <a:endParaRPr lang="zh-TW" sz="1600" kern="100" dirty="0">
                        <a:effectLst/>
                        <a:latin typeface="Times New Roman" panose="02020603050405020304" pitchFamily="18" charset="0"/>
                        <a:ea typeface="新細明體" panose="02020500000000000000" pitchFamily="18" charset="-120"/>
                      </a:endParaRPr>
                    </a:p>
                  </a:txBody>
                  <a:tcPr marL="13335" marR="13335" marT="0" marB="0" anchor="ctr"/>
                </a:tc>
                <a:tc>
                  <a:txBody>
                    <a:bodyPr/>
                    <a:lstStyle/>
                    <a:p>
                      <a:pPr algn="just">
                        <a:lnSpc>
                          <a:spcPts val="1600"/>
                        </a:lnSpc>
                        <a:spcAft>
                          <a:spcPts val="0"/>
                        </a:spcAft>
                      </a:pPr>
                      <a:r>
                        <a:rPr lang="zh-TW" sz="1600" kern="100">
                          <a:effectLst/>
                          <a:latin typeface="Times New Roman" panose="02020603050405020304" pitchFamily="18" charset="0"/>
                          <a:ea typeface="標楷體" panose="03000509000000000000" pitchFamily="65" charset="-120"/>
                        </a:rPr>
                        <a:t>第</a:t>
                      </a:r>
                      <a:r>
                        <a:rPr lang="en-US" sz="1600" kern="100">
                          <a:effectLst/>
                          <a:latin typeface="Times New Roman" panose="02020603050405020304" pitchFamily="18" charset="0"/>
                          <a:ea typeface="標楷體" panose="03000509000000000000" pitchFamily="65" charset="-120"/>
                        </a:rPr>
                        <a:t>57</a:t>
                      </a:r>
                      <a:r>
                        <a:rPr lang="zh-TW" sz="1600" kern="100">
                          <a:effectLst/>
                          <a:latin typeface="Times New Roman" panose="02020603050405020304" pitchFamily="18" charset="0"/>
                          <a:ea typeface="標楷體" panose="03000509000000000000" pitchFamily="65" charset="-120"/>
                        </a:rPr>
                        <a:t>屆全國科展參賽作品輔導工作坊</a:t>
                      </a:r>
                      <a:endParaRPr lang="zh-TW" sz="1600" kern="100">
                        <a:effectLst/>
                        <a:latin typeface="Times New Roman" panose="02020603050405020304" pitchFamily="18" charset="0"/>
                        <a:ea typeface="新細明體" panose="02020500000000000000" pitchFamily="18" charset="-120"/>
                      </a:endParaRPr>
                    </a:p>
                  </a:txBody>
                  <a:tcPr marL="13335" marR="13335" marT="0" marB="0" anchor="ctr"/>
                </a:tc>
                <a:tc>
                  <a:txBody>
                    <a:bodyPr/>
                    <a:lstStyle/>
                    <a:p>
                      <a:pPr algn="ctr">
                        <a:lnSpc>
                          <a:spcPts val="1600"/>
                        </a:lnSpc>
                        <a:spcAft>
                          <a:spcPts val="0"/>
                        </a:spcAft>
                      </a:pPr>
                      <a:r>
                        <a:rPr lang="en-US" sz="1600" kern="100" dirty="0">
                          <a:effectLst/>
                          <a:latin typeface="標楷體" panose="03000509000000000000" pitchFamily="65" charset="-120"/>
                          <a:ea typeface="新細明體" panose="02020500000000000000" pitchFamily="18" charset="-120"/>
                        </a:rPr>
                        <a:t>106.05.16(</a:t>
                      </a:r>
                      <a:r>
                        <a:rPr lang="zh-TW" sz="1600" kern="100" dirty="0">
                          <a:effectLst/>
                          <a:latin typeface="Times New Roman" panose="02020603050405020304" pitchFamily="18" charset="0"/>
                          <a:ea typeface="標楷體" panose="03000509000000000000" pitchFamily="65" charset="-120"/>
                        </a:rPr>
                        <a:t>二</a:t>
                      </a:r>
                      <a:r>
                        <a:rPr lang="en-US" sz="1600" kern="100" dirty="0">
                          <a:effectLst/>
                          <a:latin typeface="Times New Roman" panose="02020603050405020304" pitchFamily="18" charset="0"/>
                          <a:ea typeface="標楷體" panose="03000509000000000000" pitchFamily="65" charset="-120"/>
                        </a:rPr>
                        <a:t>)</a:t>
                      </a:r>
                      <a:endParaRPr lang="zh-TW" sz="1600" kern="100" dirty="0">
                        <a:effectLst/>
                        <a:latin typeface="Times New Roman" panose="02020603050405020304" pitchFamily="18" charset="0"/>
                        <a:ea typeface="新細明體" panose="02020500000000000000" pitchFamily="18" charset="-120"/>
                      </a:endParaRPr>
                    </a:p>
                  </a:txBody>
                  <a:tcPr marL="13335" marR="13335" marT="0" marB="0" anchor="ctr"/>
                </a:tc>
                <a:tc>
                  <a:txBody>
                    <a:bodyPr/>
                    <a:lstStyle/>
                    <a:p>
                      <a:pPr algn="ctr">
                        <a:spcAft>
                          <a:spcPts val="0"/>
                        </a:spcAft>
                      </a:pPr>
                      <a:r>
                        <a:rPr lang="zh-TW" sz="1600" kern="100" dirty="0">
                          <a:effectLst/>
                          <a:latin typeface="Times New Roman" panose="02020603050405020304" pitchFamily="18" charset="0"/>
                          <a:ea typeface="標楷體" panose="03000509000000000000" pitchFamily="65" charset="-120"/>
                        </a:rPr>
                        <a:t>明德國中</a:t>
                      </a:r>
                      <a:endParaRPr lang="zh-TW" sz="1600" kern="100" dirty="0">
                        <a:effectLst/>
                        <a:latin typeface="Times New Roman" panose="02020603050405020304" pitchFamily="18" charset="0"/>
                        <a:ea typeface="新細明體" panose="02020500000000000000" pitchFamily="18" charset="-120"/>
                      </a:endParaRPr>
                    </a:p>
                  </a:txBody>
                  <a:tcPr marL="13335" marR="13335" marT="0" marB="0" anchor="ctr"/>
                </a:tc>
                <a:tc>
                  <a:txBody>
                    <a:bodyPr/>
                    <a:lstStyle/>
                    <a:p>
                      <a:pPr algn="just">
                        <a:lnSpc>
                          <a:spcPts val="1600"/>
                        </a:lnSpc>
                        <a:spcAft>
                          <a:spcPts val="0"/>
                        </a:spcAft>
                      </a:pPr>
                      <a:r>
                        <a:rPr lang="zh-TW" sz="1600" kern="100">
                          <a:solidFill>
                            <a:srgbClr val="000000"/>
                          </a:solidFill>
                          <a:effectLst/>
                          <a:latin typeface="Times New Roman" panose="02020603050405020304" pitchFamily="18" charset="0"/>
                          <a:ea typeface="標楷體" panose="03000509000000000000" pitchFamily="65" charset="-120"/>
                        </a:rPr>
                        <a:t>作品輔導教授</a:t>
                      </a:r>
                      <a:endParaRPr lang="zh-TW" sz="1600" kern="100">
                        <a:effectLst/>
                        <a:latin typeface="Times New Roman" panose="02020603050405020304" pitchFamily="18" charset="0"/>
                        <a:ea typeface="新細明體" panose="02020500000000000000" pitchFamily="18" charset="-120"/>
                      </a:endParaRPr>
                    </a:p>
                    <a:p>
                      <a:pPr algn="just">
                        <a:lnSpc>
                          <a:spcPts val="1600"/>
                        </a:lnSpc>
                        <a:spcAft>
                          <a:spcPts val="0"/>
                        </a:spcAft>
                      </a:pPr>
                      <a:r>
                        <a:rPr lang="zh-TW" sz="1600" kern="100">
                          <a:solidFill>
                            <a:srgbClr val="000000"/>
                          </a:solidFill>
                          <a:effectLst/>
                          <a:latin typeface="Times New Roman" panose="02020603050405020304" pitchFamily="18" charset="0"/>
                          <a:ea typeface="標楷體" panose="03000509000000000000" pitchFamily="65" charset="-120"/>
                        </a:rPr>
                        <a:t>指導老師及學生</a:t>
                      </a:r>
                      <a:endParaRPr lang="zh-TW" sz="1600" kern="100">
                        <a:effectLst/>
                        <a:latin typeface="Times New Roman" panose="02020603050405020304" pitchFamily="18" charset="0"/>
                        <a:ea typeface="新細明體" panose="02020500000000000000" pitchFamily="18" charset="-120"/>
                      </a:endParaRPr>
                    </a:p>
                  </a:txBody>
                  <a:tcPr marL="13335" marR="13335" marT="0" marB="0" anchor="ctr"/>
                </a:tc>
              </a:tr>
              <a:tr h="651164">
                <a:tc vMerge="1">
                  <a:txBody>
                    <a:bodyPr/>
                    <a:lstStyle/>
                    <a:p>
                      <a:endParaRPr lang="zh-TW" altLang="en-US"/>
                    </a:p>
                  </a:txBody>
                  <a:tcPr/>
                </a:tc>
                <a:tc>
                  <a:txBody>
                    <a:bodyPr/>
                    <a:lstStyle/>
                    <a:p>
                      <a:pPr algn="just">
                        <a:lnSpc>
                          <a:spcPts val="1600"/>
                        </a:lnSpc>
                        <a:spcAft>
                          <a:spcPts val="0"/>
                        </a:spcAft>
                      </a:pPr>
                      <a:r>
                        <a:rPr lang="zh-TW" sz="1600" kern="100">
                          <a:effectLst/>
                          <a:latin typeface="Times New Roman" panose="02020603050405020304" pitchFamily="18" charset="0"/>
                          <a:ea typeface="標楷體" panose="03000509000000000000" pitchFamily="65" charset="-120"/>
                        </a:rPr>
                        <a:t>特優作品參加第</a:t>
                      </a:r>
                      <a:r>
                        <a:rPr lang="en-US" sz="1600" kern="100">
                          <a:effectLst/>
                          <a:latin typeface="Times New Roman" panose="02020603050405020304" pitchFamily="18" charset="0"/>
                          <a:ea typeface="標楷體" panose="03000509000000000000" pitchFamily="65" charset="-120"/>
                        </a:rPr>
                        <a:t>57</a:t>
                      </a:r>
                      <a:r>
                        <a:rPr lang="zh-TW" sz="1600" kern="100">
                          <a:effectLst/>
                          <a:latin typeface="Times New Roman" panose="02020603050405020304" pitchFamily="18" charset="0"/>
                          <a:ea typeface="標楷體" panose="03000509000000000000" pitchFamily="65" charset="-120"/>
                        </a:rPr>
                        <a:t>屆全國科展參賽說明會</a:t>
                      </a:r>
                      <a:endParaRPr lang="zh-TW" sz="1600" kern="100">
                        <a:effectLst/>
                        <a:latin typeface="Times New Roman" panose="02020603050405020304" pitchFamily="18" charset="0"/>
                        <a:ea typeface="新細明體" panose="02020500000000000000" pitchFamily="18" charset="-120"/>
                      </a:endParaRPr>
                    </a:p>
                  </a:txBody>
                  <a:tcPr marL="13335" marR="13335" marT="0" marB="0" anchor="ctr"/>
                </a:tc>
                <a:tc>
                  <a:txBody>
                    <a:bodyPr/>
                    <a:lstStyle/>
                    <a:p>
                      <a:pPr algn="ctr">
                        <a:lnSpc>
                          <a:spcPts val="1600"/>
                        </a:lnSpc>
                        <a:spcAft>
                          <a:spcPts val="0"/>
                        </a:spcAft>
                      </a:pPr>
                      <a:r>
                        <a:rPr lang="en-US" sz="1600" kern="100">
                          <a:effectLst/>
                          <a:latin typeface="標楷體" panose="03000509000000000000" pitchFamily="65" charset="-120"/>
                          <a:ea typeface="新細明體" panose="02020500000000000000" pitchFamily="18" charset="-120"/>
                        </a:rPr>
                        <a:t>106.05.16(</a:t>
                      </a:r>
                      <a:r>
                        <a:rPr lang="zh-TW" sz="1600" kern="100">
                          <a:effectLst/>
                          <a:latin typeface="Times New Roman" panose="02020603050405020304" pitchFamily="18" charset="0"/>
                          <a:ea typeface="標楷體" panose="03000509000000000000" pitchFamily="65" charset="-120"/>
                        </a:rPr>
                        <a:t>二</a:t>
                      </a:r>
                      <a:r>
                        <a:rPr lang="en-US" sz="1600" kern="100">
                          <a:effectLst/>
                          <a:latin typeface="Times New Roman" panose="02020603050405020304" pitchFamily="18" charset="0"/>
                          <a:ea typeface="標楷體" panose="03000509000000000000" pitchFamily="65" charset="-120"/>
                        </a:rPr>
                        <a:t>)</a:t>
                      </a:r>
                      <a:endParaRPr lang="zh-TW" sz="1600" kern="100">
                        <a:effectLst/>
                        <a:latin typeface="Times New Roman" panose="02020603050405020304" pitchFamily="18" charset="0"/>
                        <a:ea typeface="新細明體" panose="02020500000000000000" pitchFamily="18" charset="-120"/>
                      </a:endParaRPr>
                    </a:p>
                  </a:txBody>
                  <a:tcPr marL="13335" marR="13335" marT="0" marB="0" anchor="ctr"/>
                </a:tc>
                <a:tc>
                  <a:txBody>
                    <a:bodyPr/>
                    <a:lstStyle/>
                    <a:p>
                      <a:pPr algn="ctr">
                        <a:spcAft>
                          <a:spcPts val="0"/>
                        </a:spcAft>
                      </a:pPr>
                      <a:r>
                        <a:rPr lang="zh-TW" sz="1600" kern="100" dirty="0">
                          <a:effectLst/>
                          <a:latin typeface="Times New Roman" panose="02020603050405020304" pitchFamily="18" charset="0"/>
                          <a:ea typeface="標楷體" panose="03000509000000000000" pitchFamily="65" charset="-120"/>
                        </a:rPr>
                        <a:t>明德國中</a:t>
                      </a:r>
                      <a:endParaRPr lang="zh-TW" sz="1600" kern="100" dirty="0">
                        <a:effectLst/>
                        <a:latin typeface="Times New Roman" panose="02020603050405020304" pitchFamily="18" charset="0"/>
                        <a:ea typeface="新細明體" panose="02020500000000000000" pitchFamily="18" charset="-120"/>
                      </a:endParaRPr>
                    </a:p>
                  </a:txBody>
                  <a:tcPr marL="13335" marR="13335" marT="0" marB="0" anchor="ctr"/>
                </a:tc>
                <a:tc>
                  <a:txBody>
                    <a:bodyPr/>
                    <a:lstStyle/>
                    <a:p>
                      <a:pPr algn="just">
                        <a:lnSpc>
                          <a:spcPts val="1600"/>
                        </a:lnSpc>
                        <a:spcAft>
                          <a:spcPts val="0"/>
                        </a:spcAft>
                      </a:pPr>
                      <a:r>
                        <a:rPr lang="zh-TW" sz="1600" kern="100">
                          <a:effectLst/>
                          <a:latin typeface="Times New Roman" panose="02020603050405020304" pitchFamily="18" charset="0"/>
                          <a:ea typeface="標楷體" panose="03000509000000000000" pitchFamily="65" charset="-120"/>
                        </a:rPr>
                        <a:t>會議資料製作</a:t>
                      </a:r>
                      <a:endParaRPr lang="zh-TW" sz="1600" kern="100">
                        <a:effectLst/>
                        <a:latin typeface="Times New Roman" panose="02020603050405020304" pitchFamily="18" charset="0"/>
                        <a:ea typeface="新細明體" panose="02020500000000000000" pitchFamily="18" charset="-120"/>
                      </a:endParaRPr>
                    </a:p>
                    <a:p>
                      <a:pPr algn="just">
                        <a:lnSpc>
                          <a:spcPts val="1600"/>
                        </a:lnSpc>
                        <a:spcAft>
                          <a:spcPts val="0"/>
                        </a:spcAft>
                      </a:pPr>
                      <a:r>
                        <a:rPr lang="zh-TW" sz="1600" kern="100">
                          <a:effectLst/>
                          <a:latin typeface="Times New Roman" panose="02020603050405020304" pitchFamily="18" charset="0"/>
                          <a:ea typeface="標楷體" panose="03000509000000000000" pitchFamily="65" charset="-120"/>
                        </a:rPr>
                        <a:t>參賽相關規定說明</a:t>
                      </a:r>
                      <a:endParaRPr lang="zh-TW" sz="1600" kern="100">
                        <a:effectLst/>
                        <a:latin typeface="Times New Roman" panose="02020603050405020304" pitchFamily="18" charset="0"/>
                        <a:ea typeface="新細明體" panose="02020500000000000000" pitchFamily="18" charset="-120"/>
                      </a:endParaRPr>
                    </a:p>
                  </a:txBody>
                  <a:tcPr marL="13335" marR="13335" marT="0" marB="0" anchor="ctr"/>
                </a:tc>
              </a:tr>
              <a:tr h="581890">
                <a:tc>
                  <a:txBody>
                    <a:bodyPr/>
                    <a:lstStyle/>
                    <a:p>
                      <a:pPr marL="0" lvl="0" indent="0" algn="ctr">
                        <a:lnSpc>
                          <a:spcPts val="2100"/>
                        </a:lnSpc>
                        <a:spcAft>
                          <a:spcPts val="0"/>
                        </a:spcAft>
                        <a:buFont typeface="+mj-lt"/>
                        <a:buNone/>
                        <a:tabLst>
                          <a:tab pos="304800" algn="l"/>
                        </a:tabLst>
                      </a:pPr>
                      <a:r>
                        <a:rPr lang="en-US" altLang="zh-TW" sz="1600" kern="100" dirty="0" smtClean="0">
                          <a:effectLst/>
                          <a:latin typeface="Times New Roman" panose="02020603050405020304" pitchFamily="18" charset="0"/>
                          <a:ea typeface="新細明體" panose="02020500000000000000" pitchFamily="18" charset="-120"/>
                        </a:rPr>
                        <a:t>25</a:t>
                      </a:r>
                      <a:endParaRPr lang="zh-TW" sz="1600" kern="100" dirty="0">
                        <a:effectLst/>
                        <a:latin typeface="Times New Roman" panose="02020603050405020304" pitchFamily="18" charset="0"/>
                        <a:ea typeface="新細明體" panose="02020500000000000000" pitchFamily="18" charset="-120"/>
                      </a:endParaRPr>
                    </a:p>
                  </a:txBody>
                  <a:tcPr marL="13335" marR="13335" marT="0" marB="0" anchor="ctr"/>
                </a:tc>
                <a:tc>
                  <a:txBody>
                    <a:bodyPr/>
                    <a:lstStyle/>
                    <a:p>
                      <a:pPr algn="just">
                        <a:lnSpc>
                          <a:spcPts val="1600"/>
                        </a:lnSpc>
                        <a:spcAft>
                          <a:spcPts val="0"/>
                        </a:spcAft>
                      </a:pPr>
                      <a:r>
                        <a:rPr lang="zh-TW" sz="1600" kern="100">
                          <a:effectLst/>
                          <a:latin typeface="Times New Roman" panose="02020603050405020304" pitchFamily="18" charset="0"/>
                          <a:ea typeface="標楷體" panose="03000509000000000000" pitchFamily="65" charset="-120"/>
                        </a:rPr>
                        <a:t>特優作品參加第</a:t>
                      </a:r>
                      <a:r>
                        <a:rPr lang="en-US" sz="1600" kern="100">
                          <a:effectLst/>
                          <a:latin typeface="Times New Roman" panose="02020603050405020304" pitchFamily="18" charset="0"/>
                          <a:ea typeface="標楷體" panose="03000509000000000000" pitchFamily="65" charset="-120"/>
                        </a:rPr>
                        <a:t>57</a:t>
                      </a:r>
                      <a:r>
                        <a:rPr lang="zh-TW" sz="1600" kern="100">
                          <a:effectLst/>
                          <a:latin typeface="Times New Roman" panose="02020603050405020304" pitchFamily="18" charset="0"/>
                          <a:ea typeface="標楷體" panose="03000509000000000000" pitchFamily="65" charset="-120"/>
                        </a:rPr>
                        <a:t>屆全國科展報名收件</a:t>
                      </a:r>
                      <a:endParaRPr lang="zh-TW" sz="1600" kern="100">
                        <a:effectLst/>
                        <a:latin typeface="Times New Roman" panose="02020603050405020304" pitchFamily="18" charset="0"/>
                        <a:ea typeface="新細明體" panose="02020500000000000000" pitchFamily="18" charset="-120"/>
                      </a:endParaRPr>
                    </a:p>
                  </a:txBody>
                  <a:tcPr marL="13335" marR="13335" marT="0" marB="0" anchor="ctr"/>
                </a:tc>
                <a:tc>
                  <a:txBody>
                    <a:bodyPr/>
                    <a:lstStyle/>
                    <a:p>
                      <a:pPr algn="ctr">
                        <a:lnSpc>
                          <a:spcPts val="1600"/>
                        </a:lnSpc>
                        <a:spcAft>
                          <a:spcPts val="0"/>
                        </a:spcAft>
                      </a:pPr>
                      <a:r>
                        <a:rPr lang="en-US" sz="1600" kern="100">
                          <a:effectLst/>
                          <a:latin typeface="標楷體" panose="03000509000000000000" pitchFamily="65" charset="-120"/>
                          <a:ea typeface="新細明體" panose="02020500000000000000" pitchFamily="18" charset="-120"/>
                        </a:rPr>
                        <a:t>106.06.02(</a:t>
                      </a:r>
                      <a:r>
                        <a:rPr lang="zh-TW" sz="1600" kern="100">
                          <a:effectLst/>
                          <a:latin typeface="Times New Roman" panose="02020603050405020304" pitchFamily="18" charset="0"/>
                          <a:ea typeface="標楷體" panose="03000509000000000000" pitchFamily="65" charset="-120"/>
                        </a:rPr>
                        <a:t>五</a:t>
                      </a:r>
                      <a:r>
                        <a:rPr lang="en-US" sz="1600" kern="100">
                          <a:effectLst/>
                          <a:latin typeface="Times New Roman" panose="02020603050405020304" pitchFamily="18" charset="0"/>
                          <a:ea typeface="標楷體" panose="03000509000000000000" pitchFamily="65" charset="-120"/>
                        </a:rPr>
                        <a:t>)</a:t>
                      </a:r>
                      <a:endParaRPr lang="zh-TW" sz="1600" kern="100">
                        <a:effectLst/>
                        <a:latin typeface="Times New Roman" panose="02020603050405020304" pitchFamily="18" charset="0"/>
                        <a:ea typeface="新細明體" panose="02020500000000000000" pitchFamily="18" charset="-120"/>
                      </a:endParaRPr>
                    </a:p>
                  </a:txBody>
                  <a:tcPr marL="13335" marR="13335" marT="0" marB="0" anchor="ctr"/>
                </a:tc>
                <a:tc>
                  <a:txBody>
                    <a:bodyPr/>
                    <a:lstStyle/>
                    <a:p>
                      <a:pPr algn="ctr">
                        <a:spcAft>
                          <a:spcPts val="0"/>
                        </a:spcAft>
                      </a:pPr>
                      <a:r>
                        <a:rPr lang="zh-TW" sz="1600" kern="100" dirty="0">
                          <a:effectLst/>
                          <a:latin typeface="Times New Roman" panose="02020603050405020304" pitchFamily="18" charset="0"/>
                          <a:ea typeface="標楷體" panose="03000509000000000000" pitchFamily="65" charset="-120"/>
                        </a:rPr>
                        <a:t>明德國中</a:t>
                      </a:r>
                      <a:endParaRPr lang="zh-TW" sz="1600" kern="100" dirty="0">
                        <a:effectLst/>
                        <a:latin typeface="Times New Roman" panose="02020603050405020304" pitchFamily="18" charset="0"/>
                        <a:ea typeface="新細明體" panose="02020500000000000000" pitchFamily="18" charset="-120"/>
                      </a:endParaRPr>
                    </a:p>
                  </a:txBody>
                  <a:tcPr marL="13335" marR="13335" marT="0" marB="0" anchor="ctr"/>
                </a:tc>
                <a:tc>
                  <a:txBody>
                    <a:bodyPr/>
                    <a:lstStyle/>
                    <a:p>
                      <a:pPr algn="just">
                        <a:lnSpc>
                          <a:spcPts val="1600"/>
                        </a:lnSpc>
                        <a:spcAft>
                          <a:spcPts val="0"/>
                        </a:spcAft>
                      </a:pPr>
                      <a:r>
                        <a:rPr lang="en-US" sz="1600" kern="100" dirty="0">
                          <a:effectLst/>
                          <a:latin typeface="標楷體" panose="03000509000000000000" pitchFamily="65" charset="-120"/>
                          <a:ea typeface="新細明體" panose="02020500000000000000" pitchFamily="18" charset="-120"/>
                        </a:rPr>
                        <a:t> </a:t>
                      </a:r>
                      <a:endParaRPr lang="zh-TW" sz="1600" kern="100" dirty="0">
                        <a:effectLst/>
                        <a:latin typeface="Times New Roman" panose="02020603050405020304" pitchFamily="18" charset="0"/>
                        <a:ea typeface="新細明體" panose="02020500000000000000" pitchFamily="18" charset="-120"/>
                      </a:endParaRPr>
                    </a:p>
                  </a:txBody>
                  <a:tcPr marL="13335" marR="13335" marT="0" marB="0" anchor="ctr"/>
                </a:tc>
              </a:tr>
              <a:tr h="540328">
                <a:tc>
                  <a:txBody>
                    <a:bodyPr/>
                    <a:lstStyle/>
                    <a:p>
                      <a:pPr marL="0" lvl="0" indent="0" algn="ctr">
                        <a:lnSpc>
                          <a:spcPts val="2100"/>
                        </a:lnSpc>
                        <a:spcAft>
                          <a:spcPts val="0"/>
                        </a:spcAft>
                        <a:buFont typeface="+mj-lt"/>
                        <a:buNone/>
                        <a:tabLst>
                          <a:tab pos="304800" algn="l"/>
                        </a:tabLst>
                      </a:pPr>
                      <a:r>
                        <a:rPr lang="en-US" altLang="zh-TW" sz="1600" kern="100" dirty="0" smtClean="0">
                          <a:effectLst/>
                          <a:latin typeface="Times New Roman" panose="02020603050405020304" pitchFamily="18" charset="0"/>
                          <a:ea typeface="新細明體" panose="02020500000000000000" pitchFamily="18" charset="-120"/>
                        </a:rPr>
                        <a:t>26</a:t>
                      </a:r>
                      <a:endParaRPr lang="zh-TW" sz="1600" kern="100" dirty="0">
                        <a:effectLst/>
                        <a:latin typeface="Times New Roman" panose="02020603050405020304" pitchFamily="18" charset="0"/>
                        <a:ea typeface="新細明體" panose="02020500000000000000" pitchFamily="18" charset="-120"/>
                      </a:endParaRPr>
                    </a:p>
                  </a:txBody>
                  <a:tcPr marL="13335" marR="13335" marT="0" marB="0" anchor="ctr"/>
                </a:tc>
                <a:tc>
                  <a:txBody>
                    <a:bodyPr/>
                    <a:lstStyle/>
                    <a:p>
                      <a:pPr algn="just">
                        <a:lnSpc>
                          <a:spcPts val="1600"/>
                        </a:lnSpc>
                        <a:spcAft>
                          <a:spcPts val="0"/>
                        </a:spcAft>
                      </a:pPr>
                      <a:r>
                        <a:rPr lang="zh-TW" sz="1600" kern="100">
                          <a:effectLst/>
                          <a:latin typeface="Times New Roman" panose="02020603050405020304" pitchFamily="18" charset="0"/>
                          <a:ea typeface="標楷體" panose="03000509000000000000" pitchFamily="65" charset="-120"/>
                        </a:rPr>
                        <a:t>第</a:t>
                      </a:r>
                      <a:r>
                        <a:rPr lang="en-US" sz="1600" kern="100">
                          <a:effectLst/>
                          <a:latin typeface="Times New Roman" panose="02020603050405020304" pitchFamily="18" charset="0"/>
                          <a:ea typeface="標楷體" panose="03000509000000000000" pitchFamily="65" charset="-120"/>
                        </a:rPr>
                        <a:t>57</a:t>
                      </a:r>
                      <a:r>
                        <a:rPr lang="zh-TW" sz="1600" kern="100">
                          <a:effectLst/>
                          <a:latin typeface="Times New Roman" panose="02020603050405020304" pitchFamily="18" charset="0"/>
                          <a:ea typeface="標楷體" panose="03000509000000000000" pitchFamily="65" charset="-120"/>
                        </a:rPr>
                        <a:t>屆全國科展參賽作品輔導工作坊</a:t>
                      </a:r>
                      <a:endParaRPr lang="zh-TW" sz="1600" kern="100">
                        <a:effectLst/>
                        <a:latin typeface="Times New Roman" panose="02020603050405020304" pitchFamily="18" charset="0"/>
                        <a:ea typeface="新細明體" panose="02020500000000000000" pitchFamily="18" charset="-120"/>
                      </a:endParaRPr>
                    </a:p>
                  </a:txBody>
                  <a:tcPr marL="13335" marR="13335" marT="0" marB="0" anchor="ctr"/>
                </a:tc>
                <a:tc>
                  <a:txBody>
                    <a:bodyPr/>
                    <a:lstStyle/>
                    <a:p>
                      <a:pPr algn="ctr">
                        <a:lnSpc>
                          <a:spcPts val="1600"/>
                        </a:lnSpc>
                        <a:spcAft>
                          <a:spcPts val="0"/>
                        </a:spcAft>
                      </a:pPr>
                      <a:r>
                        <a:rPr lang="en-US" sz="1600" kern="100">
                          <a:effectLst/>
                          <a:latin typeface="標楷體" panose="03000509000000000000" pitchFamily="65" charset="-120"/>
                          <a:ea typeface="新細明體" panose="02020500000000000000" pitchFamily="18" charset="-120"/>
                        </a:rPr>
                        <a:t>106.07.03(</a:t>
                      </a:r>
                      <a:r>
                        <a:rPr lang="zh-TW" sz="1600" kern="100">
                          <a:effectLst/>
                          <a:latin typeface="Times New Roman" panose="02020603050405020304" pitchFamily="18" charset="0"/>
                          <a:ea typeface="標楷體" panose="03000509000000000000" pitchFamily="65" charset="-120"/>
                        </a:rPr>
                        <a:t>一</a:t>
                      </a:r>
                      <a:r>
                        <a:rPr lang="en-US" sz="1600" kern="100">
                          <a:effectLst/>
                          <a:latin typeface="Times New Roman" panose="02020603050405020304" pitchFamily="18" charset="0"/>
                          <a:ea typeface="標楷體" panose="03000509000000000000" pitchFamily="65" charset="-120"/>
                        </a:rPr>
                        <a:t>)</a:t>
                      </a:r>
                      <a:endParaRPr lang="zh-TW" sz="1600" kern="100">
                        <a:effectLst/>
                        <a:latin typeface="Times New Roman" panose="02020603050405020304" pitchFamily="18" charset="0"/>
                        <a:ea typeface="新細明體" panose="02020500000000000000" pitchFamily="18" charset="-120"/>
                      </a:endParaRPr>
                    </a:p>
                  </a:txBody>
                  <a:tcPr marL="13335" marR="13335" marT="0" marB="0" anchor="ctr"/>
                </a:tc>
                <a:tc>
                  <a:txBody>
                    <a:bodyPr/>
                    <a:lstStyle/>
                    <a:p>
                      <a:pPr algn="ctr">
                        <a:spcAft>
                          <a:spcPts val="0"/>
                        </a:spcAft>
                      </a:pPr>
                      <a:r>
                        <a:rPr lang="zh-TW" sz="1600" kern="100" dirty="0">
                          <a:effectLst/>
                          <a:latin typeface="Times New Roman" panose="02020603050405020304" pitchFamily="18" charset="0"/>
                          <a:ea typeface="標楷體" panose="03000509000000000000" pitchFamily="65" charset="-120"/>
                        </a:rPr>
                        <a:t>明德國中</a:t>
                      </a:r>
                      <a:endParaRPr lang="zh-TW" sz="1600" kern="100" dirty="0">
                        <a:effectLst/>
                        <a:latin typeface="Times New Roman" panose="02020603050405020304" pitchFamily="18" charset="0"/>
                        <a:ea typeface="新細明體" panose="02020500000000000000" pitchFamily="18" charset="-120"/>
                      </a:endParaRPr>
                    </a:p>
                  </a:txBody>
                  <a:tcPr marL="13335" marR="13335" marT="0" marB="0" anchor="ctr"/>
                </a:tc>
                <a:tc>
                  <a:txBody>
                    <a:bodyPr/>
                    <a:lstStyle/>
                    <a:p>
                      <a:pPr algn="just">
                        <a:lnSpc>
                          <a:spcPts val="1600"/>
                        </a:lnSpc>
                        <a:spcAft>
                          <a:spcPts val="0"/>
                        </a:spcAft>
                      </a:pPr>
                      <a:r>
                        <a:rPr lang="zh-TW" sz="1600" kern="100" dirty="0">
                          <a:solidFill>
                            <a:srgbClr val="000000"/>
                          </a:solidFill>
                          <a:effectLst/>
                          <a:latin typeface="Times New Roman" panose="02020603050405020304" pitchFamily="18" charset="0"/>
                          <a:ea typeface="標楷體" panose="03000509000000000000" pitchFamily="65" charset="-120"/>
                        </a:rPr>
                        <a:t>作品輔導教授</a:t>
                      </a:r>
                      <a:endParaRPr lang="zh-TW" sz="1600" kern="100" dirty="0">
                        <a:effectLst/>
                        <a:latin typeface="Times New Roman" panose="02020603050405020304" pitchFamily="18" charset="0"/>
                        <a:ea typeface="新細明體" panose="02020500000000000000" pitchFamily="18" charset="-120"/>
                      </a:endParaRPr>
                    </a:p>
                    <a:p>
                      <a:pPr algn="just">
                        <a:lnSpc>
                          <a:spcPts val="1600"/>
                        </a:lnSpc>
                        <a:spcAft>
                          <a:spcPts val="0"/>
                        </a:spcAft>
                      </a:pPr>
                      <a:r>
                        <a:rPr lang="zh-TW" sz="1600" kern="100" dirty="0">
                          <a:solidFill>
                            <a:srgbClr val="000000"/>
                          </a:solidFill>
                          <a:effectLst/>
                          <a:latin typeface="Times New Roman" panose="02020603050405020304" pitchFamily="18" charset="0"/>
                          <a:ea typeface="標楷體" panose="03000509000000000000" pitchFamily="65" charset="-120"/>
                        </a:rPr>
                        <a:t>指導老師及學生</a:t>
                      </a:r>
                      <a:endParaRPr lang="zh-TW" sz="1600" kern="100" dirty="0">
                        <a:effectLst/>
                        <a:latin typeface="Times New Roman" panose="02020603050405020304" pitchFamily="18" charset="0"/>
                        <a:ea typeface="新細明體" panose="02020500000000000000" pitchFamily="18" charset="-120"/>
                      </a:endParaRPr>
                    </a:p>
                  </a:txBody>
                  <a:tcPr marL="13335" marR="13335" marT="0" marB="0" anchor="ctr"/>
                </a:tc>
              </a:tr>
              <a:tr h="512618">
                <a:tc>
                  <a:txBody>
                    <a:bodyPr/>
                    <a:lstStyle/>
                    <a:p>
                      <a:pPr marL="0" lvl="0" indent="0" algn="ctr">
                        <a:lnSpc>
                          <a:spcPts val="2100"/>
                        </a:lnSpc>
                        <a:spcAft>
                          <a:spcPts val="0"/>
                        </a:spcAft>
                        <a:buFont typeface="+mj-lt"/>
                        <a:buNone/>
                        <a:tabLst>
                          <a:tab pos="304800" algn="l"/>
                        </a:tabLst>
                      </a:pPr>
                      <a:r>
                        <a:rPr lang="en-US" altLang="zh-TW" sz="1600" kern="100" dirty="0" smtClean="0">
                          <a:effectLst/>
                          <a:latin typeface="Times New Roman" panose="02020603050405020304" pitchFamily="18" charset="0"/>
                          <a:ea typeface="新細明體" panose="02020500000000000000" pitchFamily="18" charset="-120"/>
                        </a:rPr>
                        <a:t>27</a:t>
                      </a:r>
                      <a:endParaRPr lang="zh-TW" sz="1600" kern="100" dirty="0">
                        <a:effectLst/>
                        <a:latin typeface="Times New Roman" panose="02020603050405020304" pitchFamily="18" charset="0"/>
                        <a:ea typeface="新細明體" panose="02020500000000000000" pitchFamily="18" charset="-120"/>
                      </a:endParaRPr>
                    </a:p>
                  </a:txBody>
                  <a:tcPr marL="13335" marR="13335" marT="0" marB="0" anchor="ctr"/>
                </a:tc>
                <a:tc>
                  <a:txBody>
                    <a:bodyPr/>
                    <a:lstStyle/>
                    <a:p>
                      <a:pPr algn="just">
                        <a:lnSpc>
                          <a:spcPts val="1600"/>
                        </a:lnSpc>
                        <a:spcAft>
                          <a:spcPts val="0"/>
                        </a:spcAft>
                      </a:pPr>
                      <a:r>
                        <a:rPr lang="zh-TW" sz="1600" kern="100" dirty="0">
                          <a:effectLst/>
                          <a:latin typeface="Times New Roman" panose="02020603050405020304" pitchFamily="18" charset="0"/>
                          <a:ea typeface="標楷體" panose="03000509000000000000" pitchFamily="65" charset="-120"/>
                        </a:rPr>
                        <a:t>參加第</a:t>
                      </a:r>
                      <a:r>
                        <a:rPr lang="en-US" sz="1600" kern="100" dirty="0">
                          <a:effectLst/>
                          <a:latin typeface="Times New Roman" panose="02020603050405020304" pitchFamily="18" charset="0"/>
                          <a:ea typeface="標楷體" panose="03000509000000000000" pitchFamily="65" charset="-120"/>
                        </a:rPr>
                        <a:t>57</a:t>
                      </a:r>
                      <a:r>
                        <a:rPr lang="zh-TW" sz="1600" kern="100" dirty="0">
                          <a:effectLst/>
                          <a:latin typeface="Times New Roman" panose="02020603050405020304" pitchFamily="18" charset="0"/>
                          <a:ea typeface="標楷體" panose="03000509000000000000" pitchFamily="65" charset="-120"/>
                        </a:rPr>
                        <a:t>屆全國科展授旗典禮</a:t>
                      </a:r>
                      <a:endParaRPr lang="zh-TW" sz="1600" kern="100" dirty="0">
                        <a:effectLst/>
                        <a:latin typeface="Times New Roman" panose="02020603050405020304" pitchFamily="18" charset="0"/>
                        <a:ea typeface="新細明體" panose="02020500000000000000" pitchFamily="18" charset="-120"/>
                      </a:endParaRPr>
                    </a:p>
                  </a:txBody>
                  <a:tcPr marL="13335" marR="13335" marT="0" marB="0" anchor="ctr"/>
                </a:tc>
                <a:tc>
                  <a:txBody>
                    <a:bodyPr/>
                    <a:lstStyle/>
                    <a:p>
                      <a:pPr algn="ctr">
                        <a:lnSpc>
                          <a:spcPts val="1600"/>
                        </a:lnSpc>
                        <a:spcAft>
                          <a:spcPts val="0"/>
                        </a:spcAft>
                      </a:pPr>
                      <a:r>
                        <a:rPr lang="en-US" sz="1600" kern="100" dirty="0">
                          <a:effectLst/>
                          <a:latin typeface="標楷體" panose="03000509000000000000" pitchFamily="65" charset="-120"/>
                          <a:ea typeface="新細明體" panose="02020500000000000000" pitchFamily="18" charset="-120"/>
                        </a:rPr>
                        <a:t>106.07.</a:t>
                      </a:r>
                      <a:endParaRPr lang="zh-TW" sz="1600" kern="100" dirty="0">
                        <a:effectLst/>
                        <a:latin typeface="Times New Roman" panose="02020603050405020304" pitchFamily="18" charset="0"/>
                        <a:ea typeface="新細明體" panose="02020500000000000000" pitchFamily="18" charset="-120"/>
                      </a:endParaRPr>
                    </a:p>
                  </a:txBody>
                  <a:tcPr marL="13335" marR="13335" marT="0" marB="0" anchor="ctr"/>
                </a:tc>
                <a:tc>
                  <a:txBody>
                    <a:bodyPr/>
                    <a:lstStyle/>
                    <a:p>
                      <a:pPr algn="ctr">
                        <a:spcAft>
                          <a:spcPts val="0"/>
                        </a:spcAft>
                      </a:pPr>
                      <a:r>
                        <a:rPr lang="en-US" sz="1600" kern="100" dirty="0">
                          <a:effectLst/>
                          <a:latin typeface="Times New Roman" panose="02020603050405020304" pitchFamily="18" charset="0"/>
                          <a:ea typeface="新細明體" panose="02020500000000000000" pitchFamily="18" charset="-120"/>
                        </a:rPr>
                        <a:t> </a:t>
                      </a:r>
                      <a:endParaRPr lang="zh-TW" sz="1600" kern="100" dirty="0">
                        <a:effectLst/>
                        <a:latin typeface="Times New Roman" panose="02020603050405020304" pitchFamily="18" charset="0"/>
                        <a:ea typeface="新細明體" panose="02020500000000000000" pitchFamily="18" charset="-120"/>
                      </a:endParaRPr>
                    </a:p>
                  </a:txBody>
                  <a:tcPr marL="13335" marR="13335" marT="0" marB="0" anchor="ctr"/>
                </a:tc>
                <a:tc>
                  <a:txBody>
                    <a:bodyPr/>
                    <a:lstStyle/>
                    <a:p>
                      <a:pPr algn="just">
                        <a:lnSpc>
                          <a:spcPts val="1600"/>
                        </a:lnSpc>
                        <a:spcAft>
                          <a:spcPts val="0"/>
                        </a:spcAft>
                      </a:pPr>
                      <a:r>
                        <a:rPr lang="zh-TW" sz="1600" kern="100" dirty="0">
                          <a:effectLst/>
                          <a:latin typeface="Times New Roman" panose="02020603050405020304" pitchFamily="18" charset="0"/>
                          <a:ea typeface="標楷體" panose="03000509000000000000" pitchFamily="65" charset="-120"/>
                        </a:rPr>
                        <a:t>◎時間及</a:t>
                      </a:r>
                      <a:r>
                        <a:rPr lang="zh-TW" sz="1600" kern="100" dirty="0" smtClean="0">
                          <a:effectLst/>
                          <a:latin typeface="Times New Roman" panose="02020603050405020304" pitchFamily="18" charset="0"/>
                          <a:ea typeface="標楷體" panose="03000509000000000000" pitchFamily="65" charset="-120"/>
                        </a:rPr>
                        <a:t>地點（</a:t>
                      </a:r>
                      <a:r>
                        <a:rPr lang="zh-TW" sz="1600" kern="100" dirty="0">
                          <a:effectLst/>
                          <a:latin typeface="Times New Roman" panose="02020603050405020304" pitchFamily="18" charset="0"/>
                          <a:ea typeface="標楷體" panose="03000509000000000000" pitchFamily="65" charset="-120"/>
                        </a:rPr>
                        <a:t>未定）</a:t>
                      </a:r>
                      <a:endParaRPr lang="zh-TW" sz="1600" kern="100" dirty="0">
                        <a:effectLst/>
                        <a:latin typeface="Times New Roman" panose="02020603050405020304" pitchFamily="18" charset="0"/>
                        <a:ea typeface="新細明體" panose="02020500000000000000" pitchFamily="18" charset="-120"/>
                      </a:endParaRPr>
                    </a:p>
                  </a:txBody>
                  <a:tcPr marL="13335" marR="13335" marT="0" marB="0" anchor="ctr"/>
                </a:tc>
              </a:tr>
              <a:tr h="365760">
                <a:tc>
                  <a:txBody>
                    <a:bodyPr/>
                    <a:lstStyle/>
                    <a:p>
                      <a:pPr marL="0" lvl="0" indent="0" algn="ctr">
                        <a:lnSpc>
                          <a:spcPts val="2100"/>
                        </a:lnSpc>
                        <a:spcAft>
                          <a:spcPts val="0"/>
                        </a:spcAft>
                        <a:buFont typeface="+mj-lt"/>
                        <a:buNone/>
                        <a:tabLst>
                          <a:tab pos="304800" algn="l"/>
                        </a:tabLst>
                      </a:pPr>
                      <a:r>
                        <a:rPr lang="en-US" altLang="zh-TW" sz="1600" kern="100" dirty="0" smtClean="0">
                          <a:effectLst/>
                          <a:latin typeface="Times New Roman" panose="02020603050405020304" pitchFamily="18" charset="0"/>
                          <a:ea typeface="新細明體" panose="02020500000000000000" pitchFamily="18" charset="-120"/>
                        </a:rPr>
                        <a:t>28</a:t>
                      </a:r>
                      <a:endParaRPr lang="zh-TW" sz="1600" kern="100" dirty="0">
                        <a:effectLst/>
                        <a:latin typeface="Times New Roman" panose="02020603050405020304" pitchFamily="18" charset="0"/>
                        <a:ea typeface="新細明體" panose="02020500000000000000" pitchFamily="18" charset="-120"/>
                      </a:endParaRPr>
                    </a:p>
                  </a:txBody>
                  <a:tcPr marL="13335" marR="13335" marT="0" marB="0" anchor="ctr"/>
                </a:tc>
                <a:tc>
                  <a:txBody>
                    <a:bodyPr/>
                    <a:lstStyle/>
                    <a:p>
                      <a:pPr algn="just">
                        <a:lnSpc>
                          <a:spcPts val="1600"/>
                        </a:lnSpc>
                        <a:spcAft>
                          <a:spcPts val="0"/>
                        </a:spcAft>
                      </a:pPr>
                      <a:r>
                        <a:rPr lang="zh-TW" sz="1600" kern="100">
                          <a:effectLst/>
                          <a:latin typeface="Times New Roman" panose="02020603050405020304" pitchFamily="18" charset="0"/>
                          <a:ea typeface="標楷體" panose="03000509000000000000" pitchFamily="65" charset="-120"/>
                        </a:rPr>
                        <a:t>第</a:t>
                      </a:r>
                      <a:r>
                        <a:rPr lang="en-US" sz="1600" kern="100">
                          <a:effectLst/>
                          <a:latin typeface="Times New Roman" panose="02020603050405020304" pitchFamily="18" charset="0"/>
                          <a:ea typeface="標楷體" panose="03000509000000000000" pitchFamily="65" charset="-120"/>
                        </a:rPr>
                        <a:t>57</a:t>
                      </a:r>
                      <a:r>
                        <a:rPr lang="zh-TW" sz="1600" kern="100">
                          <a:effectLst/>
                          <a:latin typeface="Times New Roman" panose="02020603050405020304" pitchFamily="18" charset="0"/>
                          <a:ea typeface="標楷體" panose="03000509000000000000" pitchFamily="65" charset="-120"/>
                        </a:rPr>
                        <a:t>屆全國科展活動</a:t>
                      </a:r>
                      <a:endParaRPr lang="zh-TW" sz="1600" kern="100">
                        <a:effectLst/>
                        <a:latin typeface="Times New Roman" panose="02020603050405020304" pitchFamily="18" charset="0"/>
                        <a:ea typeface="新細明體" panose="02020500000000000000" pitchFamily="18" charset="-120"/>
                      </a:endParaRPr>
                    </a:p>
                  </a:txBody>
                  <a:tcPr marL="13335" marR="13335" marT="0" marB="0" anchor="ctr"/>
                </a:tc>
                <a:tc>
                  <a:txBody>
                    <a:bodyPr/>
                    <a:lstStyle/>
                    <a:p>
                      <a:pPr algn="ctr">
                        <a:lnSpc>
                          <a:spcPts val="1600"/>
                        </a:lnSpc>
                        <a:spcAft>
                          <a:spcPts val="0"/>
                        </a:spcAft>
                      </a:pPr>
                      <a:r>
                        <a:rPr lang="en-US" sz="1600" kern="100">
                          <a:effectLst/>
                          <a:latin typeface="標楷體" panose="03000509000000000000" pitchFamily="65" charset="-120"/>
                          <a:ea typeface="新細明體" panose="02020500000000000000" pitchFamily="18" charset="-120"/>
                        </a:rPr>
                        <a:t>106.07.24</a:t>
                      </a:r>
                      <a:endParaRPr lang="zh-TW" sz="1600" kern="100">
                        <a:effectLst/>
                        <a:latin typeface="Times New Roman" panose="02020603050405020304" pitchFamily="18" charset="0"/>
                        <a:ea typeface="新細明體" panose="02020500000000000000" pitchFamily="18" charset="-120"/>
                      </a:endParaRPr>
                    </a:p>
                    <a:p>
                      <a:pPr indent="304800" algn="ctr">
                        <a:lnSpc>
                          <a:spcPts val="1600"/>
                        </a:lnSpc>
                        <a:spcAft>
                          <a:spcPts val="0"/>
                        </a:spcAft>
                      </a:pPr>
                      <a:r>
                        <a:rPr lang="en-US" sz="1600" kern="100">
                          <a:effectLst/>
                          <a:latin typeface="標楷體" panose="03000509000000000000" pitchFamily="65" charset="-120"/>
                          <a:ea typeface="新細明體" panose="02020500000000000000" pitchFamily="18" charset="-120"/>
                        </a:rPr>
                        <a:t>│</a:t>
                      </a:r>
                      <a:endParaRPr lang="zh-TW" sz="1600" kern="100">
                        <a:effectLst/>
                        <a:latin typeface="Times New Roman" panose="02020603050405020304" pitchFamily="18" charset="0"/>
                        <a:ea typeface="新細明體" panose="02020500000000000000" pitchFamily="18" charset="-120"/>
                      </a:endParaRPr>
                    </a:p>
                    <a:p>
                      <a:pPr algn="ctr">
                        <a:lnSpc>
                          <a:spcPts val="1600"/>
                        </a:lnSpc>
                        <a:spcAft>
                          <a:spcPts val="0"/>
                        </a:spcAft>
                      </a:pPr>
                      <a:r>
                        <a:rPr lang="en-US" sz="1600" kern="100">
                          <a:effectLst/>
                          <a:latin typeface="標楷體" panose="03000509000000000000" pitchFamily="65" charset="-120"/>
                          <a:ea typeface="新細明體" panose="02020500000000000000" pitchFamily="18" charset="-120"/>
                        </a:rPr>
                        <a:t>106.07.28</a:t>
                      </a:r>
                      <a:endParaRPr lang="zh-TW" sz="1600" kern="100">
                        <a:effectLst/>
                        <a:latin typeface="Times New Roman" panose="02020603050405020304" pitchFamily="18" charset="0"/>
                        <a:ea typeface="新細明體" panose="02020500000000000000" pitchFamily="18" charset="-120"/>
                      </a:endParaRPr>
                    </a:p>
                  </a:txBody>
                  <a:tcPr marL="13335" marR="13335" marT="0" marB="0" anchor="ctr"/>
                </a:tc>
                <a:tc>
                  <a:txBody>
                    <a:bodyPr/>
                    <a:lstStyle/>
                    <a:p>
                      <a:pPr algn="ctr">
                        <a:spcAft>
                          <a:spcPts val="0"/>
                        </a:spcAft>
                      </a:pPr>
                      <a:r>
                        <a:rPr lang="zh-TW" sz="1600" kern="100" dirty="0">
                          <a:effectLst/>
                          <a:latin typeface="Times New Roman" panose="02020603050405020304" pitchFamily="18" charset="0"/>
                          <a:ea typeface="標楷體" panose="03000509000000000000" pitchFamily="65" charset="-120"/>
                        </a:rPr>
                        <a:t>雲林</a:t>
                      </a:r>
                      <a:endParaRPr lang="zh-TW" sz="1600" kern="100" dirty="0">
                        <a:effectLst/>
                        <a:latin typeface="Times New Roman" panose="02020603050405020304" pitchFamily="18" charset="0"/>
                        <a:ea typeface="新細明體" panose="02020500000000000000" pitchFamily="18" charset="-120"/>
                      </a:endParaRPr>
                    </a:p>
                  </a:txBody>
                  <a:tcPr marL="13335" marR="13335" marT="0" marB="0" anchor="ctr"/>
                </a:tc>
                <a:tc>
                  <a:txBody>
                    <a:bodyPr/>
                    <a:lstStyle/>
                    <a:p>
                      <a:pPr>
                        <a:lnSpc>
                          <a:spcPts val="1600"/>
                        </a:lnSpc>
                        <a:spcAft>
                          <a:spcPts val="0"/>
                        </a:spcAft>
                      </a:pPr>
                      <a:r>
                        <a:rPr lang="zh-TW" sz="1600" kern="100" dirty="0">
                          <a:effectLst/>
                          <a:latin typeface="Times New Roman" panose="02020603050405020304" pitchFamily="18" charset="0"/>
                          <a:ea typeface="標楷體" panose="03000509000000000000" pitchFamily="65" charset="-120"/>
                        </a:rPr>
                        <a:t>地點</a:t>
                      </a:r>
                      <a:r>
                        <a:rPr lang="zh-TW" sz="1600" kern="100" dirty="0">
                          <a:effectLst/>
                          <a:latin typeface="Times New Roman" panose="02020603050405020304" pitchFamily="18" charset="0"/>
                          <a:ea typeface="新細明體" panose="02020500000000000000" pitchFamily="18" charset="-120"/>
                        </a:rPr>
                        <a:t>：</a:t>
                      </a:r>
                      <a:r>
                        <a:rPr lang="zh-TW" sz="1600" kern="100" dirty="0">
                          <a:effectLst/>
                          <a:latin typeface="Times New Roman" panose="02020603050405020304" pitchFamily="18" charset="0"/>
                          <a:ea typeface="標楷體" panose="03000509000000000000" pitchFamily="65" charset="-120"/>
                        </a:rPr>
                        <a:t>國立雲林</a:t>
                      </a:r>
                      <a:endParaRPr lang="zh-TW" sz="1600" kern="100" dirty="0">
                        <a:effectLst/>
                        <a:latin typeface="Times New Roman" panose="02020603050405020304" pitchFamily="18" charset="0"/>
                        <a:ea typeface="新細明體" panose="02020500000000000000" pitchFamily="18" charset="-120"/>
                      </a:endParaRPr>
                    </a:p>
                    <a:p>
                      <a:pPr>
                        <a:lnSpc>
                          <a:spcPts val="1600"/>
                        </a:lnSpc>
                        <a:spcAft>
                          <a:spcPts val="0"/>
                        </a:spcAft>
                      </a:pPr>
                      <a:r>
                        <a:rPr lang="zh-TW" sz="1600" kern="100" dirty="0">
                          <a:effectLst/>
                          <a:latin typeface="Times New Roman" panose="02020603050405020304" pitchFamily="18" charset="0"/>
                          <a:ea typeface="標楷體" panose="03000509000000000000" pitchFamily="65" charset="-120"/>
                        </a:rPr>
                        <a:t>科技大學體育館</a:t>
                      </a:r>
                      <a:endParaRPr lang="zh-TW" sz="1600" kern="100" dirty="0">
                        <a:effectLst/>
                        <a:latin typeface="Times New Roman" panose="02020603050405020304" pitchFamily="18" charset="0"/>
                        <a:ea typeface="新細明體" panose="02020500000000000000" pitchFamily="18" charset="-120"/>
                      </a:endParaRPr>
                    </a:p>
                  </a:txBody>
                  <a:tcPr marL="13335" marR="13335" marT="0" marB="0" anchor="ctr"/>
                </a:tc>
              </a:tr>
            </a:tbl>
          </a:graphicData>
        </a:graphic>
      </p:graphicFrame>
    </p:spTree>
    <p:extLst>
      <p:ext uri="{BB962C8B-B14F-4D97-AF65-F5344CB8AC3E}">
        <p14:creationId xmlns:p14="http://schemas.microsoft.com/office/powerpoint/2010/main" val="9317071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zh-TW" altLang="en-US" sz="4400" dirty="0" smtClean="0"/>
              <a:t>臺北市第</a:t>
            </a:r>
            <a:r>
              <a:rPr lang="en-US" altLang="zh-TW" sz="4400" dirty="0" smtClean="0"/>
              <a:t>50</a:t>
            </a:r>
            <a:r>
              <a:rPr lang="zh-TW" altLang="en-US" sz="4400" dirty="0" smtClean="0"/>
              <a:t>屆中小學科學展覽會實施計畫修正條文說明（</a:t>
            </a:r>
            <a:r>
              <a:rPr lang="en-US" altLang="zh-TW" sz="4400" dirty="0" smtClean="0"/>
              <a:t>P.7-8</a:t>
            </a:r>
            <a:r>
              <a:rPr lang="zh-TW" altLang="en-US" sz="4400" dirty="0" smtClean="0"/>
              <a:t>）</a:t>
            </a:r>
            <a:endParaRPr lang="zh-TW" altLang="en-US" sz="4400" dirty="0"/>
          </a:p>
        </p:txBody>
      </p:sp>
      <p:sp>
        <p:nvSpPr>
          <p:cNvPr id="3" name="內容版面配置區 2"/>
          <p:cNvSpPr>
            <a:spLocks noGrp="1"/>
          </p:cNvSpPr>
          <p:nvPr>
            <p:ph idx="1"/>
          </p:nvPr>
        </p:nvSpPr>
        <p:spPr/>
        <p:txBody>
          <a:bodyPr/>
          <a:lstStyle/>
          <a:p>
            <a:pPr marL="0" indent="0">
              <a:buNone/>
            </a:pPr>
            <a:r>
              <a:rPr lang="zh-TW" altLang="en-US" dirty="0" smtClean="0">
                <a:latin typeface="+mj-ea"/>
                <a:ea typeface="+mj-ea"/>
              </a:rPr>
              <a:t>伍、展覽組別</a:t>
            </a:r>
          </a:p>
          <a:p>
            <a:pPr marL="0" indent="0">
              <a:buNone/>
            </a:pPr>
            <a:r>
              <a:rPr lang="zh-TW" altLang="en-US" dirty="0" smtClean="0">
                <a:latin typeface="+mj-ea"/>
                <a:ea typeface="+mj-ea"/>
              </a:rPr>
              <a:t>一、國民小學組（簡稱國小組）：本市公私立國民小學四、五、六年級學生參加（含外國僑民學校</a:t>
            </a:r>
            <a:r>
              <a:rPr lang="zh-TW" altLang="en-US" b="1" dirty="0" smtClean="0">
                <a:solidFill>
                  <a:srgbClr val="FF0000"/>
                </a:solidFill>
                <a:latin typeface="+mj-ea"/>
                <a:ea typeface="+mj-ea"/>
              </a:rPr>
              <a:t>與海外臺商子弟學校</a:t>
            </a:r>
            <a:r>
              <a:rPr lang="zh-TW" altLang="en-US" dirty="0" smtClean="0">
                <a:latin typeface="+mj-ea"/>
                <a:ea typeface="+mj-ea"/>
              </a:rPr>
              <a:t>）。</a:t>
            </a:r>
          </a:p>
          <a:p>
            <a:pPr marL="0" indent="0">
              <a:buNone/>
            </a:pPr>
            <a:r>
              <a:rPr lang="zh-TW" altLang="en-US" dirty="0" smtClean="0">
                <a:latin typeface="+mj-ea"/>
                <a:ea typeface="+mj-ea"/>
              </a:rPr>
              <a:t>二、國民中學組（簡稱國中組）：本市公私立國民中學學生參加（含外國僑民學校</a:t>
            </a:r>
            <a:r>
              <a:rPr lang="zh-TW" altLang="en-US" b="1" dirty="0" smtClean="0">
                <a:solidFill>
                  <a:srgbClr val="FF0000"/>
                </a:solidFill>
                <a:latin typeface="+mj-ea"/>
                <a:ea typeface="+mj-ea"/>
              </a:rPr>
              <a:t>與海外臺商子弟學校</a:t>
            </a:r>
            <a:r>
              <a:rPr lang="zh-TW" altLang="en-US" dirty="0" smtClean="0">
                <a:latin typeface="+mj-ea"/>
                <a:ea typeface="+mj-ea"/>
              </a:rPr>
              <a:t>）。</a:t>
            </a:r>
          </a:p>
          <a:p>
            <a:pPr marL="0" indent="0">
              <a:buNone/>
            </a:pPr>
            <a:r>
              <a:rPr lang="zh-TW" altLang="en-US" dirty="0" smtClean="0">
                <a:latin typeface="+mj-ea"/>
                <a:ea typeface="+mj-ea"/>
              </a:rPr>
              <a:t>三、高級中等學校組（簡稱高中職組）：本市公私立高級中學及高級職業學校或類科學生參加（含外國僑民學校</a:t>
            </a:r>
            <a:r>
              <a:rPr lang="zh-TW" altLang="en-US" b="1" dirty="0" smtClean="0">
                <a:solidFill>
                  <a:srgbClr val="FF0000"/>
                </a:solidFill>
                <a:latin typeface="+mj-ea"/>
                <a:ea typeface="+mj-ea"/>
              </a:rPr>
              <a:t>與海外臺商子弟學校</a:t>
            </a:r>
            <a:r>
              <a:rPr lang="zh-TW" altLang="en-US" dirty="0" smtClean="0">
                <a:latin typeface="+mj-ea"/>
                <a:ea typeface="+mj-ea"/>
              </a:rPr>
              <a:t>）。</a:t>
            </a:r>
          </a:p>
          <a:p>
            <a:endParaRPr lang="zh-TW" altLang="en-US" dirty="0"/>
          </a:p>
        </p:txBody>
      </p:sp>
    </p:spTree>
    <p:extLst>
      <p:ext uri="{BB962C8B-B14F-4D97-AF65-F5344CB8AC3E}">
        <p14:creationId xmlns:p14="http://schemas.microsoft.com/office/powerpoint/2010/main" val="27824496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zh-TW" altLang="en-US" sz="4400" dirty="0" smtClean="0"/>
              <a:t>臺北市第</a:t>
            </a:r>
            <a:r>
              <a:rPr lang="en-US" altLang="zh-TW" sz="4400" dirty="0" smtClean="0"/>
              <a:t>50</a:t>
            </a:r>
            <a:r>
              <a:rPr lang="zh-TW" altLang="en-US" sz="4400" dirty="0" smtClean="0"/>
              <a:t>屆中小學科學展覽會實施計畫修正條文說明（</a:t>
            </a:r>
            <a:r>
              <a:rPr lang="en-US" altLang="zh-TW" sz="4400" dirty="0" smtClean="0"/>
              <a:t>P.7-8</a:t>
            </a:r>
            <a:r>
              <a:rPr lang="zh-TW" altLang="en-US" sz="4400" dirty="0" smtClean="0"/>
              <a:t>）</a:t>
            </a:r>
            <a:endParaRPr lang="zh-TW" altLang="en-US" sz="4400" dirty="0"/>
          </a:p>
        </p:txBody>
      </p:sp>
      <p:sp>
        <p:nvSpPr>
          <p:cNvPr id="3" name="內容版面配置區 2"/>
          <p:cNvSpPr>
            <a:spLocks noGrp="1"/>
          </p:cNvSpPr>
          <p:nvPr>
            <p:ph idx="1"/>
          </p:nvPr>
        </p:nvSpPr>
        <p:spPr>
          <a:xfrm>
            <a:off x="628650" y="1807647"/>
            <a:ext cx="7886700" cy="4807093"/>
          </a:xfrm>
        </p:spPr>
        <p:txBody>
          <a:bodyPr>
            <a:normAutofit fontScale="92500" lnSpcReduction="20000"/>
          </a:bodyPr>
          <a:lstStyle/>
          <a:p>
            <a:pPr marL="0" indent="0">
              <a:buNone/>
            </a:pPr>
            <a:r>
              <a:rPr lang="zh-TW" altLang="en-US" dirty="0" smtClean="0">
                <a:latin typeface="+mj-ea"/>
                <a:ea typeface="+mj-ea"/>
              </a:rPr>
              <a:t>玖、辦理方式及日期</a:t>
            </a:r>
          </a:p>
          <a:p>
            <a:pPr marL="0" indent="0">
              <a:buNone/>
            </a:pPr>
            <a:r>
              <a:rPr lang="zh-TW" altLang="en-US" b="1" dirty="0" smtClean="0">
                <a:solidFill>
                  <a:srgbClr val="FF0000"/>
                </a:solidFill>
                <a:latin typeface="+mj-ea"/>
                <a:ea typeface="+mj-ea"/>
              </a:rPr>
              <a:t>四、規格審查</a:t>
            </a:r>
          </a:p>
          <a:p>
            <a:pPr marL="0" indent="0">
              <a:buNone/>
            </a:pPr>
            <a:r>
              <a:rPr lang="zh-TW" altLang="en-US" dirty="0" smtClean="0">
                <a:latin typeface="+mj-ea"/>
                <a:ea typeface="+mj-ea"/>
              </a:rPr>
              <a:t>（一） 參展作品需符合「作品說明板規格」（如附件九）及「參展安全規則」（如附件十一）各項規定，違者不得參展。</a:t>
            </a:r>
          </a:p>
          <a:p>
            <a:pPr marL="0" indent="0">
              <a:buNone/>
            </a:pPr>
            <a:r>
              <a:rPr lang="zh-TW" altLang="en-US" dirty="0" smtClean="0">
                <a:latin typeface="+mj-ea"/>
                <a:ea typeface="+mj-ea"/>
              </a:rPr>
              <a:t>（二） 送展作品參展資料表（如附件十）詳實填寫黏貼於作品說明板陳列板（</a:t>
            </a:r>
            <a:r>
              <a:rPr lang="en-US" altLang="zh-TW" dirty="0" smtClean="0">
                <a:latin typeface="+mj-ea"/>
                <a:ea typeface="+mj-ea"/>
              </a:rPr>
              <a:t>D</a:t>
            </a:r>
            <a:r>
              <a:rPr lang="zh-TW" altLang="en-US" dirty="0" smtClean="0">
                <a:latin typeface="+mj-ea"/>
                <a:ea typeface="+mj-ea"/>
              </a:rPr>
              <a:t>）上，並請自行彌封，</a:t>
            </a:r>
            <a:r>
              <a:rPr lang="zh-TW" altLang="en-US" b="1" dirty="0" smtClean="0">
                <a:solidFill>
                  <a:srgbClr val="FF0000"/>
                </a:solidFill>
                <a:latin typeface="+mj-ea"/>
                <a:ea typeface="+mj-ea"/>
              </a:rPr>
              <a:t>作品說明板送展後須繳回規格審查單</a:t>
            </a:r>
            <a:r>
              <a:rPr lang="en-US" altLang="zh-TW" b="1" dirty="0" smtClean="0">
                <a:solidFill>
                  <a:srgbClr val="FF0000"/>
                </a:solidFill>
                <a:latin typeface="+mj-ea"/>
                <a:ea typeface="+mj-ea"/>
              </a:rPr>
              <a:t>(</a:t>
            </a:r>
            <a:r>
              <a:rPr lang="zh-TW" altLang="en-US" b="1" dirty="0" smtClean="0">
                <a:solidFill>
                  <a:srgbClr val="FF0000"/>
                </a:solidFill>
                <a:latin typeface="+mj-ea"/>
                <a:ea typeface="+mj-ea"/>
              </a:rPr>
              <a:t>如附件二十一</a:t>
            </a:r>
            <a:r>
              <a:rPr lang="en-US" altLang="zh-TW" b="1" dirty="0" smtClean="0">
                <a:solidFill>
                  <a:srgbClr val="FF0000"/>
                </a:solidFill>
                <a:latin typeface="+mj-ea"/>
                <a:ea typeface="+mj-ea"/>
              </a:rPr>
              <a:t>)</a:t>
            </a:r>
            <a:r>
              <a:rPr lang="zh-TW" altLang="en-US" dirty="0" smtClean="0">
                <a:latin typeface="+mj-ea"/>
                <a:ea typeface="+mj-ea"/>
              </a:rPr>
              <a:t>。</a:t>
            </a:r>
          </a:p>
          <a:p>
            <a:pPr marL="0" indent="0">
              <a:buNone/>
            </a:pPr>
            <a:r>
              <a:rPr lang="zh-TW" altLang="en-US" b="1" dirty="0" smtClean="0">
                <a:solidFill>
                  <a:srgbClr val="FF0000"/>
                </a:solidFill>
                <a:latin typeface="+mj-ea"/>
                <a:ea typeface="+mj-ea"/>
              </a:rPr>
              <a:t>五、安全審查</a:t>
            </a:r>
          </a:p>
          <a:p>
            <a:pPr marL="0" indent="0">
              <a:buNone/>
            </a:pPr>
            <a:r>
              <a:rPr lang="zh-TW" altLang="en-US" dirty="0" smtClean="0">
                <a:latin typeface="+mj-ea"/>
                <a:ea typeface="+mj-ea"/>
              </a:rPr>
              <a:t>（五）所有參展物品皆須通過安全審查，</a:t>
            </a:r>
            <a:r>
              <a:rPr lang="zh-TW" altLang="en-US" b="1" dirty="0" smtClean="0">
                <a:solidFill>
                  <a:srgbClr val="FF0000"/>
                </a:solidFill>
                <a:latin typeface="+mj-ea"/>
                <a:ea typeface="+mj-ea"/>
              </a:rPr>
              <a:t>安全審查項目如安全審查檢核表</a:t>
            </a:r>
            <a:r>
              <a:rPr lang="en-US" altLang="zh-TW" b="1" dirty="0" smtClean="0">
                <a:solidFill>
                  <a:srgbClr val="FF0000"/>
                </a:solidFill>
                <a:latin typeface="+mj-ea"/>
                <a:ea typeface="+mj-ea"/>
              </a:rPr>
              <a:t>(</a:t>
            </a:r>
            <a:r>
              <a:rPr lang="zh-TW" altLang="en-US" b="1" dirty="0" smtClean="0">
                <a:solidFill>
                  <a:srgbClr val="FF0000"/>
                </a:solidFill>
                <a:latin typeface="+mj-ea"/>
                <a:ea typeface="+mj-ea"/>
              </a:rPr>
              <a:t>如附件二十二</a:t>
            </a:r>
            <a:r>
              <a:rPr lang="en-US" altLang="zh-TW" b="1" dirty="0" smtClean="0">
                <a:solidFill>
                  <a:srgbClr val="FF0000"/>
                </a:solidFill>
                <a:latin typeface="+mj-ea"/>
                <a:ea typeface="+mj-ea"/>
              </a:rPr>
              <a:t>)</a:t>
            </a:r>
            <a:r>
              <a:rPr lang="zh-TW" altLang="en-US" dirty="0" smtClean="0">
                <a:latin typeface="+mj-ea"/>
                <a:ea typeface="+mj-ea"/>
              </a:rPr>
              <a:t>，安全審查中未審查過的物品，不得於初審時帶入會場。</a:t>
            </a:r>
          </a:p>
          <a:p>
            <a:pPr marL="0" indent="0">
              <a:buNone/>
            </a:pPr>
            <a:r>
              <a:rPr lang="zh-TW" altLang="en-US" b="1" dirty="0" smtClean="0">
                <a:solidFill>
                  <a:srgbClr val="FF0000"/>
                </a:solidFill>
                <a:latin typeface="+mj-ea"/>
                <a:ea typeface="+mj-ea"/>
              </a:rPr>
              <a:t>（六）參展作品說明板送展時須繳交「作品說明板報到檢核表」（如附件二十三）</a:t>
            </a:r>
            <a:r>
              <a:rPr lang="zh-TW" altLang="en-US" dirty="0" smtClean="0">
                <a:latin typeface="+mj-ea"/>
                <a:ea typeface="+mj-ea"/>
              </a:rPr>
              <a:t>。</a:t>
            </a:r>
            <a:endParaRPr lang="zh-TW" altLang="en-US" dirty="0">
              <a:latin typeface="+mj-ea"/>
              <a:ea typeface="+mj-ea"/>
            </a:endParaRPr>
          </a:p>
        </p:txBody>
      </p:sp>
    </p:spTree>
    <p:extLst>
      <p:ext uri="{BB962C8B-B14F-4D97-AF65-F5344CB8AC3E}">
        <p14:creationId xmlns:p14="http://schemas.microsoft.com/office/powerpoint/2010/main" val="229892891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流線">
  <a:themeElements>
    <a:clrScheme name="流線">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流線">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流線">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2887</TotalTime>
  <Words>7713</Words>
  <Application>Microsoft Office PowerPoint</Application>
  <PresentationFormat>投影片</PresentationFormat>
  <Paragraphs>610</Paragraphs>
  <Slides>64</Slides>
  <Notes>0</Notes>
  <HiddenSlides>0</HiddenSlides>
  <MMClips>0</MMClips>
  <ScaleCrop>false</ScaleCrop>
  <HeadingPairs>
    <vt:vector size="4" baseType="variant">
      <vt:variant>
        <vt:lpstr>佈景主題</vt:lpstr>
      </vt:variant>
      <vt:variant>
        <vt:i4>1</vt:i4>
      </vt:variant>
      <vt:variant>
        <vt:lpstr>投影片標題</vt:lpstr>
      </vt:variant>
      <vt:variant>
        <vt:i4>64</vt:i4>
      </vt:variant>
    </vt:vector>
  </HeadingPairs>
  <TitlesOfParts>
    <vt:vector size="65" baseType="lpstr">
      <vt:lpstr>流線</vt:lpstr>
      <vt:lpstr>臺北市第50屆中小學科學展覽 宣導暨說明會議</vt:lpstr>
      <vt:lpstr>工作報告（P.2）</vt:lpstr>
      <vt:lpstr>Logo設計說明（P.3）</vt:lpstr>
      <vt:lpstr>主要工作期程表說明（P.4-6）</vt:lpstr>
      <vt:lpstr>主要工作期程表說明（P.4-6）</vt:lpstr>
      <vt:lpstr>主要工作期程表說明（P.4-6）</vt:lpstr>
      <vt:lpstr>主要工作期程表說明（P.4-6）</vt:lpstr>
      <vt:lpstr>臺北市第50屆中小學科學展覽會實施計畫修正條文說明（P.7-8）</vt:lpstr>
      <vt:lpstr>臺北市第50屆中小學科學展覽會實施計畫修正條文說明（P.7-8）</vt:lpstr>
      <vt:lpstr>臺北市第50屆中小學科學展覽會實施計畫修正條文說明（P.7-8）</vt:lpstr>
      <vt:lpstr>臺北市第50屆中小學科學展覽會實施計畫修正條文說明（P.7-8）</vt:lpstr>
      <vt:lpstr>肆、辦理單位（P.9）</vt:lpstr>
      <vt:lpstr>伍、展覽組別（P.9）</vt:lpstr>
      <vt:lpstr>陸、展覽科別（P.10）</vt:lpstr>
      <vt:lpstr>柒、展覽內容（P.10）</vt:lpstr>
      <vt:lpstr>捌、報名件數（P.10）</vt:lpstr>
      <vt:lpstr>捌、報名件數（P.10）</vt:lpstr>
      <vt:lpstr>玖、辦理方式及日期（P.11-13）</vt:lpstr>
      <vt:lpstr>玖、辦理方式及日期（P.11-13）</vt:lpstr>
      <vt:lpstr>玖、辦理方式及日期（P.11-13）</vt:lpstr>
      <vt:lpstr>玖、辦理方式及日期（P.11-13）</vt:lpstr>
      <vt:lpstr>【附件一】作品送展表（P.18）</vt:lpstr>
      <vt:lpstr>競賽制服尺寸表（P.59）</vt:lpstr>
      <vt:lpstr>【附件二】作品說明書封面（P.19）</vt:lpstr>
      <vt:lpstr>【附件三】作品說明書內容（P.20）</vt:lpstr>
      <vt:lpstr>【附件三】作品說明書內容（P.20）</vt:lpstr>
      <vt:lpstr>【附件三】作品說明書內容（P.20）</vt:lpstr>
      <vt:lpstr>【附件四】作品說明書電腦檔案製作規範（P.21）</vt:lpstr>
      <vt:lpstr>【附件四】作品說明書電腦檔案製作規範（P.21）</vt:lpstr>
      <vt:lpstr>【附件五】校內作品件數統計表（P.22）</vt:lpstr>
      <vt:lpstr>【附件六】作品切結書（P.23）</vt:lpstr>
      <vt:lpstr>【附件七】延續性研究作品說明書（P.24）</vt:lpstr>
      <vt:lpstr>【附件八】作品送件檢核表（P.26）</vt:lpstr>
      <vt:lpstr>【附件十二】作品說明書審查基準（P.36）</vt:lpstr>
      <vt:lpstr>二、作品說明書審查及結果公布日期（P.12）</vt:lpstr>
      <vt:lpstr>三、參展作品說明板送展（P.12）</vt:lpstr>
      <vt:lpstr> 四、規格審查（P.12）</vt:lpstr>
      <vt:lpstr>【附件九】作品說明板規格（P.27）</vt:lpstr>
      <vt:lpstr>說明板規格說明（P.27）</vt:lpstr>
      <vt:lpstr>【附件十】送展作品參展資料表（P.28）</vt:lpstr>
      <vt:lpstr>【附件二十一】作品說明板規格審查單（P.46）</vt:lpstr>
      <vt:lpstr>五、安全審查（P.12）</vt:lpstr>
      <vt:lpstr>【附件二十二】參展作品安全審查檢核表（P.47）</vt:lpstr>
      <vt:lpstr>【附件二十三】作品說明板報到檢核表（P.48）</vt:lpstr>
      <vt:lpstr>五、參展作品評審日期（P.13）</vt:lpstr>
      <vt:lpstr>二、評審項目：（P.13）</vt:lpstr>
      <vt:lpstr>【附件十三】參展作品評審基準（P.37）</vt:lpstr>
      <vt:lpstr>頒獎典禮、展覽、拆件（P.13）</vt:lpstr>
      <vt:lpstr>一、學生獎勵（P.14）</vt:lpstr>
      <vt:lpstr>一、學生獎勵（P.14）</vt:lpstr>
      <vt:lpstr>二、指導教師獎勵（P.14）</vt:lpstr>
      <vt:lpstr>【附件十四】表揚優良指導教師獎勵計畫（P.38-39）</vt:lpstr>
      <vt:lpstr>【附件十四】表揚優良指導教師獎勵計畫（P.38-39）</vt:lpstr>
      <vt:lpstr>【附件十四】表揚優良指導教師獎勵計畫（P.38）</vt:lpstr>
      <vt:lpstr>【附件十五】表揚優良指導教師獎勵申請表（P.38）</vt:lpstr>
      <vt:lpstr>三、學校團體獎（P.14）</vt:lpstr>
      <vt:lpstr>（三）學校團體成績計算公式（P.15）</vt:lpstr>
      <vt:lpstr>（四）錄取名額（P.15）</vt:lpstr>
      <vt:lpstr>拾貳、注意事項（P.15-17）</vt:lpstr>
      <vt:lpstr>拾貳、注意事項（P.15-17）</vt:lpstr>
      <vt:lpstr>拾貳、注意事項（P.15-17）</vt:lpstr>
      <vt:lpstr>拾貳、注意事項（P.15-17）</vt:lpstr>
      <vt:lpstr>【附件十九】參展作品檢舉申請書（P.44）</vt:lpstr>
      <vt:lpstr>線上報名系統操作說明（P.60）</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臺北市第50屆中小學科學展覽 宣導暨說明會議</dc:title>
  <dc:creator>admin</dc:creator>
  <cp:lastModifiedBy>sp051</cp:lastModifiedBy>
  <cp:revision>158</cp:revision>
  <dcterms:created xsi:type="dcterms:W3CDTF">2017-01-01T04:40:14Z</dcterms:created>
  <dcterms:modified xsi:type="dcterms:W3CDTF">2017-01-11T08:24:30Z</dcterms:modified>
</cp:coreProperties>
</file>