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66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-102946"/>
            <a:ext cx="9144000" cy="2096722"/>
            <a:chOff x="0" y="-102946"/>
            <a:chExt cx="9144000" cy="2096722"/>
          </a:xfrm>
        </p:grpSpPr>
        <p:sp>
          <p:nvSpPr>
            <p:cNvPr id="5" name="手繪多邊形 4"/>
            <p:cNvSpPr/>
            <p:nvPr/>
          </p:nvSpPr>
          <p:spPr>
            <a:xfrm>
              <a:off x="0" y="-102946"/>
              <a:ext cx="9144000" cy="2096722"/>
            </a:xfrm>
            <a:custGeom>
              <a:avLst/>
              <a:gdLst>
                <a:gd name="connsiteX0" fmla="*/ 0 w 7177177"/>
                <a:gd name="connsiteY0" fmla="*/ 0 h 2311880"/>
                <a:gd name="connsiteX1" fmla="*/ 7177177 w 7177177"/>
                <a:gd name="connsiteY1" fmla="*/ 34506 h 2311880"/>
                <a:gd name="connsiteX2" fmla="*/ 7177177 w 7177177"/>
                <a:gd name="connsiteY2" fmla="*/ 1345721 h 2311880"/>
                <a:gd name="connsiteX3" fmla="*/ 0 w 7177177"/>
                <a:gd name="connsiteY3" fmla="*/ 2311880 h 2311880"/>
                <a:gd name="connsiteX4" fmla="*/ 0 w 7177177"/>
                <a:gd name="connsiteY4" fmla="*/ 0 h 2311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77177" h="2311880">
                  <a:moveTo>
                    <a:pt x="0" y="0"/>
                  </a:moveTo>
                  <a:lnTo>
                    <a:pt x="7177177" y="34506"/>
                  </a:lnTo>
                  <a:lnTo>
                    <a:pt x="7177177" y="1345721"/>
                  </a:lnTo>
                  <a:lnTo>
                    <a:pt x="0" y="23118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6" name="群組 5"/>
            <p:cNvGrpSpPr/>
            <p:nvPr/>
          </p:nvGrpSpPr>
          <p:grpSpPr>
            <a:xfrm rot="8943091">
              <a:off x="1240815" y="-24393"/>
              <a:ext cx="825420" cy="1510928"/>
              <a:chOff x="4065663" y="8309193"/>
              <a:chExt cx="632303" cy="1030850"/>
            </a:xfrm>
          </p:grpSpPr>
          <p:sp>
            <p:nvSpPr>
              <p:cNvPr id="12" name="矩形 11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rgbClr val="A1B0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" name="矩形 12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 rot="18454522">
              <a:off x="796159" y="900645"/>
              <a:ext cx="475481" cy="715298"/>
              <a:chOff x="4065663" y="8309193"/>
              <a:chExt cx="632303" cy="1030850"/>
            </a:xfrm>
          </p:grpSpPr>
          <p:sp>
            <p:nvSpPr>
              <p:cNvPr id="9" name="矩形 8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矩形 9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351853" y="988657"/>
              <a:ext cx="182221" cy="20459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1339" y="1844824"/>
            <a:ext cx="7772400" cy="2403698"/>
          </a:xfrm>
        </p:spPr>
        <p:txBody>
          <a:bodyPr>
            <a:normAutofit/>
          </a:bodyPr>
          <a:lstStyle/>
          <a:p>
            <a:r>
              <a:rPr lang="zh-TW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>臺北市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>104</a:t>
            </a:r>
            <a:r>
              <a:rPr lang="zh-TW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>學年度國民中學 </a:t>
            </a:r>
            <a:r>
              <a:rPr lang="en-US" altLang="zh-TW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/>
            </a:r>
            <a:br>
              <a:rPr lang="en-US" altLang="zh-TW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</a:br>
            <a:r>
              <a:rPr lang="zh-TW" altLang="zh-TW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>【</a:t>
            </a:r>
            <a:r>
              <a:rPr lang="zh-TW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>童軍科】非專長授課</a:t>
            </a:r>
            <a:r>
              <a:rPr lang="zh-TW" altLang="zh-TW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>教師</a:t>
            </a:r>
            <a:r>
              <a:rPr lang="en-US" altLang="zh-TW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/>
            </a:r>
            <a:br>
              <a:rPr lang="en-US" altLang="zh-TW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</a:br>
            <a:r>
              <a:rPr lang="zh-TW" altLang="zh-TW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>增</a:t>
            </a:r>
            <a:r>
              <a:rPr lang="zh-TW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>能回流</a:t>
            </a:r>
            <a:r>
              <a:rPr lang="zh-TW" altLang="zh-TW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華康細圓體" panose="02010609000101010101" pitchFamily="49" charset="-120"/>
              </a:rPr>
              <a:t>研習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華康細圓體" panose="02010609000101010101" pitchFamily="49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 rot="10800000">
            <a:off x="0" y="4847006"/>
            <a:ext cx="9144000" cy="2096722"/>
            <a:chOff x="0" y="-188674"/>
            <a:chExt cx="9144000" cy="2096722"/>
          </a:xfrm>
        </p:grpSpPr>
        <p:sp>
          <p:nvSpPr>
            <p:cNvPr id="16" name="手繪多邊形 15"/>
            <p:cNvSpPr/>
            <p:nvPr/>
          </p:nvSpPr>
          <p:spPr>
            <a:xfrm>
              <a:off x="0" y="-188674"/>
              <a:ext cx="9144000" cy="2096722"/>
            </a:xfrm>
            <a:custGeom>
              <a:avLst/>
              <a:gdLst>
                <a:gd name="connsiteX0" fmla="*/ 0 w 7177177"/>
                <a:gd name="connsiteY0" fmla="*/ 0 h 2311880"/>
                <a:gd name="connsiteX1" fmla="*/ 7177177 w 7177177"/>
                <a:gd name="connsiteY1" fmla="*/ 34506 h 2311880"/>
                <a:gd name="connsiteX2" fmla="*/ 7177177 w 7177177"/>
                <a:gd name="connsiteY2" fmla="*/ 1345721 h 2311880"/>
                <a:gd name="connsiteX3" fmla="*/ 0 w 7177177"/>
                <a:gd name="connsiteY3" fmla="*/ 2311880 h 2311880"/>
                <a:gd name="connsiteX4" fmla="*/ 0 w 7177177"/>
                <a:gd name="connsiteY4" fmla="*/ 0 h 2311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77177" h="2311880">
                  <a:moveTo>
                    <a:pt x="0" y="0"/>
                  </a:moveTo>
                  <a:lnTo>
                    <a:pt x="7177177" y="34506"/>
                  </a:lnTo>
                  <a:lnTo>
                    <a:pt x="7177177" y="1345721"/>
                  </a:lnTo>
                  <a:lnTo>
                    <a:pt x="0" y="23118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7" name="群組 16"/>
            <p:cNvGrpSpPr/>
            <p:nvPr/>
          </p:nvGrpSpPr>
          <p:grpSpPr>
            <a:xfrm rot="8943091">
              <a:off x="1240815" y="-24393"/>
              <a:ext cx="825420" cy="1510928"/>
              <a:chOff x="4065663" y="8309193"/>
              <a:chExt cx="632303" cy="1030850"/>
            </a:xfrm>
          </p:grpSpPr>
          <p:sp>
            <p:nvSpPr>
              <p:cNvPr id="23" name="矩形 22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rgbClr val="A1B0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矩形 23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 rot="18454522">
              <a:off x="796159" y="900645"/>
              <a:ext cx="475481" cy="715298"/>
              <a:chOff x="4065663" y="8309193"/>
              <a:chExt cx="632303" cy="1030850"/>
            </a:xfrm>
          </p:grpSpPr>
          <p:sp>
            <p:nvSpPr>
              <p:cNvPr id="20" name="矩形 19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9" name="矩形 18"/>
            <p:cNvSpPr/>
            <p:nvPr/>
          </p:nvSpPr>
          <p:spPr>
            <a:xfrm>
              <a:off x="351853" y="988657"/>
              <a:ext cx="182221" cy="20459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0" name="群組 49"/>
          <p:cNvGrpSpPr/>
          <p:nvPr/>
        </p:nvGrpSpPr>
        <p:grpSpPr>
          <a:xfrm rot="1153124">
            <a:off x="911249" y="4064609"/>
            <a:ext cx="4381588" cy="2131636"/>
            <a:chOff x="2242552" y="6787303"/>
            <a:chExt cx="4381588" cy="2131636"/>
          </a:xfrm>
        </p:grpSpPr>
        <p:grpSp>
          <p:nvGrpSpPr>
            <p:cNvPr id="38" name="群組 37"/>
            <p:cNvGrpSpPr/>
            <p:nvPr/>
          </p:nvGrpSpPr>
          <p:grpSpPr>
            <a:xfrm rot="12785070">
              <a:off x="5991837" y="7448937"/>
              <a:ext cx="632303" cy="1030850"/>
              <a:chOff x="4065663" y="8309193"/>
              <a:chExt cx="632303" cy="1030850"/>
            </a:xfrm>
          </p:grpSpPr>
          <p:sp>
            <p:nvSpPr>
              <p:cNvPr id="39" name="矩形 38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rgbClr val="A1B0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0" name="矩形 39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42" name="矩形 41"/>
            <p:cNvSpPr/>
            <p:nvPr/>
          </p:nvSpPr>
          <p:spPr>
            <a:xfrm rot="20326153">
              <a:off x="4120357" y="8503055"/>
              <a:ext cx="279177" cy="279177"/>
            </a:xfrm>
            <a:prstGeom prst="rect">
              <a:avLst/>
            </a:prstGeom>
            <a:solidFill>
              <a:srgbClr val="A1B0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矩形 42"/>
            <p:cNvSpPr/>
            <p:nvPr/>
          </p:nvSpPr>
          <p:spPr>
            <a:xfrm>
              <a:off x="3657961" y="8779351"/>
              <a:ext cx="139588" cy="1395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44" name="群組 43"/>
            <p:cNvGrpSpPr/>
            <p:nvPr/>
          </p:nvGrpSpPr>
          <p:grpSpPr>
            <a:xfrm rot="7418797">
              <a:off x="5273510" y="8391256"/>
              <a:ext cx="324403" cy="547945"/>
              <a:chOff x="4065663" y="8309193"/>
              <a:chExt cx="632303" cy="1030850"/>
            </a:xfrm>
          </p:grpSpPr>
          <p:sp>
            <p:nvSpPr>
              <p:cNvPr id="45" name="矩形 44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rgbClr val="A1B0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6" name="矩形 45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7" name="矩形 46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48" name="矩形 47"/>
            <p:cNvSpPr/>
            <p:nvPr/>
          </p:nvSpPr>
          <p:spPr>
            <a:xfrm>
              <a:off x="2493817" y="6787303"/>
              <a:ext cx="139588" cy="1395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矩形 48"/>
            <p:cNvSpPr/>
            <p:nvPr/>
          </p:nvSpPr>
          <p:spPr>
            <a:xfrm>
              <a:off x="2242552" y="7113088"/>
              <a:ext cx="86744" cy="86744"/>
            </a:xfrm>
            <a:prstGeom prst="rect">
              <a:avLst/>
            </a:prstGeom>
            <a:solidFill>
              <a:srgbClr val="A1B0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51" name="Picture 2" descr="http://1.bp.blogspot.com/_U7Emw1biZlk/TMR-DGFecLI/AAAAAAAAJ8s/lrqLj5zbJSs/s1600/s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779" y="4015956"/>
            <a:ext cx="2428441" cy="208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http://1.bp.blogspot.com/_U7Emw1biZlk/TMR-DGFecLI/AAAAAAAAJ8s/lrqLj5zbJSs/s1600/s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0592" y="4015956"/>
            <a:ext cx="2428441" cy="208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52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/>
          <p:cNvGrpSpPr/>
          <p:nvPr/>
        </p:nvGrpSpPr>
        <p:grpSpPr>
          <a:xfrm>
            <a:off x="0" y="-102946"/>
            <a:ext cx="9144000" cy="2096722"/>
            <a:chOff x="0" y="-102946"/>
            <a:chExt cx="9144000" cy="2096722"/>
          </a:xfrm>
        </p:grpSpPr>
        <p:sp>
          <p:nvSpPr>
            <p:cNvPr id="8" name="手繪多邊形 7"/>
            <p:cNvSpPr/>
            <p:nvPr/>
          </p:nvSpPr>
          <p:spPr>
            <a:xfrm>
              <a:off x="0" y="-102946"/>
              <a:ext cx="9144000" cy="2096722"/>
            </a:xfrm>
            <a:custGeom>
              <a:avLst/>
              <a:gdLst>
                <a:gd name="connsiteX0" fmla="*/ 0 w 7177177"/>
                <a:gd name="connsiteY0" fmla="*/ 0 h 2311880"/>
                <a:gd name="connsiteX1" fmla="*/ 7177177 w 7177177"/>
                <a:gd name="connsiteY1" fmla="*/ 34506 h 2311880"/>
                <a:gd name="connsiteX2" fmla="*/ 7177177 w 7177177"/>
                <a:gd name="connsiteY2" fmla="*/ 1345721 h 2311880"/>
                <a:gd name="connsiteX3" fmla="*/ 0 w 7177177"/>
                <a:gd name="connsiteY3" fmla="*/ 2311880 h 2311880"/>
                <a:gd name="connsiteX4" fmla="*/ 0 w 7177177"/>
                <a:gd name="connsiteY4" fmla="*/ 0 h 2311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77177" h="2311880">
                  <a:moveTo>
                    <a:pt x="0" y="0"/>
                  </a:moveTo>
                  <a:lnTo>
                    <a:pt x="7177177" y="34506"/>
                  </a:lnTo>
                  <a:lnTo>
                    <a:pt x="7177177" y="1345721"/>
                  </a:lnTo>
                  <a:lnTo>
                    <a:pt x="0" y="23118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9" name="群組 8"/>
            <p:cNvGrpSpPr/>
            <p:nvPr/>
          </p:nvGrpSpPr>
          <p:grpSpPr>
            <a:xfrm rot="8943091">
              <a:off x="1240815" y="-24393"/>
              <a:ext cx="825420" cy="1510928"/>
              <a:chOff x="4065663" y="8309193"/>
              <a:chExt cx="632303" cy="1030850"/>
            </a:xfrm>
          </p:grpSpPr>
          <p:sp>
            <p:nvSpPr>
              <p:cNvPr id="15" name="矩形 14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rgbClr val="A1B0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" name="矩形 15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0" name="群組 9"/>
            <p:cNvGrpSpPr/>
            <p:nvPr/>
          </p:nvGrpSpPr>
          <p:grpSpPr>
            <a:xfrm rot="18454522">
              <a:off x="796159" y="900645"/>
              <a:ext cx="475481" cy="715298"/>
              <a:chOff x="4065663" y="8309193"/>
              <a:chExt cx="632303" cy="1030850"/>
            </a:xfrm>
          </p:grpSpPr>
          <p:sp>
            <p:nvSpPr>
              <p:cNvPr id="12" name="矩形 11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" name="矩形 12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1" name="矩形 10"/>
            <p:cNvSpPr/>
            <p:nvPr/>
          </p:nvSpPr>
          <p:spPr>
            <a:xfrm>
              <a:off x="351853" y="988657"/>
              <a:ext cx="182221" cy="20459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15816" y="116632"/>
            <a:ext cx="3970784" cy="994122"/>
          </a:xfrm>
        </p:spPr>
        <p:txBody>
          <a:bodyPr/>
          <a:lstStyle/>
          <a:p>
            <a:r>
              <a:rPr lang="zh-TW" altLang="en-US" dirty="0" smtClean="0">
                <a:ea typeface="華康特粗圓體" panose="02010609000101010101" pitchFamily="49" charset="-120"/>
              </a:rPr>
              <a:t>流程表</a:t>
            </a:r>
            <a:endParaRPr lang="zh-TW" altLang="en-US" dirty="0">
              <a:ea typeface="華康特粗圓體" panose="02010609000101010101" pitchFamily="49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049529"/>
              </p:ext>
            </p:extLst>
          </p:nvPr>
        </p:nvGraphicFramePr>
        <p:xfrm>
          <a:off x="251520" y="1124744"/>
          <a:ext cx="8640963" cy="51087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024336"/>
                <a:gridCol w="3456385"/>
                <a:gridCol w="2160242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 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時間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課程內容</a:t>
                      </a:r>
                      <a:endParaRPr lang="zh-TW" sz="2800" b="1" kern="10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主持人</a:t>
                      </a: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/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講師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4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08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00-08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30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報到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石牌</a:t>
                      </a:r>
                      <a:r>
                        <a:rPr lang="zh-TW" sz="2800" b="1" kern="0" dirty="0" smtClea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國中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4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08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30-09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30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 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上學習課程經驗分享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 </a:t>
                      </a:r>
                      <a:r>
                        <a:rPr lang="zh-TW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鄭秀琴校長</a:t>
                      </a:r>
                      <a:endParaRPr lang="zh-TW" sz="2800" b="1" kern="10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18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 09</a:t>
                      </a:r>
                      <a:r>
                        <a:rPr lang="zh-TW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30-10</a:t>
                      </a:r>
                      <a:r>
                        <a:rPr lang="zh-TW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30</a:t>
                      </a:r>
                      <a:endParaRPr lang="zh-TW" sz="2800" b="1" kern="10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課程分享</a:t>
                      </a:r>
                      <a:r>
                        <a:rPr lang="en-US" sz="2800" b="1" kern="0" dirty="0" smtClea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—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「</a:t>
                      </a:r>
                      <a:r>
                        <a:rPr lang="zh-TW" sz="28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繩」將車馬炮</a:t>
                      </a:r>
                      <a:endParaRPr lang="zh-TW" sz="28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 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方郁集老師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10</a:t>
                      </a:r>
                      <a:r>
                        <a:rPr lang="zh-TW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30-11</a:t>
                      </a:r>
                      <a:r>
                        <a:rPr lang="zh-TW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30</a:t>
                      </a:r>
                      <a:endParaRPr lang="zh-TW" sz="2800" b="1" kern="10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課程分享</a:t>
                      </a:r>
                      <a:r>
                        <a:rPr lang="en-US" sz="2800" b="1" kern="0" dirty="0" smtClean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—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方位</a:t>
                      </a:r>
                      <a:r>
                        <a:rPr lang="zh-TW" sz="28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座標</a:t>
                      </a:r>
                      <a:endParaRPr lang="zh-TW" sz="28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曾菁芬老師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0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 11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30-12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：</a:t>
                      </a: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00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綜合座談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 </a:t>
                      </a:r>
                      <a:r>
                        <a:rPr lang="zh-TW" sz="2800" b="1" kern="0" dirty="0">
                          <a:effectLst/>
                          <a:latin typeface="微軟正黑體" panose="020B0604030504040204" pitchFamily="34" charset="-120"/>
                          <a:ea typeface="華康細圓體" panose="02010609000101010101" pitchFamily="49" charset="-120"/>
                        </a:rPr>
                        <a:t>鄭秀琴校長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華康細圓體" panose="02010609000101010101" pitchFamily="49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8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10800000" flipH="1">
            <a:off x="2483768" y="260648"/>
            <a:ext cx="1670855" cy="15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16016816" flipH="1">
            <a:off x="5634896" y="1136626"/>
            <a:ext cx="1670855" cy="15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5400000" flipH="1">
            <a:off x="1783901" y="3063416"/>
            <a:ext cx="1670855" cy="15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4375734" flipH="1">
            <a:off x="1658427" y="5020787"/>
            <a:ext cx="1709152" cy="160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>
            <a:off x="3036707" y="5114557"/>
            <a:ext cx="1670855" cy="15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21175777" flipH="1">
            <a:off x="4626100" y="5193859"/>
            <a:ext cx="1670855" cy="15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16200000" flipH="1">
            <a:off x="5591513" y="4279130"/>
            <a:ext cx="1670855" cy="15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16200000">
            <a:off x="5830937" y="2841868"/>
            <a:ext cx="1471998" cy="138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3875093">
            <a:off x="1685332" y="1351538"/>
            <a:ext cx="1670855" cy="15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10041580">
            <a:off x="4081024" y="229530"/>
            <a:ext cx="1928469" cy="1808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/>
          <p:cNvSpPr/>
          <p:nvPr/>
        </p:nvSpPr>
        <p:spPr>
          <a:xfrm>
            <a:off x="1835696" y="260648"/>
            <a:ext cx="5400600" cy="640871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942516" y="274935"/>
            <a:ext cx="864604" cy="6408712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4677894" y="15855"/>
            <a:ext cx="864604" cy="211249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5262596" y="6710726"/>
            <a:ext cx="864604" cy="211249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3142847" y="2127755"/>
            <a:ext cx="2984096" cy="2522839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6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163576" y="2590056"/>
            <a:ext cx="28569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ea typeface="華康細圓體" panose="02010609000101010101" pitchFamily="49" charset="-120"/>
              </a:rPr>
              <a:t>我想</a:t>
            </a:r>
            <a:r>
              <a:rPr lang="zh-TW" altLang="en-US" sz="3200" b="1" dirty="0" smtClean="0">
                <a:ea typeface="華康細圓體" panose="02010609000101010101" pitchFamily="49" charset="-120"/>
              </a:rPr>
              <a:t>成爲</a:t>
            </a:r>
            <a:endParaRPr lang="en-US" altLang="zh-TW" sz="3200" b="1" dirty="0" smtClean="0">
              <a:ea typeface="華康細圓體" panose="02010609000101010101" pitchFamily="49" charset="-120"/>
            </a:endParaRPr>
          </a:p>
          <a:p>
            <a:pPr algn="ctr"/>
            <a:r>
              <a:rPr lang="zh-TW" altLang="en-US" sz="3200" b="1" dirty="0" smtClean="0">
                <a:ea typeface="華康細圓體" panose="02010609000101010101" pitchFamily="49" charset="-120"/>
              </a:rPr>
              <a:t>   </a:t>
            </a:r>
            <a:r>
              <a:rPr lang="en-US" altLang="zh-TW" sz="3200" b="1" dirty="0" smtClean="0">
                <a:ea typeface="華康細圓體" panose="02010609000101010101" pitchFamily="49" charset="-120"/>
              </a:rPr>
              <a:t>________</a:t>
            </a:r>
            <a:r>
              <a:rPr lang="zh-TW" altLang="en-US" sz="3200" b="1" dirty="0" smtClean="0">
                <a:ea typeface="華康細圓體" panose="02010609000101010101" pitchFamily="49" charset="-120"/>
              </a:rPr>
              <a:t>的</a:t>
            </a:r>
            <a:endParaRPr lang="en-US" altLang="zh-TW" sz="3200" b="1" dirty="0" smtClean="0">
              <a:ea typeface="華康細圓體" panose="02010609000101010101" pitchFamily="49" charset="-120"/>
            </a:endParaRPr>
          </a:p>
          <a:p>
            <a:pPr algn="ctr"/>
            <a:r>
              <a:rPr lang="zh-TW" altLang="en-US" sz="3200" b="1" dirty="0" smtClean="0">
                <a:ea typeface="華康細圓體" panose="02010609000101010101" pitchFamily="49" charset="-120"/>
              </a:rPr>
              <a:t>綜合</a:t>
            </a:r>
            <a:r>
              <a:rPr lang="zh-TW" altLang="en-US" sz="3200" b="1" dirty="0">
                <a:ea typeface="華康細圓體" panose="02010609000101010101" pitchFamily="49" charset="-120"/>
              </a:rPr>
              <a:t>領域</a:t>
            </a:r>
            <a:r>
              <a:rPr lang="zh-TW" altLang="en-US" sz="3200" b="1" dirty="0" smtClean="0">
                <a:ea typeface="華康細圓體" panose="02010609000101010101" pitchFamily="49" charset="-120"/>
              </a:rPr>
              <a:t>教師</a:t>
            </a:r>
            <a:endParaRPr lang="zh-TW" altLang="en-US" sz="3200" b="1" dirty="0">
              <a:ea typeface="華康細圓體" panose="0201060900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09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群組 24"/>
          <p:cNvGrpSpPr/>
          <p:nvPr/>
        </p:nvGrpSpPr>
        <p:grpSpPr>
          <a:xfrm>
            <a:off x="0" y="-102946"/>
            <a:ext cx="9144000" cy="2096722"/>
            <a:chOff x="0" y="-102946"/>
            <a:chExt cx="9144000" cy="2096722"/>
          </a:xfrm>
        </p:grpSpPr>
        <p:sp>
          <p:nvSpPr>
            <p:cNvPr id="26" name="手繪多邊形 25"/>
            <p:cNvSpPr/>
            <p:nvPr/>
          </p:nvSpPr>
          <p:spPr>
            <a:xfrm>
              <a:off x="0" y="-102946"/>
              <a:ext cx="9144000" cy="2096722"/>
            </a:xfrm>
            <a:custGeom>
              <a:avLst/>
              <a:gdLst>
                <a:gd name="connsiteX0" fmla="*/ 0 w 7177177"/>
                <a:gd name="connsiteY0" fmla="*/ 0 h 2311880"/>
                <a:gd name="connsiteX1" fmla="*/ 7177177 w 7177177"/>
                <a:gd name="connsiteY1" fmla="*/ 34506 h 2311880"/>
                <a:gd name="connsiteX2" fmla="*/ 7177177 w 7177177"/>
                <a:gd name="connsiteY2" fmla="*/ 1345721 h 2311880"/>
                <a:gd name="connsiteX3" fmla="*/ 0 w 7177177"/>
                <a:gd name="connsiteY3" fmla="*/ 2311880 h 2311880"/>
                <a:gd name="connsiteX4" fmla="*/ 0 w 7177177"/>
                <a:gd name="connsiteY4" fmla="*/ 0 h 2311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77177" h="2311880">
                  <a:moveTo>
                    <a:pt x="0" y="0"/>
                  </a:moveTo>
                  <a:lnTo>
                    <a:pt x="7177177" y="34506"/>
                  </a:lnTo>
                  <a:lnTo>
                    <a:pt x="7177177" y="1345721"/>
                  </a:lnTo>
                  <a:lnTo>
                    <a:pt x="0" y="23118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  <p:grpSp>
          <p:nvGrpSpPr>
            <p:cNvPr id="27" name="群組 26"/>
            <p:cNvGrpSpPr/>
            <p:nvPr/>
          </p:nvGrpSpPr>
          <p:grpSpPr>
            <a:xfrm rot="8943091">
              <a:off x="1240815" y="-24393"/>
              <a:ext cx="825420" cy="1510928"/>
              <a:chOff x="4065663" y="8309193"/>
              <a:chExt cx="632303" cy="1030850"/>
            </a:xfrm>
          </p:grpSpPr>
          <p:sp>
            <p:nvSpPr>
              <p:cNvPr id="33" name="矩形 32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rgbClr val="A1B0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</p:grpSp>
        <p:grpSp>
          <p:nvGrpSpPr>
            <p:cNvPr id="28" name="群組 27"/>
            <p:cNvGrpSpPr/>
            <p:nvPr/>
          </p:nvGrpSpPr>
          <p:grpSpPr>
            <a:xfrm rot="18454522">
              <a:off x="796159" y="900645"/>
              <a:ext cx="475481" cy="715298"/>
              <a:chOff x="4065663" y="8309193"/>
              <a:chExt cx="632303" cy="1030850"/>
            </a:xfrm>
          </p:grpSpPr>
          <p:sp>
            <p:nvSpPr>
              <p:cNvPr id="30" name="矩形 29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351853" y="988657"/>
              <a:ext cx="182221" cy="20459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</p:grpSp>
      <p:pic>
        <p:nvPicPr>
          <p:cNvPr id="20" name="Picture 12" descr="http://cliparts.co/cliparts/BTg/K68/BTgK68qGc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0"/>
          <a:stretch/>
        </p:blipFill>
        <p:spPr bwMode="auto">
          <a:xfrm rot="20465350">
            <a:off x="1382093" y="1771585"/>
            <a:ext cx="4732707" cy="443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直線圖說文字 1 2"/>
          <p:cNvSpPr/>
          <p:nvPr/>
        </p:nvSpPr>
        <p:spPr>
          <a:xfrm>
            <a:off x="395536" y="548680"/>
            <a:ext cx="792088" cy="5904656"/>
          </a:xfrm>
          <a:prstGeom prst="borderCallout1">
            <a:avLst>
              <a:gd name="adj1" fmla="val 79242"/>
              <a:gd name="adj2" fmla="val 116829"/>
              <a:gd name="adj3" fmla="val 66842"/>
              <a:gd name="adj4" fmla="val 197961"/>
            </a:avLst>
          </a:prstGeom>
          <a:solidFill>
            <a:srgbClr val="FF9966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tx1"/>
                </a:solidFill>
                <a:ea typeface="華康細圓體" panose="02010609000101010101" pitchFamily="49" charset="-120"/>
              </a:rPr>
              <a:t>①這</a:t>
            </a:r>
            <a:r>
              <a:rPr lang="zh-TW" altLang="en-US" sz="2800" b="1" dirty="0">
                <a:solidFill>
                  <a:schemeClr val="tx1"/>
                </a:solidFill>
                <a:ea typeface="華康細圓體" panose="02010609000101010101" pitchFamily="49" charset="-120"/>
              </a:rPr>
              <a:t>學期哪個單元表現</a:t>
            </a:r>
            <a:r>
              <a:rPr lang="zh-TW" altLang="en-US" sz="2800" b="1" dirty="0" smtClean="0">
                <a:solidFill>
                  <a:schemeClr val="tx1"/>
                </a:solidFill>
                <a:ea typeface="華康細圓體" panose="02010609000101010101" pitchFamily="49" charset="-120"/>
              </a:rPr>
              <a:t>最讚</a:t>
            </a:r>
            <a:endParaRPr lang="en-US" altLang="zh-TW" sz="2800" b="1" dirty="0" smtClean="0">
              <a:solidFill>
                <a:schemeClr val="tx1"/>
              </a:solidFill>
              <a:ea typeface="華康細圓體" panose="02010609000101010101" pitchFamily="49" charset="-120"/>
            </a:endParaRPr>
          </a:p>
          <a:p>
            <a:pPr algn="ctr"/>
            <a:r>
              <a:rPr lang="zh-TW" altLang="en-US" sz="2800" b="1" dirty="0" smtClean="0">
                <a:solidFill>
                  <a:schemeClr val="tx1"/>
                </a:solidFill>
                <a:ea typeface="華康細圓體" panose="02010609000101010101" pitchFamily="49" charset="-120"/>
              </a:rPr>
              <a:t>？</a:t>
            </a:r>
            <a:endParaRPr lang="zh-TW" altLang="en-US" sz="2800" b="1" dirty="0">
              <a:solidFill>
                <a:schemeClr val="tx1"/>
              </a:solidFill>
              <a:ea typeface="華康細圓體" panose="02010609000101010101" pitchFamily="49" charset="-120"/>
            </a:endParaRPr>
          </a:p>
        </p:txBody>
      </p:sp>
      <p:sp>
        <p:nvSpPr>
          <p:cNvPr id="21" name="直線圖說文字 1 20"/>
          <p:cNvSpPr/>
          <p:nvPr/>
        </p:nvSpPr>
        <p:spPr>
          <a:xfrm>
            <a:off x="1475656" y="260648"/>
            <a:ext cx="2272790" cy="1440160"/>
          </a:xfrm>
          <a:prstGeom prst="borderCallout1">
            <a:avLst>
              <a:gd name="adj1" fmla="val 101372"/>
              <a:gd name="adj2" fmla="val 46176"/>
              <a:gd name="adj3" fmla="val 136121"/>
              <a:gd name="adj4" fmla="val 73122"/>
            </a:avLst>
          </a:prstGeom>
          <a:solidFill>
            <a:schemeClr val="accent3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tx1"/>
                </a:solidFill>
                <a:ea typeface="華康細圓體" panose="02010609000101010101" pitchFamily="49" charset="-120"/>
              </a:rPr>
              <a:t>②</a:t>
            </a:r>
            <a:r>
              <a:rPr lang="zh-TW" altLang="en-US" sz="2800" b="1" dirty="0" smtClean="0">
                <a:solidFill>
                  <a:schemeClr val="tx1"/>
                </a:solidFill>
                <a:ea typeface="華康細圓體" panose="02010609000101010101" pitchFamily="49" charset="-120"/>
              </a:rPr>
              <a:t>教學</a:t>
            </a:r>
            <a:r>
              <a:rPr lang="zh-TW" altLang="en-US" sz="2800" b="1" dirty="0">
                <a:solidFill>
                  <a:schemeClr val="tx1"/>
                </a:solidFill>
                <a:ea typeface="華康細圓體" panose="02010609000101010101" pitchFamily="49" charset="-120"/>
              </a:rPr>
              <a:t>上進步最多的是？</a:t>
            </a:r>
          </a:p>
        </p:txBody>
      </p:sp>
      <p:sp>
        <p:nvSpPr>
          <p:cNvPr id="22" name="直線圖說文字 1 21"/>
          <p:cNvSpPr/>
          <p:nvPr/>
        </p:nvSpPr>
        <p:spPr>
          <a:xfrm>
            <a:off x="4139952" y="189806"/>
            <a:ext cx="2088232" cy="1440160"/>
          </a:xfrm>
          <a:prstGeom prst="borderCallout1">
            <a:avLst>
              <a:gd name="adj1" fmla="val 99388"/>
              <a:gd name="adj2" fmla="val 9229"/>
              <a:gd name="adj3" fmla="val 148026"/>
              <a:gd name="adj4" fmla="val -2823"/>
            </a:avLst>
          </a:prstGeom>
          <a:solidFill>
            <a:schemeClr val="accent4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tx1"/>
                </a:solidFill>
                <a:ea typeface="華康細圓體" panose="02010609000101010101" pitchFamily="49" charset="-120"/>
              </a:rPr>
              <a:t>③</a:t>
            </a:r>
            <a:r>
              <a:rPr lang="zh-TW" altLang="en-US" sz="2800" b="1" dirty="0" smtClean="0">
                <a:solidFill>
                  <a:schemeClr val="tx1"/>
                </a:solidFill>
                <a:ea typeface="華康細圓體" panose="02010609000101010101" pitchFamily="49" charset="-120"/>
              </a:rPr>
              <a:t>最</a:t>
            </a:r>
            <a:r>
              <a:rPr lang="zh-TW" altLang="en-US" sz="2800" b="1" dirty="0">
                <a:solidFill>
                  <a:schemeClr val="tx1"/>
                </a:solidFill>
                <a:ea typeface="華康細圓體" panose="02010609000101010101" pitchFamily="49" charset="-120"/>
              </a:rPr>
              <a:t>感困難的部分？</a:t>
            </a:r>
          </a:p>
        </p:txBody>
      </p:sp>
      <p:sp>
        <p:nvSpPr>
          <p:cNvPr id="23" name="直線圖說文字 1 22"/>
          <p:cNvSpPr/>
          <p:nvPr/>
        </p:nvSpPr>
        <p:spPr>
          <a:xfrm>
            <a:off x="6444208" y="1268760"/>
            <a:ext cx="2350478" cy="1440160"/>
          </a:xfrm>
          <a:prstGeom prst="borderCallout1">
            <a:avLst>
              <a:gd name="adj1" fmla="val 38871"/>
              <a:gd name="adj2" fmla="val 1019"/>
              <a:gd name="adj3" fmla="val 66676"/>
              <a:gd name="adj4" fmla="val -66235"/>
            </a:avLst>
          </a:prstGeom>
          <a:solidFill>
            <a:schemeClr val="accent5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tx1"/>
                </a:solidFill>
                <a:ea typeface="華康細圓體" panose="02010609000101010101" pitchFamily="49" charset="-120"/>
              </a:rPr>
              <a:t>④</a:t>
            </a:r>
            <a:r>
              <a:rPr lang="zh-TW" altLang="en-US" sz="2800" b="1" dirty="0" smtClean="0">
                <a:solidFill>
                  <a:schemeClr val="tx1"/>
                </a:solidFill>
                <a:ea typeface="華康細圓體" panose="02010609000101010101" pitchFamily="49" charset="-120"/>
              </a:rPr>
              <a:t>哪</a:t>
            </a:r>
            <a:r>
              <a:rPr lang="zh-TW" altLang="en-US" sz="2800" b="1" dirty="0">
                <a:solidFill>
                  <a:schemeClr val="tx1"/>
                </a:solidFill>
                <a:ea typeface="華康細圓體" panose="02010609000101010101" pitchFamily="49" charset="-120"/>
              </a:rPr>
              <a:t>些部分需要再做增能？</a:t>
            </a:r>
          </a:p>
        </p:txBody>
      </p:sp>
      <p:sp>
        <p:nvSpPr>
          <p:cNvPr id="24" name="直線圖說文字 1 23"/>
          <p:cNvSpPr/>
          <p:nvPr/>
        </p:nvSpPr>
        <p:spPr>
          <a:xfrm>
            <a:off x="5364088" y="3991233"/>
            <a:ext cx="3440867" cy="949935"/>
          </a:xfrm>
          <a:prstGeom prst="borderCallout1">
            <a:avLst>
              <a:gd name="adj1" fmla="val -1635"/>
              <a:gd name="adj2" fmla="val 15398"/>
              <a:gd name="adj3" fmla="val -102727"/>
              <a:gd name="adj4" fmla="val 6528"/>
            </a:avLst>
          </a:prstGeom>
          <a:solidFill>
            <a:srgbClr val="FFFF66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tx1"/>
                </a:solidFill>
                <a:ea typeface="華康細圓體" panose="02010609000101010101" pitchFamily="49" charset="-120"/>
              </a:rPr>
              <a:t>⑤</a:t>
            </a:r>
            <a:r>
              <a:rPr lang="zh-TW" altLang="en-US" sz="2800" b="1" dirty="0" smtClean="0">
                <a:solidFill>
                  <a:schemeClr val="tx1"/>
                </a:solidFill>
                <a:ea typeface="華康細圓體" panose="02010609000101010101" pitchFamily="49" charset="-120"/>
              </a:rPr>
              <a:t>需要</a:t>
            </a:r>
            <a:r>
              <a:rPr lang="zh-TW" altLang="en-US" sz="2800" b="1" dirty="0">
                <a:solidFill>
                  <a:schemeClr val="tx1"/>
                </a:solidFill>
                <a:ea typeface="華康細圓體" panose="02010609000101010101" pitchFamily="49" charset="-120"/>
              </a:rPr>
              <a:t>改進的地方？</a:t>
            </a:r>
          </a:p>
        </p:txBody>
      </p:sp>
    </p:spTree>
    <p:extLst>
      <p:ext uri="{BB962C8B-B14F-4D97-AF65-F5344CB8AC3E}">
        <p14:creationId xmlns:p14="http://schemas.microsoft.com/office/powerpoint/2010/main" val="39390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群組 32"/>
          <p:cNvGrpSpPr/>
          <p:nvPr/>
        </p:nvGrpSpPr>
        <p:grpSpPr>
          <a:xfrm>
            <a:off x="0" y="-102946"/>
            <a:ext cx="9144000" cy="2096722"/>
            <a:chOff x="0" y="-102946"/>
            <a:chExt cx="9144000" cy="2096722"/>
          </a:xfrm>
        </p:grpSpPr>
        <p:sp>
          <p:nvSpPr>
            <p:cNvPr id="34" name="手繪多邊形 33"/>
            <p:cNvSpPr/>
            <p:nvPr/>
          </p:nvSpPr>
          <p:spPr>
            <a:xfrm>
              <a:off x="0" y="-102946"/>
              <a:ext cx="9144000" cy="2096722"/>
            </a:xfrm>
            <a:custGeom>
              <a:avLst/>
              <a:gdLst>
                <a:gd name="connsiteX0" fmla="*/ 0 w 7177177"/>
                <a:gd name="connsiteY0" fmla="*/ 0 h 2311880"/>
                <a:gd name="connsiteX1" fmla="*/ 7177177 w 7177177"/>
                <a:gd name="connsiteY1" fmla="*/ 34506 h 2311880"/>
                <a:gd name="connsiteX2" fmla="*/ 7177177 w 7177177"/>
                <a:gd name="connsiteY2" fmla="*/ 1345721 h 2311880"/>
                <a:gd name="connsiteX3" fmla="*/ 0 w 7177177"/>
                <a:gd name="connsiteY3" fmla="*/ 2311880 h 2311880"/>
                <a:gd name="connsiteX4" fmla="*/ 0 w 7177177"/>
                <a:gd name="connsiteY4" fmla="*/ 0 h 2311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77177" h="2311880">
                  <a:moveTo>
                    <a:pt x="0" y="0"/>
                  </a:moveTo>
                  <a:lnTo>
                    <a:pt x="7177177" y="34506"/>
                  </a:lnTo>
                  <a:lnTo>
                    <a:pt x="7177177" y="1345721"/>
                  </a:lnTo>
                  <a:lnTo>
                    <a:pt x="0" y="23118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  <p:grpSp>
          <p:nvGrpSpPr>
            <p:cNvPr id="35" name="群組 34"/>
            <p:cNvGrpSpPr/>
            <p:nvPr/>
          </p:nvGrpSpPr>
          <p:grpSpPr>
            <a:xfrm rot="8943091">
              <a:off x="1240815" y="-24393"/>
              <a:ext cx="825420" cy="1510928"/>
              <a:chOff x="4065663" y="8309193"/>
              <a:chExt cx="632303" cy="1030850"/>
            </a:xfrm>
          </p:grpSpPr>
          <p:sp>
            <p:nvSpPr>
              <p:cNvPr id="36" name="矩形 35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rgbClr val="A1B0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  <p:sp>
            <p:nvSpPr>
              <p:cNvPr id="37" name="矩形 36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</p:grpSp>
        <p:grpSp>
          <p:nvGrpSpPr>
            <p:cNvPr id="39" name="群組 38"/>
            <p:cNvGrpSpPr/>
            <p:nvPr/>
          </p:nvGrpSpPr>
          <p:grpSpPr>
            <a:xfrm rot="18454522">
              <a:off x="796159" y="900645"/>
              <a:ext cx="475481" cy="715298"/>
              <a:chOff x="4065663" y="8309193"/>
              <a:chExt cx="632303" cy="1030850"/>
            </a:xfrm>
          </p:grpSpPr>
          <p:sp>
            <p:nvSpPr>
              <p:cNvPr id="40" name="矩形 39"/>
              <p:cNvSpPr/>
              <p:nvPr/>
            </p:nvSpPr>
            <p:spPr>
              <a:xfrm rot="20326153">
                <a:off x="4349555" y="8309193"/>
                <a:ext cx="279177" cy="2791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 rot="1745270">
                <a:off x="4449425" y="9091502"/>
                <a:ext cx="248541" cy="248541"/>
              </a:xfrm>
              <a:prstGeom prst="rect">
                <a:avLst/>
              </a:prstGeom>
              <a:solidFill>
                <a:srgbClr val="FFD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4065663" y="8788354"/>
                <a:ext cx="139588" cy="139588"/>
              </a:xfrm>
              <a:prstGeom prst="rect">
                <a:avLst/>
              </a:prstGeom>
              <a:solidFill>
                <a:srgbClr val="D99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>
                  <a:ea typeface="華康細圓體" panose="02010609000101010101" pitchFamily="49" charset="-120"/>
                </a:endParaRPr>
              </a:p>
            </p:txBody>
          </p:sp>
        </p:grpSp>
        <p:sp>
          <p:nvSpPr>
            <p:cNvPr id="43" name="矩形 42"/>
            <p:cNvSpPr/>
            <p:nvPr/>
          </p:nvSpPr>
          <p:spPr>
            <a:xfrm>
              <a:off x="351853" y="988657"/>
              <a:ext cx="182221" cy="20459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</p:grpSp>
      <p:sp>
        <p:nvSpPr>
          <p:cNvPr id="20" name="橢圓 19"/>
          <p:cNvSpPr/>
          <p:nvPr/>
        </p:nvSpPr>
        <p:spPr>
          <a:xfrm>
            <a:off x="2046568" y="322189"/>
            <a:ext cx="7128792" cy="565343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600" b="1" dirty="0">
              <a:ea typeface="華康細圓體" panose="02010609000101010101" pitchFamily="49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2046568" y="1119368"/>
            <a:ext cx="72172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latin typeface="微軟正黑體" panose="020B0604030504040204" pitchFamily="34" charset="-120"/>
                <a:ea typeface="華康細圓體" panose="02010609000101010101" pitchFamily="49" charset="-120"/>
              </a:rPr>
              <a:t>我想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華康細圓體" panose="02010609000101010101" pitchFamily="49" charset="-120"/>
              </a:rPr>
              <a:t>成爲</a:t>
            </a:r>
            <a:endParaRPr lang="en-US" altLang="zh-TW" sz="4800" b="1" dirty="0" smtClean="0">
              <a:latin typeface="微軟正黑體" panose="020B0604030504040204" pitchFamily="34" charset="-120"/>
              <a:ea typeface="華康細圓體" panose="02010609000101010101" pitchFamily="49" charset="-120"/>
            </a:endParaRPr>
          </a:p>
          <a:p>
            <a:pPr algn="ctr"/>
            <a:endParaRPr lang="en-US" altLang="zh-TW" sz="4800" b="1" dirty="0" smtClean="0">
              <a:latin typeface="微軟正黑體" panose="020B0604030504040204" pitchFamily="34" charset="-120"/>
              <a:ea typeface="華康細圓體" panose="02010609000101010101" pitchFamily="49" charset="-120"/>
            </a:endParaRPr>
          </a:p>
          <a:p>
            <a:pPr algn="ctr"/>
            <a:r>
              <a:rPr lang="zh-TW" altLang="en-US" sz="4800" b="1" dirty="0" smtClean="0">
                <a:latin typeface="微軟正黑體" panose="020B0604030504040204" pitchFamily="34" charset="-120"/>
                <a:ea typeface="華康細圓體" panose="02010609000101010101" pitchFamily="49" charset="-120"/>
              </a:rPr>
              <a:t>                                ？的</a:t>
            </a:r>
            <a:endParaRPr lang="en-US" altLang="zh-TW" sz="4800" b="1" dirty="0" smtClean="0">
              <a:latin typeface="微軟正黑體" panose="020B0604030504040204" pitchFamily="34" charset="-120"/>
              <a:ea typeface="華康細圓體" panose="02010609000101010101" pitchFamily="49" charset="-120"/>
            </a:endParaRPr>
          </a:p>
          <a:p>
            <a:pPr algn="ctr"/>
            <a:endParaRPr lang="en-US" altLang="zh-TW" sz="4800" b="1" dirty="0" smtClean="0">
              <a:latin typeface="微軟正黑體" panose="020B0604030504040204" pitchFamily="34" charset="-120"/>
              <a:ea typeface="華康細圓體" panose="02010609000101010101" pitchFamily="49" charset="-120"/>
            </a:endParaRPr>
          </a:p>
          <a:p>
            <a:pPr algn="ctr"/>
            <a:r>
              <a:rPr lang="zh-TW" altLang="en-US" sz="4800" b="1" dirty="0" smtClean="0">
                <a:latin typeface="微軟正黑體" panose="020B0604030504040204" pitchFamily="34" charset="-120"/>
                <a:ea typeface="華康細圓體" panose="02010609000101010101" pitchFamily="49" charset="-120"/>
              </a:rPr>
              <a:t>綜合</a:t>
            </a:r>
            <a:r>
              <a:rPr lang="zh-TW" altLang="en-US" sz="4800" b="1" dirty="0">
                <a:latin typeface="微軟正黑體" panose="020B0604030504040204" pitchFamily="34" charset="-120"/>
                <a:ea typeface="華康細圓體" panose="02010609000101010101" pitchFamily="49" charset="-120"/>
              </a:rPr>
              <a:t>領域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華康細圓體" panose="02010609000101010101" pitchFamily="49" charset="-120"/>
              </a:rPr>
              <a:t>教師</a:t>
            </a:r>
            <a:endParaRPr lang="zh-TW" altLang="en-US" sz="4800" b="1" dirty="0">
              <a:latin typeface="微軟正黑體" panose="020B0604030504040204" pitchFamily="34" charset="-120"/>
              <a:ea typeface="華康細圓體" panose="02010609000101010101" pitchFamily="49" charset="-120"/>
            </a:endParaRPr>
          </a:p>
        </p:txBody>
      </p:sp>
      <p:pic>
        <p:nvPicPr>
          <p:cNvPr id="23" name="Picture 2" descr="http://ext.pimg.tw/wu168ya/72684f6b2d6c6ad2ae9ebc0c7854d3f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18472">
            <a:off x="2115905" y="1508339"/>
            <a:ext cx="1918413" cy="191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smite.uuu9.com/zt/pingce0919/skin20140912/images/huge4e9d91b6146d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47664"/>
            <a:ext cx="1487747" cy="148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群組 24"/>
          <p:cNvGrpSpPr/>
          <p:nvPr/>
        </p:nvGrpSpPr>
        <p:grpSpPr>
          <a:xfrm>
            <a:off x="5056598" y="1923955"/>
            <a:ext cx="1361522" cy="1224951"/>
            <a:chOff x="3761117" y="6075983"/>
            <a:chExt cx="3096883" cy="3068017"/>
          </a:xfrm>
        </p:grpSpPr>
        <p:sp>
          <p:nvSpPr>
            <p:cNvPr id="26" name="手繪多邊形 25"/>
            <p:cNvSpPr/>
            <p:nvPr/>
          </p:nvSpPr>
          <p:spPr>
            <a:xfrm>
              <a:off x="4709185" y="6075983"/>
              <a:ext cx="1876927" cy="1141964"/>
            </a:xfrm>
            <a:custGeom>
              <a:avLst/>
              <a:gdLst>
                <a:gd name="connsiteX0" fmla="*/ 0 w 1876927"/>
                <a:gd name="connsiteY0" fmla="*/ 1949116 h 1985210"/>
                <a:gd name="connsiteX1" fmla="*/ 1876927 w 1876927"/>
                <a:gd name="connsiteY1" fmla="*/ 1949116 h 1985210"/>
                <a:gd name="connsiteX2" fmla="*/ 1636295 w 1876927"/>
                <a:gd name="connsiteY2" fmla="*/ 1118937 h 1985210"/>
                <a:gd name="connsiteX3" fmla="*/ 1515979 w 1876927"/>
                <a:gd name="connsiteY3" fmla="*/ 1624263 h 1985210"/>
                <a:gd name="connsiteX4" fmla="*/ 1010653 w 1876927"/>
                <a:gd name="connsiteY4" fmla="*/ 0 h 1985210"/>
                <a:gd name="connsiteX5" fmla="*/ 517358 w 1876927"/>
                <a:gd name="connsiteY5" fmla="*/ 1275347 h 1985210"/>
                <a:gd name="connsiteX6" fmla="*/ 360948 w 1876927"/>
                <a:gd name="connsiteY6" fmla="*/ 938463 h 1985210"/>
                <a:gd name="connsiteX7" fmla="*/ 324853 w 1876927"/>
                <a:gd name="connsiteY7" fmla="*/ 1299410 h 1985210"/>
                <a:gd name="connsiteX8" fmla="*/ 168442 w 1876927"/>
                <a:gd name="connsiteY8" fmla="*/ 1203158 h 1985210"/>
                <a:gd name="connsiteX9" fmla="*/ 36095 w 1876927"/>
                <a:gd name="connsiteY9" fmla="*/ 1985210 h 1985210"/>
                <a:gd name="connsiteX10" fmla="*/ 72190 w 1876927"/>
                <a:gd name="connsiteY10" fmla="*/ 1925052 h 1985210"/>
                <a:gd name="connsiteX11" fmla="*/ 96253 w 1876927"/>
                <a:gd name="connsiteY11" fmla="*/ 1961147 h 1985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76927" h="1985210">
                  <a:moveTo>
                    <a:pt x="0" y="1949116"/>
                  </a:moveTo>
                  <a:lnTo>
                    <a:pt x="1876927" y="1949116"/>
                  </a:lnTo>
                  <a:lnTo>
                    <a:pt x="1636295" y="1118937"/>
                  </a:lnTo>
                  <a:lnTo>
                    <a:pt x="1515979" y="1624263"/>
                  </a:lnTo>
                  <a:lnTo>
                    <a:pt x="1010653" y="0"/>
                  </a:lnTo>
                  <a:lnTo>
                    <a:pt x="517358" y="1275347"/>
                  </a:lnTo>
                  <a:lnTo>
                    <a:pt x="360948" y="938463"/>
                  </a:lnTo>
                  <a:lnTo>
                    <a:pt x="324853" y="1299410"/>
                  </a:lnTo>
                  <a:lnTo>
                    <a:pt x="168442" y="1203158"/>
                  </a:lnTo>
                  <a:lnTo>
                    <a:pt x="36095" y="1985210"/>
                  </a:lnTo>
                  <a:lnTo>
                    <a:pt x="72190" y="1925052"/>
                  </a:lnTo>
                  <a:lnTo>
                    <a:pt x="96253" y="1961147"/>
                  </a:lnTo>
                </a:path>
              </a:pathLst>
            </a:custGeom>
            <a:solidFill>
              <a:srgbClr val="F9C7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  <p:sp>
          <p:nvSpPr>
            <p:cNvPr id="27" name="圓角化同側角落矩形 26"/>
            <p:cNvSpPr/>
            <p:nvPr/>
          </p:nvSpPr>
          <p:spPr>
            <a:xfrm>
              <a:off x="3761117" y="7125419"/>
              <a:ext cx="3096883" cy="2018581"/>
            </a:xfrm>
            <a:prstGeom prst="round2SameRect">
              <a:avLst/>
            </a:prstGeom>
            <a:solidFill>
              <a:srgbClr val="F9C7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  <p:sp>
          <p:nvSpPr>
            <p:cNvPr id="28" name="橢圓 27"/>
            <p:cNvSpPr/>
            <p:nvPr/>
          </p:nvSpPr>
          <p:spPr>
            <a:xfrm>
              <a:off x="4225491" y="7470475"/>
              <a:ext cx="897148" cy="8971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  <p:sp>
          <p:nvSpPr>
            <p:cNvPr id="29" name="橢圓 28"/>
            <p:cNvSpPr/>
            <p:nvPr/>
          </p:nvSpPr>
          <p:spPr>
            <a:xfrm>
              <a:off x="5541745" y="7470475"/>
              <a:ext cx="897148" cy="8971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  <p:sp>
          <p:nvSpPr>
            <p:cNvPr id="30" name="橢圓 29"/>
            <p:cNvSpPr/>
            <p:nvPr/>
          </p:nvSpPr>
          <p:spPr>
            <a:xfrm>
              <a:off x="4536042" y="7643003"/>
              <a:ext cx="276046" cy="27604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  <p:sp>
          <p:nvSpPr>
            <p:cNvPr id="31" name="橢圓 30"/>
            <p:cNvSpPr/>
            <p:nvPr/>
          </p:nvSpPr>
          <p:spPr>
            <a:xfrm>
              <a:off x="5852296" y="7643003"/>
              <a:ext cx="276046" cy="27604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ea typeface="華康細圓體" panose="02010609000101010101" pitchFamily="49" charset="-120"/>
              </a:endParaRPr>
            </a:p>
          </p:txBody>
        </p:sp>
      </p:grpSp>
      <p:pic>
        <p:nvPicPr>
          <p:cNvPr id="32" name="Picture 2" descr="https://davidyoo27.files.wordpress.com/2008/11/studying2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73516"/>
            <a:ext cx="2895600" cy="367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pic.pimg.tw/smilebear19208/498ed1865bfd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856" y="2096074"/>
            <a:ext cx="1052832" cy="105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直線接點 3"/>
          <p:cNvCxnSpPr/>
          <p:nvPr/>
        </p:nvCxnSpPr>
        <p:spPr>
          <a:xfrm>
            <a:off x="2169544" y="3335412"/>
            <a:ext cx="590465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0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110</Words>
  <Application>Microsoft Office PowerPoint</Application>
  <PresentationFormat>如螢幕大小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臺北市104學年度國民中學  【童軍科】非專長授課教師 增能回流研習</vt:lpstr>
      <vt:lpstr>流程表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臺北市104學年度國民中學  【童軍科】非專長授課教師 增能回流研習 </dc:title>
  <dc:creator>user</dc:creator>
  <cp:lastModifiedBy>user</cp:lastModifiedBy>
  <cp:revision>12</cp:revision>
  <dcterms:created xsi:type="dcterms:W3CDTF">2016-01-06T07:44:04Z</dcterms:created>
  <dcterms:modified xsi:type="dcterms:W3CDTF">2016-01-06T08:28:30Z</dcterms:modified>
</cp:coreProperties>
</file>