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9" r:id="rId2"/>
    <p:sldId id="433" r:id="rId3"/>
    <p:sldId id="407" r:id="rId4"/>
    <p:sldId id="411" r:id="rId5"/>
    <p:sldId id="409" r:id="rId6"/>
    <p:sldId id="446" r:id="rId7"/>
    <p:sldId id="447" r:id="rId8"/>
    <p:sldId id="297" r:id="rId9"/>
    <p:sldId id="379" r:id="rId10"/>
    <p:sldId id="365" r:id="rId11"/>
    <p:sldId id="427" r:id="rId12"/>
    <p:sldId id="450" r:id="rId13"/>
    <p:sldId id="443" r:id="rId14"/>
    <p:sldId id="451" r:id="rId15"/>
    <p:sldId id="453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4" autoAdjust="0"/>
    <p:restoredTop sz="94709" autoAdjust="0"/>
  </p:normalViewPr>
  <p:slideViewPr>
    <p:cSldViewPr>
      <p:cViewPr varScale="1">
        <p:scale>
          <a:sx n="84" d="100"/>
          <a:sy n="84" d="100"/>
        </p:scale>
        <p:origin x="149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E7A1D-6F5F-4FAF-9A53-A9886D9C970C}" type="datetimeFigureOut">
              <a:rPr lang="zh-TW" altLang="en-US" smtClean="0"/>
              <a:pPr/>
              <a:t>2018/11/21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168DB-BEA0-4A5B-BD3A-7C250DF157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457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86268-EF41-434E-A3B0-11FEA30FE830}" type="datetimeFigureOut">
              <a:rPr lang="zh-TW" altLang="en-US" smtClean="0"/>
              <a:pPr/>
              <a:t>2018/11/21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E2633-218E-44B2-AA70-93DDD751A7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12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2633-218E-44B2-AA70-93DDD751A72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67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2992-860B-46CC-B687-087351D76C5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74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6C48-EBC8-43CE-8369-077F4896713E}" type="datetimeFigureOut">
              <a:rPr lang="zh-TW" altLang="en-US" smtClean="0"/>
              <a:pPr/>
              <a:t>2018/11/21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C9E3-49F4-4093-B202-E96F682BE3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6C48-EBC8-43CE-8369-077F4896713E}" type="datetimeFigureOut">
              <a:rPr lang="zh-TW" altLang="en-US" smtClean="0"/>
              <a:pPr/>
              <a:t>2018/11/21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C9E3-49F4-4093-B202-E96F682BE3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6C48-EBC8-43CE-8369-077F4896713E}" type="datetimeFigureOut">
              <a:rPr lang="zh-TW" altLang="en-US" smtClean="0"/>
              <a:pPr/>
              <a:t>2018/11/21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C9E3-49F4-4093-B202-E96F682BE3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6C48-EBC8-43CE-8369-077F4896713E}" type="datetimeFigureOut">
              <a:rPr lang="zh-TW" altLang="en-US" smtClean="0"/>
              <a:pPr/>
              <a:t>2018/11/21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C9E3-49F4-4093-B202-E96F682BE3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6C48-EBC8-43CE-8369-077F4896713E}" type="datetimeFigureOut">
              <a:rPr lang="zh-TW" altLang="en-US" smtClean="0"/>
              <a:pPr/>
              <a:t>2018/11/21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C9E3-49F4-4093-B202-E96F682BE3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6C48-EBC8-43CE-8369-077F4896713E}" type="datetimeFigureOut">
              <a:rPr lang="zh-TW" altLang="en-US" smtClean="0"/>
              <a:pPr/>
              <a:t>2018/11/21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C9E3-49F4-4093-B202-E96F682BE3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6C48-EBC8-43CE-8369-077F4896713E}" type="datetimeFigureOut">
              <a:rPr lang="zh-TW" altLang="en-US" smtClean="0"/>
              <a:pPr/>
              <a:t>2018/11/21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C9E3-49F4-4093-B202-E96F682BE3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6C48-EBC8-43CE-8369-077F4896713E}" type="datetimeFigureOut">
              <a:rPr lang="zh-TW" altLang="en-US" smtClean="0"/>
              <a:pPr/>
              <a:t>2018/11/21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C9E3-49F4-4093-B202-E96F682BE3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6C48-EBC8-43CE-8369-077F4896713E}" type="datetimeFigureOut">
              <a:rPr lang="zh-TW" altLang="en-US" smtClean="0"/>
              <a:pPr/>
              <a:t>2018/11/21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C9E3-49F4-4093-B202-E96F682BE3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6C48-EBC8-43CE-8369-077F4896713E}" type="datetimeFigureOut">
              <a:rPr lang="zh-TW" altLang="en-US" smtClean="0"/>
              <a:pPr/>
              <a:t>2018/11/21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C9E3-49F4-4093-B202-E96F682BE3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6C48-EBC8-43CE-8369-077F4896713E}" type="datetimeFigureOut">
              <a:rPr lang="zh-TW" altLang="en-US" smtClean="0"/>
              <a:pPr/>
              <a:t>2018/11/21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C9E3-49F4-4093-B202-E96F682BE3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E6C48-EBC8-43CE-8369-077F4896713E}" type="datetimeFigureOut">
              <a:rPr lang="zh-TW" altLang="en-US" smtClean="0"/>
              <a:pPr/>
              <a:t>2018/11/21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C9E3-49F4-4093-B202-E96F682BE3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691680" y="2799985"/>
            <a:ext cx="5688632" cy="1362075"/>
          </a:xfrm>
        </p:spPr>
        <p:txBody>
          <a:bodyPr>
            <a:noAutofit/>
          </a:bodyPr>
          <a:lstStyle/>
          <a:p>
            <a:pPr algn="ctr"/>
            <a:r>
              <a:rPr lang="zh-TW" altLang="en-US" b="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民族國中特殊教育</a:t>
            </a:r>
            <a:r>
              <a:rPr lang="en-US" altLang="zh-TW" b="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執行成效評鑑追蹤</a:t>
            </a:r>
            <a:r>
              <a:rPr lang="en-US" altLang="zh-TW" b="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  <a:endParaRPr lang="zh-TW" altLang="en-US" dirty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691680" y="1124744"/>
            <a:ext cx="5904656" cy="1152128"/>
          </a:xfrm>
        </p:spPr>
        <p:txBody>
          <a:bodyPr>
            <a:noAutofit/>
          </a:bodyPr>
          <a:lstStyle/>
          <a:p>
            <a:endParaRPr lang="en-US" altLang="zh-TW" sz="6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en-US" altLang="zh-TW" sz="6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en-US" altLang="zh-TW" sz="6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en-US" altLang="zh-TW" sz="6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en-US" altLang="zh-TW" sz="6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en-US" altLang="zh-TW" sz="6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en-US" altLang="zh-TW" sz="6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en-US" altLang="zh-TW" sz="6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en-US" altLang="zh-TW" sz="6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en-US" altLang="zh-TW" sz="6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en-US" altLang="zh-TW" sz="6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en-US" altLang="zh-TW" sz="6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en-US" altLang="zh-TW" sz="6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en-US" altLang="zh-TW" sz="6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en-US" altLang="zh-TW" sz="6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en-US" altLang="zh-TW" sz="6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r>
              <a:rPr lang="zh-TW" altLang="en-US" sz="6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臺北市</a:t>
            </a:r>
            <a:r>
              <a:rPr lang="en-US" altLang="zh-TW" sz="6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106</a:t>
            </a:r>
            <a:r>
              <a:rPr lang="zh-TW" altLang="en-US" sz="6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學年度</a:t>
            </a:r>
          </a:p>
        </p:txBody>
      </p:sp>
      <p:sp>
        <p:nvSpPr>
          <p:cNvPr id="6" name="矩形 5"/>
          <p:cNvSpPr/>
          <p:nvPr/>
        </p:nvSpPr>
        <p:spPr>
          <a:xfrm>
            <a:off x="2713832" y="4717280"/>
            <a:ext cx="3860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  <a:ea typeface="文鼎古印體" pitchFamily="65" charset="-120"/>
              </a:rPr>
              <a:t>報告人 </a:t>
            </a:r>
            <a:r>
              <a:rPr lang="en-US" altLang="zh-TW" sz="3200" b="1" dirty="0" smtClean="0">
                <a:solidFill>
                  <a:srgbClr val="002060"/>
                </a:solidFill>
                <a:ea typeface="文鼎古印體" pitchFamily="65" charset="-120"/>
              </a:rPr>
              <a:t>:</a:t>
            </a:r>
            <a:r>
              <a:rPr lang="zh-TW" altLang="en-US" sz="3200" b="1" dirty="0" smtClean="0">
                <a:solidFill>
                  <a:srgbClr val="002060"/>
                </a:solidFill>
                <a:ea typeface="文鼎古印體" pitchFamily="65" charset="-120"/>
              </a:rPr>
              <a:t> 校長 蘇慧君</a:t>
            </a:r>
            <a:endParaRPr lang="zh-TW" altLang="en-US" sz="3200" b="1" dirty="0">
              <a:solidFill>
                <a:srgbClr val="002060"/>
              </a:solidFill>
              <a:ea typeface="文鼎古印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7864" y="5272500"/>
            <a:ext cx="2874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ea typeface="文鼎古印體" pitchFamily="65" charset="-120"/>
              </a:rPr>
              <a:t>107</a:t>
            </a:r>
            <a:r>
              <a:rPr lang="zh-TW" altLang="en-US" sz="3200" dirty="0" smtClean="0">
                <a:solidFill>
                  <a:srgbClr val="002060"/>
                </a:solidFill>
                <a:ea typeface="文鼎古印體" pitchFamily="65" charset="-120"/>
              </a:rPr>
              <a:t>年</a:t>
            </a:r>
            <a:r>
              <a:rPr lang="en-US" altLang="zh-TW" sz="3200" dirty="0" smtClean="0">
                <a:solidFill>
                  <a:srgbClr val="002060"/>
                </a:solidFill>
                <a:ea typeface="文鼎古印體" pitchFamily="65" charset="-120"/>
              </a:rPr>
              <a:t>11</a:t>
            </a:r>
            <a:r>
              <a:rPr lang="zh-TW" altLang="en-US" sz="3200" dirty="0" smtClean="0">
                <a:solidFill>
                  <a:srgbClr val="002060"/>
                </a:solidFill>
                <a:ea typeface="文鼎古印體" pitchFamily="65" charset="-120"/>
              </a:rPr>
              <a:t>月</a:t>
            </a:r>
            <a:r>
              <a:rPr lang="en-US" altLang="zh-TW" sz="3200" dirty="0" smtClean="0">
                <a:solidFill>
                  <a:srgbClr val="002060"/>
                </a:solidFill>
                <a:ea typeface="文鼎古印體" pitchFamily="65" charset="-120"/>
              </a:rPr>
              <a:t>20</a:t>
            </a:r>
            <a:r>
              <a:rPr lang="zh-TW" altLang="en-US" sz="3200" dirty="0" smtClean="0">
                <a:solidFill>
                  <a:srgbClr val="002060"/>
                </a:solidFill>
                <a:ea typeface="文鼎古印體" pitchFamily="65" charset="-120"/>
              </a:rPr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五、融合教育推動與執行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7593" y="114188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營造特教生與普通生之多元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接納活動</a:t>
            </a:r>
            <a:r>
              <a:rPr lang="en-US" altLang="zh-TW" dirty="0" smtClean="0"/>
              <a:t>-</a:t>
            </a:r>
            <a:r>
              <a:rPr lang="zh-TW" altLang="en-US" dirty="0" smtClean="0"/>
              <a:t>午餐音樂會、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參與校外教學活動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                     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839168" y="3469825"/>
            <a:ext cx="3640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校外教學活動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新北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十分瀑布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邀請小天使一起參與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112205" y="5412031"/>
            <a:ext cx="287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午餐時間特教生參與音樂才藝表演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 descr="DSC009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92" y="2996953"/>
            <a:ext cx="2828902" cy="2340091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66672" y="5451627"/>
            <a:ext cx="276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午餐時間特教生分享相聲才藝表演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 9" descr="DSC00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7011" y="1141885"/>
            <a:ext cx="2948164" cy="2241983"/>
          </a:xfrm>
          <a:prstGeom prst="rect">
            <a:avLst/>
          </a:prstGeom>
        </p:spPr>
      </p:pic>
      <p:pic>
        <p:nvPicPr>
          <p:cNvPr id="11" name="圖片 10" descr="DSC006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2854" y="4328932"/>
            <a:ext cx="3032321" cy="226841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03" y="2984454"/>
            <a:ext cx="2871288" cy="2338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55915" y="217605"/>
            <a:ext cx="8712968" cy="92697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600" b="1" dirty="0">
              <a:solidFill>
                <a:srgbClr val="006600"/>
              </a:solidFill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721786" y="445696"/>
            <a:ext cx="6048672" cy="788719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五、融合教育推動與執行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24671"/>
            <a:ext cx="3456384" cy="215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351538" y="1276817"/>
            <a:ext cx="2921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菁桐追鐵道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校外教學活動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62625" y="1345395"/>
            <a:ext cx="2146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學年校外教學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</a:p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平溪放天燈活動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圖片 10" descr="PIC_0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9776" y="4687443"/>
            <a:ext cx="3242891" cy="2160356"/>
          </a:xfrm>
          <a:prstGeom prst="rect">
            <a:avLst/>
          </a:prstGeom>
        </p:spPr>
      </p:pic>
      <p:pic>
        <p:nvPicPr>
          <p:cNvPr id="1026" name="Picture 2" descr="F:\校外教學天文館\102\DSC059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54" y="1881617"/>
            <a:ext cx="3106780" cy="2393544"/>
          </a:xfrm>
          <a:prstGeom prst="rect">
            <a:avLst/>
          </a:prstGeom>
          <a:noFill/>
        </p:spPr>
      </p:pic>
      <p:sp>
        <p:nvSpPr>
          <p:cNvPr id="16" name="文字方塊 15"/>
          <p:cNvSpPr txBox="1"/>
          <p:nvPr/>
        </p:nvSpPr>
        <p:spPr>
          <a:xfrm>
            <a:off x="122680" y="147337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参與普通班天文館教學活動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790528" y="431963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特教生参與技藝教育課程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501781" y="4349442"/>
            <a:ext cx="295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参與週會全校性的敬師活動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" name="圖片 14" descr="DSC009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3566" y="1923679"/>
            <a:ext cx="2792462" cy="228858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2489" y="1979986"/>
            <a:ext cx="3007267" cy="228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六</a:t>
            </a:r>
            <a:r>
              <a:rPr lang="zh-TW" altLang="en-US" dirty="0" smtClean="0"/>
              <a:t>、營造完善的環境與資源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3316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引進社區資源</a:t>
            </a:r>
            <a:endParaRPr lang="en-US" altLang="zh-TW" dirty="0" smtClean="0"/>
          </a:p>
        </p:txBody>
      </p:sp>
      <p:sp>
        <p:nvSpPr>
          <p:cNvPr id="5" name="矩形 4"/>
          <p:cNvSpPr/>
          <p:nvPr/>
        </p:nvSpPr>
        <p:spPr>
          <a:xfrm>
            <a:off x="1025606" y="5300623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臺大學生志工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課後輔導課業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S__6881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7884" y="1844824"/>
            <a:ext cx="2304256" cy="360670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743908" y="545152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参觀臺大園藝系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花卉種植區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796790" y="5293265"/>
            <a:ext cx="1933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校友志工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指導種菜技能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3671" y="2616723"/>
            <a:ext cx="3051920" cy="258481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9" y="2564904"/>
            <a:ext cx="3195962" cy="2580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六</a:t>
            </a:r>
            <a:r>
              <a:rPr lang="zh-TW" altLang="en-US" dirty="0" smtClean="0"/>
              <a:t>、營造完善的環境與資源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idx="1"/>
          </p:nvPr>
        </p:nvSpPr>
        <p:spPr>
          <a:xfrm>
            <a:off x="251520" y="10176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二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善用軟硬體設施</a:t>
            </a:r>
            <a:endParaRPr lang="en-US" altLang="zh-TW" sz="2800" dirty="0" smtClean="0"/>
          </a:p>
          <a:p>
            <a:pPr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三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無障礙環境</a:t>
            </a:r>
          </a:p>
          <a:p>
            <a:endParaRPr lang="zh-TW" altLang="en-US" dirty="0"/>
          </a:p>
        </p:txBody>
      </p:sp>
      <p:pic>
        <p:nvPicPr>
          <p:cNvPr id="4" name="圖片 3" descr="IMG_6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1419" y="857450"/>
            <a:ext cx="2344972" cy="3256730"/>
          </a:xfrm>
          <a:prstGeom prst="rect">
            <a:avLst/>
          </a:prstGeom>
        </p:spPr>
      </p:pic>
      <p:pic>
        <p:nvPicPr>
          <p:cNvPr id="10" name="圖片 9" descr="IMG_37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996" y="2102985"/>
            <a:ext cx="2852313" cy="191117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028680" y="94606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教室位置適中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45067" y="404996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善用白板教學媒體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51419" y="4267863"/>
            <a:ext cx="2561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無障礙電梯設施及廁所，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提供行動不便師生使用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99259" y="3453240"/>
            <a:ext cx="2724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自產蔬菜包裝設計學習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admin\Pictures\106\園遊會\IMG_29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9628" y="3853350"/>
            <a:ext cx="2306611" cy="2943687"/>
          </a:xfrm>
          <a:prstGeom prst="rect">
            <a:avLst/>
          </a:prstGeom>
          <a:noFill/>
        </p:spPr>
      </p:pic>
      <p:pic>
        <p:nvPicPr>
          <p:cNvPr id="19" name="圖片 18" descr="IMG_66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9418" y="4898759"/>
            <a:ext cx="2558900" cy="1919175"/>
          </a:xfrm>
          <a:prstGeom prst="rect">
            <a:avLst/>
          </a:prstGeom>
        </p:spPr>
      </p:pic>
      <p:pic>
        <p:nvPicPr>
          <p:cNvPr id="1027" name="Picture 3" descr="C:\Users\admin\Pictures\105\服務學習\DSC001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000" y="4912526"/>
            <a:ext cx="2779419" cy="1869673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640215" y="454319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提供午休服務學習場所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47" y="1403238"/>
            <a:ext cx="2710292" cy="2050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 descr="DSC00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542342"/>
            <a:ext cx="2988939" cy="2229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圖片 22" descr="民族50校慶_171218_0008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366" y="3919505"/>
            <a:ext cx="2415113" cy="2852676"/>
          </a:xfrm>
          <a:prstGeom prst="rect">
            <a:avLst/>
          </a:prstGeom>
        </p:spPr>
      </p:pic>
      <p:pic>
        <p:nvPicPr>
          <p:cNvPr id="1026" name="Picture 2" descr="C:\Users\admin\Pictures\106\園遊會\IMG_29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888" y="4006003"/>
            <a:ext cx="2634333" cy="2611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六</a:t>
            </a:r>
            <a:r>
              <a:rPr lang="zh-TW" altLang="en-US" dirty="0" smtClean="0"/>
              <a:t>、營造完善的環境與資源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357286" y="638596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園遊會師生一起販售香腸</a:t>
            </a:r>
            <a:endParaRPr lang="zh-TW" altLang="en-US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61398" y="4149080"/>
            <a:ext cx="3037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園遊會，提供學生製作海報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60232" y="6021288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zh-TW" altLang="en-US" sz="1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606080" y="6266719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自種自產，真開心！</a:t>
            </a:r>
            <a:endParaRPr lang="zh-TW" altLang="en-US" sz="20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2" descr="C:\Users\admin\Downloads\資源班_有機蔬菜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879806"/>
            <a:ext cx="2376264" cy="32692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矩形 16"/>
          <p:cNvSpPr/>
          <p:nvPr/>
        </p:nvSpPr>
        <p:spPr>
          <a:xfrm>
            <a:off x="388888" y="783338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社團體驗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 descr="C:\Users\admin\Desktop\民族50校慶_171218_0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424" y="1474056"/>
            <a:ext cx="2593458" cy="1944216"/>
          </a:xfrm>
          <a:prstGeom prst="rect">
            <a:avLst/>
          </a:prstGeom>
          <a:noFill/>
        </p:spPr>
      </p:pic>
      <p:pic>
        <p:nvPicPr>
          <p:cNvPr id="1027" name="Picture 3" descr="C:\Users\admin\Desktop\暗腸玄機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61358" y="763759"/>
            <a:ext cx="2455866" cy="3218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矩形 23"/>
          <p:cNvSpPr/>
          <p:nvPr/>
        </p:nvSpPr>
        <p:spPr>
          <a:xfrm>
            <a:off x="144989" y="3465702"/>
            <a:ext cx="320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 2"/>
              </a:rPr>
              <a:t>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106.12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園遊會參與產品包裝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 2"/>
              </a:rPr>
              <a:t>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第一部分報告完畢！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1720" y="2996952"/>
            <a:ext cx="5328592" cy="151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b="1" dirty="0" smtClean="0">
                <a:solidFill>
                  <a:srgbClr val="3333FF"/>
                </a:solidFill>
              </a:rPr>
              <a:t>第二部分自我改進計畫</a:t>
            </a:r>
            <a:endParaRPr lang="zh-TW" altLang="en-US" sz="40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簡報大綱</a:t>
            </a:r>
            <a:endParaRPr lang="zh-TW" altLang="en-US" sz="40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400800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 algn="l">
              <a:buFont typeface="+mj-lt"/>
              <a:buAutoNum type="arabicPeriod"/>
            </a:pP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 algn="l">
              <a:buFont typeface="+mj-lt"/>
              <a:buAutoNum type="arabicPeriod"/>
            </a:pP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899592" y="1772816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239405"/>
              </p:ext>
            </p:extLst>
          </p:nvPr>
        </p:nvGraphicFramePr>
        <p:xfrm>
          <a:off x="575556" y="2132856"/>
          <a:ext cx="8352927" cy="360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66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12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壹、本校資源班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簡介 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一、班級數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: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學生數、類型、師資概況</a:t>
                      </a:r>
                      <a:endParaRPr lang="en-US" altLang="zh-TW" sz="24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二、特推會運作情形</a:t>
                      </a:r>
                      <a:endParaRPr lang="en-US" altLang="zh-TW" sz="24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三、課發會及特教課程大綱運作情形</a:t>
                      </a:r>
                      <a:endParaRPr lang="en-US" altLang="zh-TW" sz="24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四、家長參與情形</a:t>
                      </a:r>
                      <a:endParaRPr lang="en-US" altLang="zh-TW" sz="24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五、融合教育推動與執行</a:t>
                      </a:r>
                      <a:endParaRPr lang="en-US" altLang="zh-TW" sz="24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六、營造完善的環境與資源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5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貳、自我改進</a:t>
                      </a:r>
                      <a:endParaRPr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計畫</a:t>
                      </a:r>
                      <a:endParaRPr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依項度一至五各指標說明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9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3333FF"/>
                </a:solidFill>
                <a:ea typeface="標楷體" pitchFamily="65" charset="-120"/>
              </a:rPr>
              <a:t>一、資源班簡介</a:t>
            </a:r>
            <a:endParaRPr lang="zh-TW" altLang="en-US" sz="4000" dirty="0">
              <a:solidFill>
                <a:srgbClr val="3333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79712" y="2618569"/>
            <a:ext cx="5688632" cy="2256656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民國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77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年成立第一班聽障資源班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民國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87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年成立第二班不分類資源班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民國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96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年因少子化裁撤聽障資源班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目前有一班「不分類資源班」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28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28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 dirty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755576" y="2276872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-171400"/>
            <a:ext cx="5972200" cy="1224136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一、資源班基本資料</a:t>
            </a:r>
            <a:endParaRPr lang="zh-TW" altLang="en-US" sz="4000" dirty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6048672" cy="3240360"/>
          </a:xfrm>
        </p:spPr>
        <p:txBody>
          <a:bodyPr>
            <a:normAutofit/>
          </a:bodyPr>
          <a:lstStyle/>
          <a:p>
            <a:pPr algn="l"/>
            <a:endParaRPr lang="en-US" altLang="zh-TW" sz="18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18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zh-TW" altLang="en-US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2800" dirty="0" smtClean="0">
              <a:solidFill>
                <a:schemeClr val="tx1"/>
              </a:solidFill>
            </a:endParaRPr>
          </a:p>
          <a:p>
            <a:pPr algn="l"/>
            <a:endParaRPr lang="zh-TW" alt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961283"/>
              </p:ext>
            </p:extLst>
          </p:nvPr>
        </p:nvGraphicFramePr>
        <p:xfrm>
          <a:off x="2114567" y="1422434"/>
          <a:ext cx="4929505" cy="2105949"/>
        </p:xfrm>
        <a:graphic>
          <a:graphicData uri="http://schemas.openxmlformats.org/drawingml/2006/table">
            <a:tbl>
              <a:tblPr firstRow="1" firstCol="1" bandRow="1"/>
              <a:tblGrid>
                <a:gridCol w="13881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4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64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9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年級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學校班級數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特教生人數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七年級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3+1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八年級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3+1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九年級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3+1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資源班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2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班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zh-TW" sz="2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全校人數：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335</a:t>
                      </a:r>
                      <a:r>
                        <a:rPr lang="zh-TW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(107.11.19)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54270" y="526001"/>
            <a:ext cx="4339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(</a:t>
            </a:r>
            <a:r>
              <a:rPr kumimoji="0" 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一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  <a:r>
              <a:rPr kumimoji="0" 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特教資源班級與學生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現</a:t>
            </a:r>
            <a:r>
              <a:rPr kumimoji="0" 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況</a:t>
            </a: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062978"/>
              </p:ext>
            </p:extLst>
          </p:nvPr>
        </p:nvGraphicFramePr>
        <p:xfrm>
          <a:off x="1974875" y="3990048"/>
          <a:ext cx="5268595" cy="2346960"/>
        </p:xfrm>
        <a:graphic>
          <a:graphicData uri="http://schemas.openxmlformats.org/drawingml/2006/table">
            <a:tbl>
              <a:tblPr firstRow="1" firstCol="1" bandRow="1"/>
              <a:tblGrid>
                <a:gridCol w="50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31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31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31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37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37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37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2977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障別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zh-TW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障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情</a:t>
                      </a:r>
                      <a:r>
                        <a:rPr lang="zh-TW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障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</a:t>
                      </a:r>
                      <a:r>
                        <a:rPr lang="zh-TW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閉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病</a:t>
                      </a:r>
                      <a:r>
                        <a:rPr lang="zh-TW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弱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合計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源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班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確認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疑似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普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通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班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資優生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年級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zh-TW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數理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年級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zh-TW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數理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人、語文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2054270" y="3528383"/>
            <a:ext cx="2525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4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4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24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4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班級</a:t>
            </a:r>
            <a:r>
              <a:rPr lang="zh-TW" altLang="zh-TW" sz="2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與學生</a:t>
            </a:r>
            <a:r>
              <a:rPr lang="zh-TW" altLang="zh-TW" sz="24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數</a:t>
            </a: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936104"/>
          </a:xfrm>
        </p:spPr>
        <p:txBody>
          <a:bodyPr>
            <a:noAutofit/>
          </a:bodyPr>
          <a:lstStyle/>
          <a:p>
            <a:pPr algn="l"/>
            <a:r>
              <a:rPr lang="zh-TW" altLang="en-US" sz="40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endParaRPr lang="zh-TW" altLang="en-US" sz="4000" dirty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2204864"/>
            <a:ext cx="6400800" cy="1752600"/>
          </a:xfrm>
        </p:spPr>
        <p:txBody>
          <a:bodyPr/>
          <a:lstStyle/>
          <a:p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393690"/>
              </p:ext>
            </p:extLst>
          </p:nvPr>
        </p:nvGraphicFramePr>
        <p:xfrm>
          <a:off x="251520" y="2053737"/>
          <a:ext cx="8784976" cy="430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21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344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77087">
                <a:tc>
                  <a:txBody>
                    <a:bodyPr/>
                    <a:lstStyle/>
                    <a:p>
                      <a:endParaRPr lang="en-US" altLang="zh-TW" sz="1800" dirty="0" smtClean="0"/>
                    </a:p>
                    <a:p>
                      <a:endParaRPr lang="en-US" altLang="zh-TW" sz="1800" dirty="0" smtClean="0"/>
                    </a:p>
                    <a:p>
                      <a:endParaRPr lang="en-US" altLang="zh-TW" sz="1800" dirty="0" smtClean="0"/>
                    </a:p>
                    <a:p>
                      <a:endParaRPr lang="en-US" altLang="zh-TW" sz="1800" dirty="0" smtClean="0"/>
                    </a:p>
                    <a:p>
                      <a:endParaRPr lang="en-US" altLang="zh-TW" sz="1800" dirty="0" smtClean="0"/>
                    </a:p>
                    <a:p>
                      <a:endParaRPr lang="en-US" altLang="zh-TW" sz="1800" dirty="0" smtClean="0"/>
                    </a:p>
                    <a:p>
                      <a:endParaRPr lang="en-US" altLang="zh-TW" sz="1800" dirty="0" smtClean="0"/>
                    </a:p>
                    <a:p>
                      <a:endParaRPr lang="zh-TW" alt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zh-TW" sz="1800" dirty="0" smtClean="0"/>
                    </a:p>
                    <a:p>
                      <a:endParaRPr lang="en-US" altLang="zh-TW" sz="1800" dirty="0" smtClean="0"/>
                    </a:p>
                    <a:p>
                      <a:endParaRPr lang="zh-TW" altLang="en-US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8496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姓名：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江寶媚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學歷：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臺灣大學昆蟲所、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   臺師大特殊教育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   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40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學分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專長：不分類障礙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特教年資：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16.5</a:t>
                      </a:r>
                    </a:p>
                    <a:p>
                      <a:pPr algn="ctr"/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普通班年資：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12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9780" marR="99780" marT="49890" marB="498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姓名：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曾雅慧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學歷：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市立教育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大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學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   體育學系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    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修畢特教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40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學分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專長：不分類障礙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特教年資：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11.5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普通班年資：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9780" marR="99780" marT="49890" marB="498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姓名：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方盈傑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學歷：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臺師大特教系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   研究所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專長：不分類障礙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特教年資：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26.5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普通班年資：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0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9780" marR="99780" marT="49890" marB="498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2592288" cy="212219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59632" y="141277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ea typeface="標楷體" pitchFamily="65" charset="-120"/>
              </a:rPr>
              <a:t>本校三位資源班教師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皆為特教合格教師</a:t>
            </a:r>
          </a:p>
        </p:txBody>
      </p:sp>
      <p:sp>
        <p:nvSpPr>
          <p:cNvPr id="8" name="矩形 7"/>
          <p:cNvSpPr/>
          <p:nvPr/>
        </p:nvSpPr>
        <p:spPr>
          <a:xfrm>
            <a:off x="1835696" y="476672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一、資源班基本資料</a:t>
            </a:r>
            <a:endParaRPr lang="zh-TW" altLang="en-US" sz="4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06" y="2048654"/>
            <a:ext cx="2268314" cy="229971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8" y="2166250"/>
            <a:ext cx="2880320" cy="2163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01272" y="310743"/>
            <a:ext cx="7200800" cy="1224136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二、特殊教育推行委員會運作情形</a:t>
            </a:r>
            <a:endParaRPr lang="zh-TW" altLang="en-US" sz="4000" dirty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6048672" cy="3240360"/>
          </a:xfrm>
        </p:spPr>
        <p:txBody>
          <a:bodyPr>
            <a:normAutofit/>
          </a:bodyPr>
          <a:lstStyle/>
          <a:p>
            <a:pPr algn="l"/>
            <a:endParaRPr lang="en-US" altLang="zh-TW" sz="18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18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zh-TW" altLang="en-US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2800" dirty="0" smtClean="0">
              <a:solidFill>
                <a:schemeClr val="tx1"/>
              </a:solidFill>
            </a:endParaRPr>
          </a:p>
          <a:p>
            <a:pPr algn="l"/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44170" y="1237980"/>
            <a:ext cx="634019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定期召開：每學期召開期初及期末會議。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二</a:t>
            </a:r>
            <a:r>
              <a:rPr kumimoji="1"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必要時加開臨時會議。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138700"/>
              </p:ext>
            </p:extLst>
          </p:nvPr>
        </p:nvGraphicFramePr>
        <p:xfrm>
          <a:off x="625209" y="2123009"/>
          <a:ext cx="8352926" cy="3962400"/>
        </p:xfrm>
        <a:graphic>
          <a:graphicData uri="http://schemas.openxmlformats.org/drawingml/2006/table">
            <a:tbl>
              <a:tblPr firstRow="1" firstCol="1" bandRow="1"/>
              <a:tblGrid>
                <a:gridCol w="13062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13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153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71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107/7/17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暑假臨時特教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推行委員會議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新生編班建議名單及酌減人數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資優縮短修業年限不做修正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審議新生</a:t>
                      </a:r>
                      <a:r>
                        <a:rPr lang="en-US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IEP</a:t>
                      </a: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團隊成員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2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107/9/6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期初特教推行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委員會議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審議擬提報鑑定名單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審議特殊考場服務學生名單確認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審議</a:t>
                      </a: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IEP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團隊成員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審議課程需求彙整表、課表、學習節數分配表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4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107/9/25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特教推行委員會議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審議特殊教育服務表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審議本學期放棄特教服務名單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審議</a:t>
                      </a:r>
                      <a:r>
                        <a:rPr lang="en-US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年度教育關懷獎校內推薦名單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7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107/12/25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50381" y="806017"/>
            <a:ext cx="5972200" cy="1224136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三、課發會及特殊教育課程大綱運作情形</a:t>
            </a:r>
            <a:endParaRPr lang="zh-TW" altLang="en-US" sz="4000" dirty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6048672" cy="3240360"/>
          </a:xfrm>
        </p:spPr>
        <p:txBody>
          <a:bodyPr>
            <a:normAutofit/>
          </a:bodyPr>
          <a:lstStyle/>
          <a:p>
            <a:pPr algn="l"/>
            <a:endParaRPr lang="en-US" altLang="zh-TW" sz="18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18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zh-TW" altLang="en-US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2800" dirty="0" smtClean="0">
              <a:solidFill>
                <a:schemeClr val="tx1"/>
              </a:solidFill>
            </a:endParaRPr>
          </a:p>
          <a:p>
            <a:pPr algn="l"/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2216519"/>
            <a:ext cx="74905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</a:t>
            </a: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定期召開：每學期召開期初及期末會議。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二</a:t>
            </a:r>
            <a:r>
              <a:rPr kumimoji="1"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必要時加開臨時會議。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348277"/>
              </p:ext>
            </p:extLst>
          </p:nvPr>
        </p:nvGraphicFramePr>
        <p:xfrm>
          <a:off x="323527" y="3356992"/>
          <a:ext cx="8640959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1489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66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245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57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107/9/7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第一次</a:t>
                      </a:r>
                      <a:endParaRPr lang="en-US" altLang="zh-TW" sz="2400" kern="100" dirty="0" smtClean="0"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課程</a:t>
                      </a: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發展委員會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特教班需求優先考量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審查及說明「特殊需求彙整表」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審議「特殊教育課程總體計畫」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審議</a:t>
                      </a:r>
                      <a:r>
                        <a:rPr lang="zh-TW" sz="24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特殊教育需求課程表」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108/1/4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期末</a:t>
                      </a:r>
                      <a:endParaRPr lang="en-US" altLang="zh-TW" sz="2400" kern="100" dirty="0" smtClean="0"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課程</a:t>
                      </a: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發展委員會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四、家長參與情形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-88839" y="1412776"/>
            <a:ext cx="9252520" cy="518457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zh-TW" altLang="en-US" sz="9800" dirty="0" smtClean="0"/>
              <a:t> </a:t>
            </a:r>
            <a:r>
              <a:rPr lang="zh-TW" altLang="en-US" sz="9600" dirty="0"/>
              <a:t>◎</a:t>
            </a:r>
            <a:r>
              <a:rPr lang="zh-TW" altLang="en-US" sz="9800" dirty="0" smtClean="0"/>
              <a:t>參與會議：</a:t>
            </a:r>
            <a:endParaRPr lang="en-US" altLang="zh-TW" sz="9800" dirty="0" smtClean="0"/>
          </a:p>
          <a:p>
            <a:pPr>
              <a:buNone/>
            </a:pPr>
            <a:r>
              <a:rPr lang="zh-TW" altLang="en-US" sz="9800" dirty="0"/>
              <a:t> </a:t>
            </a:r>
            <a:r>
              <a:rPr lang="zh-TW" altLang="en-US" sz="9800" dirty="0" smtClean="0"/>
              <a:t>   特推會、</a:t>
            </a:r>
            <a:r>
              <a:rPr lang="en-US" altLang="zh-TW" sz="9800" dirty="0" err="1" smtClean="0"/>
              <a:t>IEP</a:t>
            </a:r>
            <a:r>
              <a:rPr lang="zh-TW" altLang="en-US" sz="9800" dirty="0" smtClean="0"/>
              <a:t>、</a:t>
            </a:r>
            <a:r>
              <a:rPr lang="en-US" altLang="zh-TW" sz="9800" dirty="0" smtClean="0"/>
              <a:t>12</a:t>
            </a:r>
            <a:r>
              <a:rPr lang="zh-TW" altLang="en-US" sz="9800" dirty="0" smtClean="0"/>
              <a:t>年就學安置校內升學說明會</a:t>
            </a:r>
            <a:endParaRPr lang="en-US" altLang="zh-TW" sz="9800" dirty="0" smtClean="0"/>
          </a:p>
          <a:p>
            <a:pPr>
              <a:buNone/>
            </a:pPr>
            <a:r>
              <a:rPr lang="zh-TW" altLang="en-US" sz="6000" dirty="0" smtClean="0"/>
              <a:t>            </a:t>
            </a:r>
            <a:endParaRPr lang="en-US" altLang="zh-TW" sz="6000" dirty="0" smtClean="0"/>
          </a:p>
          <a:p>
            <a:pPr>
              <a:buNone/>
            </a:pPr>
            <a:endParaRPr lang="en-US" altLang="zh-TW" sz="8000" dirty="0" smtClean="0"/>
          </a:p>
          <a:p>
            <a:pPr>
              <a:buNone/>
            </a:pPr>
            <a:endParaRPr lang="en-US" altLang="zh-TW" sz="5800" dirty="0" smtClean="0"/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                 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     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sz="1600" dirty="0" smtClean="0"/>
              <a:t> </a:t>
            </a:r>
            <a:endParaRPr lang="en-US" altLang="zh-TW" sz="1600" dirty="0" smtClean="0"/>
          </a:p>
          <a:p>
            <a:pPr>
              <a:buNone/>
            </a:pPr>
            <a:r>
              <a:rPr lang="en-US" altLang="zh-TW" sz="1600" dirty="0" smtClean="0"/>
              <a:t>  </a:t>
            </a:r>
          </a:p>
          <a:p>
            <a:pPr>
              <a:buNone/>
            </a:pPr>
            <a:endParaRPr lang="en-US" altLang="zh-TW" sz="1600" dirty="0" smtClean="0"/>
          </a:p>
          <a:p>
            <a:pPr>
              <a:buNone/>
            </a:pPr>
            <a:endParaRPr lang="en-US" altLang="zh-TW" sz="1600" dirty="0" smtClean="0"/>
          </a:p>
          <a:p>
            <a:pPr>
              <a:buNone/>
            </a:pPr>
            <a:endParaRPr lang="en-US" altLang="zh-TW" sz="2900" dirty="0" smtClean="0"/>
          </a:p>
          <a:p>
            <a:pPr>
              <a:buNone/>
            </a:pPr>
            <a:endParaRPr lang="en-US" altLang="zh-TW" sz="2900" dirty="0" smtClean="0"/>
          </a:p>
          <a:p>
            <a:pPr>
              <a:buNone/>
            </a:pPr>
            <a:r>
              <a:rPr lang="zh-TW" altLang="en-US" sz="3400" dirty="0" smtClean="0"/>
              <a:t> </a:t>
            </a:r>
          </a:p>
          <a:p>
            <a:pPr>
              <a:buNone/>
            </a:pPr>
            <a:endParaRPr lang="en-US" altLang="zh-TW" sz="2000" dirty="0" smtClean="0"/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zh-TW" altLang="en-US" sz="4300" dirty="0" smtClean="0"/>
              <a:t>   </a:t>
            </a:r>
            <a:endParaRPr lang="zh-TW" altLang="en-US" sz="43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14192" y="4570037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學年度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，家長會副會長參與新生座談暨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IEP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會議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64288" y="544522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61934" y="4352906"/>
            <a:ext cx="2718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特教家長委員代表，參與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期初特推會議，了解班務運作</a:t>
            </a:r>
          </a:p>
        </p:txBody>
      </p:sp>
      <p:pic>
        <p:nvPicPr>
          <p:cNvPr id="17" name="Picture 3" descr="H:\DCIM\100MSDCF\DSC00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0960" y="2506875"/>
            <a:ext cx="2655846" cy="1974860"/>
          </a:xfrm>
          <a:prstGeom prst="rect">
            <a:avLst/>
          </a:prstGeom>
          <a:noFill/>
        </p:spPr>
      </p:pic>
      <p:sp>
        <p:nvSpPr>
          <p:cNvPr id="18" name="文字方塊 17"/>
          <p:cNvSpPr txBox="1"/>
          <p:nvPr/>
        </p:nvSpPr>
        <p:spPr>
          <a:xfrm>
            <a:off x="6101010" y="4562575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學年度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年級家長，參加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就學安置校內升學說明會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2545562"/>
            <a:ext cx="2592288" cy="194333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8" y="2559500"/>
            <a:ext cx="2608844" cy="1949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五、融合教育推動與執行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76672" y="1700808"/>
            <a:ext cx="8867328" cy="4525963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特教宣導</a:t>
            </a:r>
            <a:r>
              <a:rPr lang="en-US" altLang="zh-TW" dirty="0" smtClean="0"/>
              <a:t>-</a:t>
            </a:r>
            <a:r>
              <a:rPr lang="zh-TW" altLang="en-US" dirty="0" smtClean="0"/>
              <a:t>班級、全校學生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 smtClean="0"/>
              <a:t>全校教職員工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67544" y="465313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特教老師入班宣導孩子的特質及相處之道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347864" y="465313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備課週全校教職員工特教宣導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28184" y="4653136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特教組長對全校老師說明新舊生之特質及危機處理之道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2" y="2564904"/>
            <a:ext cx="2726916" cy="204518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43" y="2560321"/>
            <a:ext cx="2733025" cy="204976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44" y="2576169"/>
            <a:ext cx="2555775" cy="2033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5822</TotalTime>
  <Words>990</Words>
  <Application>Microsoft Office PowerPoint</Application>
  <PresentationFormat>如螢幕大小 (4:3)</PresentationFormat>
  <Paragraphs>255</Paragraphs>
  <Slides>15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文鼎古印體</vt:lpstr>
      <vt:lpstr>新細明體</vt:lpstr>
      <vt:lpstr>標楷體</vt:lpstr>
      <vt:lpstr>Arial</vt:lpstr>
      <vt:lpstr>Calibri</vt:lpstr>
      <vt:lpstr>Times New Roman</vt:lpstr>
      <vt:lpstr>Wingdings 2</vt:lpstr>
      <vt:lpstr>Office 佈景主題</vt:lpstr>
      <vt:lpstr>民族國中特殊教育 執行成效評鑑追蹤             </vt:lpstr>
      <vt:lpstr>簡報大綱</vt:lpstr>
      <vt:lpstr>一、資源班簡介</vt:lpstr>
      <vt:lpstr>一、資源班基本資料</vt:lpstr>
      <vt:lpstr>         </vt:lpstr>
      <vt:lpstr>二、特殊教育推行委員會運作情形</vt:lpstr>
      <vt:lpstr>三、課發會及特殊教育課程大綱運作情形</vt:lpstr>
      <vt:lpstr>四、家長參與情形</vt:lpstr>
      <vt:lpstr>五、融合教育推動與執行</vt:lpstr>
      <vt:lpstr>五、融合教育推動與執行</vt:lpstr>
      <vt:lpstr>PowerPoint 簡報</vt:lpstr>
      <vt:lpstr>六、營造完善的環境與資源</vt:lpstr>
      <vt:lpstr>六、營造完善的環境與資源 </vt:lpstr>
      <vt:lpstr>六、營造完善的環境與資源 </vt:lpstr>
      <vt:lpstr>第一部分報告完畢！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AO</dc:creator>
  <cp:lastModifiedBy>USER</cp:lastModifiedBy>
  <cp:revision>1235</cp:revision>
  <dcterms:created xsi:type="dcterms:W3CDTF">2012-10-02T10:21:18Z</dcterms:created>
  <dcterms:modified xsi:type="dcterms:W3CDTF">2018-11-21T02:19:33Z</dcterms:modified>
</cp:coreProperties>
</file>