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688" r:id="rId2"/>
    <p:sldId id="1028" r:id="rId3"/>
    <p:sldId id="1094" r:id="rId4"/>
    <p:sldId id="1096" r:id="rId5"/>
    <p:sldId id="874" r:id="rId6"/>
    <p:sldId id="927" r:id="rId7"/>
    <p:sldId id="872" r:id="rId8"/>
    <p:sldId id="850" r:id="rId9"/>
    <p:sldId id="916" r:id="rId10"/>
    <p:sldId id="988" r:id="rId11"/>
    <p:sldId id="989" r:id="rId12"/>
    <p:sldId id="882" r:id="rId13"/>
    <p:sldId id="990" r:id="rId14"/>
    <p:sldId id="991" r:id="rId15"/>
    <p:sldId id="992" r:id="rId16"/>
    <p:sldId id="993" r:id="rId17"/>
    <p:sldId id="994" r:id="rId18"/>
    <p:sldId id="995" r:id="rId19"/>
    <p:sldId id="1022" r:id="rId20"/>
    <p:sldId id="1029" r:id="rId21"/>
    <p:sldId id="1030" r:id="rId22"/>
    <p:sldId id="1023" r:id="rId23"/>
    <p:sldId id="1031" r:id="rId24"/>
    <p:sldId id="1032" r:id="rId25"/>
    <p:sldId id="1034" r:id="rId26"/>
    <p:sldId id="1041" r:id="rId27"/>
    <p:sldId id="1050" r:id="rId28"/>
    <p:sldId id="1051" r:id="rId29"/>
    <p:sldId id="1052" r:id="rId30"/>
    <p:sldId id="1053" r:id="rId31"/>
    <p:sldId id="1054" r:id="rId32"/>
    <p:sldId id="1055" r:id="rId33"/>
    <p:sldId id="1015" r:id="rId34"/>
    <p:sldId id="999" r:id="rId35"/>
    <p:sldId id="876" r:id="rId36"/>
    <p:sldId id="1000" r:id="rId37"/>
    <p:sldId id="1001" r:id="rId38"/>
    <p:sldId id="1002" r:id="rId39"/>
    <p:sldId id="1003" r:id="rId40"/>
    <p:sldId id="1004" r:id="rId41"/>
    <p:sldId id="997" r:id="rId42"/>
    <p:sldId id="1006" r:id="rId43"/>
    <p:sldId id="1007" r:id="rId44"/>
    <p:sldId id="1008" r:id="rId45"/>
    <p:sldId id="1009" r:id="rId46"/>
    <p:sldId id="1010" r:id="rId47"/>
    <p:sldId id="1011" r:id="rId48"/>
    <p:sldId id="1012" r:id="rId49"/>
    <p:sldId id="1005" r:id="rId50"/>
    <p:sldId id="1016" r:id="rId51"/>
    <p:sldId id="1017" r:id="rId52"/>
    <p:sldId id="1018" r:id="rId53"/>
    <p:sldId id="1019" r:id="rId54"/>
    <p:sldId id="1020" r:id="rId55"/>
    <p:sldId id="1098" r:id="rId56"/>
    <p:sldId id="1114" r:id="rId57"/>
    <p:sldId id="1099" r:id="rId58"/>
    <p:sldId id="1100" r:id="rId59"/>
    <p:sldId id="1101" r:id="rId60"/>
    <p:sldId id="1102" r:id="rId61"/>
    <p:sldId id="1103" r:id="rId62"/>
    <p:sldId id="1105" r:id="rId63"/>
    <p:sldId id="1106" r:id="rId64"/>
    <p:sldId id="1115" r:id="rId65"/>
    <p:sldId id="1107" r:id="rId66"/>
    <p:sldId id="1108" r:id="rId67"/>
    <p:sldId id="1109" r:id="rId68"/>
    <p:sldId id="1110" r:id="rId69"/>
    <p:sldId id="1111" r:id="rId70"/>
    <p:sldId id="1112" r:id="rId71"/>
    <p:sldId id="1113" r:id="rId72"/>
    <p:sldId id="1123" r:id="rId73"/>
    <p:sldId id="1124" r:id="rId74"/>
    <p:sldId id="1125" r:id="rId75"/>
    <p:sldId id="1129" r:id="rId76"/>
    <p:sldId id="1130" r:id="rId77"/>
    <p:sldId id="1131" r:id="rId78"/>
    <p:sldId id="1126" r:id="rId79"/>
    <p:sldId id="1127" r:id="rId80"/>
    <p:sldId id="1128" r:id="rId81"/>
    <p:sldId id="1122" r:id="rId82"/>
    <p:sldId id="984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009900"/>
    <a:srgbClr val="FFD55D"/>
    <a:srgbClr val="FFE089"/>
    <a:srgbClr val="FF6161"/>
    <a:srgbClr val="FF6565"/>
    <a:srgbClr val="FFDF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53" autoAdjust="0"/>
  </p:normalViewPr>
  <p:slideViewPr>
    <p:cSldViewPr>
      <p:cViewPr>
        <p:scale>
          <a:sx n="75" d="100"/>
          <a:sy n="75" d="100"/>
        </p:scale>
        <p:origin x="-2580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92171838" cy="921718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E5AD2-A958-4EE6-8D7A-43402485636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8CA6A49-BBD2-40F6-A88B-F094814E2B83}">
      <dgm:prSet phldrT="[文字]"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zh-TW" altLang="en-US" sz="36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教學目標</a:t>
          </a:r>
          <a:endParaRPr lang="zh-TW" altLang="en-US" sz="36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8E56E24-641F-4928-AF41-BD03E1692F4C}" type="parTrans" cxnId="{C0DA5C02-F5D3-47C5-8D57-77B6150FA9FF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1FD1262B-A646-419D-A88E-EB0A3F3509D7}" type="sibTrans" cxnId="{C0DA5C02-F5D3-47C5-8D57-77B6150FA9FF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5536ACE6-C738-45B8-BE75-AACE6567C742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zh-TW" altLang="en-US" sz="36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教學活動</a:t>
          </a:r>
          <a:endParaRPr lang="zh-TW" altLang="en-US" sz="36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248E1C8-E81F-4ABE-A4F7-108D868BCDA0}" type="parTrans" cxnId="{555CE463-599C-44CA-94E0-3109716B4BD1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9302261D-D215-4BC8-88DC-5FD2E3D2E8B8}" type="sibTrans" cxnId="{555CE463-599C-44CA-94E0-3109716B4BD1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3B3A379F-F16F-4232-92D9-725ADABCB5D9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zh-TW" altLang="en-US" sz="36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評量目標</a:t>
          </a:r>
          <a:endParaRPr lang="zh-TW" altLang="en-US" sz="36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5660CDC-116C-4891-BB03-C8699F71674D}" type="parTrans" cxnId="{3B43F6E6-DBC2-458C-ABE1-5573140D6B2C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F4DB50A3-AB5C-4950-B46F-11EB155BA9CF}" type="sibTrans" cxnId="{3B43F6E6-DBC2-458C-ABE1-5573140D6B2C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D8DFEFBC-E841-42BF-B793-B36D35DDAE43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zh-TW" altLang="en-US" sz="36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評量活動</a:t>
          </a:r>
          <a:endParaRPr lang="zh-TW" altLang="en-US" sz="36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52AA0D4-E205-4C39-9434-10779C6AF7E1}" type="parTrans" cxnId="{E786C76B-4C33-45EA-BFF9-0B8D82D6A05A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D2EEA121-4C0F-4BF4-8C66-C995D135759A}" type="sibTrans" cxnId="{E786C76B-4C33-45EA-BFF9-0B8D82D6A05A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F96E2A1D-0C2D-43B5-AAC7-FABA279E5AB1}" type="pres">
      <dgm:prSet presAssocID="{471E5AD2-A958-4EE6-8D7A-43402485636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A858E7-4B16-407A-803E-BE39F9AD4792}" type="pres">
      <dgm:prSet presAssocID="{48CA6A49-BBD2-40F6-A88B-F094814E2B83}" presName="node" presStyleLbl="node1" presStyleIdx="0" presStyleCnt="4" custScaleX="16046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FF8EA-E1ED-4EF6-A874-4F15A9A01AA2}" type="pres">
      <dgm:prSet presAssocID="{48CA6A49-BBD2-40F6-A88B-F094814E2B83}" presName="spNode" presStyleCnt="0"/>
      <dgm:spPr/>
    </dgm:pt>
    <dgm:pt modelId="{9853BE27-1367-48CC-B0B5-A6D1775ABBD1}" type="pres">
      <dgm:prSet presAssocID="{1FD1262B-A646-419D-A88E-EB0A3F3509D7}" presName="sibTrans" presStyleLbl="sibTrans1D1" presStyleIdx="0" presStyleCnt="4"/>
      <dgm:spPr/>
      <dgm:t>
        <a:bodyPr/>
        <a:lstStyle/>
        <a:p>
          <a:endParaRPr lang="zh-TW" altLang="en-US"/>
        </a:p>
      </dgm:t>
    </dgm:pt>
    <dgm:pt modelId="{7FA737C8-1BC5-4D83-B90F-7BCF9CF1831E}" type="pres">
      <dgm:prSet presAssocID="{5536ACE6-C738-45B8-BE75-AACE6567C742}" presName="node" presStyleLbl="node1" presStyleIdx="1" presStyleCnt="4" custScaleX="154838" custRadScaleRad="154214" custRadScaleInc="-28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F56684-454F-469F-AF0E-0984F8A1174E}" type="pres">
      <dgm:prSet presAssocID="{5536ACE6-C738-45B8-BE75-AACE6567C742}" presName="spNode" presStyleCnt="0"/>
      <dgm:spPr/>
    </dgm:pt>
    <dgm:pt modelId="{46BA5DD9-44FD-4C4E-9FF9-9181A4B77662}" type="pres">
      <dgm:prSet presAssocID="{9302261D-D215-4BC8-88DC-5FD2E3D2E8B8}" presName="sibTrans" presStyleLbl="sibTrans1D1" presStyleIdx="1" presStyleCnt="4"/>
      <dgm:spPr/>
      <dgm:t>
        <a:bodyPr/>
        <a:lstStyle/>
        <a:p>
          <a:endParaRPr lang="zh-TW" altLang="en-US"/>
        </a:p>
      </dgm:t>
    </dgm:pt>
    <dgm:pt modelId="{3B84A233-492D-4B7B-AEC7-9EBF5D2DA858}" type="pres">
      <dgm:prSet presAssocID="{3B3A379F-F16F-4232-92D9-725ADABCB5D9}" presName="node" presStyleLbl="node1" presStyleIdx="2" presStyleCnt="4" custScaleX="214019" custRadScaleRad="90569" custRadScaleInc="16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91D181-8411-4AAF-A483-EA0FEE6F810B}" type="pres">
      <dgm:prSet presAssocID="{3B3A379F-F16F-4232-92D9-725ADABCB5D9}" presName="spNode" presStyleCnt="0"/>
      <dgm:spPr/>
    </dgm:pt>
    <dgm:pt modelId="{3D5A05E4-A8DD-463F-A175-E0106801F6EE}" type="pres">
      <dgm:prSet presAssocID="{F4DB50A3-AB5C-4950-B46F-11EB155BA9CF}" presName="sibTrans" presStyleLbl="sibTrans1D1" presStyleIdx="2" presStyleCnt="4"/>
      <dgm:spPr/>
      <dgm:t>
        <a:bodyPr/>
        <a:lstStyle/>
        <a:p>
          <a:endParaRPr lang="zh-TW" altLang="en-US"/>
        </a:p>
      </dgm:t>
    </dgm:pt>
    <dgm:pt modelId="{C2095FF2-16C9-4EC1-B1EE-6096EFCE85E1}" type="pres">
      <dgm:prSet presAssocID="{D8DFEFBC-E841-42BF-B793-B36D35DDAE43}" presName="node" presStyleLbl="node1" presStyleIdx="3" presStyleCnt="4" custScaleX="170549" custRadScaleRad="144900" custRadScaleInc="28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247F2-1A47-40E8-A856-FCEE791F44EA}" type="pres">
      <dgm:prSet presAssocID="{D8DFEFBC-E841-42BF-B793-B36D35DDAE43}" presName="spNode" presStyleCnt="0"/>
      <dgm:spPr/>
    </dgm:pt>
    <dgm:pt modelId="{1136D95B-47A0-4483-9093-77498B6E1291}" type="pres">
      <dgm:prSet presAssocID="{D2EEA121-4C0F-4BF4-8C66-C995D135759A}" presName="sibTrans" presStyleLbl="sibTrans1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B83A18D8-607B-497E-8237-D14D1B6B1F59}" type="presOf" srcId="{48CA6A49-BBD2-40F6-A88B-F094814E2B83}" destId="{1BA858E7-4B16-407A-803E-BE39F9AD4792}" srcOrd="0" destOrd="0" presId="urn:microsoft.com/office/officeart/2005/8/layout/cycle5"/>
    <dgm:cxn modelId="{E786C76B-4C33-45EA-BFF9-0B8D82D6A05A}" srcId="{471E5AD2-A958-4EE6-8D7A-434024856362}" destId="{D8DFEFBC-E841-42BF-B793-B36D35DDAE43}" srcOrd="3" destOrd="0" parTransId="{052AA0D4-E205-4C39-9434-10779C6AF7E1}" sibTransId="{D2EEA121-4C0F-4BF4-8C66-C995D135759A}"/>
    <dgm:cxn modelId="{23B4DEB4-153D-4F3B-86B3-3978391CA0EC}" type="presOf" srcId="{D2EEA121-4C0F-4BF4-8C66-C995D135759A}" destId="{1136D95B-47A0-4483-9093-77498B6E1291}" srcOrd="0" destOrd="0" presId="urn:microsoft.com/office/officeart/2005/8/layout/cycle5"/>
    <dgm:cxn modelId="{0DD1B9A5-EC59-42EB-B862-F65350B29E52}" type="presOf" srcId="{3B3A379F-F16F-4232-92D9-725ADABCB5D9}" destId="{3B84A233-492D-4B7B-AEC7-9EBF5D2DA858}" srcOrd="0" destOrd="0" presId="urn:microsoft.com/office/officeart/2005/8/layout/cycle5"/>
    <dgm:cxn modelId="{3B43F6E6-DBC2-458C-ABE1-5573140D6B2C}" srcId="{471E5AD2-A958-4EE6-8D7A-434024856362}" destId="{3B3A379F-F16F-4232-92D9-725ADABCB5D9}" srcOrd="2" destOrd="0" parTransId="{95660CDC-116C-4891-BB03-C8699F71674D}" sibTransId="{F4DB50A3-AB5C-4950-B46F-11EB155BA9CF}"/>
    <dgm:cxn modelId="{8A5B0C21-FB21-4E88-926E-69CD7E09F211}" type="presOf" srcId="{5536ACE6-C738-45B8-BE75-AACE6567C742}" destId="{7FA737C8-1BC5-4D83-B90F-7BCF9CF1831E}" srcOrd="0" destOrd="0" presId="urn:microsoft.com/office/officeart/2005/8/layout/cycle5"/>
    <dgm:cxn modelId="{B4302A8D-EDE9-4612-A856-73AA20B9D54E}" type="presOf" srcId="{9302261D-D215-4BC8-88DC-5FD2E3D2E8B8}" destId="{46BA5DD9-44FD-4C4E-9FF9-9181A4B77662}" srcOrd="0" destOrd="0" presId="urn:microsoft.com/office/officeart/2005/8/layout/cycle5"/>
    <dgm:cxn modelId="{C0DA5C02-F5D3-47C5-8D57-77B6150FA9FF}" srcId="{471E5AD2-A958-4EE6-8D7A-434024856362}" destId="{48CA6A49-BBD2-40F6-A88B-F094814E2B83}" srcOrd="0" destOrd="0" parTransId="{38E56E24-641F-4928-AF41-BD03E1692F4C}" sibTransId="{1FD1262B-A646-419D-A88E-EB0A3F3509D7}"/>
    <dgm:cxn modelId="{555CE463-599C-44CA-94E0-3109716B4BD1}" srcId="{471E5AD2-A958-4EE6-8D7A-434024856362}" destId="{5536ACE6-C738-45B8-BE75-AACE6567C742}" srcOrd="1" destOrd="0" parTransId="{9248E1C8-E81F-4ABE-A4F7-108D868BCDA0}" sibTransId="{9302261D-D215-4BC8-88DC-5FD2E3D2E8B8}"/>
    <dgm:cxn modelId="{4F16A5B8-6AEB-4628-8508-153913F174C1}" type="presOf" srcId="{F4DB50A3-AB5C-4950-B46F-11EB155BA9CF}" destId="{3D5A05E4-A8DD-463F-A175-E0106801F6EE}" srcOrd="0" destOrd="0" presId="urn:microsoft.com/office/officeart/2005/8/layout/cycle5"/>
    <dgm:cxn modelId="{94D49191-C943-4CC1-807D-78EC58CFF233}" type="presOf" srcId="{1FD1262B-A646-419D-A88E-EB0A3F3509D7}" destId="{9853BE27-1367-48CC-B0B5-A6D1775ABBD1}" srcOrd="0" destOrd="0" presId="urn:microsoft.com/office/officeart/2005/8/layout/cycle5"/>
    <dgm:cxn modelId="{591F1ACD-54A8-480D-BE95-98F60A5B3059}" type="presOf" srcId="{471E5AD2-A958-4EE6-8D7A-434024856362}" destId="{F96E2A1D-0C2D-43B5-AAC7-FABA279E5AB1}" srcOrd="0" destOrd="0" presId="urn:microsoft.com/office/officeart/2005/8/layout/cycle5"/>
    <dgm:cxn modelId="{5CF597D8-B5D1-4354-A902-4D7AE8B8EECE}" type="presOf" srcId="{D8DFEFBC-E841-42BF-B793-B36D35DDAE43}" destId="{C2095FF2-16C9-4EC1-B1EE-6096EFCE85E1}" srcOrd="0" destOrd="0" presId="urn:microsoft.com/office/officeart/2005/8/layout/cycle5"/>
    <dgm:cxn modelId="{71D0CC53-D6AB-4A29-B3A5-B0D47D86AFF8}" type="presParOf" srcId="{F96E2A1D-0C2D-43B5-AAC7-FABA279E5AB1}" destId="{1BA858E7-4B16-407A-803E-BE39F9AD4792}" srcOrd="0" destOrd="0" presId="urn:microsoft.com/office/officeart/2005/8/layout/cycle5"/>
    <dgm:cxn modelId="{8F64727A-8660-46AD-900A-DFEAE558F3AE}" type="presParOf" srcId="{F96E2A1D-0C2D-43B5-AAC7-FABA279E5AB1}" destId="{18AFF8EA-E1ED-4EF6-A874-4F15A9A01AA2}" srcOrd="1" destOrd="0" presId="urn:microsoft.com/office/officeart/2005/8/layout/cycle5"/>
    <dgm:cxn modelId="{1E6A5B40-EC03-4762-9BA3-373D3B95462B}" type="presParOf" srcId="{F96E2A1D-0C2D-43B5-AAC7-FABA279E5AB1}" destId="{9853BE27-1367-48CC-B0B5-A6D1775ABBD1}" srcOrd="2" destOrd="0" presId="urn:microsoft.com/office/officeart/2005/8/layout/cycle5"/>
    <dgm:cxn modelId="{5987649E-A3A1-4181-BE27-1412DFCE9485}" type="presParOf" srcId="{F96E2A1D-0C2D-43B5-AAC7-FABA279E5AB1}" destId="{7FA737C8-1BC5-4D83-B90F-7BCF9CF1831E}" srcOrd="3" destOrd="0" presId="urn:microsoft.com/office/officeart/2005/8/layout/cycle5"/>
    <dgm:cxn modelId="{235AE21F-D7E3-4E69-A973-AE8546CE5975}" type="presParOf" srcId="{F96E2A1D-0C2D-43B5-AAC7-FABA279E5AB1}" destId="{23F56684-454F-469F-AF0E-0984F8A1174E}" srcOrd="4" destOrd="0" presId="urn:microsoft.com/office/officeart/2005/8/layout/cycle5"/>
    <dgm:cxn modelId="{E7109971-5C01-4809-83B4-EA55D4DFC992}" type="presParOf" srcId="{F96E2A1D-0C2D-43B5-AAC7-FABA279E5AB1}" destId="{46BA5DD9-44FD-4C4E-9FF9-9181A4B77662}" srcOrd="5" destOrd="0" presId="urn:microsoft.com/office/officeart/2005/8/layout/cycle5"/>
    <dgm:cxn modelId="{99A802F3-B701-44D7-8A7B-904C6E75AB8B}" type="presParOf" srcId="{F96E2A1D-0C2D-43B5-AAC7-FABA279E5AB1}" destId="{3B84A233-492D-4B7B-AEC7-9EBF5D2DA858}" srcOrd="6" destOrd="0" presId="urn:microsoft.com/office/officeart/2005/8/layout/cycle5"/>
    <dgm:cxn modelId="{C7A4B84B-3F6B-4284-80A7-32481498686D}" type="presParOf" srcId="{F96E2A1D-0C2D-43B5-AAC7-FABA279E5AB1}" destId="{A191D181-8411-4AAF-A483-EA0FEE6F810B}" srcOrd="7" destOrd="0" presId="urn:microsoft.com/office/officeart/2005/8/layout/cycle5"/>
    <dgm:cxn modelId="{1982A7B9-E0B6-418F-9747-75E2759A9B29}" type="presParOf" srcId="{F96E2A1D-0C2D-43B5-AAC7-FABA279E5AB1}" destId="{3D5A05E4-A8DD-463F-A175-E0106801F6EE}" srcOrd="8" destOrd="0" presId="urn:microsoft.com/office/officeart/2005/8/layout/cycle5"/>
    <dgm:cxn modelId="{0B1E3CAB-DE0D-4EC9-BAEB-61434E5BB746}" type="presParOf" srcId="{F96E2A1D-0C2D-43B5-AAC7-FABA279E5AB1}" destId="{C2095FF2-16C9-4EC1-B1EE-6096EFCE85E1}" srcOrd="9" destOrd="0" presId="urn:microsoft.com/office/officeart/2005/8/layout/cycle5"/>
    <dgm:cxn modelId="{3D7B8082-35BA-4B69-A1DA-8886F0E53FF0}" type="presParOf" srcId="{F96E2A1D-0C2D-43B5-AAC7-FABA279E5AB1}" destId="{139247F2-1A47-40E8-A856-FCEE791F44EA}" srcOrd="10" destOrd="0" presId="urn:microsoft.com/office/officeart/2005/8/layout/cycle5"/>
    <dgm:cxn modelId="{1F195C4D-7639-4E1A-B379-EBC71E68F021}" type="presParOf" srcId="{F96E2A1D-0C2D-43B5-AAC7-FABA279E5AB1}" destId="{1136D95B-47A0-4483-9093-77498B6E1291}" srcOrd="11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E5AD2-A958-4EE6-8D7A-43402485636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8CA6A49-BBD2-40F6-A88B-F094814E2B83}">
      <dgm:prSet phldrT="[文字]"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>
            <a:spcAft>
              <a:spcPct val="35000"/>
            </a:spcAft>
          </a:pPr>
          <a:r>
            <a:rPr lang="zh-TW" altLang="en-US" sz="36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教學目標</a:t>
          </a:r>
          <a:endParaRPr lang="en-US" altLang="zh-TW" sz="3600" b="1" dirty="0" smtClean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含知識向度、認知歷程向度</a:t>
          </a:r>
          <a:endParaRPr lang="zh-TW" altLang="en-US" sz="3200" b="1" dirty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38E56E24-641F-4928-AF41-BD03E1692F4C}" type="parTrans" cxnId="{C0DA5C02-F5D3-47C5-8D57-77B6150FA9FF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1FD1262B-A646-419D-A88E-EB0A3F3509D7}" type="sibTrans" cxnId="{C0DA5C02-F5D3-47C5-8D57-77B6150FA9FF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5536ACE6-C738-45B8-BE75-AACE6567C742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>
            <a:spcAft>
              <a:spcPct val="35000"/>
            </a:spcAft>
          </a:pPr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教學活動</a:t>
          </a:r>
          <a:endParaRPr lang="en-US" altLang="zh-TW" sz="36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含教學內容</a:t>
          </a:r>
          <a:endParaRPr lang="en-US" altLang="zh-TW" sz="3200" b="1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、教學策略</a:t>
          </a:r>
          <a:endParaRPr lang="zh-TW" altLang="en-US" sz="3200" b="1" dirty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9248E1C8-E81F-4ABE-A4F7-108D868BCDA0}" type="parTrans" cxnId="{555CE463-599C-44CA-94E0-3109716B4BD1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9302261D-D215-4BC8-88DC-5FD2E3D2E8B8}" type="sibTrans" cxnId="{555CE463-599C-44CA-94E0-3109716B4BD1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3B3A379F-F16F-4232-92D9-725ADABCB5D9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>
            <a:spcAft>
              <a:spcPct val="35000"/>
            </a:spcAft>
          </a:pPr>
          <a:r>
            <a:rPr lang="zh-TW" altLang="en-US" sz="36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評量標準</a:t>
          </a:r>
          <a:endParaRPr lang="en-US" altLang="zh-TW" sz="3600" b="1" dirty="0" smtClean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pPr marL="0" indent="0">
            <a:spcAft>
              <a:spcPts val="0"/>
            </a:spcAft>
          </a:pPr>
          <a:r>
            <a:rPr lang="zh-TW" altLang="en-US" sz="3000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含內容標準、表現標準</a:t>
          </a:r>
          <a:endParaRPr lang="en-US" altLang="zh-TW" sz="3000" b="1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95660CDC-116C-4891-BB03-C8699F71674D}" type="parTrans" cxnId="{3B43F6E6-DBC2-458C-ABE1-5573140D6B2C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F4DB50A3-AB5C-4950-B46F-11EB155BA9CF}" type="sibTrans" cxnId="{3B43F6E6-DBC2-458C-ABE1-5573140D6B2C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D8DFEFBC-E841-42BF-B793-B36D35DDAE43}">
      <dgm:prSet phldrT="[文字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>
            <a:spcAft>
              <a:spcPct val="35000"/>
            </a:spcAft>
          </a:pPr>
          <a:r>
            <a:rPr lang="zh-TW" altLang="en-US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評量活動</a:t>
          </a:r>
          <a:endParaRPr lang="en-US" altLang="zh-TW" sz="36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含評量方式、</a:t>
          </a:r>
          <a:endParaRPr lang="en-US" altLang="zh-TW" sz="3200" b="1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評分規準</a:t>
          </a:r>
          <a:endParaRPr lang="zh-TW" altLang="en-US" sz="3200" b="1" dirty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</dgm:t>
    </dgm:pt>
    <dgm:pt modelId="{052AA0D4-E205-4C39-9434-10779C6AF7E1}" type="parTrans" cxnId="{E786C76B-4C33-45EA-BFF9-0B8D82D6A05A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D2EEA121-4C0F-4BF4-8C66-C995D135759A}" type="sibTrans" cxnId="{E786C76B-4C33-45EA-BFF9-0B8D82D6A05A}">
      <dgm:prSet/>
      <dgm:spPr/>
      <dgm:t>
        <a:bodyPr/>
        <a:lstStyle/>
        <a:p>
          <a:endParaRPr lang="zh-TW" altLang="en-US" sz="3600" b="1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gm:t>
    </dgm:pt>
    <dgm:pt modelId="{F96E2A1D-0C2D-43B5-AAC7-FABA279E5AB1}" type="pres">
      <dgm:prSet presAssocID="{471E5AD2-A958-4EE6-8D7A-43402485636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A858E7-4B16-407A-803E-BE39F9AD4792}" type="pres">
      <dgm:prSet presAssocID="{48CA6A49-BBD2-40F6-A88B-F094814E2B83}" presName="node" presStyleLbl="node1" presStyleIdx="0" presStyleCnt="4" custScaleX="171124" custScaleY="163159" custRadScaleRad="81796" custRadScaleInc="-131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FF8EA-E1ED-4EF6-A874-4F15A9A01AA2}" type="pres">
      <dgm:prSet presAssocID="{48CA6A49-BBD2-40F6-A88B-F094814E2B83}" presName="spNode" presStyleCnt="0"/>
      <dgm:spPr/>
    </dgm:pt>
    <dgm:pt modelId="{9853BE27-1367-48CC-B0B5-A6D1775ABBD1}" type="pres">
      <dgm:prSet presAssocID="{1FD1262B-A646-419D-A88E-EB0A3F3509D7}" presName="sibTrans" presStyleLbl="sibTrans1D1" presStyleIdx="0" presStyleCnt="4"/>
      <dgm:spPr/>
      <dgm:t>
        <a:bodyPr/>
        <a:lstStyle/>
        <a:p>
          <a:endParaRPr lang="zh-TW" altLang="en-US"/>
        </a:p>
      </dgm:t>
    </dgm:pt>
    <dgm:pt modelId="{7FA737C8-1BC5-4D83-B90F-7BCF9CF1831E}" type="pres">
      <dgm:prSet presAssocID="{5536ACE6-C738-45B8-BE75-AACE6567C742}" presName="node" presStyleLbl="node1" presStyleIdx="1" presStyleCnt="4" custScaleX="146801" custScaleY="145265" custRadScaleRad="154214" custRadScaleInc="-28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F56684-454F-469F-AF0E-0984F8A1174E}" type="pres">
      <dgm:prSet presAssocID="{5536ACE6-C738-45B8-BE75-AACE6567C742}" presName="spNode" presStyleCnt="0"/>
      <dgm:spPr/>
    </dgm:pt>
    <dgm:pt modelId="{46BA5DD9-44FD-4C4E-9FF9-9181A4B77662}" type="pres">
      <dgm:prSet presAssocID="{9302261D-D215-4BC8-88DC-5FD2E3D2E8B8}" presName="sibTrans" presStyleLbl="sibTrans1D1" presStyleIdx="1" presStyleCnt="4"/>
      <dgm:spPr/>
      <dgm:t>
        <a:bodyPr/>
        <a:lstStyle/>
        <a:p>
          <a:endParaRPr lang="zh-TW" altLang="en-US"/>
        </a:p>
      </dgm:t>
    </dgm:pt>
    <dgm:pt modelId="{3B84A233-492D-4B7B-AEC7-9EBF5D2DA858}" type="pres">
      <dgm:prSet presAssocID="{3B3A379F-F16F-4232-92D9-725ADABCB5D9}" presName="node" presStyleLbl="node1" presStyleIdx="2" presStyleCnt="4" custScaleX="170605" custScaleY="138369" custRadScaleRad="77875" custRadScaleInc="-4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91D181-8411-4AAF-A483-EA0FEE6F810B}" type="pres">
      <dgm:prSet presAssocID="{3B3A379F-F16F-4232-92D9-725ADABCB5D9}" presName="spNode" presStyleCnt="0"/>
      <dgm:spPr/>
    </dgm:pt>
    <dgm:pt modelId="{3D5A05E4-A8DD-463F-A175-E0106801F6EE}" type="pres">
      <dgm:prSet presAssocID="{F4DB50A3-AB5C-4950-B46F-11EB155BA9CF}" presName="sibTrans" presStyleLbl="sibTrans1D1" presStyleIdx="2" presStyleCnt="4"/>
      <dgm:spPr/>
      <dgm:t>
        <a:bodyPr/>
        <a:lstStyle/>
        <a:p>
          <a:endParaRPr lang="zh-TW" altLang="en-US"/>
        </a:p>
      </dgm:t>
    </dgm:pt>
    <dgm:pt modelId="{C2095FF2-16C9-4EC1-B1EE-6096EFCE85E1}" type="pres">
      <dgm:prSet presAssocID="{D8DFEFBC-E841-42BF-B793-B36D35DDAE43}" presName="node" presStyleLbl="node1" presStyleIdx="3" presStyleCnt="4" custScaleX="145946" custScaleY="143388" custRadScaleRad="142207" custRadScaleInc="-69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247F2-1A47-40E8-A856-FCEE791F44EA}" type="pres">
      <dgm:prSet presAssocID="{D8DFEFBC-E841-42BF-B793-B36D35DDAE43}" presName="spNode" presStyleCnt="0"/>
      <dgm:spPr/>
    </dgm:pt>
    <dgm:pt modelId="{1136D95B-47A0-4483-9093-77498B6E1291}" type="pres">
      <dgm:prSet presAssocID="{D2EEA121-4C0F-4BF4-8C66-C995D135759A}" presName="sibTrans" presStyleLbl="sibTrans1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ED0F9428-09FD-4F28-9B3B-BCFE8337FCE4}" type="presOf" srcId="{3B3A379F-F16F-4232-92D9-725ADABCB5D9}" destId="{3B84A233-492D-4B7B-AEC7-9EBF5D2DA858}" srcOrd="0" destOrd="0" presId="urn:microsoft.com/office/officeart/2005/8/layout/cycle5"/>
    <dgm:cxn modelId="{E786C76B-4C33-45EA-BFF9-0B8D82D6A05A}" srcId="{471E5AD2-A958-4EE6-8D7A-434024856362}" destId="{D8DFEFBC-E841-42BF-B793-B36D35DDAE43}" srcOrd="3" destOrd="0" parTransId="{052AA0D4-E205-4C39-9434-10779C6AF7E1}" sibTransId="{D2EEA121-4C0F-4BF4-8C66-C995D135759A}"/>
    <dgm:cxn modelId="{997E4453-B657-48F8-B7A9-A82DDEF5B989}" type="presOf" srcId="{9302261D-D215-4BC8-88DC-5FD2E3D2E8B8}" destId="{46BA5DD9-44FD-4C4E-9FF9-9181A4B77662}" srcOrd="0" destOrd="0" presId="urn:microsoft.com/office/officeart/2005/8/layout/cycle5"/>
    <dgm:cxn modelId="{071A5C8C-7540-4C6D-9DFF-0FDB38AE650F}" type="presOf" srcId="{5536ACE6-C738-45B8-BE75-AACE6567C742}" destId="{7FA737C8-1BC5-4D83-B90F-7BCF9CF1831E}" srcOrd="0" destOrd="0" presId="urn:microsoft.com/office/officeart/2005/8/layout/cycle5"/>
    <dgm:cxn modelId="{3B43F6E6-DBC2-458C-ABE1-5573140D6B2C}" srcId="{471E5AD2-A958-4EE6-8D7A-434024856362}" destId="{3B3A379F-F16F-4232-92D9-725ADABCB5D9}" srcOrd="2" destOrd="0" parTransId="{95660CDC-116C-4891-BB03-C8699F71674D}" sibTransId="{F4DB50A3-AB5C-4950-B46F-11EB155BA9CF}"/>
    <dgm:cxn modelId="{FB5740DC-2EF8-4112-B361-CAA0055767C6}" type="presOf" srcId="{F4DB50A3-AB5C-4950-B46F-11EB155BA9CF}" destId="{3D5A05E4-A8DD-463F-A175-E0106801F6EE}" srcOrd="0" destOrd="0" presId="urn:microsoft.com/office/officeart/2005/8/layout/cycle5"/>
    <dgm:cxn modelId="{3FA8FFF5-9D00-459C-8A5C-C9A48618E223}" type="presOf" srcId="{48CA6A49-BBD2-40F6-A88B-F094814E2B83}" destId="{1BA858E7-4B16-407A-803E-BE39F9AD4792}" srcOrd="0" destOrd="0" presId="urn:microsoft.com/office/officeart/2005/8/layout/cycle5"/>
    <dgm:cxn modelId="{C5A985FA-E741-402A-B370-55F89CB9DDF9}" type="presOf" srcId="{D8DFEFBC-E841-42BF-B793-B36D35DDAE43}" destId="{C2095FF2-16C9-4EC1-B1EE-6096EFCE85E1}" srcOrd="0" destOrd="0" presId="urn:microsoft.com/office/officeart/2005/8/layout/cycle5"/>
    <dgm:cxn modelId="{A62543AF-6C80-4323-A0A0-BE0A0DD895F5}" type="presOf" srcId="{1FD1262B-A646-419D-A88E-EB0A3F3509D7}" destId="{9853BE27-1367-48CC-B0B5-A6D1775ABBD1}" srcOrd="0" destOrd="0" presId="urn:microsoft.com/office/officeart/2005/8/layout/cycle5"/>
    <dgm:cxn modelId="{FF6C22DF-1A57-4C4A-888E-D2D700A8E40D}" type="presOf" srcId="{D2EEA121-4C0F-4BF4-8C66-C995D135759A}" destId="{1136D95B-47A0-4483-9093-77498B6E1291}" srcOrd="0" destOrd="0" presId="urn:microsoft.com/office/officeart/2005/8/layout/cycle5"/>
    <dgm:cxn modelId="{C0DA5C02-F5D3-47C5-8D57-77B6150FA9FF}" srcId="{471E5AD2-A958-4EE6-8D7A-434024856362}" destId="{48CA6A49-BBD2-40F6-A88B-F094814E2B83}" srcOrd="0" destOrd="0" parTransId="{38E56E24-641F-4928-AF41-BD03E1692F4C}" sibTransId="{1FD1262B-A646-419D-A88E-EB0A3F3509D7}"/>
    <dgm:cxn modelId="{555CE463-599C-44CA-94E0-3109716B4BD1}" srcId="{471E5AD2-A958-4EE6-8D7A-434024856362}" destId="{5536ACE6-C738-45B8-BE75-AACE6567C742}" srcOrd="1" destOrd="0" parTransId="{9248E1C8-E81F-4ABE-A4F7-108D868BCDA0}" sibTransId="{9302261D-D215-4BC8-88DC-5FD2E3D2E8B8}"/>
    <dgm:cxn modelId="{AFFCEA4C-D796-4B94-ADE5-F871CFFD737C}" type="presOf" srcId="{471E5AD2-A958-4EE6-8D7A-434024856362}" destId="{F96E2A1D-0C2D-43B5-AAC7-FABA279E5AB1}" srcOrd="0" destOrd="0" presId="urn:microsoft.com/office/officeart/2005/8/layout/cycle5"/>
    <dgm:cxn modelId="{35270EB2-B67B-4E8B-AD29-911ECC1CE7D3}" type="presParOf" srcId="{F96E2A1D-0C2D-43B5-AAC7-FABA279E5AB1}" destId="{1BA858E7-4B16-407A-803E-BE39F9AD4792}" srcOrd="0" destOrd="0" presId="urn:microsoft.com/office/officeart/2005/8/layout/cycle5"/>
    <dgm:cxn modelId="{6CE04F85-95E9-431A-951E-78593967CBB4}" type="presParOf" srcId="{F96E2A1D-0C2D-43B5-AAC7-FABA279E5AB1}" destId="{18AFF8EA-E1ED-4EF6-A874-4F15A9A01AA2}" srcOrd="1" destOrd="0" presId="urn:microsoft.com/office/officeart/2005/8/layout/cycle5"/>
    <dgm:cxn modelId="{A98A6C74-FC8D-431E-A636-31EB3D0E6F73}" type="presParOf" srcId="{F96E2A1D-0C2D-43B5-AAC7-FABA279E5AB1}" destId="{9853BE27-1367-48CC-B0B5-A6D1775ABBD1}" srcOrd="2" destOrd="0" presId="urn:microsoft.com/office/officeart/2005/8/layout/cycle5"/>
    <dgm:cxn modelId="{CCFE7C0A-3F2C-4322-941B-2BF3F2FF8BC5}" type="presParOf" srcId="{F96E2A1D-0C2D-43B5-AAC7-FABA279E5AB1}" destId="{7FA737C8-1BC5-4D83-B90F-7BCF9CF1831E}" srcOrd="3" destOrd="0" presId="urn:microsoft.com/office/officeart/2005/8/layout/cycle5"/>
    <dgm:cxn modelId="{8E6C7594-098D-4FA6-A750-A2949F4E99C8}" type="presParOf" srcId="{F96E2A1D-0C2D-43B5-AAC7-FABA279E5AB1}" destId="{23F56684-454F-469F-AF0E-0984F8A1174E}" srcOrd="4" destOrd="0" presId="urn:microsoft.com/office/officeart/2005/8/layout/cycle5"/>
    <dgm:cxn modelId="{E96693EC-8A9A-46CC-AC68-917B721A2119}" type="presParOf" srcId="{F96E2A1D-0C2D-43B5-AAC7-FABA279E5AB1}" destId="{46BA5DD9-44FD-4C4E-9FF9-9181A4B77662}" srcOrd="5" destOrd="0" presId="urn:microsoft.com/office/officeart/2005/8/layout/cycle5"/>
    <dgm:cxn modelId="{DAB4DE31-F29C-4F35-8C45-FE5F1F42A8E4}" type="presParOf" srcId="{F96E2A1D-0C2D-43B5-AAC7-FABA279E5AB1}" destId="{3B84A233-492D-4B7B-AEC7-9EBF5D2DA858}" srcOrd="6" destOrd="0" presId="urn:microsoft.com/office/officeart/2005/8/layout/cycle5"/>
    <dgm:cxn modelId="{DF6A5BE0-3A32-497A-A366-5B16C797FD5D}" type="presParOf" srcId="{F96E2A1D-0C2D-43B5-AAC7-FABA279E5AB1}" destId="{A191D181-8411-4AAF-A483-EA0FEE6F810B}" srcOrd="7" destOrd="0" presId="urn:microsoft.com/office/officeart/2005/8/layout/cycle5"/>
    <dgm:cxn modelId="{33F12541-5D70-4097-A00D-E47CBD81FE62}" type="presParOf" srcId="{F96E2A1D-0C2D-43B5-AAC7-FABA279E5AB1}" destId="{3D5A05E4-A8DD-463F-A175-E0106801F6EE}" srcOrd="8" destOrd="0" presId="urn:microsoft.com/office/officeart/2005/8/layout/cycle5"/>
    <dgm:cxn modelId="{18939C7A-D042-4913-9EFC-729D1FA4EEBF}" type="presParOf" srcId="{F96E2A1D-0C2D-43B5-AAC7-FABA279E5AB1}" destId="{C2095FF2-16C9-4EC1-B1EE-6096EFCE85E1}" srcOrd="9" destOrd="0" presId="urn:microsoft.com/office/officeart/2005/8/layout/cycle5"/>
    <dgm:cxn modelId="{B6632C62-026D-4B9C-940A-573ECEF4CF32}" type="presParOf" srcId="{F96E2A1D-0C2D-43B5-AAC7-FABA279E5AB1}" destId="{139247F2-1A47-40E8-A856-FCEE791F44EA}" srcOrd="10" destOrd="0" presId="urn:microsoft.com/office/officeart/2005/8/layout/cycle5"/>
    <dgm:cxn modelId="{B2C63D9D-832D-4EC8-A97A-02A78CA8AA69}" type="presParOf" srcId="{F96E2A1D-0C2D-43B5-AAC7-FABA279E5AB1}" destId="{1136D95B-47A0-4483-9093-77498B6E1291}" srcOrd="11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A858E7-4B16-407A-803E-BE39F9AD4792}">
      <dsp:nvSpPr>
        <dsp:cNvPr id="0" name=""/>
        <dsp:cNvSpPr/>
      </dsp:nvSpPr>
      <dsp:spPr>
        <a:xfrm>
          <a:off x="2901158" y="1381"/>
          <a:ext cx="2322443" cy="940752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教學目標</a:t>
          </a:r>
          <a:endParaRPr lang="zh-TW" altLang="en-US" sz="36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901158" y="1381"/>
        <a:ext cx="2322443" cy="940752"/>
      </dsp:txXfrm>
    </dsp:sp>
    <dsp:sp modelId="{9853BE27-1367-48CC-B0B5-A6D1775ABBD1}">
      <dsp:nvSpPr>
        <dsp:cNvPr id="0" name=""/>
        <dsp:cNvSpPr/>
      </dsp:nvSpPr>
      <dsp:spPr>
        <a:xfrm>
          <a:off x="2926834" y="907867"/>
          <a:ext cx="3106991" cy="3106991"/>
        </a:xfrm>
        <a:custGeom>
          <a:avLst/>
          <a:gdLst/>
          <a:ahLst/>
          <a:cxnLst/>
          <a:rect l="0" t="0" r="0" b="0"/>
          <a:pathLst>
            <a:path>
              <a:moveTo>
                <a:pt x="2085018" y="93758"/>
              </a:moveTo>
              <a:arcTo wR="1553495" hR="1553495" stAng="17400462" swAng="14818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737C8-1BC5-4D83-B90F-7BCF9CF1831E}">
      <dsp:nvSpPr>
        <dsp:cNvPr id="0" name=""/>
        <dsp:cNvSpPr/>
      </dsp:nvSpPr>
      <dsp:spPr>
        <a:xfrm>
          <a:off x="5337326" y="1519028"/>
          <a:ext cx="2240989" cy="940752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教學活動</a:t>
          </a:r>
          <a:endParaRPr lang="zh-TW" altLang="en-US" sz="36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337326" y="1519028"/>
        <a:ext cx="2240989" cy="940752"/>
      </dsp:txXfrm>
    </dsp:sp>
    <dsp:sp modelId="{46BA5DD9-44FD-4C4E-9FF9-9181A4B77662}">
      <dsp:nvSpPr>
        <dsp:cNvPr id="0" name=""/>
        <dsp:cNvSpPr/>
      </dsp:nvSpPr>
      <dsp:spPr>
        <a:xfrm>
          <a:off x="2942536" y="-107665"/>
          <a:ext cx="3106991" cy="3106991"/>
        </a:xfrm>
        <a:custGeom>
          <a:avLst/>
          <a:gdLst/>
          <a:ahLst/>
          <a:cxnLst/>
          <a:rect l="0" t="0" r="0" b="0"/>
          <a:pathLst>
            <a:path>
              <a:moveTo>
                <a:pt x="2594030" y="2707027"/>
              </a:moveTo>
              <a:arcTo wR="1553495" hR="1553495" stAng="2876891" swAng="13338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4A233-492D-4B7B-AEC7-9EBF5D2DA858}">
      <dsp:nvSpPr>
        <dsp:cNvPr id="0" name=""/>
        <dsp:cNvSpPr/>
      </dsp:nvSpPr>
      <dsp:spPr>
        <a:xfrm>
          <a:off x="2501780" y="2961813"/>
          <a:ext cx="3097522" cy="940752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評量目標</a:t>
          </a:r>
          <a:endParaRPr lang="zh-TW" altLang="en-US" sz="36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501780" y="2961813"/>
        <a:ext cx="3097522" cy="940752"/>
      </dsp:txXfrm>
    </dsp:sp>
    <dsp:sp modelId="{3D5A05E4-A8DD-463F-A175-E0106801F6EE}">
      <dsp:nvSpPr>
        <dsp:cNvPr id="0" name=""/>
        <dsp:cNvSpPr/>
      </dsp:nvSpPr>
      <dsp:spPr>
        <a:xfrm>
          <a:off x="2180014" y="-88919"/>
          <a:ext cx="3106991" cy="3106991"/>
        </a:xfrm>
        <a:custGeom>
          <a:avLst/>
          <a:gdLst/>
          <a:ahLst/>
          <a:cxnLst/>
          <a:rect l="0" t="0" r="0" b="0"/>
          <a:pathLst>
            <a:path>
              <a:moveTo>
                <a:pt x="964634" y="2991060"/>
              </a:moveTo>
              <a:arcTo wR="1553495" hR="1553495" stAng="6736512" swAng="12568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95FF2-16C9-4EC1-B1EE-6096EFCE85E1}">
      <dsp:nvSpPr>
        <dsp:cNvPr id="0" name=""/>
        <dsp:cNvSpPr/>
      </dsp:nvSpPr>
      <dsp:spPr>
        <a:xfrm>
          <a:off x="577421" y="1521747"/>
          <a:ext cx="2468376" cy="940752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評量活動</a:t>
          </a:r>
          <a:endParaRPr lang="zh-TW" altLang="en-US" sz="36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77421" y="1521747"/>
        <a:ext cx="2468376" cy="940752"/>
      </dsp:txXfrm>
    </dsp:sp>
    <dsp:sp modelId="{1136D95B-47A0-4483-9093-77498B6E1291}">
      <dsp:nvSpPr>
        <dsp:cNvPr id="0" name=""/>
        <dsp:cNvSpPr/>
      </dsp:nvSpPr>
      <dsp:spPr>
        <a:xfrm>
          <a:off x="2203354" y="892170"/>
          <a:ext cx="3106991" cy="3106991"/>
        </a:xfrm>
        <a:custGeom>
          <a:avLst/>
          <a:gdLst/>
          <a:ahLst/>
          <a:cxnLst/>
          <a:rect l="0" t="0" r="0" b="0"/>
          <a:pathLst>
            <a:path>
              <a:moveTo>
                <a:pt x="438491" y="471777"/>
              </a:moveTo>
              <a:arcTo wR="1553495" hR="1553495" stAng="13447914" swAng="14195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A858E7-4B16-407A-803E-BE39F9AD4792}">
      <dsp:nvSpPr>
        <dsp:cNvPr id="0" name=""/>
        <dsp:cNvSpPr/>
      </dsp:nvSpPr>
      <dsp:spPr>
        <a:xfrm>
          <a:off x="2360799" y="59505"/>
          <a:ext cx="3065750" cy="1899985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教學目標</a:t>
          </a:r>
          <a:endParaRPr lang="en-US" altLang="zh-TW" sz="3600" b="1" kern="1200" dirty="0" smtClean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含知識向度、認知歷程向度</a:t>
          </a:r>
          <a:endParaRPr lang="zh-TW" altLang="en-US" sz="3200" b="1" kern="1200" dirty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sp:txBody>
      <dsp:txXfrm>
        <a:off x="2360799" y="59505"/>
        <a:ext cx="3065750" cy="1899985"/>
      </dsp:txXfrm>
    </dsp:sp>
    <dsp:sp modelId="{9853BE27-1367-48CC-B0B5-A6D1775ABBD1}">
      <dsp:nvSpPr>
        <dsp:cNvPr id="0" name=""/>
        <dsp:cNvSpPr/>
      </dsp:nvSpPr>
      <dsp:spPr>
        <a:xfrm>
          <a:off x="4423102" y="1678250"/>
          <a:ext cx="3846090" cy="3846090"/>
        </a:xfrm>
        <a:custGeom>
          <a:avLst/>
          <a:gdLst/>
          <a:ahLst/>
          <a:cxnLst/>
          <a:rect l="0" t="0" r="0" b="0"/>
          <a:pathLst>
            <a:path>
              <a:moveTo>
                <a:pt x="1209819" y="137152"/>
              </a:moveTo>
              <a:arcTo wR="1923045" hR="1923045" stAng="14893794" swAng="12547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737C8-1BC5-4D83-B90F-7BCF9CF1831E}">
      <dsp:nvSpPr>
        <dsp:cNvPr id="0" name=""/>
        <dsp:cNvSpPr/>
      </dsp:nvSpPr>
      <dsp:spPr>
        <a:xfrm>
          <a:off x="5381072" y="1688575"/>
          <a:ext cx="2629995" cy="1691610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教學活動</a:t>
          </a:r>
          <a:endParaRPr lang="en-US" altLang="zh-TW" sz="36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含教學內容</a:t>
          </a:r>
          <a:endParaRPr lang="en-US" altLang="zh-TW" sz="3200" b="1" kern="1200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、教學策略</a:t>
          </a:r>
          <a:endParaRPr lang="zh-TW" altLang="en-US" sz="3200" b="1" kern="1200" dirty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sp:txBody>
      <dsp:txXfrm>
        <a:off x="5381072" y="1688575"/>
        <a:ext cx="2629995" cy="1691610"/>
      </dsp:txXfrm>
    </dsp:sp>
    <dsp:sp modelId="{46BA5DD9-44FD-4C4E-9FF9-9181A4B77662}">
      <dsp:nvSpPr>
        <dsp:cNvPr id="0" name=""/>
        <dsp:cNvSpPr/>
      </dsp:nvSpPr>
      <dsp:spPr>
        <a:xfrm>
          <a:off x="4443246" y="3024089"/>
          <a:ext cx="3846090" cy="3846090"/>
        </a:xfrm>
        <a:custGeom>
          <a:avLst/>
          <a:gdLst/>
          <a:ahLst/>
          <a:cxnLst/>
          <a:rect l="0" t="0" r="0" b="0"/>
          <a:pathLst>
            <a:path>
              <a:moveTo>
                <a:pt x="946509" y="266397"/>
              </a:moveTo>
              <a:arcTo wR="1923045" hR="1923045" stAng="14368928" swAng="541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4A233-492D-4B7B-AEC7-9EBF5D2DA858}">
      <dsp:nvSpPr>
        <dsp:cNvPr id="0" name=""/>
        <dsp:cNvSpPr/>
      </dsp:nvSpPr>
      <dsp:spPr>
        <a:xfrm>
          <a:off x="2504840" y="3270347"/>
          <a:ext cx="3056452" cy="1611306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評量標準</a:t>
          </a:r>
          <a:endParaRPr lang="en-US" altLang="zh-TW" sz="3600" b="1" kern="1200" dirty="0" smtClean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含內容標準、表現標準</a:t>
          </a:r>
          <a:endParaRPr lang="en-US" altLang="zh-TW" sz="3000" b="1" kern="1200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</dsp:txBody>
      <dsp:txXfrm>
        <a:off x="2504840" y="3270347"/>
        <a:ext cx="3056452" cy="1611306"/>
      </dsp:txXfrm>
    </dsp:sp>
    <dsp:sp modelId="{3D5A05E4-A8DD-463F-A175-E0106801F6EE}">
      <dsp:nvSpPr>
        <dsp:cNvPr id="0" name=""/>
        <dsp:cNvSpPr/>
      </dsp:nvSpPr>
      <dsp:spPr>
        <a:xfrm>
          <a:off x="-240235" y="3107875"/>
          <a:ext cx="3846090" cy="3846090"/>
        </a:xfrm>
        <a:custGeom>
          <a:avLst/>
          <a:gdLst/>
          <a:ahLst/>
          <a:cxnLst/>
          <a:rect l="0" t="0" r="0" b="0"/>
          <a:pathLst>
            <a:path>
              <a:moveTo>
                <a:pt x="2767325" y="195245"/>
              </a:moveTo>
              <a:arcTo wR="1923045" hR="1923045" stAng="17762533" swAng="1324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95FF2-16C9-4EC1-B1EE-6096EFCE85E1}">
      <dsp:nvSpPr>
        <dsp:cNvPr id="0" name=""/>
        <dsp:cNvSpPr/>
      </dsp:nvSpPr>
      <dsp:spPr>
        <a:xfrm>
          <a:off x="0" y="1843547"/>
          <a:ext cx="2614677" cy="1669752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評量活動</a:t>
          </a:r>
          <a:endParaRPr lang="en-US" altLang="zh-TW" sz="36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rPr>
            <a:t>含評量方式、</a:t>
          </a:r>
          <a:endParaRPr lang="en-US" altLang="zh-TW" sz="3200" b="1" kern="1200" dirty="0" smtClean="0">
            <a:solidFill>
              <a:srgbClr val="000066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rPr>
            <a:t>評分規準</a:t>
          </a:r>
          <a:endParaRPr lang="zh-TW" altLang="en-US" sz="3200" b="1" kern="1200" dirty="0">
            <a:solidFill>
              <a:srgbClr val="C00000"/>
            </a:solidFill>
            <a:latin typeface="標楷體" pitchFamily="65" charset="-120"/>
            <a:ea typeface="標楷體" pitchFamily="65" charset="-120"/>
          </a:endParaRPr>
        </a:p>
      </dsp:txBody>
      <dsp:txXfrm>
        <a:off x="0" y="1843547"/>
        <a:ext cx="2614677" cy="1669752"/>
      </dsp:txXfrm>
    </dsp:sp>
    <dsp:sp modelId="{1136D95B-47A0-4483-9093-77498B6E1291}">
      <dsp:nvSpPr>
        <dsp:cNvPr id="0" name=""/>
        <dsp:cNvSpPr/>
      </dsp:nvSpPr>
      <dsp:spPr>
        <a:xfrm>
          <a:off x="-125649" y="1803642"/>
          <a:ext cx="3846090" cy="3846090"/>
        </a:xfrm>
        <a:custGeom>
          <a:avLst/>
          <a:gdLst/>
          <a:ahLst/>
          <a:cxnLst/>
          <a:rect l="0" t="0" r="0" b="0"/>
          <a:pathLst>
            <a:path>
              <a:moveTo>
                <a:pt x="1761578" y="6790"/>
              </a:moveTo>
              <a:arcTo wR="1923045" hR="1923045" stAng="15911013" swAng="12699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A2DAD97F-04CE-4ABC-B76A-A29CCE149A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80792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291F0FB-47CB-41A5-9278-447BC7FAD2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76198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358D96-2451-48AA-8CE7-55BA6B6FFFDD}" type="slidenum">
              <a:rPr lang="zh-TW" altLang="en-US" sz="1200"/>
              <a:pPr algn="r"/>
              <a:t>11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46BAFE-768F-4667-9207-ED9A84C56DE1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8D7EF1-DBC2-4DF2-9382-E575ACB7EC71}" type="slidenum">
              <a:rPr lang="zh-TW" altLang="en-US" smtClean="0"/>
              <a:pPr>
                <a:defRPr/>
              </a:pPr>
              <a:t>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9F347-8F3D-4C46-9303-B8B80C08C886}" type="slidenum">
              <a:rPr lang="zh-TW" altLang="en-US" smtClean="0"/>
              <a:pPr>
                <a:defRPr/>
              </a:pPr>
              <a:t>41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5251D-CD79-478E-8684-EC5BDFF79380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84D8B-62C6-4809-AB7B-06DA8F685C9A}" type="slidenum">
              <a:rPr lang="zh-TW" altLang="en-US" smtClean="0"/>
              <a:pPr>
                <a:defRPr/>
              </a:pPr>
              <a:t>55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3E68D-5E12-4055-A088-DEEEF65428E2}" type="slidenum">
              <a:rPr lang="zh-TW" altLang="en-US" smtClean="0"/>
              <a:pPr>
                <a:defRPr/>
              </a:pPr>
              <a:t>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D1AE4-8417-44DC-8988-E4D30CBFF67A}" type="slidenum">
              <a:rPr lang="zh-TW" altLang="en-US" smtClean="0"/>
              <a:pPr>
                <a:defRPr/>
              </a:pPr>
              <a:t>64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+mn-ea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2200" b="0">
                <a:latin typeface="Arial Black" pitchFamily="34" charset="0"/>
                <a:ea typeface="新細明體" charset="-12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 cstate="print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83419-676E-4A97-877D-81B0B1CC1D1E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882FA-1A6D-451A-BFD3-2CB99A9785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C648B-3088-4C59-825E-B3D7D79BD444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AE328-4177-449A-BAA2-472337C3CE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3C158-879E-4227-AE3D-C97B15E0C3B4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8C97E-E2B7-4BE3-8F54-7CF420C1FE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2282-2EB5-47F8-A0BA-A0F2E6C10854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498A-6DDF-4523-9831-0DAE9E6C5A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3A993-6B8D-4A6B-ABED-B50AF59F23F7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5B564-EB8F-4CCA-8427-6E49FA271D7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2717B-3274-48A0-A5BD-C77151DAAA7C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BCC68-95A2-4063-8BE1-0C025CD1C6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B063B-28C4-40A0-8192-C3A273952B8B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2ABA6-DA09-49A7-8FE7-6ADB6016FB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C905-88A9-420E-80C0-5077F57B7E55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29A35-069E-4A49-AB51-C50BBB9101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67F6-E9FE-4E1F-BCE4-999F1652B44D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F77F-2610-4650-A9A2-147BEA49DC8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E3F4-9AA6-4F6D-8AA7-41BC3D5353A6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A8F51-1BDF-4AFB-BD9F-1CCDD87F9DB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6D557-16F9-4358-9061-7A09E9BCB56B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AB81-1CB6-44B1-8D8D-6B1F6F1417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D5E25-C58A-437E-9124-658E139AFBE0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2203-A4AD-4494-85FF-E9670BB2013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F022-CC23-41FA-A190-963470793E0A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3E8-D7A3-49AA-BA43-34F57D3182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670C-237E-49E4-9353-85FD8B6E0D9F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7CE9-3E2C-4015-AF14-8EF3F91071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+mn-ea"/>
            </a:endParaRPr>
          </a:p>
        </p:txBody>
      </p:sp>
      <p:sp>
        <p:nvSpPr>
          <p:cNvPr id="1027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2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3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4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4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400" b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3204BD5-427E-481C-9EFB-C70EE1CCD53D}" type="datetime1">
              <a:rPr lang="zh-TW" altLang="en-US"/>
              <a:pPr>
                <a:defRPr/>
              </a:pPr>
              <a:t>2014/10/2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0" sz="1400" b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01267930-6F60-4E0C-971D-D95CE79D32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53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54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1055" name="Picture 37" descr="water"/>
          <p:cNvPicPr>
            <a:picLocks noChangeAspect="1" noChangeArrowheads="1"/>
          </p:cNvPicPr>
          <p:nvPr/>
        </p:nvPicPr>
        <p:blipFill>
          <a:blip r:embed="rId16" cstate="print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38" descr="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7.%E6%95%99%E8%82%B2_%E6%9C%89%E8%B6%A3%E5%8F%AF%E4%BB%A5%E6%94%B9%E8%AE%8A%E8%A1%8C%E7%82%BA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file:///\\localhost\Users\apple\Dropbox\%25E6%2595%2599%25E5%258B%2599%25E8%2599%2595\102%25E5%25AD%25B8%25E5%25B9%25B4%25E5%25BA%25A6%25E7%25A4%25BE%25E6%259C%2583%25E9%25A0%2598%25E5%259F%259F%25E8%25A9%2595%25E9%2587%258F%25E6%25A8%2599%25E6%25BA%2596%25E5%25BB%25BA%25E7%25BD%25AE\%25E5%2585%25AC%25E6%25B0%2591%25E5%25AF%25A6%25E8%25B8%2590%25E6%25B4%25BB%25E5%258B%25951030305.docx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E3BF60-219D-4DED-9542-622BD9062E20}" type="slidenum">
              <a:rPr lang="zh-TW" altLang="en-US" smtClean="0">
                <a:ea typeface="新細明體" charset="-120"/>
              </a:rPr>
              <a:pPr/>
              <a:t>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98438" y="2205038"/>
            <a:ext cx="6210301" cy="2089150"/>
          </a:xfrm>
        </p:spPr>
        <p:txBody>
          <a:bodyPr lIns="72000"/>
          <a:lstStyle/>
          <a:p>
            <a:pPr algn="ctr">
              <a:lnSpc>
                <a:spcPct val="150000"/>
              </a:lnSpc>
              <a:spcAft>
                <a:spcPts val="1200"/>
              </a:spcAft>
              <a:buFontTx/>
              <a:buNone/>
            </a:pPr>
            <a:r>
              <a:rPr lang="zh-TW" altLang="en-US" sz="2800" b="1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心理與教育測驗研究發展中心</a:t>
            </a:r>
            <a:r>
              <a:rPr lang="zh-TW" altLang="en-US" sz="4400" b="1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4400" b="1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公民科學習成就評量標準</a:t>
            </a:r>
            <a:endParaRPr lang="en-US" altLang="zh-TW" sz="4000" b="1" smtClean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buFontTx/>
              <a:buNone/>
            </a:pPr>
            <a:r>
              <a:rPr lang="zh-TW" altLang="en-US" sz="4400" b="1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研發說明</a:t>
            </a:r>
            <a:endParaRPr lang="zh-TW" altLang="en-US" sz="4400" smtClean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6" name="Picture 4" descr="gir2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6700"/>
            <a:ext cx="102552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3"/>
          <p:cNvSpPr>
            <a:spLocks noChangeArrowheads="1"/>
          </p:cNvSpPr>
          <p:nvPr/>
        </p:nvSpPr>
        <p:spPr bwMode="gray">
          <a:xfrm>
            <a:off x="323850" y="5589588"/>
            <a:ext cx="60055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endParaRPr kumimoji="0" lang="en-US" altLang="zh-TW" sz="3200" b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8" name="文字方塊 6"/>
          <p:cNvSpPr txBox="1">
            <a:spLocks noChangeArrowheads="1"/>
          </p:cNvSpPr>
          <p:nvPr/>
        </p:nvSpPr>
        <p:spPr bwMode="auto">
          <a:xfrm>
            <a:off x="3419475" y="6237288"/>
            <a:ext cx="48529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資料來源：心測中心研發團隊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237288"/>
            <a:ext cx="2133600" cy="476250"/>
          </a:xfrm>
          <a:noFill/>
        </p:spPr>
        <p:txBody>
          <a:bodyPr/>
          <a:lstStyle/>
          <a:p>
            <a:fld id="{CFDD6779-2276-467E-9CA8-77AF2FA41007}" type="slidenum">
              <a:rPr lang="zh-TW" altLang="en-US" smtClean="0">
                <a:ea typeface="新細明體" charset="-120"/>
              </a:rPr>
              <a:pPr/>
              <a:t>10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5" y="765175"/>
            <a:ext cx="2592388" cy="927100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表現等級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356100" y="2060575"/>
            <a:ext cx="1800225" cy="1439863"/>
            <a:chOff x="4320" y="1152"/>
            <a:chExt cx="414" cy="402"/>
          </a:xfrm>
        </p:grpSpPr>
        <p:sp>
          <p:nvSpPr>
            <p:cNvPr id="345099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588125" y="2060575"/>
            <a:ext cx="1655763" cy="1439863"/>
            <a:chOff x="4320" y="1152"/>
            <a:chExt cx="414" cy="402"/>
          </a:xfrm>
        </p:grpSpPr>
        <p:sp>
          <p:nvSpPr>
            <p:cNvPr id="12345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charset="-120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pitchFamily="34" charset="0"/>
                <a:ea typeface="新細明體" pitchFamily="18" charset="-120"/>
              </a:endParaRPr>
            </a:p>
          </p:txBody>
        </p:sp>
      </p:grpSp>
      <p:sp>
        <p:nvSpPr>
          <p:cNvPr id="14342" name="AutoShape 18"/>
          <p:cNvSpPr>
            <a:spLocks noChangeArrowheads="1"/>
          </p:cNvSpPr>
          <p:nvPr/>
        </p:nvSpPr>
        <p:spPr bwMode="ltGray">
          <a:xfrm>
            <a:off x="1403350" y="1773238"/>
            <a:ext cx="7129463" cy="410527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pic>
        <p:nvPicPr>
          <p:cNvPr id="14343" name="Picture 20" descr="YG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36838"/>
            <a:ext cx="18002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21"/>
          <p:cNvSpPr txBox="1">
            <a:spLocks noChangeArrowheads="1"/>
          </p:cNvSpPr>
          <p:nvPr/>
        </p:nvSpPr>
        <p:spPr bwMode="gray">
          <a:xfrm>
            <a:off x="468313" y="2924175"/>
            <a:ext cx="1289050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000">
                <a:latin typeface="微軟正黑體" pitchFamily="34" charset="-120"/>
                <a:ea typeface="微軟正黑體" pitchFamily="34" charset="-120"/>
              </a:rPr>
              <a:t>五</a:t>
            </a:r>
            <a:endParaRPr kumimoji="0" lang="en-US" altLang="zh-TW" sz="400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000">
                <a:latin typeface="微軟正黑體" pitchFamily="34" charset="-120"/>
                <a:ea typeface="微軟正黑體" pitchFamily="34" charset="-120"/>
              </a:rPr>
              <a:t>等級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195513" y="2060575"/>
            <a:ext cx="1730375" cy="1368425"/>
            <a:chOff x="4320" y="1152"/>
            <a:chExt cx="414" cy="402"/>
          </a:xfrm>
        </p:grpSpPr>
        <p:sp>
          <p:nvSpPr>
            <p:cNvPr id="12343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chemeClr val="folHlink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charset="-120"/>
              </a:endParaRPr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4427538" y="3860800"/>
            <a:ext cx="2016125" cy="1368425"/>
            <a:chOff x="4320" y="1152"/>
            <a:chExt cx="414" cy="402"/>
          </a:xfrm>
        </p:grpSpPr>
        <p:sp>
          <p:nvSpPr>
            <p:cNvPr id="12341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rgbClr val="FF0000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charset="-120"/>
              </a:endParaRPr>
            </a:p>
          </p:txBody>
        </p:sp>
        <p:sp>
          <p:nvSpPr>
            <p:cNvPr id="16438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395" name="Freeform 23"/>
          <p:cNvSpPr>
            <a:spLocks/>
          </p:cNvSpPr>
          <p:nvPr/>
        </p:nvSpPr>
        <p:spPr bwMode="gray">
          <a:xfrm>
            <a:off x="5435600" y="5368925"/>
            <a:ext cx="431800" cy="519113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396" name="Oval 24"/>
          <p:cNvSpPr>
            <a:spLocks noChangeArrowheads="1"/>
          </p:cNvSpPr>
          <p:nvPr/>
        </p:nvSpPr>
        <p:spPr bwMode="gray">
          <a:xfrm>
            <a:off x="5595938" y="5238750"/>
            <a:ext cx="114300" cy="133350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397" name="Oval 25"/>
          <p:cNvSpPr>
            <a:spLocks noChangeArrowheads="1"/>
          </p:cNvSpPr>
          <p:nvPr/>
        </p:nvSpPr>
        <p:spPr bwMode="gray">
          <a:xfrm flipH="1">
            <a:off x="5094288" y="5238750"/>
            <a:ext cx="120650" cy="138113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398" name="Freeform 26"/>
          <p:cNvSpPr>
            <a:spLocks/>
          </p:cNvSpPr>
          <p:nvPr/>
        </p:nvSpPr>
        <p:spPr bwMode="gray">
          <a:xfrm flipH="1">
            <a:off x="4932363" y="5373688"/>
            <a:ext cx="447675" cy="528637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399" name="Freeform 27"/>
          <p:cNvSpPr>
            <a:spLocks/>
          </p:cNvSpPr>
          <p:nvPr/>
        </p:nvSpPr>
        <p:spPr bwMode="gray">
          <a:xfrm>
            <a:off x="5076825" y="5815013"/>
            <a:ext cx="504825" cy="576262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00" name="Oval 28"/>
          <p:cNvSpPr>
            <a:spLocks noChangeArrowheads="1"/>
          </p:cNvSpPr>
          <p:nvPr/>
        </p:nvSpPr>
        <p:spPr bwMode="gray">
          <a:xfrm>
            <a:off x="5264150" y="5670550"/>
            <a:ext cx="133350" cy="149225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01" name="Oval 29"/>
          <p:cNvSpPr>
            <a:spLocks noChangeArrowheads="1"/>
          </p:cNvSpPr>
          <p:nvPr/>
        </p:nvSpPr>
        <p:spPr bwMode="gray">
          <a:xfrm flipH="1">
            <a:off x="4878388" y="5670550"/>
            <a:ext cx="120650" cy="138113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02" name="Freeform 30"/>
          <p:cNvSpPr>
            <a:spLocks/>
          </p:cNvSpPr>
          <p:nvPr/>
        </p:nvSpPr>
        <p:spPr bwMode="gray">
          <a:xfrm flipH="1">
            <a:off x="4716463" y="5805488"/>
            <a:ext cx="447675" cy="528637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03" name="Oval 31"/>
          <p:cNvSpPr>
            <a:spLocks noChangeArrowheads="1"/>
          </p:cNvSpPr>
          <p:nvPr/>
        </p:nvSpPr>
        <p:spPr bwMode="gray">
          <a:xfrm flipH="1">
            <a:off x="5670550" y="5670550"/>
            <a:ext cx="120650" cy="138113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04" name="Freeform 32"/>
          <p:cNvSpPr>
            <a:spLocks/>
          </p:cNvSpPr>
          <p:nvPr/>
        </p:nvSpPr>
        <p:spPr bwMode="gray">
          <a:xfrm flipH="1">
            <a:off x="5508625" y="5805488"/>
            <a:ext cx="447675" cy="528637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2411413" y="3644900"/>
            <a:ext cx="12239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kumimoji="0" lang="en-US" altLang="zh-TW" sz="3200" dirty="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rPr>
              <a:t>A4</a:t>
            </a:r>
            <a:r>
              <a:rPr kumimoji="0" lang="zh-TW" altLang="en-US" sz="3200" dirty="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rPr>
              <a:t>空白紙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4716463" y="4005263"/>
            <a:ext cx="1512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defRPr/>
            </a:pPr>
            <a:endParaRPr kumimoji="0" lang="zh-TW" altLang="en-US" sz="3200" dirty="0">
              <a:solidFill>
                <a:srgbClr val="FFFFFF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23651" name="Text Box 35"/>
          <p:cNvSpPr txBox="1">
            <a:spLocks noChangeArrowheads="1"/>
          </p:cNvSpPr>
          <p:nvPr/>
        </p:nvSpPr>
        <p:spPr bwMode="auto">
          <a:xfrm>
            <a:off x="4643438" y="2133600"/>
            <a:ext cx="12239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良好</a:t>
            </a: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408" name="Freeform 37"/>
          <p:cNvSpPr>
            <a:spLocks/>
          </p:cNvSpPr>
          <p:nvPr/>
        </p:nvSpPr>
        <p:spPr bwMode="gray">
          <a:xfrm>
            <a:off x="7075488" y="5214938"/>
            <a:ext cx="431800" cy="519112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09" name="Oval 38"/>
          <p:cNvSpPr>
            <a:spLocks noChangeArrowheads="1"/>
          </p:cNvSpPr>
          <p:nvPr/>
        </p:nvSpPr>
        <p:spPr bwMode="gray">
          <a:xfrm>
            <a:off x="7235825" y="5084763"/>
            <a:ext cx="114300" cy="133350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10" name="Oval 39"/>
          <p:cNvSpPr>
            <a:spLocks noChangeArrowheads="1"/>
          </p:cNvSpPr>
          <p:nvPr/>
        </p:nvSpPr>
        <p:spPr bwMode="gray">
          <a:xfrm flipH="1">
            <a:off x="6734175" y="50847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11" name="Freeform 40"/>
          <p:cNvSpPr>
            <a:spLocks/>
          </p:cNvSpPr>
          <p:nvPr/>
        </p:nvSpPr>
        <p:spPr bwMode="gray">
          <a:xfrm flipH="1">
            <a:off x="6572250" y="52197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12" name="Freeform 41"/>
          <p:cNvSpPr>
            <a:spLocks/>
          </p:cNvSpPr>
          <p:nvPr/>
        </p:nvSpPr>
        <p:spPr bwMode="gray">
          <a:xfrm>
            <a:off x="6716713" y="5661025"/>
            <a:ext cx="504825" cy="576263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13" name="Oval 42"/>
          <p:cNvSpPr>
            <a:spLocks noChangeArrowheads="1"/>
          </p:cNvSpPr>
          <p:nvPr/>
        </p:nvSpPr>
        <p:spPr bwMode="gray">
          <a:xfrm>
            <a:off x="6904038" y="5516563"/>
            <a:ext cx="133350" cy="149225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14" name="Oval 43"/>
          <p:cNvSpPr>
            <a:spLocks noChangeArrowheads="1"/>
          </p:cNvSpPr>
          <p:nvPr/>
        </p:nvSpPr>
        <p:spPr bwMode="gray">
          <a:xfrm flipH="1">
            <a:off x="6518275" y="55165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15" name="Freeform 44"/>
          <p:cNvSpPr>
            <a:spLocks/>
          </p:cNvSpPr>
          <p:nvPr/>
        </p:nvSpPr>
        <p:spPr bwMode="gray">
          <a:xfrm flipH="1">
            <a:off x="6356350" y="56515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16" name="Oval 45"/>
          <p:cNvSpPr>
            <a:spLocks noChangeArrowheads="1"/>
          </p:cNvSpPr>
          <p:nvPr/>
        </p:nvSpPr>
        <p:spPr bwMode="gray">
          <a:xfrm flipH="1">
            <a:off x="7310438" y="55165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17" name="Freeform 46"/>
          <p:cNvSpPr>
            <a:spLocks/>
          </p:cNvSpPr>
          <p:nvPr/>
        </p:nvSpPr>
        <p:spPr bwMode="gray">
          <a:xfrm flipH="1">
            <a:off x="7148513" y="56515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18" name="Freeform 47"/>
          <p:cNvSpPr>
            <a:spLocks/>
          </p:cNvSpPr>
          <p:nvPr/>
        </p:nvSpPr>
        <p:spPr bwMode="gray">
          <a:xfrm>
            <a:off x="3116263" y="5430838"/>
            <a:ext cx="431800" cy="519112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19" name="Oval 48"/>
          <p:cNvSpPr>
            <a:spLocks noChangeArrowheads="1"/>
          </p:cNvSpPr>
          <p:nvPr/>
        </p:nvSpPr>
        <p:spPr bwMode="gray">
          <a:xfrm>
            <a:off x="3276600" y="5300663"/>
            <a:ext cx="114300" cy="133350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20" name="Oval 49"/>
          <p:cNvSpPr>
            <a:spLocks noChangeArrowheads="1"/>
          </p:cNvSpPr>
          <p:nvPr/>
        </p:nvSpPr>
        <p:spPr bwMode="gray">
          <a:xfrm flipH="1">
            <a:off x="2774950" y="53006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21" name="Freeform 50"/>
          <p:cNvSpPr>
            <a:spLocks/>
          </p:cNvSpPr>
          <p:nvPr/>
        </p:nvSpPr>
        <p:spPr bwMode="gray">
          <a:xfrm flipH="1">
            <a:off x="2613025" y="54356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22" name="Freeform 51"/>
          <p:cNvSpPr>
            <a:spLocks/>
          </p:cNvSpPr>
          <p:nvPr/>
        </p:nvSpPr>
        <p:spPr bwMode="gray">
          <a:xfrm>
            <a:off x="2757488" y="5876925"/>
            <a:ext cx="504825" cy="576263"/>
          </a:xfrm>
          <a:custGeom>
            <a:avLst/>
            <a:gdLst>
              <a:gd name="T0" fmla="*/ 2147483647 w 2614"/>
              <a:gd name="T1" fmla="*/ 0 h 2628"/>
              <a:gd name="T2" fmla="*/ 2147483647 w 2614"/>
              <a:gd name="T3" fmla="*/ 2147483647 h 2628"/>
              <a:gd name="T4" fmla="*/ 2147483647 w 2614"/>
              <a:gd name="T5" fmla="*/ 2147483647 h 2628"/>
              <a:gd name="T6" fmla="*/ 2147483647 w 2614"/>
              <a:gd name="T7" fmla="*/ 0 h 2628"/>
              <a:gd name="T8" fmla="*/ 2147483647 w 2614"/>
              <a:gd name="T9" fmla="*/ 2147483647 h 2628"/>
              <a:gd name="T10" fmla="*/ 2147483647 w 2614"/>
              <a:gd name="T11" fmla="*/ 2147483647 h 2628"/>
              <a:gd name="T12" fmla="*/ 2147483647 w 2614"/>
              <a:gd name="T13" fmla="*/ 2147483647 h 2628"/>
              <a:gd name="T14" fmla="*/ 2147483647 w 2614"/>
              <a:gd name="T15" fmla="*/ 2147483647 h 2628"/>
              <a:gd name="T16" fmla="*/ 2147483647 w 2614"/>
              <a:gd name="T17" fmla="*/ 2147483647 h 2628"/>
              <a:gd name="T18" fmla="*/ 2147483647 w 2614"/>
              <a:gd name="T19" fmla="*/ 2147483647 h 2628"/>
              <a:gd name="T20" fmla="*/ 2147483647 w 2614"/>
              <a:gd name="T21" fmla="*/ 2147483647 h 2628"/>
              <a:gd name="T22" fmla="*/ 2147483647 w 2614"/>
              <a:gd name="T23" fmla="*/ 2147483647 h 2628"/>
              <a:gd name="T24" fmla="*/ 2147483647 w 2614"/>
              <a:gd name="T25" fmla="*/ 2147483647 h 2628"/>
              <a:gd name="T26" fmla="*/ 2147483647 w 2614"/>
              <a:gd name="T27" fmla="*/ 2147483647 h 2628"/>
              <a:gd name="T28" fmla="*/ 2147483647 w 2614"/>
              <a:gd name="T29" fmla="*/ 2147483647 h 2628"/>
              <a:gd name="T30" fmla="*/ 2147483647 w 2614"/>
              <a:gd name="T31" fmla="*/ 2147483647 h 2628"/>
              <a:gd name="T32" fmla="*/ 2147483647 w 2614"/>
              <a:gd name="T33" fmla="*/ 2147483647 h 2628"/>
              <a:gd name="T34" fmla="*/ 2147483647 w 2614"/>
              <a:gd name="T35" fmla="*/ 2147483647 h 2628"/>
              <a:gd name="T36" fmla="*/ 2147483647 w 2614"/>
              <a:gd name="T37" fmla="*/ 2147483647 h 2628"/>
              <a:gd name="T38" fmla="*/ 2147483647 w 2614"/>
              <a:gd name="T39" fmla="*/ 2147483647 h 2628"/>
              <a:gd name="T40" fmla="*/ 2147483647 w 2614"/>
              <a:gd name="T41" fmla="*/ 2147483647 h 2628"/>
              <a:gd name="T42" fmla="*/ 2147483647 w 2614"/>
              <a:gd name="T43" fmla="*/ 2147483647 h 2628"/>
              <a:gd name="T44" fmla="*/ 2147483647 w 2614"/>
              <a:gd name="T45" fmla="*/ 2147483647 h 2628"/>
              <a:gd name="T46" fmla="*/ 2147483647 w 2614"/>
              <a:gd name="T47" fmla="*/ 0 h 26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14"/>
              <a:gd name="T73" fmla="*/ 0 h 2628"/>
              <a:gd name="T74" fmla="*/ 2614 w 2614"/>
              <a:gd name="T75" fmla="*/ 2628 h 26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23" name="Oval 52"/>
          <p:cNvSpPr>
            <a:spLocks noChangeArrowheads="1"/>
          </p:cNvSpPr>
          <p:nvPr/>
        </p:nvSpPr>
        <p:spPr bwMode="gray">
          <a:xfrm>
            <a:off x="2944813" y="5732463"/>
            <a:ext cx="133350" cy="149225"/>
          </a:xfrm>
          <a:prstGeom prst="ellipse">
            <a:avLst/>
          </a:prstGeom>
          <a:gradFill rotWithShape="1">
            <a:gsLst>
              <a:gs pos="0">
                <a:srgbClr val="FEB759"/>
              </a:gs>
              <a:gs pos="100000">
                <a:srgbClr val="FE9E1E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Right"/>
            <a:lightRig rig="legacyNormal2" dir="t"/>
          </a:scene3d>
          <a:sp3d extrusionH="227000" prstMaterial="legacyMetal">
            <a:bevelT w="13500" h="13500" prst="angle"/>
            <a:bevelB w="13500" h="13500" prst="angle"/>
            <a:extrusionClr>
              <a:srgbClr val="F9FF1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24" name="Oval 53"/>
          <p:cNvSpPr>
            <a:spLocks noChangeArrowheads="1"/>
          </p:cNvSpPr>
          <p:nvPr/>
        </p:nvSpPr>
        <p:spPr bwMode="gray">
          <a:xfrm flipH="1">
            <a:off x="2559050" y="57324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25" name="Freeform 54"/>
          <p:cNvSpPr>
            <a:spLocks/>
          </p:cNvSpPr>
          <p:nvPr/>
        </p:nvSpPr>
        <p:spPr bwMode="gray">
          <a:xfrm flipH="1">
            <a:off x="2397125" y="58674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16426" name="Oval 55"/>
          <p:cNvSpPr>
            <a:spLocks noChangeArrowheads="1"/>
          </p:cNvSpPr>
          <p:nvPr/>
        </p:nvSpPr>
        <p:spPr bwMode="gray">
          <a:xfrm flipH="1">
            <a:off x="3351213" y="5732463"/>
            <a:ext cx="120650" cy="138112"/>
          </a:xfrm>
          <a:prstGeom prst="ellipse">
            <a:avLst/>
          </a:pr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6427" name="Freeform 56"/>
          <p:cNvSpPr>
            <a:spLocks/>
          </p:cNvSpPr>
          <p:nvPr/>
        </p:nvSpPr>
        <p:spPr bwMode="gray">
          <a:xfrm flipH="1">
            <a:off x="3189288" y="5867400"/>
            <a:ext cx="447675" cy="528638"/>
          </a:xfrm>
          <a:custGeom>
            <a:avLst/>
            <a:gdLst>
              <a:gd name="T0" fmla="*/ 2147483647 w 2614"/>
              <a:gd name="T1" fmla="*/ 0 h 2630"/>
              <a:gd name="T2" fmla="*/ 2147483647 w 2614"/>
              <a:gd name="T3" fmla="*/ 2147483647 h 2630"/>
              <a:gd name="T4" fmla="*/ 2147483647 w 2614"/>
              <a:gd name="T5" fmla="*/ 0 h 2630"/>
              <a:gd name="T6" fmla="*/ 2147483647 w 2614"/>
              <a:gd name="T7" fmla="*/ 0 h 2630"/>
              <a:gd name="T8" fmla="*/ 2147483647 w 2614"/>
              <a:gd name="T9" fmla="*/ 2147483647 h 2630"/>
              <a:gd name="T10" fmla="*/ 2147483647 w 2614"/>
              <a:gd name="T11" fmla="*/ 2147483647 h 2630"/>
              <a:gd name="T12" fmla="*/ 2147483647 w 2614"/>
              <a:gd name="T13" fmla="*/ 2147483647 h 2630"/>
              <a:gd name="T14" fmla="*/ 2147483647 w 2614"/>
              <a:gd name="T15" fmla="*/ 2147483647 h 2630"/>
              <a:gd name="T16" fmla="*/ 2147483647 w 2614"/>
              <a:gd name="T17" fmla="*/ 2147483647 h 2630"/>
              <a:gd name="T18" fmla="*/ 2147483647 w 2614"/>
              <a:gd name="T19" fmla="*/ 2147483647 h 2630"/>
              <a:gd name="T20" fmla="*/ 2147483647 w 2614"/>
              <a:gd name="T21" fmla="*/ 2147483647 h 2630"/>
              <a:gd name="T22" fmla="*/ 2147483647 w 2614"/>
              <a:gd name="T23" fmla="*/ 2147483647 h 2630"/>
              <a:gd name="T24" fmla="*/ 2147483647 w 2614"/>
              <a:gd name="T25" fmla="*/ 2147483647 h 2630"/>
              <a:gd name="T26" fmla="*/ 2147483647 w 2614"/>
              <a:gd name="T27" fmla="*/ 2147483647 h 2630"/>
              <a:gd name="T28" fmla="*/ 2147483647 w 2614"/>
              <a:gd name="T29" fmla="*/ 2147483647 h 2630"/>
              <a:gd name="T30" fmla="*/ 2147483647 w 2614"/>
              <a:gd name="T31" fmla="*/ 2147483647 h 2630"/>
              <a:gd name="T32" fmla="*/ 2147483647 w 2614"/>
              <a:gd name="T33" fmla="*/ 2147483647 h 2630"/>
              <a:gd name="T34" fmla="*/ 2147483647 w 2614"/>
              <a:gd name="T35" fmla="*/ 2147483647 h 2630"/>
              <a:gd name="T36" fmla="*/ 2147483647 w 2614"/>
              <a:gd name="T37" fmla="*/ 2147483647 h 2630"/>
              <a:gd name="T38" fmla="*/ 2147483647 w 2614"/>
              <a:gd name="T39" fmla="*/ 2147483647 h 2630"/>
              <a:gd name="T40" fmla="*/ 2147483647 w 2614"/>
              <a:gd name="T41" fmla="*/ 0 h 26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614"/>
              <a:gd name="T64" fmla="*/ 0 h 2630"/>
              <a:gd name="T65" fmla="*/ 2614 w 2614"/>
              <a:gd name="T66" fmla="*/ 2630 h 26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gradFill rotWithShape="1">
            <a:gsLst>
              <a:gs pos="0">
                <a:srgbClr val="53A5FF"/>
              </a:gs>
              <a:gs pos="100000">
                <a:srgbClr val="488ED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Front">
              <a:rot lat="21299970" lon="600000" rev="0"/>
            </a:camera>
            <a:lightRig rig="legacyNormal3" dir="t"/>
          </a:scene3d>
          <a:sp3d extrusionH="227000" prstMaterial="legacyMetal">
            <a:bevelT w="13500" h="13500" prst="angle"/>
            <a:bevelB w="13500" h="13500" prst="angle"/>
            <a:extrusionClr>
              <a:srgbClr val="8BDAFD"/>
            </a:extrusionClr>
          </a:sp3d>
        </p:spPr>
        <p:txBody>
          <a:bodyPr>
            <a:flatTx/>
          </a:bodyPr>
          <a:lstStyle/>
          <a:p>
            <a:endParaRPr lang="zh-TW" altLang="en-US"/>
          </a:p>
        </p:txBody>
      </p:sp>
      <p:sp>
        <p:nvSpPr>
          <p:cNvPr id="345100" name="Freeform 12"/>
          <p:cNvSpPr>
            <a:spLocks/>
          </p:cNvSpPr>
          <p:nvPr/>
        </p:nvSpPr>
        <p:spPr bwMode="gray">
          <a:xfrm>
            <a:off x="4572000" y="4005263"/>
            <a:ext cx="895350" cy="61118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kumimoji="0" lang="zh-TW" altLang="en-US" sz="1800" b="0"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268538" y="3860800"/>
            <a:ext cx="1800225" cy="1368425"/>
            <a:chOff x="4320" y="1152"/>
            <a:chExt cx="414" cy="402"/>
          </a:xfrm>
        </p:grpSpPr>
        <p:sp>
          <p:nvSpPr>
            <p:cNvPr id="60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pitchFamily="34" charset="0"/>
                <a:ea typeface="新細明體" pitchFamily="18" charset="-120"/>
              </a:endParaRPr>
            </a:p>
          </p:txBody>
        </p:sp>
      </p:grpSp>
      <p:sp>
        <p:nvSpPr>
          <p:cNvPr id="66" name="Text Box 35"/>
          <p:cNvSpPr txBox="1">
            <a:spLocks noChangeArrowheads="1"/>
          </p:cNvSpPr>
          <p:nvPr/>
        </p:nvSpPr>
        <p:spPr bwMode="auto">
          <a:xfrm>
            <a:off x="2411413" y="2133600"/>
            <a:ext cx="12239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40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優秀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Text Box 35"/>
          <p:cNvSpPr txBox="1">
            <a:spLocks noChangeArrowheads="1"/>
          </p:cNvSpPr>
          <p:nvPr/>
        </p:nvSpPr>
        <p:spPr bwMode="auto">
          <a:xfrm>
            <a:off x="2555875" y="3933825"/>
            <a:ext cx="12239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落後</a:t>
            </a: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" name="Text Box 35"/>
          <p:cNvSpPr txBox="1">
            <a:spLocks noChangeArrowheads="1"/>
          </p:cNvSpPr>
          <p:nvPr/>
        </p:nvSpPr>
        <p:spPr bwMode="auto">
          <a:xfrm>
            <a:off x="4716463" y="3933825"/>
            <a:ext cx="12239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E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不足</a:t>
            </a: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Text Box 35"/>
          <p:cNvSpPr txBox="1">
            <a:spLocks noChangeArrowheads="1"/>
          </p:cNvSpPr>
          <p:nvPr/>
        </p:nvSpPr>
        <p:spPr bwMode="auto">
          <a:xfrm>
            <a:off x="6875463" y="2133600"/>
            <a:ext cx="12255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C</a:t>
            </a:r>
            <a:endParaRPr kumimoji="0" lang="zh-TW" altLang="en-US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40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基礎</a:t>
            </a:r>
          </a:p>
        </p:txBody>
      </p:sp>
      <p:sp>
        <p:nvSpPr>
          <p:cNvPr id="16434" name="矩形 61"/>
          <p:cNvSpPr>
            <a:spLocks noChangeArrowheads="1"/>
          </p:cNvSpPr>
          <p:nvPr/>
        </p:nvSpPr>
        <p:spPr bwMode="auto">
          <a:xfrm>
            <a:off x="323850" y="333375"/>
            <a:ext cx="26463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800">
                <a:latin typeface="微軟正黑體" pitchFamily="34" charset="-120"/>
                <a:ea typeface="微軟正黑體" pitchFamily="34" charset="-120"/>
              </a:rPr>
              <a:t>表現標準</a:t>
            </a:r>
            <a:endParaRPr lang="zh-TW" altLang="en-US" sz="4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5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5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  <p:bldP spid="14342" grpId="0" animBg="1"/>
      <p:bldP spid="14344" grpId="0"/>
      <p:bldP spid="623651" grpId="0"/>
      <p:bldP spid="66" grpId="0"/>
      <p:bldP spid="68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日期版面配置區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17411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FAC4FA-B410-4660-BB8B-43F4F779DE67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3316" name="標題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solidFill>
            <a:srgbClr val="00B050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00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評量標準：  社會領域</a:t>
            </a:r>
            <a:r>
              <a:rPr lang="en-US" altLang="zh-TW" sz="400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公民科</a:t>
            </a:r>
            <a:r>
              <a:rPr lang="en-US" altLang="zh-TW" sz="400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表現標準</a:t>
            </a:r>
          </a:p>
        </p:txBody>
      </p:sp>
      <p:sp>
        <p:nvSpPr>
          <p:cNvPr id="17413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96D5CE5C-590E-4484-9800-C11CA2C0FD20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11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zh-TW"/>
              <a:t/>
            </a:r>
            <a:br>
              <a:rPr lang="zh-TW" altLang="zh-TW"/>
            </a:br>
            <a:endParaRPr lang="zh-TW" altLang="zh-TW"/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3" name="Group 3"/>
          <p:cNvGraphicFramePr>
            <a:graphicFrameLocks noGrp="1"/>
          </p:cNvGraphicFramePr>
          <p:nvPr/>
        </p:nvGraphicFramePr>
        <p:xfrm>
          <a:off x="0" y="698500"/>
          <a:ext cx="9144000" cy="6281739"/>
        </p:xfrm>
        <a:graphic>
          <a:graphicData uri="http://schemas.openxmlformats.org/drawingml/2006/table">
            <a:tbl>
              <a:tblPr/>
              <a:tblGrid>
                <a:gridCol w="990600"/>
                <a:gridCol w="2057400"/>
                <a:gridCol w="1981200"/>
                <a:gridCol w="1676400"/>
                <a:gridCol w="1827213"/>
                <a:gridCol w="611187"/>
              </a:tblGrid>
              <a:tr h="2438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主題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表現等級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38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</a:t>
                      </a:r>
                      <a:endParaRPr kumimoji="0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</a:t>
                      </a:r>
                      <a:endParaRPr kumimoji="0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43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家庭與校園生活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能應用家庭概念的知識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家庭組成、家庭功能及家庭問題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處理問題。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能應用家庭相關法律知識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家庭暴力防治法、民法、兒童及少年福利與權益保障法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處理問題。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能應用學習生活及學生自治的知識。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能應用人際關係的知識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自我成長、同儕、師生及性別關係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進行理性溝通與自我省思。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能了解家庭的概念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家庭組成、家庭功能及家庭問題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能了解家庭相關法律知識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家庭暴力防治法、民法、兒童及少年福利與權益保障法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能了解學習生活及學生自治的意涵。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能了解人際關係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自我成長、同儕、師生及性別關係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能認識家庭的概念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新細明體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家庭組成、家庭功能及家庭問題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新細明體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能認識家庭相關法律知識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家庭暴力防治法、民法、兒童及少年福利與權益保障法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能認識學習生活及學生自治的意涵。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能認識人際關係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自我成長、同儕、師生及性別關係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能部分認識家庭的概念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新細明體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家庭組成、家庭功能及家庭問題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新細明體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能部分認識家庭相關法律知識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家庭暴力防治法、民法、兒童及少年福利與權益保障法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能部分認識學習生活及學生自治的意涵。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能部分認識人際關係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自我成長、同儕、師生及性別關係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未達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級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     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194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社會生活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能應用社區參與及社區營造的知識參與社區生活。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能應用社會規範的知識進行社會互動。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能將社會變遷及社會福利的知識應用在生活中。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能應用差異與平等的概念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著重於多元文化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和不同屬性的群體進行交流互動。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能了解社區參與及社區營造的意涵。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能了解社會互動及社會規範的意涵。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能了解社會變遷及社會福利的意涵。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能了解群體屬性差異與平等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著重於多元文化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能認識社區參與及社區營造的意涵。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能認識社會互動及社會規範的意涵。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能認識社會變遷及社會福利的意涵。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能認識群體屬性的差異與平等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著重於多元文化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能部分認識社區參與及社區營造的意涵。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能部分認識社會互動及社會規範的意涵。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能部分認識社會變遷及社會福利的意涵。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能部分認識群體屬性的差異與平等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著重於多元文化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。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未達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級</a:t>
                      </a:r>
                      <a:endParaRPr kumimoji="0" lang="zh-TW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85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公民實踐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能關懷家人、認真學習，並與他人發展友善的互動關係。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arabicPeriod"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能關心社會的公共議題，並在參與過程中進行理性溝通。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待加強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F37F70-B5F1-4334-BC3F-1F6B392D19EC}" type="slidenum">
              <a:rPr lang="zh-TW" altLang="en-US" smtClean="0">
                <a:ea typeface="新細明體" charset="-120"/>
              </a:rPr>
              <a:pPr/>
              <a:t>12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主題：家庭與校園生活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92725" y="2349500"/>
            <a:ext cx="3311525" cy="1292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能</a:t>
            </a:r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解家庭的概念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家庭組成、家庭功能及</a:t>
            </a:r>
            <a:endParaRPr lang="en-US" altLang="zh-TW" sz="26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家庭問題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6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8448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4359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18456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18458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9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8460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57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660400" y="2259013"/>
            <a:ext cx="3529013" cy="153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能應用家庭概念的知識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家庭組成、家庭功能及家庭問題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處理問題</a:t>
            </a:r>
            <a:endParaRPr kumimoji="0" lang="zh-TW" altLang="en-US" sz="2400" b="0">
              <a:latin typeface="Arial" charset="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18451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765175"/>
            <a:ext cx="792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3" name="Rectangle 27"/>
          <p:cNvSpPr>
            <a:spLocks noChangeArrowheads="1"/>
          </p:cNvSpPr>
          <p:nvPr/>
        </p:nvSpPr>
        <p:spPr bwMode="gray">
          <a:xfrm>
            <a:off x="4932363" y="4797425"/>
            <a:ext cx="3600450" cy="1292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能部分認識家庭的概念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家庭組成、家庭功能及家庭問題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6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900113" y="4724400"/>
            <a:ext cx="3671887" cy="149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能認識家庭的概念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家庭組成、家庭功能及家庭問題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4" name="文字方塊 27"/>
          <p:cNvSpPr txBox="1">
            <a:spLocks noChangeArrowheads="1"/>
          </p:cNvSpPr>
          <p:nvPr/>
        </p:nvSpPr>
        <p:spPr bwMode="auto">
          <a:xfrm>
            <a:off x="4067175" y="3573463"/>
            <a:ext cx="15700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第一項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3" grpId="0"/>
      <p:bldP spid="4495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6747DF-E882-4D94-880A-210C42F6BD84}" type="slidenum">
              <a:rPr lang="zh-TW" altLang="en-US" smtClean="0">
                <a:ea typeface="新細明體" charset="-120"/>
              </a:rPr>
              <a:pPr/>
              <a:t>13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076825" y="2349500"/>
            <a:ext cx="3851275" cy="1141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理解組成家庭要素的區別</a:t>
            </a:r>
          </a:p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比較不同家庭型態的差異</a:t>
            </a: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分辨家庭成員的親屬關係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5384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19481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19483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4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9485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482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276475"/>
            <a:ext cx="3529012" cy="164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分析社會變遷下家庭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型態的改變</a:t>
            </a: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繪製出個人家庭成員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的親屬關係圖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19475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908050"/>
            <a:ext cx="6302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900113" y="4724400"/>
            <a:ext cx="3671887" cy="1285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5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認識組成家庭的要素</a:t>
            </a:r>
          </a:p>
          <a:p>
            <a:r>
              <a:rPr lang="en-US" altLang="zh-TW" sz="25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認識家庭型態的種類</a:t>
            </a:r>
          </a:p>
          <a:p>
            <a:r>
              <a:rPr lang="en-US" altLang="zh-TW" sz="25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認識親屬關係的種類</a:t>
            </a:r>
            <a:endParaRPr kumimoji="0" lang="zh-TW" altLang="en-US" sz="25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33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家庭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組成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859338" y="4797425"/>
            <a:ext cx="3878262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認識部分組成家庭的要素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認識部分家庭型態的種類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認識部分親屬關係的種類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08400" y="549275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1333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27235D-6D5B-44EB-927E-9A5F3E6132F0}" type="slidenum">
              <a:rPr lang="zh-TW" altLang="en-US" smtClean="0">
                <a:ea typeface="新細明體" charset="-120"/>
              </a:rPr>
              <a:pPr/>
              <a:t>14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510213" y="2528888"/>
            <a:ext cx="3382962" cy="1089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600">
                <a:latin typeface="微軟正黑體" pitchFamily="34" charset="-120"/>
                <a:ea typeface="微軟正黑體" pitchFamily="34" charset="-120"/>
              </a:rPr>
              <a:t>理解不同形式的家庭功能</a:t>
            </a:r>
            <a:endParaRPr kumimoji="0" lang="zh-TW" altLang="en-US" sz="36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496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6408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0505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0507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08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0509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506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492375"/>
            <a:ext cx="3529012" cy="1090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600">
                <a:latin typeface="微軟正黑體" pitchFamily="34" charset="-120"/>
                <a:ea typeface="微軟正黑體" pitchFamily="34" charset="-120"/>
              </a:rPr>
              <a:t>分析社會變遷下家庭功能的轉變</a:t>
            </a:r>
            <a:endParaRPr kumimoji="0" lang="zh-TW" altLang="en-US" sz="36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0499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981075"/>
            <a:ext cx="503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900113" y="4868863"/>
            <a:ext cx="3671887" cy="1090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600">
                <a:latin typeface="微軟正黑體" pitchFamily="34" charset="-120"/>
                <a:ea typeface="微軟正黑體" pitchFamily="34" charset="-120"/>
              </a:rPr>
              <a:t>知道家庭功能的內涵</a:t>
            </a:r>
            <a:endParaRPr lang="zh-TW" altLang="zh-TW" sz="2400"/>
          </a:p>
        </p:txBody>
      </p:sp>
      <p:sp>
        <p:nvSpPr>
          <p:cNvPr id="20501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家庭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932363" y="4868863"/>
            <a:ext cx="36718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6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3600">
                <a:latin typeface="微軟正黑體" pitchFamily="34" charset="-120"/>
                <a:ea typeface="微軟正黑體" pitchFamily="34" charset="-120"/>
              </a:rPr>
              <a:t>家庭功能的內涵</a:t>
            </a:r>
            <a:endParaRPr lang="zh-TW" altLang="zh-TW" sz="2400"/>
          </a:p>
        </p:txBody>
      </p:sp>
      <p:sp>
        <p:nvSpPr>
          <p:cNvPr id="30" name="向右箭號 29"/>
          <p:cNvSpPr/>
          <p:nvPr/>
        </p:nvSpPr>
        <p:spPr>
          <a:xfrm>
            <a:off x="3779838" y="476250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AD9B4D-1A63-4B64-8E57-22C6F342D67B}" type="slidenum">
              <a:rPr lang="zh-TW" altLang="en-US" smtClean="0">
                <a:ea typeface="新細明體" charset="-120"/>
              </a:rPr>
              <a:pPr/>
              <a:t>15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16525" y="2259013"/>
            <a:ext cx="3527425" cy="151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解釋家庭衝突的原因</a:t>
            </a:r>
          </a:p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舉例家題問題形成的原因</a:t>
            </a: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理解現代家庭問題帶來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衝擊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7432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1529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1531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2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1533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530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276475"/>
            <a:ext cx="3529012" cy="151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應用家庭衝突解決方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法處理問題</a:t>
            </a:r>
          </a:p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分析現代家庭問題的因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應方式與解決方法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1523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981075"/>
            <a:ext cx="57626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684213" y="4724400"/>
            <a:ext cx="4103687" cy="151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知道家庭衝突的類型</a:t>
            </a:r>
          </a:p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知道現代家庭共同面臨的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問題（少子化、隔代教養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跨國婚姻、家庭暴力等）</a:t>
            </a:r>
          </a:p>
        </p:txBody>
      </p:sp>
      <p:sp>
        <p:nvSpPr>
          <p:cNvPr id="21525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家庭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787900" y="4775200"/>
            <a:ext cx="381635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家庭衝突的類型</a:t>
            </a:r>
          </a:p>
          <a:p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現代家庭共同面臨的問題（少子化、隔代教養、跨國婚姻、家庭暴力等）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79838" y="476250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ACFB23-8DEB-493C-8B90-AF5F38B30107}" type="slidenum">
              <a:rPr lang="zh-TW" altLang="en-US" smtClean="0">
                <a:ea typeface="新細明體" charset="-120"/>
              </a:rPr>
              <a:pPr/>
              <a:t>16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主題：家庭與校園生活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92725" y="2349500"/>
            <a:ext cx="3311525" cy="1446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能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解家庭相關法律知識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家庭暴力防治法、民法、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兒童及少年福利與權益保</a:t>
            </a: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障法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8455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2552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2554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5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2556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553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684213" y="2246313"/>
            <a:ext cx="3887787" cy="171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能應用家庭相關法律知識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家庭暴力防治法、民法、兒童及少年福利與權益保障法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處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理問題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2547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836613"/>
            <a:ext cx="7191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3" name="Rectangle 27"/>
          <p:cNvSpPr>
            <a:spLocks noChangeArrowheads="1"/>
          </p:cNvSpPr>
          <p:nvPr/>
        </p:nvSpPr>
        <p:spPr bwMode="gray">
          <a:xfrm>
            <a:off x="5003800" y="4727575"/>
            <a:ext cx="3600450" cy="1446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能部分認識家庭相關法律知識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家庭暴力防治法、民法、兒童及少年福利與權益保障法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827088" y="4797425"/>
            <a:ext cx="36718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能認識家庭相關法律知識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家庭暴力防治法、民法、兒童及少年福利與權益保障法</a:t>
            </a:r>
            <a:r>
              <a:rPr lang="en-US" altLang="zh-TW" sz="22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200"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2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50" name="文字方塊 27"/>
          <p:cNvSpPr txBox="1">
            <a:spLocks noChangeArrowheads="1"/>
          </p:cNvSpPr>
          <p:nvPr/>
        </p:nvSpPr>
        <p:spPr bwMode="auto">
          <a:xfrm>
            <a:off x="4067175" y="3573463"/>
            <a:ext cx="15700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第二項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3" grpId="0"/>
      <p:bldP spid="4495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2133600" cy="476250"/>
          </a:xfrm>
          <a:noFill/>
        </p:spPr>
        <p:txBody>
          <a:bodyPr/>
          <a:lstStyle/>
          <a:p>
            <a:fld id="{8E6B63B1-0307-440B-8044-3A93A7D905C5}" type="slidenum">
              <a:rPr lang="zh-TW" altLang="en-US" smtClean="0">
                <a:ea typeface="新細明體" charset="-120"/>
              </a:rPr>
              <a:pPr/>
              <a:t>17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5923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5923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4932363" y="2309813"/>
            <a:ext cx="4049712" cy="1347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解親權濫用的問題</a:t>
            </a:r>
          </a:p>
          <a:p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解懲戒權使用的限制</a:t>
            </a:r>
          </a:p>
          <a:p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瞭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解家庭成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員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在遺產繼承的平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等關係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比較因《民法》修改而促進夫妻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平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             平</a:t>
            </a:r>
            <a:r>
              <a:rPr lang="zh-TW" altLang="zh-TW" sz="1600">
                <a:latin typeface="微軟正黑體" pitchFamily="34" charset="-120"/>
                <a:ea typeface="微軟正黑體" pitchFamily="34" charset="-120"/>
              </a:rPr>
              <a:t>權關係的相關內容</a:t>
            </a:r>
            <a:endParaRPr kumimoji="0" lang="zh-TW" altLang="en-US" sz="16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19480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3577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3579" name="Picture 19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80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3581" name="Picture 21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578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684213" y="2276475"/>
            <a:ext cx="3959225" cy="164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900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能應用兒童及少年福利與權益保</a:t>
            </a:r>
            <a:r>
              <a:rPr lang="zh-TW" altLang="en-US" sz="1900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900" dirty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19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障法中防止親權濫用保障措施</a:t>
            </a:r>
          </a:p>
          <a:p>
            <a:pPr>
              <a:defRPr/>
            </a:pP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２</a:t>
            </a:r>
            <a:r>
              <a:rPr lang="en-US" altLang="zh-TW" sz="1900" dirty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民法修訂後，在離婚、收養與</a:t>
            </a:r>
            <a:r>
              <a:rPr lang="zh-TW" altLang="en-US" sz="1900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900" dirty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1900" dirty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繼承過程中保障子女權益</a:t>
            </a:r>
            <a:endParaRPr lang="en-US" altLang="zh-TW" sz="1900" dirty="0">
              <a:latin typeface="微軟正黑體" pitchFamily="34" charset="-120"/>
              <a:ea typeface="微軟正黑體" pitchFamily="34" charset="-120"/>
            </a:endParaRPr>
          </a:p>
          <a:p>
            <a:pPr marL="355600">
              <a:defRPr/>
            </a:pPr>
            <a:r>
              <a:rPr lang="zh-TW" altLang="zh-TW" sz="1900" dirty="0">
                <a:latin typeface="微軟正黑體" pitchFamily="34" charset="-120"/>
                <a:ea typeface="微軟正黑體" pitchFamily="34" charset="-120"/>
              </a:rPr>
              <a:t>的措施</a:t>
            </a:r>
            <a:endParaRPr kumimoji="0" lang="zh-TW" altLang="en-US" sz="19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3571" name="Picture 26" descr="1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981075"/>
            <a:ext cx="5762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684213" y="4691063"/>
            <a:ext cx="4032250" cy="164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知道親權與監護權的意義與內涵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知道懲戒權的意義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知道遺產繼承的意義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知道子女具有獨立人格權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知道家庭成員之間具平等關係</a:t>
            </a:r>
            <a:endParaRPr kumimoji="0" lang="zh-TW" altLang="en-US" sz="19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73" name="文字方塊 27"/>
          <p:cNvSpPr txBox="1">
            <a:spLocks noChangeArrowheads="1"/>
          </p:cNvSpPr>
          <p:nvPr/>
        </p:nvSpPr>
        <p:spPr bwMode="auto">
          <a:xfrm>
            <a:off x="3924300" y="3068638"/>
            <a:ext cx="1800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/>
              <a:t>   </a:t>
            </a:r>
            <a:r>
              <a:rPr lang="zh-TW" altLang="zh-TW" sz="2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民法</a:t>
            </a:r>
          </a:p>
          <a:p>
            <a:pPr algn="ctr"/>
            <a:r>
              <a:rPr lang="zh-TW" altLang="zh-TW" sz="2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兒童及少年福利與權益保障法</a:t>
            </a:r>
            <a:endParaRPr lang="en-US" altLang="zh-TW" sz="2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859338" y="4779963"/>
            <a:ext cx="3560762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19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親權與監護權的意義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19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懲戒權的意義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19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遺產繼承的意義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知道子女具有獨立人格權</a:t>
            </a:r>
          </a:p>
          <a:p>
            <a:r>
              <a:rPr lang="en-US" altLang="zh-TW" sz="190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zh-TW" sz="1900">
                <a:latin typeface="微軟正黑體" pitchFamily="34" charset="-120"/>
                <a:ea typeface="微軟正黑體" pitchFamily="34" charset="-120"/>
              </a:rPr>
              <a:t>知道家庭成員之間具平等關係</a:t>
            </a:r>
            <a:endParaRPr lang="zh-TW" altLang="en-US" sz="19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向右箭號 29"/>
          <p:cNvSpPr/>
          <p:nvPr/>
        </p:nvSpPr>
        <p:spPr>
          <a:xfrm>
            <a:off x="3851275" y="476250"/>
            <a:ext cx="865188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33BEA0-1C9E-4C2B-A10D-502BDAF7C7A5}" type="slidenum">
              <a:rPr lang="zh-TW" altLang="en-US" smtClean="0">
                <a:ea typeface="新細明體" charset="-120"/>
              </a:rPr>
              <a:pPr/>
              <a:t>18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92725" y="2420938"/>
            <a:ext cx="3240088" cy="1236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分類家庭暴力的型態</a:t>
            </a: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說明家庭暴力防治法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適用對象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459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0504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4601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4603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04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4605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602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684213" y="2438400"/>
            <a:ext cx="3617912" cy="1090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應用法規中的保障措施，維護個人權益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例如保護令申請與執行方式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4595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052513"/>
            <a:ext cx="503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755650" y="5013325"/>
            <a:ext cx="4032250" cy="479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知道家庭暴力的意涵</a:t>
            </a:r>
          </a:p>
        </p:txBody>
      </p:sp>
      <p:sp>
        <p:nvSpPr>
          <p:cNvPr id="24597" name="文字方塊 27"/>
          <p:cNvSpPr txBox="1">
            <a:spLocks noChangeArrowheads="1"/>
          </p:cNvSpPr>
          <p:nvPr/>
        </p:nvSpPr>
        <p:spPr bwMode="auto">
          <a:xfrm>
            <a:off x="4067175" y="3357563"/>
            <a:ext cx="18002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200">
                <a:latin typeface="微軟正黑體" pitchFamily="34" charset="-120"/>
                <a:ea typeface="微軟正黑體" pitchFamily="34" charset="-120"/>
              </a:rPr>
              <a:t>家庭暴力防治</a:t>
            </a:r>
            <a:endParaRPr lang="en-US" altLang="zh-TW" sz="32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5003800" y="4941888"/>
            <a:ext cx="341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家庭暴力的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意涵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851275" y="476250"/>
            <a:ext cx="865188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E6B709-D4ED-41D4-A8B8-3BCF63C54629}" type="slidenum">
              <a:rPr lang="zh-TW" altLang="en-US" smtClean="0">
                <a:ea typeface="新細明體" charset="-120"/>
              </a:rPr>
              <a:pPr/>
              <a:t>19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主題：社會生活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92725" y="2349500"/>
            <a:ext cx="33115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能了解社區參與及社區營造的意涵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616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1527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5624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5626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27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5628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625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236788"/>
            <a:ext cx="3529012" cy="1643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能應用社區參與及社區營造的知識參與社區生活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5619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765175"/>
            <a:ext cx="792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3" name="Rectangle 27"/>
          <p:cNvSpPr>
            <a:spLocks noChangeArrowheads="1"/>
          </p:cNvSpPr>
          <p:nvPr/>
        </p:nvSpPr>
        <p:spPr bwMode="gray">
          <a:xfrm>
            <a:off x="4932363" y="4797425"/>
            <a:ext cx="360045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能部分認識社區參與及社區營造的意涵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900113" y="4724400"/>
            <a:ext cx="3671887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能認識社區參與及社區營造的意涵</a:t>
            </a:r>
            <a:endParaRPr kumimoji="0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22" name="文字方塊 27"/>
          <p:cNvSpPr txBox="1">
            <a:spLocks noChangeArrowheads="1"/>
          </p:cNvSpPr>
          <p:nvPr/>
        </p:nvSpPr>
        <p:spPr bwMode="auto">
          <a:xfrm>
            <a:off x="4067175" y="3573463"/>
            <a:ext cx="15700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第一項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3" grpId="0"/>
      <p:bldP spid="4495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BCA2F7-8642-443D-8A95-474F250B6B75}" type="slidenum">
              <a:rPr lang="zh-TW" altLang="en-US" smtClean="0">
                <a:ea typeface="新細明體" charset="-120"/>
              </a:rPr>
              <a:pPr/>
              <a:t>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195" name="Freeform 2"/>
          <p:cNvSpPr>
            <a:spLocks/>
          </p:cNvSpPr>
          <p:nvPr/>
        </p:nvSpPr>
        <p:spPr bwMode="gray">
          <a:xfrm>
            <a:off x="1763713" y="1844675"/>
            <a:ext cx="5843587" cy="720725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100000">
                <a:srgbClr val="000000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6994525" cy="927100"/>
          </a:xfrm>
        </p:spPr>
        <p:txBody>
          <a:bodyPr/>
          <a:lstStyle/>
          <a:p>
            <a:pPr algn="ctr">
              <a:defRPr/>
            </a:pPr>
            <a:r>
              <a:rPr lang="zh-TW" altLang="en-US" sz="4800" smtClean="0">
                <a:latin typeface="微軟正黑體" pitchFamily="34" charset="-120"/>
                <a:ea typeface="微軟正黑體" pitchFamily="34" charset="-120"/>
              </a:rPr>
              <a:t>評量的改變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2133600"/>
            <a:ext cx="8208962" cy="3600450"/>
            <a:chOff x="816" y="2304"/>
            <a:chExt cx="1440" cy="448"/>
          </a:xfrm>
        </p:grpSpPr>
        <p:sp>
          <p:nvSpPr>
            <p:cNvPr id="5130" name="Freeform 5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249176 w 1120"/>
                <a:gd name="T1" fmla="*/ 2 h 252"/>
                <a:gd name="T2" fmla="*/ 248070 w 1120"/>
                <a:gd name="T3" fmla="*/ 2 h 252"/>
                <a:gd name="T4" fmla="*/ 244472 w 1120"/>
                <a:gd name="T5" fmla="*/ 2 h 252"/>
                <a:gd name="T6" fmla="*/ 238946 w 1120"/>
                <a:gd name="T7" fmla="*/ 2 h 252"/>
                <a:gd name="T8" fmla="*/ 231002 w 1120"/>
                <a:gd name="T9" fmla="*/ 2 h 252"/>
                <a:gd name="T10" fmla="*/ 220767 w 1120"/>
                <a:gd name="T11" fmla="*/ 2 h 252"/>
                <a:gd name="T12" fmla="*/ 208819 w 1120"/>
                <a:gd name="T13" fmla="*/ 2 h 252"/>
                <a:gd name="T14" fmla="*/ 194862 w 1120"/>
                <a:gd name="T15" fmla="*/ 2 h 252"/>
                <a:gd name="T16" fmla="*/ 179139 w 1120"/>
                <a:gd name="T17" fmla="*/ 2 h 252"/>
                <a:gd name="T18" fmla="*/ 162486 w 1120"/>
                <a:gd name="T19" fmla="*/ 2 h 252"/>
                <a:gd name="T20" fmla="*/ 143696 w 1120"/>
                <a:gd name="T21" fmla="*/ 2 h 252"/>
                <a:gd name="T22" fmla="*/ 123433 w 1120"/>
                <a:gd name="T23" fmla="*/ 2 h 252"/>
                <a:gd name="T24" fmla="*/ 103530 w 1120"/>
                <a:gd name="T25" fmla="*/ 2 h 252"/>
                <a:gd name="T26" fmla="*/ 85226 w 1120"/>
                <a:gd name="T27" fmla="*/ 2 h 252"/>
                <a:gd name="T28" fmla="*/ 68429 w 1120"/>
                <a:gd name="T29" fmla="*/ 2 h 252"/>
                <a:gd name="T30" fmla="*/ 52931 w 1120"/>
                <a:gd name="T31" fmla="*/ 2 h 252"/>
                <a:gd name="T32" fmla="*/ 39757 w 1120"/>
                <a:gd name="T33" fmla="*/ 2 h 252"/>
                <a:gd name="T34" fmla="*/ 28043 w 1120"/>
                <a:gd name="T35" fmla="*/ 2 h 252"/>
                <a:gd name="T36" fmla="*/ 18046 w 1120"/>
                <a:gd name="T37" fmla="*/ 2 h 252"/>
                <a:gd name="T38" fmla="*/ 10260 w 1120"/>
                <a:gd name="T39" fmla="*/ 2 h 252"/>
                <a:gd name="T40" fmla="*/ 4299 w 1120"/>
                <a:gd name="T41" fmla="*/ 2 h 252"/>
                <a:gd name="T42" fmla="*/ 1222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24465 w 1120"/>
                <a:gd name="T49" fmla="*/ 0 h 252"/>
                <a:gd name="T50" fmla="*/ 249176 w 1120"/>
                <a:gd name="T51" fmla="*/ 2 h 252"/>
                <a:gd name="T52" fmla="*/ 249176 w 1120"/>
                <a:gd name="T53" fmla="*/ 2 h 252"/>
                <a:gd name="T54" fmla="*/ 24917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6454" name="Rectangle 6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4549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zh-TW">
                <a:solidFill>
                  <a:srgbClr val="000000"/>
                </a:solidFill>
                <a:ea typeface="新細明體" pitchFamily="18" charset="-120"/>
              </a:endParaRPr>
            </a:p>
          </p:txBody>
        </p:sp>
      </p:grpSp>
      <p:pic>
        <p:nvPicPr>
          <p:cNvPr id="5126" name="Picture 7" descr="original_pencil_w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5732463"/>
            <a:ext cx="10810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6" name="Rectangle 8"/>
          <p:cNvSpPr>
            <a:spLocks noChangeArrowheads="1"/>
          </p:cNvSpPr>
          <p:nvPr/>
        </p:nvSpPr>
        <p:spPr bwMode="auto">
          <a:xfrm>
            <a:off x="6102350" y="2060575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zh-TW" sz="3200">
              <a:solidFill>
                <a:srgbClr val="0000FF"/>
              </a:solidFill>
              <a:ea typeface="新細明體" charset="-120"/>
            </a:endParaRPr>
          </a:p>
        </p:txBody>
      </p:sp>
      <p:sp>
        <p:nvSpPr>
          <p:cNvPr id="8200" name="矩形 9"/>
          <p:cNvSpPr>
            <a:spLocks noChangeArrowheads="1"/>
          </p:cNvSpPr>
          <p:nvPr/>
        </p:nvSpPr>
        <p:spPr bwMode="auto">
          <a:xfrm>
            <a:off x="1042988" y="2492375"/>
            <a:ext cx="74168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200">
                <a:latin typeface="微軟正黑體" pitchFamily="34" charset="-120"/>
                <a:ea typeface="微軟正黑體" pitchFamily="34" charset="-120"/>
              </a:rPr>
              <a:t>追求標準答案、僵固的考題，是創新的緊箍咒，從考題開始改變，可能是鬆綁學生創造力的起點。</a:t>
            </a:r>
            <a:endParaRPr lang="zh-TW" altLang="en-US" sz="32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9" name="Picture 15" descr="1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7667625" y="620713"/>
            <a:ext cx="10080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16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616451" grpId="0"/>
      <p:bldP spid="82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3EC227-35B6-45CF-A43C-73311E076A52}" type="slidenum">
              <a:rPr lang="zh-TW" altLang="en-US" smtClean="0">
                <a:ea typeface="新細明體" charset="-120"/>
              </a:rPr>
              <a:pPr/>
              <a:t>20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041900" y="2300288"/>
            <a:ext cx="3851275" cy="201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理解社區的型態與演變</a:t>
            </a:r>
          </a:p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理解社區意識的重要性</a:t>
            </a:r>
            <a:endParaRPr lang="en-US" altLang="zh-TW" sz="23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30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kumimoji="0" lang="en-US" altLang="zh-TW" sz="23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理解社區參與的途徑</a:t>
            </a:r>
            <a:endParaRPr lang="en-US" altLang="zh-TW" sz="23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sz="230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方</a:t>
            </a:r>
            <a:r>
              <a:rPr lang="zh-TW" altLang="en-US" sz="2300">
                <a:latin typeface="微軟正黑體" pitchFamily="34" charset="-120"/>
                <a:ea typeface="微軟正黑體" pitchFamily="34" charset="-120"/>
              </a:rPr>
              <a:t>法</a:t>
            </a:r>
            <a:endParaRPr lang="zh-TW" altLang="zh-TW" sz="2300">
              <a:latin typeface="微軟正黑體" pitchFamily="34" charset="-120"/>
              <a:ea typeface="微軟正黑體" pitchFamily="34" charset="-120"/>
            </a:endParaRPr>
          </a:p>
          <a:p>
            <a:endParaRPr kumimoji="0" lang="zh-TW" altLang="en-US" sz="22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2552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6649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6651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52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6653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650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492375"/>
            <a:ext cx="3529012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透過社區參與的途徑，參與公共事務</a:t>
            </a:r>
            <a:endParaRPr kumimoji="0" lang="zh-TW" altLang="en-US" sz="23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6643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981075"/>
            <a:ext cx="5762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827088" y="4941888"/>
            <a:ext cx="3816350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知道社區的形成要件</a:t>
            </a:r>
          </a:p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知道社區參與的</a:t>
            </a:r>
            <a:r>
              <a:rPr lang="zh-TW" altLang="en-US" sz="2300">
                <a:latin typeface="微軟正黑體" pitchFamily="34" charset="-120"/>
                <a:ea typeface="微軟正黑體" pitchFamily="34" charset="-120"/>
              </a:rPr>
              <a:t>意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涵</a:t>
            </a:r>
          </a:p>
        </p:txBody>
      </p:sp>
      <p:sp>
        <p:nvSpPr>
          <p:cNvPr id="13333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社區參與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716463" y="5013325"/>
            <a:ext cx="36814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3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社區的形成要件</a:t>
            </a:r>
          </a:p>
          <a:p>
            <a:r>
              <a:rPr lang="en-US" altLang="zh-TW" sz="23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3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300">
                <a:latin typeface="微軟正黑體" pitchFamily="34" charset="-120"/>
                <a:ea typeface="微軟正黑體" pitchFamily="34" charset="-120"/>
              </a:rPr>
              <a:t>社區參與的意涵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08400" y="549275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13333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8AF377-9FB4-483D-9228-3ED44539555F}" type="slidenum">
              <a:rPr lang="zh-TW" altLang="en-US" smtClean="0">
                <a:ea typeface="新細明體" charset="-120"/>
              </a:rPr>
              <a:pPr/>
              <a:t>21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4859338" y="2492375"/>
            <a:ext cx="385127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舉出社區營造成功的例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                             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      子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3576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7673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7675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76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7677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674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900113" y="2492375"/>
            <a:ext cx="3529012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latin typeface="微軟正黑體" pitchFamily="34" charset="-120"/>
                <a:ea typeface="微軟正黑體" pitchFamily="34" charset="-120"/>
              </a:rPr>
              <a:t>能針對自己的社區擬定社區營造計畫書</a:t>
            </a: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7667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981075"/>
            <a:ext cx="57626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827088" y="5084763"/>
            <a:ext cx="3816350" cy="481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知道社區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營造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意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涵</a:t>
            </a:r>
          </a:p>
        </p:txBody>
      </p:sp>
      <p:sp>
        <p:nvSpPr>
          <p:cNvPr id="13333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社區營造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5026025" y="4959350"/>
            <a:ext cx="34163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社區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營造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的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意涵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08400" y="549275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1333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F29D21-10AA-4CC1-9547-AA667C8657DE}" type="slidenum">
              <a:rPr lang="zh-TW" altLang="en-US" smtClean="0">
                <a:ea typeface="新細明體" charset="-120"/>
              </a:rPr>
              <a:pPr/>
              <a:t>22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主題：社會生活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5292725" y="2349500"/>
            <a:ext cx="33115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能了解社會互動及社會規範的意涵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8688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4599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8696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8698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9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8700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8697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349500"/>
            <a:ext cx="3529012" cy="1082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能應用社會規範的知識進行社會互動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8691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765175"/>
            <a:ext cx="792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3" name="Rectangle 27"/>
          <p:cNvSpPr>
            <a:spLocks noChangeArrowheads="1"/>
          </p:cNvSpPr>
          <p:nvPr/>
        </p:nvSpPr>
        <p:spPr bwMode="gray">
          <a:xfrm>
            <a:off x="4932363" y="4797425"/>
            <a:ext cx="360045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能部分認識社會互動及社會規範的意涵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900113" y="4724400"/>
            <a:ext cx="3671887" cy="112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"/>
              </a:spcBef>
            </a:pP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能認識社會互動及社會規範的意涵</a:t>
            </a:r>
            <a:endParaRPr kumimoji="0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94" name="文字方塊 27"/>
          <p:cNvSpPr txBox="1">
            <a:spLocks noChangeArrowheads="1"/>
          </p:cNvSpPr>
          <p:nvPr/>
        </p:nvSpPr>
        <p:spPr bwMode="auto">
          <a:xfrm>
            <a:off x="4067175" y="3573463"/>
            <a:ext cx="15700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第二項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3" grpId="0"/>
      <p:bldP spid="4495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C97721-4778-4932-B62B-265B0D62D75F}" type="slidenum">
              <a:rPr lang="zh-TW" altLang="en-US" smtClean="0">
                <a:ea typeface="新細明體" charset="-120"/>
              </a:rPr>
              <a:pPr/>
              <a:t>23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4838700" y="2257425"/>
            <a:ext cx="3851275" cy="1693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5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理解開放社會中不同的社會身份與群體屬性</a:t>
            </a:r>
          </a:p>
          <a:p>
            <a:r>
              <a:rPr lang="zh-TW" altLang="en-US" sz="2500"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en-US" altLang="zh-TW" sz="25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理解社會互動的</a:t>
            </a:r>
            <a:r>
              <a:rPr lang="zh-TW" altLang="en-US" sz="250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5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500">
                <a:latin typeface="微軟正黑體" pitchFamily="34" charset="-120"/>
                <a:ea typeface="微軟正黑體" pitchFamily="34" charset="-120"/>
              </a:rPr>
              <a:t>              </a:t>
            </a:r>
            <a:r>
              <a:rPr lang="zh-TW" altLang="zh-TW" sz="2500">
                <a:latin typeface="微軟正黑體" pitchFamily="34" charset="-120"/>
                <a:ea typeface="微軟正黑體" pitchFamily="34" charset="-120"/>
              </a:rPr>
              <a:t>類型與方式</a:t>
            </a:r>
            <a:endParaRPr kumimoji="0" lang="zh-TW" altLang="en-US" sz="25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5624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29721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9723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24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29725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722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492375"/>
            <a:ext cx="3529012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應用社會互動的方式，提升現代公民素養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9715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1052513"/>
            <a:ext cx="504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827088" y="4724400"/>
            <a:ext cx="3816350" cy="142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知道社會角色與社會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流動的意涵</a:t>
            </a:r>
          </a:p>
          <a:p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知道社會互動的意涵</a:t>
            </a:r>
          </a:p>
        </p:txBody>
      </p:sp>
      <p:sp>
        <p:nvSpPr>
          <p:cNvPr id="13333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社會互動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787900" y="4881563"/>
            <a:ext cx="41052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社會角色與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社會流動的意涵</a:t>
            </a: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社會互動的意涵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08400" y="549275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13333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F4E2CF-5623-4666-99BC-A86ADA4A48A8}" type="slidenum">
              <a:rPr lang="zh-TW" altLang="en-US" smtClean="0">
                <a:ea typeface="新細明體" charset="-120"/>
              </a:rPr>
              <a:pPr/>
              <a:t>24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zh-TW" altLang="en-US" sz="4000" smtClean="0">
                <a:latin typeface="微軟正黑體" pitchFamily="34" charset="-120"/>
                <a:ea typeface="微軟正黑體" pitchFamily="34" charset="-120"/>
              </a:rPr>
              <a:t>參考表現標準         規劃評量內容</a:t>
            </a:r>
            <a:endParaRPr lang="en-US" altLang="zh-TW" sz="40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39" name="Freeform 3"/>
          <p:cNvSpPr>
            <a:spLocks/>
          </p:cNvSpPr>
          <p:nvPr/>
        </p:nvSpPr>
        <p:spPr bwMode="gray">
          <a:xfrm>
            <a:off x="684213" y="1557338"/>
            <a:ext cx="4032250" cy="2303462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gray">
          <a:xfrm>
            <a:off x="684213" y="1628775"/>
            <a:ext cx="3960812" cy="649288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1" name="Freeform 5"/>
          <p:cNvSpPr>
            <a:spLocks/>
          </p:cNvSpPr>
          <p:nvPr/>
        </p:nvSpPr>
        <p:spPr bwMode="gray">
          <a:xfrm>
            <a:off x="4643438" y="1557338"/>
            <a:ext cx="3960812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gray">
          <a:xfrm flipH="1">
            <a:off x="4716463" y="1628775"/>
            <a:ext cx="3816350" cy="647700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3" name="Freeform 7"/>
          <p:cNvSpPr>
            <a:spLocks/>
          </p:cNvSpPr>
          <p:nvPr/>
        </p:nvSpPr>
        <p:spPr bwMode="blackGray">
          <a:xfrm>
            <a:off x="684213" y="3789363"/>
            <a:ext cx="4103687" cy="2376487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4" name="Freeform 8"/>
          <p:cNvSpPr>
            <a:spLocks/>
          </p:cNvSpPr>
          <p:nvPr/>
        </p:nvSpPr>
        <p:spPr bwMode="gray">
          <a:xfrm>
            <a:off x="4716463" y="3789363"/>
            <a:ext cx="3887787" cy="2376487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rgbClr val="B2B2B2">
              <a:alpha val="30196"/>
            </a:srgb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49545" name="Freeform 9"/>
          <p:cNvSpPr>
            <a:spLocks/>
          </p:cNvSpPr>
          <p:nvPr/>
        </p:nvSpPr>
        <p:spPr bwMode="gray">
          <a:xfrm>
            <a:off x="4787900" y="3860800"/>
            <a:ext cx="3816350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6" name="Freeform 10"/>
          <p:cNvSpPr>
            <a:spLocks/>
          </p:cNvSpPr>
          <p:nvPr/>
        </p:nvSpPr>
        <p:spPr bwMode="gray">
          <a:xfrm flipH="1">
            <a:off x="755650" y="3860800"/>
            <a:ext cx="3887788" cy="720725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gray">
          <a:xfrm>
            <a:off x="827088" y="1628775"/>
            <a:ext cx="35274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A</a:t>
            </a: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gray">
          <a:xfrm>
            <a:off x="4716463" y="1628775"/>
            <a:ext cx="37433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B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gray">
          <a:xfrm>
            <a:off x="1042988" y="3933825"/>
            <a:ext cx="3168650" cy="70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C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gray">
          <a:xfrm>
            <a:off x="4643438" y="2420938"/>
            <a:ext cx="4105275" cy="1331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理解不同社會規範的差異</a:t>
            </a:r>
          </a:p>
          <a:p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en-US" altLang="zh-TW" sz="26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理解影響社會規</a:t>
            </a:r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範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變</a:t>
            </a:r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  </a:t>
            </a:r>
            <a:endParaRPr lang="en-US" altLang="zh-TW" sz="26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600"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zh-TW" altLang="zh-TW" sz="2600">
                <a:latin typeface="微軟正黑體" pitchFamily="34" charset="-120"/>
                <a:ea typeface="微軟正黑體" pitchFamily="34" charset="-120"/>
              </a:rPr>
              <a:t>遷的因素</a:t>
            </a:r>
            <a:endParaRPr kumimoji="0" lang="zh-TW" altLang="en-US" sz="2600" b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79838" y="2924175"/>
            <a:ext cx="1944687" cy="1871663"/>
            <a:chOff x="2350" y="2010"/>
            <a:chExt cx="1060" cy="1060"/>
          </a:xfrm>
        </p:grpSpPr>
        <p:sp>
          <p:nvSpPr>
            <p:cNvPr id="26648" name="Oval 17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30745" name="Group 18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30747" name="Picture 1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8" name="Oval 2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30749" name="Picture 2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746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9559" name="Rectangle 23"/>
          <p:cNvSpPr>
            <a:spLocks noChangeArrowheads="1"/>
          </p:cNvSpPr>
          <p:nvPr/>
        </p:nvSpPr>
        <p:spPr bwMode="gray">
          <a:xfrm>
            <a:off x="827088" y="2492375"/>
            <a:ext cx="3529012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應用社會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規範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精神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，提升現代公民素養</a:t>
            </a:r>
            <a:endParaRPr kumimoji="0"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9560" name="Rectangle 24"/>
          <p:cNvSpPr>
            <a:spLocks noChangeArrowheads="1"/>
          </p:cNvSpPr>
          <p:nvPr/>
        </p:nvSpPr>
        <p:spPr bwMode="gray">
          <a:xfrm>
            <a:off x="5219700" y="3860800"/>
            <a:ext cx="29527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4000">
                <a:solidFill>
                  <a:srgbClr val="FFFFFF"/>
                </a:solidFill>
                <a:latin typeface="Arial" charset="0"/>
                <a:ea typeface="新細明體" charset="-120"/>
              </a:rPr>
              <a:t>D</a:t>
            </a:r>
            <a:endParaRPr kumimoji="0" lang="zh-TW" altLang="en-US" sz="400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30739" name="Picture 26" descr="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1052513"/>
            <a:ext cx="504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64" name="Rectangle 28"/>
          <p:cNvSpPr>
            <a:spLocks noChangeArrowheads="1"/>
          </p:cNvSpPr>
          <p:nvPr/>
        </p:nvSpPr>
        <p:spPr bwMode="gray">
          <a:xfrm>
            <a:off x="755650" y="5013325"/>
            <a:ext cx="3960813" cy="534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200">
                <a:latin typeface="微軟正黑體" pitchFamily="34" charset="-120"/>
                <a:ea typeface="微軟正黑體" pitchFamily="34" charset="-120"/>
              </a:rPr>
              <a:t>知道社會規範的意涵</a:t>
            </a:r>
          </a:p>
        </p:txBody>
      </p:sp>
      <p:sp>
        <p:nvSpPr>
          <p:cNvPr id="13333" name="文字方塊 27"/>
          <p:cNvSpPr txBox="1">
            <a:spLocks noChangeArrowheads="1"/>
          </p:cNvSpPr>
          <p:nvPr/>
        </p:nvSpPr>
        <p:spPr bwMode="auto">
          <a:xfrm>
            <a:off x="4140200" y="3284538"/>
            <a:ext cx="129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社會規範</a:t>
            </a:r>
            <a:endParaRPr lang="en-US" altLang="zh-TW" sz="400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859338" y="5013325"/>
            <a:ext cx="41052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 sz="320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3200">
                <a:latin typeface="微軟正黑體" pitchFamily="34" charset="-120"/>
                <a:ea typeface="微軟正黑體" pitchFamily="34" charset="-120"/>
              </a:rPr>
              <a:t>部分</a:t>
            </a:r>
            <a:r>
              <a:rPr lang="zh-TW" altLang="zh-TW" sz="3200">
                <a:latin typeface="微軟正黑體" pitchFamily="34" charset="-120"/>
                <a:ea typeface="微軟正黑體" pitchFamily="34" charset="-120"/>
              </a:rPr>
              <a:t>社會規範的意涵</a:t>
            </a:r>
          </a:p>
        </p:txBody>
      </p:sp>
      <p:sp>
        <p:nvSpPr>
          <p:cNvPr id="30" name="向右箭號 29"/>
          <p:cNvSpPr/>
          <p:nvPr/>
        </p:nvSpPr>
        <p:spPr>
          <a:xfrm>
            <a:off x="3708400" y="549275"/>
            <a:ext cx="863600" cy="6524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9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9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  <p:bldP spid="449540" grpId="0" animBg="1"/>
      <p:bldP spid="449541" grpId="0" animBg="1"/>
      <p:bldP spid="449542" grpId="0" animBg="1"/>
      <p:bldP spid="449543" grpId="0" animBg="1"/>
      <p:bldP spid="449544" grpId="0" animBg="1"/>
      <p:bldP spid="449547" grpId="0"/>
      <p:bldP spid="449548" grpId="0"/>
      <p:bldP spid="449549" grpId="0"/>
      <p:bldP spid="449550" grpId="0"/>
      <p:bldP spid="449559" grpId="0"/>
      <p:bldP spid="449560" grpId="0"/>
      <p:bldP spid="449564" grpId="0"/>
      <p:bldP spid="13333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250825" y="1412875"/>
            <a:ext cx="8583613" cy="5111750"/>
            <a:chOff x="385" y="799"/>
            <a:chExt cx="4854" cy="3221"/>
          </a:xfrm>
        </p:grpSpPr>
        <p:grpSp>
          <p:nvGrpSpPr>
            <p:cNvPr id="31749" name="Group 5"/>
            <p:cNvGrpSpPr>
              <a:grpSpLocks/>
            </p:cNvGrpSpPr>
            <p:nvPr/>
          </p:nvGrpSpPr>
          <p:grpSpPr bwMode="auto">
            <a:xfrm>
              <a:off x="385" y="3113"/>
              <a:ext cx="4854" cy="907"/>
              <a:chOff x="385" y="3113"/>
              <a:chExt cx="4854" cy="907"/>
            </a:xfrm>
          </p:grpSpPr>
          <p:sp>
            <p:nvSpPr>
              <p:cNvPr id="239622" name="AutoShape 6"/>
              <p:cNvSpPr>
                <a:spLocks noChangeArrowheads="1"/>
              </p:cNvSpPr>
              <p:nvPr/>
            </p:nvSpPr>
            <p:spPr bwMode="auto">
              <a:xfrm rot="5400000">
                <a:off x="884" y="2614"/>
                <a:ext cx="907" cy="1905"/>
              </a:xfrm>
              <a:prstGeom prst="homePlate">
                <a:avLst>
                  <a:gd name="adj" fmla="val 25000"/>
                </a:avLst>
              </a:prstGeom>
              <a:solidFill>
                <a:schemeClr val="accent5">
                  <a:lumMod val="90000"/>
                </a:schemeClr>
              </a:solidFill>
              <a:ln w="19050" algn="ctr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zh-TW" altLang="en-US" sz="4000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參</a:t>
                </a:r>
                <a:r>
                  <a:rPr lang="zh-TW" altLang="zh-TW" sz="4000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與</a:t>
                </a:r>
                <a:r>
                  <a:rPr lang="zh-TW" altLang="en-US" sz="4000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公共事務</a:t>
                </a:r>
              </a:p>
            </p:txBody>
          </p:sp>
          <p:sp>
            <p:nvSpPr>
              <p:cNvPr id="31763" name="AutoShape 7"/>
              <p:cNvSpPr>
                <a:spLocks noChangeArrowheads="1"/>
              </p:cNvSpPr>
              <p:nvPr/>
            </p:nvSpPr>
            <p:spPr bwMode="auto">
              <a:xfrm>
                <a:off x="2562" y="3113"/>
                <a:ext cx="2677" cy="681"/>
              </a:xfrm>
              <a:prstGeom prst="roundRect">
                <a:avLst>
                  <a:gd name="adj" fmla="val 16667"/>
                </a:avLst>
              </a:prstGeom>
              <a:solidFill>
                <a:srgbClr val="FECEF4"/>
              </a:solidFill>
              <a:ln w="3175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/>
              <a:lstStyle/>
              <a:p>
                <a:pPr algn="ctr">
                  <a:lnSpc>
                    <a:spcPct val="120000"/>
                  </a:lnSpc>
                </a:pPr>
                <a:endParaRPr lang="ja-JP" altLang="en-US" sz="3600">
                  <a:solidFill>
                    <a:srgbClr val="777777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64" name="Line 8"/>
              <p:cNvSpPr>
                <a:spLocks noChangeShapeType="1"/>
              </p:cNvSpPr>
              <p:nvPr/>
            </p:nvSpPr>
            <p:spPr bwMode="auto">
              <a:xfrm flipH="1">
                <a:off x="2290" y="3430"/>
                <a:ext cx="272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rot="10800000" vert="eaVert" wrap="none" lIns="360000"/>
              <a:lstStyle/>
              <a:p>
                <a:endParaRPr lang="zh-TW" altLang="en-US"/>
              </a:p>
            </p:txBody>
          </p:sp>
        </p:grpSp>
        <p:grpSp>
          <p:nvGrpSpPr>
            <p:cNvPr id="31750" name="Group 9"/>
            <p:cNvGrpSpPr>
              <a:grpSpLocks/>
            </p:cNvGrpSpPr>
            <p:nvPr/>
          </p:nvGrpSpPr>
          <p:grpSpPr bwMode="auto">
            <a:xfrm>
              <a:off x="385" y="2341"/>
              <a:ext cx="4854" cy="907"/>
              <a:chOff x="385" y="2341"/>
              <a:chExt cx="4854" cy="907"/>
            </a:xfrm>
          </p:grpSpPr>
          <p:sp>
            <p:nvSpPr>
              <p:cNvPr id="31759" name="AutoShape 10"/>
              <p:cNvSpPr>
                <a:spLocks noChangeArrowheads="1"/>
              </p:cNvSpPr>
              <p:nvPr/>
            </p:nvSpPr>
            <p:spPr bwMode="auto">
              <a:xfrm rot="5400000">
                <a:off x="884" y="1842"/>
                <a:ext cx="907" cy="1905"/>
              </a:xfrm>
              <a:prstGeom prst="homePlate">
                <a:avLst>
                  <a:gd name="adj" fmla="val 25000"/>
                </a:avLst>
              </a:prstGeom>
              <a:solidFill>
                <a:srgbClr val="92D050"/>
              </a:solidFill>
              <a:ln w="19050" algn="ctr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rot="10800000" vert="eaVert" lIns="9000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zh-TW" altLang="en-US" sz="440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態度</a:t>
                </a:r>
                <a:r>
                  <a:rPr lang="zh-TW" altLang="zh-TW" sz="440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與</a:t>
                </a:r>
                <a:r>
                  <a:rPr lang="zh-TW" altLang="en-US" sz="440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價值</a:t>
                </a:r>
              </a:p>
            </p:txBody>
          </p:sp>
          <p:sp>
            <p:nvSpPr>
              <p:cNvPr id="31760" name="AutoShape 11"/>
              <p:cNvSpPr>
                <a:spLocks noChangeArrowheads="1"/>
              </p:cNvSpPr>
              <p:nvPr/>
            </p:nvSpPr>
            <p:spPr bwMode="auto">
              <a:xfrm>
                <a:off x="2562" y="2341"/>
                <a:ext cx="2677" cy="681"/>
              </a:xfrm>
              <a:prstGeom prst="roundRect">
                <a:avLst>
                  <a:gd name="adj" fmla="val 16667"/>
                </a:avLst>
              </a:prstGeom>
              <a:solidFill>
                <a:srgbClr val="C5C5F7"/>
              </a:solidFill>
              <a:ln w="3175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/>
              <a:lstStyle/>
              <a:p>
                <a:r>
                  <a:rPr lang="zh-TW" altLang="zh-TW" sz="2400"/>
                  <a:t>主動學習、體驗探究的精神、獨立思考和反省的能力、價值的判斷與選</a:t>
                </a:r>
                <a:r>
                  <a:rPr lang="zh-TW" altLang="en-US" sz="2400"/>
                  <a:t>擇、</a:t>
                </a:r>
                <a:r>
                  <a:rPr lang="zh-TW" altLang="zh-TW" sz="2400"/>
                  <a:t>建立終身學習的意願</a:t>
                </a:r>
                <a:endParaRPr lang="ja-JP" altLang="en-US" sz="2400">
                  <a:solidFill>
                    <a:srgbClr val="000099"/>
                  </a:solidFill>
                </a:endParaRPr>
              </a:p>
            </p:txBody>
          </p:sp>
          <p:sp>
            <p:nvSpPr>
              <p:cNvPr id="31761" name="Line 12"/>
              <p:cNvSpPr>
                <a:spLocks noChangeShapeType="1"/>
              </p:cNvSpPr>
              <p:nvPr/>
            </p:nvSpPr>
            <p:spPr bwMode="auto">
              <a:xfrm flipH="1">
                <a:off x="2290" y="2659"/>
                <a:ext cx="272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rot="10800000" vert="eaVert" wrap="none" lIns="360000"/>
              <a:lstStyle/>
              <a:p>
                <a:endParaRPr lang="zh-TW" altLang="en-US"/>
              </a:p>
            </p:txBody>
          </p:sp>
        </p:grpSp>
        <p:grpSp>
          <p:nvGrpSpPr>
            <p:cNvPr id="31751" name="Group 13"/>
            <p:cNvGrpSpPr>
              <a:grpSpLocks/>
            </p:cNvGrpSpPr>
            <p:nvPr/>
          </p:nvGrpSpPr>
          <p:grpSpPr bwMode="auto">
            <a:xfrm>
              <a:off x="385" y="1570"/>
              <a:ext cx="4854" cy="907"/>
              <a:chOff x="385" y="1570"/>
              <a:chExt cx="4854" cy="907"/>
            </a:xfrm>
          </p:grpSpPr>
          <p:sp>
            <p:nvSpPr>
              <p:cNvPr id="239630" name="AutoShape 14"/>
              <p:cNvSpPr>
                <a:spLocks noChangeArrowheads="1"/>
              </p:cNvSpPr>
              <p:nvPr/>
            </p:nvSpPr>
            <p:spPr bwMode="auto">
              <a:xfrm rot="5400000">
                <a:off x="889" y="1071"/>
                <a:ext cx="893" cy="1905"/>
              </a:xfrm>
              <a:prstGeom prst="homePlate">
                <a:avLst>
                  <a:gd name="adj" fmla="val 25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9050" algn="ctr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zh-TW" altLang="en-US" sz="4400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愛與關懷</a:t>
                </a:r>
              </a:p>
            </p:txBody>
          </p:sp>
          <p:sp>
            <p:nvSpPr>
              <p:cNvPr id="31757" name="AutoShape 15"/>
              <p:cNvSpPr>
                <a:spLocks noChangeArrowheads="1"/>
              </p:cNvSpPr>
              <p:nvPr/>
            </p:nvSpPr>
            <p:spPr bwMode="auto">
              <a:xfrm>
                <a:off x="2562" y="1570"/>
                <a:ext cx="2677" cy="681"/>
              </a:xfrm>
              <a:prstGeom prst="roundRect">
                <a:avLst>
                  <a:gd name="adj" fmla="val 16667"/>
                </a:avLst>
              </a:prstGeom>
              <a:solidFill>
                <a:srgbClr val="E1E1FB"/>
              </a:solidFill>
              <a:ln w="3175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/>
              <a:lstStyle/>
              <a:p>
                <a:r>
                  <a:rPr lang="zh-TW" altLang="zh-TW" sz="2400"/>
                  <a:t>守法、負責任、尊重他人、涵養互助合作的精神、體驗民主的信念與價值等。</a:t>
                </a:r>
                <a:endParaRPr lang="ja-JP" altLang="en-US" sz="2400">
                  <a:solidFill>
                    <a:srgbClr val="000099"/>
                  </a:solidFill>
                </a:endParaRPr>
              </a:p>
            </p:txBody>
          </p:sp>
          <p:sp>
            <p:nvSpPr>
              <p:cNvPr id="31758" name="Line 16"/>
              <p:cNvSpPr>
                <a:spLocks noChangeShapeType="1"/>
              </p:cNvSpPr>
              <p:nvPr/>
            </p:nvSpPr>
            <p:spPr bwMode="auto">
              <a:xfrm flipH="1">
                <a:off x="2290" y="1888"/>
                <a:ext cx="272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rot="10800000" vert="eaVert" wrap="none" lIns="360000"/>
              <a:lstStyle/>
              <a:p>
                <a:endParaRPr lang="zh-TW" altLang="en-US"/>
              </a:p>
            </p:txBody>
          </p:sp>
        </p:grpSp>
        <p:grpSp>
          <p:nvGrpSpPr>
            <p:cNvPr id="31752" name="Group 17"/>
            <p:cNvGrpSpPr>
              <a:grpSpLocks/>
            </p:cNvGrpSpPr>
            <p:nvPr/>
          </p:nvGrpSpPr>
          <p:grpSpPr bwMode="auto">
            <a:xfrm>
              <a:off x="385" y="799"/>
              <a:ext cx="4854" cy="907"/>
              <a:chOff x="385" y="799"/>
              <a:chExt cx="4854" cy="907"/>
            </a:xfrm>
          </p:grpSpPr>
          <p:sp>
            <p:nvSpPr>
              <p:cNvPr id="31753" name="AutoShape 18"/>
              <p:cNvSpPr>
                <a:spLocks noChangeArrowheads="1"/>
              </p:cNvSpPr>
              <p:nvPr/>
            </p:nvSpPr>
            <p:spPr bwMode="auto">
              <a:xfrm rot="5400000">
                <a:off x="884" y="300"/>
                <a:ext cx="907" cy="1905"/>
              </a:xfrm>
              <a:prstGeom prst="homePlate">
                <a:avLst>
                  <a:gd name="adj" fmla="val 25000"/>
                </a:avLst>
              </a:prstGeom>
              <a:solidFill>
                <a:srgbClr val="FFE089"/>
              </a:solidFill>
              <a:ln w="19050" algn="ctr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rot="10800000" vert="eaVert" lIns="9000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zh-TW" altLang="zh-TW" sz="440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自我實現</a:t>
                </a:r>
                <a:endParaRPr lang="zh-TW" altLang="en-US" sz="440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754" name="AutoShape 19"/>
              <p:cNvSpPr>
                <a:spLocks noChangeArrowheads="1"/>
              </p:cNvSpPr>
              <p:nvPr/>
            </p:nvSpPr>
            <p:spPr bwMode="auto">
              <a:xfrm>
                <a:off x="2562" y="799"/>
                <a:ext cx="2677" cy="681"/>
              </a:xfrm>
              <a:prstGeom prst="roundRect">
                <a:avLst>
                  <a:gd name="adj" fmla="val 16667"/>
                </a:avLst>
              </a:prstGeom>
              <a:solidFill>
                <a:srgbClr val="F1F1FD"/>
              </a:solidFill>
              <a:ln w="3175" algn="ctr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lIns="90000"/>
              <a:lstStyle/>
              <a:p>
                <a:r>
                  <a:rPr lang="zh-TW" altLang="zh-TW" sz="2400"/>
                  <a:t>養成良好的習慣和品德、接納自我、肯定生命的價值、建立積極的人生觀等。</a:t>
                </a:r>
                <a:endParaRPr lang="ja-JP" altLang="en-US" sz="2400">
                  <a:solidFill>
                    <a:srgbClr val="000099"/>
                  </a:solidFill>
                </a:endParaRPr>
              </a:p>
            </p:txBody>
          </p:sp>
          <p:sp>
            <p:nvSpPr>
              <p:cNvPr id="31755" name="Line 20"/>
              <p:cNvSpPr>
                <a:spLocks noChangeShapeType="1"/>
              </p:cNvSpPr>
              <p:nvPr/>
            </p:nvSpPr>
            <p:spPr bwMode="auto">
              <a:xfrm flipH="1">
                <a:off x="2290" y="1117"/>
                <a:ext cx="272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rot="10800000" vert="eaVert" wrap="none" lIns="360000"/>
              <a:lstStyle/>
              <a:p>
                <a:endParaRPr lang="zh-TW" altLang="en-US"/>
              </a:p>
            </p:txBody>
          </p:sp>
        </p:grpSp>
      </p:grp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23850" y="404813"/>
            <a:ext cx="8488363" cy="660400"/>
          </a:xfrm>
          <a:prstGeom prst="rect">
            <a:avLst/>
          </a:prstGeom>
          <a:solidFill>
            <a:srgbClr val="FFFF00"/>
          </a:solidFill>
          <a:ln w="76200">
            <a:solidFill>
              <a:srgbClr val="CC00CC"/>
            </a:solidFill>
            <a:miter lim="800000"/>
            <a:headEnd/>
            <a:tailEnd/>
          </a:ln>
        </p:spPr>
        <p:txBody>
          <a:bodyPr anchor="ctr"/>
          <a:lstStyle/>
          <a:p>
            <a:pPr marL="449263" indent="-449263">
              <a:lnSpc>
                <a:spcPct val="80000"/>
              </a:lnSpc>
            </a:pP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公民實踐層次思考評量內容：</a:t>
            </a:r>
            <a:endParaRPr lang="zh-TW" altLang="en-US" sz="3600">
              <a:solidFill>
                <a:srgbClr val="FFFFFF"/>
              </a:solidFill>
            </a:endParaRPr>
          </a:p>
        </p:txBody>
      </p:sp>
      <p:sp>
        <p:nvSpPr>
          <p:cNvPr id="31748" name="矩形 20"/>
          <p:cNvSpPr>
            <a:spLocks noChangeArrowheads="1"/>
          </p:cNvSpPr>
          <p:nvPr/>
        </p:nvSpPr>
        <p:spPr bwMode="auto">
          <a:xfrm>
            <a:off x="4211638" y="5157788"/>
            <a:ext cx="4572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zh-TW"/>
              <a:t>對</a:t>
            </a:r>
            <a:r>
              <a:rPr lang="zh-TW" altLang="en-US"/>
              <a:t>學校、校區、</a:t>
            </a:r>
            <a:r>
              <a:rPr lang="zh-TW" altLang="zh-TW"/>
              <a:t>生態環境</a:t>
            </a:r>
            <a:r>
              <a:rPr lang="zh-TW" altLang="en-US"/>
              <a:t>等公共事務的行動方案等。</a:t>
            </a:r>
            <a:endParaRPr lang="zh-TW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01AEC4-4A27-4F8D-9CBC-2A7408F002CE}" type="slidenum">
              <a:rPr lang="zh-TW" altLang="en-US" smtClean="0">
                <a:ea typeface="新細明體" charset="-120"/>
              </a:rPr>
              <a:pPr/>
              <a:t>26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7025" y="549275"/>
            <a:ext cx="8488363" cy="749300"/>
          </a:xfrm>
          <a:prstGeom prst="rect">
            <a:avLst/>
          </a:prstGeom>
          <a:solidFill>
            <a:srgbClr val="FFFF00"/>
          </a:solidFill>
          <a:ln w="76200">
            <a:solidFill>
              <a:srgbClr val="CC00CC"/>
            </a:solidFill>
            <a:miter lim="800000"/>
            <a:headEnd/>
            <a:tailEnd/>
          </a:ln>
        </p:spPr>
        <p:txBody>
          <a:bodyPr anchor="ctr"/>
          <a:lstStyle/>
          <a:p>
            <a:pPr marL="449263" indent="-449263">
              <a:lnSpc>
                <a:spcPct val="80000"/>
              </a:lnSpc>
            </a:pP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思考全年級共同實施評量的內容：</a:t>
            </a:r>
            <a:endParaRPr lang="zh-TW" altLang="en-US" sz="3600">
              <a:solidFill>
                <a:srgbClr val="FFFFFF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92163" y="1449388"/>
          <a:ext cx="7831045" cy="46028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5174"/>
                <a:gridCol w="1305174"/>
                <a:gridCol w="1305174"/>
                <a:gridCol w="1233983"/>
                <a:gridCol w="1567481"/>
                <a:gridCol w="1114059"/>
              </a:tblGrid>
              <a:tr h="11740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en-US" altLang="zh-TW" sz="2800" b="1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時機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en-US" altLang="zh-TW" sz="2800" b="1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性質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en-US" altLang="zh-TW" sz="2800" b="1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方式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評量次數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en-US" altLang="zh-TW" sz="2800" b="1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工具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評量基準</a:t>
                      </a:r>
                      <a:endParaRPr lang="zh-TW" altLang="en-US" sz="28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0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定期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考查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總結性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紙筆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2913" indent="-442913"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次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選擇題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非選擇題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402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日常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考查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形成性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紙筆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評量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次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選擇題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非選擇題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07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課堂實作</a:t>
                      </a:r>
                      <a:endParaRPr lang="en-US" altLang="zh-TW" sz="20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資料蒐集</a:t>
                      </a:r>
                      <a:endParaRPr lang="en-US" altLang="zh-TW" sz="20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問題探究</a:t>
                      </a:r>
                      <a:endParaRPr lang="en-US" altLang="zh-TW" sz="20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專題研究</a:t>
                      </a:r>
                      <a:endParaRPr lang="zh-TW" altLang="en-US" sz="20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</a:t>
                      </a:r>
                      <a:r>
                        <a:rPr lang="en-US" altLang="zh-TW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份</a:t>
                      </a:r>
                      <a:endParaRPr lang="zh-TW" altLang="en-US" sz="2400" b="1" dirty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學習單</a:t>
                      </a: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99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多元評量</a:t>
                      </a:r>
                      <a:endParaRPr lang="en-US" altLang="zh-TW" sz="2400" b="1" dirty="0" smtClean="0">
                        <a:solidFill>
                          <a:srgbClr val="000099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01AC7E-2221-42BE-8553-C007DCFF0E54}" type="slidenum">
              <a:rPr lang="zh-TW" altLang="en-US" smtClean="0">
                <a:ea typeface="新細明體" charset="-120"/>
              </a:rPr>
              <a:pPr/>
              <a:t>27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755650" y="1844675"/>
            <a:ext cx="7777163" cy="40147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gray">
          <a:xfrm>
            <a:off x="719138" y="2528888"/>
            <a:ext cx="7705725" cy="2547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該領域授課教師團隊合作（建議可採教師社群方式運作）</a:t>
            </a:r>
            <a:endParaRPr lang="en-US" altLang="zh-TW" sz="3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針對教學與評量的設計進行對話</a:t>
            </a:r>
            <a:endParaRPr lang="en-US" altLang="zh-TW" sz="3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分工合作搜集素材或參考資料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763713" y="1341438"/>
            <a:ext cx="61214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2339975" y="1412875"/>
            <a:ext cx="5327650" cy="757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800">
                <a:latin typeface="微軟正黑體" pitchFamily="34" charset="-120"/>
                <a:ea typeface="微軟正黑體" pitchFamily="34" charset="-120"/>
              </a:rPr>
              <a:t>團隊合作是王道</a:t>
            </a:r>
            <a:endParaRPr lang="en-US" altLang="zh-TW" sz="4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 animBg="1"/>
      <p:bldP spid="53248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767B47-6B2E-4842-9FFE-31A4E9633DB2}" type="slidenum">
              <a:rPr lang="zh-TW" altLang="en-US" smtClean="0">
                <a:ea typeface="新細明體" charset="-120"/>
              </a:rPr>
              <a:pPr/>
              <a:t>28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755650" y="1844675"/>
            <a:ext cx="7777163" cy="40147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gray">
          <a:xfrm>
            <a:off x="719138" y="2349500"/>
            <a:ext cx="7705725" cy="3276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每學期擇一可操作的評量主題</a:t>
            </a:r>
            <a:endParaRPr lang="en-US" altLang="zh-TW" sz="3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先以作業或平時評量方式進行</a:t>
            </a:r>
            <a:endParaRPr lang="en-US" altLang="zh-TW" sz="3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根據學生表現進行修改</a:t>
            </a:r>
            <a:endParaRPr lang="en-US" altLang="zh-TW" sz="3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hangingPunct="1">
              <a:spcBef>
                <a:spcPts val="1800"/>
              </a:spcBef>
              <a:buSzPct val="80000"/>
              <a:buFont typeface="Wingdings" pitchFamily="2" charset="2"/>
              <a:buChar char="p"/>
            </a:pP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再嘗試安排於定期評量時進行，佔分可採</a:t>
            </a:r>
            <a:r>
              <a:rPr lang="en-US" altLang="zh-TW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3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分。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763713" y="1341438"/>
            <a:ext cx="61214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2339975" y="1412875"/>
            <a:ext cx="5327650" cy="757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800">
                <a:latin typeface="微軟正黑體" pitchFamily="34" charset="-120"/>
                <a:ea typeface="微軟正黑體" pitchFamily="34" charset="-120"/>
              </a:rPr>
              <a:t>選擇試辦主題</a:t>
            </a:r>
            <a:endParaRPr lang="en-US" altLang="zh-TW" sz="4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 animBg="1"/>
      <p:bldP spid="5324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E6D339-DF76-4E2A-9DD7-46AB2CB247AC}" type="slidenum">
              <a:rPr lang="zh-TW" altLang="en-US" smtClean="0">
                <a:ea typeface="新細明體" charset="-120"/>
              </a:rPr>
              <a:pPr/>
              <a:t>29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755650" y="1844675"/>
            <a:ext cx="7777163" cy="40147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gray">
          <a:xfrm>
            <a:off x="719138" y="2168525"/>
            <a:ext cx="7705725" cy="3521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教師自己閱讀的深度與廣度</a:t>
            </a:r>
            <a:endParaRPr lang="en-US" altLang="zh-TW" sz="32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轉化素材成為評量題目</a:t>
            </a:r>
            <a:endParaRPr lang="en-US" altLang="zh-TW" sz="32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eaLnBrk="1" fontAlgn="auto" hangingPunct="1">
              <a:spcBef>
                <a:spcPts val="600"/>
              </a:spcBef>
              <a:spcAft>
                <a:spcPts val="0"/>
              </a:spcAft>
              <a:buSzPct val="80000"/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（排除可能造成學生作答時的阻礙，例如：將文言文改寫成白話文）</a:t>
            </a:r>
            <a:endParaRPr lang="en-US" altLang="zh-TW" sz="32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排除可能造成歧視或不公平的因素</a:t>
            </a:r>
            <a:endParaRPr lang="en-US" altLang="zh-TW" sz="32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經常省思教學目標與評量目標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692275" y="1268413"/>
            <a:ext cx="62103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1601788" y="1358900"/>
            <a:ext cx="66611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400">
                <a:latin typeface="微軟正黑體" pitchFamily="34" charset="-120"/>
                <a:ea typeface="微軟正黑體" pitchFamily="34" charset="-120"/>
              </a:rPr>
              <a:t>選擇素材、設計評量方式</a:t>
            </a:r>
            <a:endParaRPr lang="en-US" altLang="zh-TW" sz="4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 animBg="1"/>
      <p:bldP spid="5324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DC969F-11B5-49A7-A9AA-A4AC8F5259C2}" type="slidenum">
              <a:rPr lang="zh-TW" altLang="en-US" smtClean="0">
                <a:ea typeface="新細明體" charset="-120"/>
              </a:rPr>
              <a:pPr/>
              <a:t>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釐清問題 </a:t>
            </a:r>
            <a:endParaRPr lang="en-US" altLang="zh-TW" sz="4000" dirty="0" smtClean="0">
              <a:ea typeface="新細明體" pitchFamily="18" charset="-120"/>
            </a:endParaRPr>
          </a:p>
        </p:txBody>
      </p:sp>
      <p:sp>
        <p:nvSpPr>
          <p:cNvPr id="7172" name="AutoShape 7"/>
          <p:cNvSpPr>
            <a:spLocks noChangeArrowheads="1"/>
          </p:cNvSpPr>
          <p:nvPr/>
        </p:nvSpPr>
        <p:spPr bwMode="gray">
          <a:xfrm>
            <a:off x="684213" y="1125538"/>
            <a:ext cx="7848600" cy="1673225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7173" name="AutoShape 8"/>
          <p:cNvSpPr>
            <a:spLocks noChangeArrowheads="1"/>
          </p:cNvSpPr>
          <p:nvPr/>
        </p:nvSpPr>
        <p:spPr bwMode="gray">
          <a:xfrm>
            <a:off x="719138" y="1358900"/>
            <a:ext cx="7704137" cy="1079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719138" y="1628775"/>
            <a:ext cx="7705725" cy="61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zh-TW" altLang="en-US" sz="3200">
                <a:latin typeface="微軟正黑體" pitchFamily="34" charset="-120"/>
                <a:ea typeface="微軟正黑體" pitchFamily="34" charset="-120"/>
              </a:rPr>
              <a:t>為什麼要建置國中學生學習成就評量標準？</a:t>
            </a:r>
            <a:endParaRPr kumimoji="0" lang="en-US" altLang="zh-TW" sz="3200" b="0"/>
          </a:p>
        </p:txBody>
      </p:sp>
      <p:sp>
        <p:nvSpPr>
          <p:cNvPr id="7175" name="AutoShape 3"/>
          <p:cNvSpPr>
            <a:spLocks noChangeArrowheads="1"/>
          </p:cNvSpPr>
          <p:nvPr/>
        </p:nvSpPr>
        <p:spPr bwMode="gray">
          <a:xfrm>
            <a:off x="684213" y="2528888"/>
            <a:ext cx="7848600" cy="3779837"/>
          </a:xfrm>
          <a:prstGeom prst="roundRect">
            <a:avLst>
              <a:gd name="adj" fmla="val 12699"/>
            </a:avLst>
          </a:prstGeom>
          <a:solidFill>
            <a:srgbClr val="80808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7176" name="AutoShape 4"/>
          <p:cNvSpPr>
            <a:spLocks noChangeArrowheads="1"/>
          </p:cNvSpPr>
          <p:nvPr/>
        </p:nvSpPr>
        <p:spPr bwMode="gray">
          <a:xfrm>
            <a:off x="757238" y="2889250"/>
            <a:ext cx="7704137" cy="3240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457200" y="1268413"/>
            <a:ext cx="8229600" cy="4857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altLang="zh-TW" sz="4000" kern="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altLang="zh-TW" sz="4000" kern="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kumimoji="0" lang="zh-TW" altLang="en-US" sz="4000" kern="0" dirty="0">
                <a:latin typeface="微軟正黑體" pitchFamily="34" charset="-120"/>
                <a:ea typeface="微軟正黑體" pitchFamily="34" charset="-120"/>
              </a:rPr>
              <a:t>    觀念的轉變</a:t>
            </a:r>
            <a:r>
              <a:rPr kumimoji="0" lang="en-US" altLang="zh-TW" sz="4000" kern="0" dirty="0">
                <a:latin typeface="微軟正黑體" pitchFamily="34" charset="-120"/>
                <a:ea typeface="微軟正黑體" pitchFamily="34" charset="-120"/>
              </a:rPr>
              <a:t>——</a:t>
            </a:r>
            <a:endParaRPr kumimoji="0" lang="zh-TW" altLang="en-US" sz="4000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fontAlgn="auto" hangingPunct="1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zh-TW" altLang="en-US" sz="4000" kern="0" dirty="0"/>
          </a:p>
        </p:txBody>
      </p:sp>
      <p:sp>
        <p:nvSpPr>
          <p:cNvPr id="14" name="橢圓 13"/>
          <p:cNvSpPr/>
          <p:nvPr/>
        </p:nvSpPr>
        <p:spPr>
          <a:xfrm>
            <a:off x="971600" y="3825044"/>
            <a:ext cx="2988332" cy="151216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教什麼</a:t>
            </a:r>
          </a:p>
        </p:txBody>
      </p:sp>
      <p:sp>
        <p:nvSpPr>
          <p:cNvPr id="15" name="向右箭號 14"/>
          <p:cNvSpPr/>
          <p:nvPr/>
        </p:nvSpPr>
        <p:spPr>
          <a:xfrm>
            <a:off x="4284663" y="4257675"/>
            <a:ext cx="90011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5400092" y="3789040"/>
            <a:ext cx="2988332" cy="151216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學什麼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812925" y="5499100"/>
            <a:ext cx="551815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zh-TW" altLang="en-US" sz="3200">
                <a:latin typeface="微軟正黑體" pitchFamily="34" charset="-120"/>
                <a:ea typeface="微軟正黑體" pitchFamily="34" charset="-120"/>
              </a:rPr>
              <a:t>課堂教學應以</a:t>
            </a:r>
            <a:r>
              <a:rPr kumimoji="0" lang="zh-TW" altLang="en-US" sz="320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學生學習</a:t>
            </a:r>
            <a:r>
              <a:rPr kumimoji="0" lang="zh-TW" altLang="en-US" sz="3200">
                <a:latin typeface="微軟正黑體" pitchFamily="34" charset="-120"/>
                <a:ea typeface="微軟正黑體" pitchFamily="34" charset="-120"/>
              </a:rPr>
              <a:t>為中心</a:t>
            </a:r>
            <a:endParaRPr kumimoji="0" lang="en-US" altLang="zh-TW" sz="32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P spid="13" grpId="0" build="p"/>
      <p:bldP spid="15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B671B9-E52E-4648-B4EE-6B17CBF79ED1}" type="slidenum">
              <a:rPr lang="zh-TW" altLang="en-US" smtClean="0">
                <a:ea typeface="新細明體" charset="-120"/>
              </a:rPr>
              <a:pPr/>
              <a:t>30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755650" y="1844675"/>
            <a:ext cx="7777163" cy="40147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gray">
          <a:xfrm>
            <a:off x="520700" y="2349500"/>
            <a:ext cx="8102600" cy="306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確認教學目標、評量目標的可行性</a:t>
            </a:r>
            <a:endParaRPr lang="en-US" altLang="zh-TW" sz="3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區辨各級認知歷程向度的差異</a:t>
            </a:r>
            <a:endParaRPr lang="en-US" altLang="zh-TW" sz="3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可自</a:t>
            </a:r>
            <a:r>
              <a:rPr lang="en-US" altLang="zh-TW" sz="3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</a:t>
            </a:r>
            <a:r>
              <a:rPr lang="zh-TW" altLang="en-US" sz="3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著手界定表現等級</a:t>
            </a:r>
            <a:endParaRPr lang="en-US" altLang="zh-TW" sz="3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9750" indent="541338" eaLnBrk="1" fontAlgn="auto" hangingPunct="1">
              <a:spcBef>
                <a:spcPts val="6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en-US" altLang="zh-TW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</a:t>
            </a: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等級為答對基本題目而答錯複雜題</a:t>
            </a:r>
            <a:endParaRPr lang="en-US" altLang="zh-TW" sz="3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9750" indent="541338" eaLnBrk="1" fontAlgn="auto" hangingPunct="1">
              <a:spcBef>
                <a:spcPts val="6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en-US" altLang="zh-TW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zh-TW" altLang="en-US" sz="3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等級可視為該主題的理想教學目標</a:t>
            </a: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692275" y="1268413"/>
            <a:ext cx="62103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1601788" y="1358900"/>
            <a:ext cx="66611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400">
                <a:latin typeface="微軟正黑體" pitchFamily="34" charset="-120"/>
                <a:ea typeface="微軟正黑體" pitchFamily="34" charset="-120"/>
              </a:rPr>
              <a:t>建置評分規準</a:t>
            </a:r>
            <a:endParaRPr lang="en-US" altLang="zh-TW" sz="4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 animBg="1"/>
      <p:bldP spid="5324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E04C46-0B9C-458D-B253-AD73E54A1364}" type="slidenum">
              <a:rPr lang="zh-TW" altLang="en-US" smtClean="0">
                <a:ea typeface="新細明體" charset="-120"/>
              </a:rPr>
              <a:pPr/>
              <a:t>31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431800" y="1844675"/>
            <a:ext cx="8370888" cy="40147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692275" y="1268413"/>
            <a:ext cx="62103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1601788" y="1358900"/>
            <a:ext cx="66611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400">
                <a:latin typeface="微軟正黑體" pitchFamily="34" charset="-120"/>
                <a:ea typeface="微軟正黑體" pitchFamily="34" charset="-120"/>
              </a:rPr>
              <a:t>設計評量作業注意事項</a:t>
            </a:r>
            <a:endParaRPr lang="en-US" altLang="zh-TW" sz="44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3"/>
          <p:cNvGrpSpPr>
            <a:grpSpLocks/>
          </p:cNvGrpSpPr>
          <p:nvPr/>
        </p:nvGrpSpPr>
        <p:grpSpPr bwMode="auto">
          <a:xfrm>
            <a:off x="715963" y="2708275"/>
            <a:ext cx="7778750" cy="2447925"/>
            <a:chOff x="607936" y="2420938"/>
            <a:chExt cx="7778827" cy="2447925"/>
          </a:xfrm>
        </p:grpSpPr>
        <p:sp>
          <p:nvSpPr>
            <p:cNvPr id="9" name="文字方塊 8"/>
            <p:cNvSpPr txBox="1"/>
            <p:nvPr/>
          </p:nvSpPr>
          <p:spPr>
            <a:xfrm>
              <a:off x="4138571" y="2420938"/>
              <a:ext cx="793758" cy="2447925"/>
            </a:xfrm>
            <a:prstGeom prst="rect">
              <a:avLst/>
            </a:prstGeom>
            <a:solidFill>
              <a:srgbClr val="0066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sz="4400" dirty="0">
                  <a:latin typeface="微軟正黑體" pitchFamily="34" charset="-120"/>
                  <a:ea typeface="微軟正黑體" pitchFamily="34" charset="-120"/>
                </a:rPr>
                <a:t>評分規準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593005" y="2420938"/>
              <a:ext cx="793758" cy="2447925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sz="4400" dirty="0">
                  <a:latin typeface="微軟正黑體" pitchFamily="34" charset="-120"/>
                  <a:ea typeface="微軟正黑體" pitchFamily="34" charset="-120"/>
                </a:rPr>
                <a:t>表現標準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07936" y="3000376"/>
              <a:ext cx="793758" cy="13414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>
              <a:spAutoFit/>
            </a:bodyPr>
            <a:lstStyle/>
            <a:p>
              <a:pPr>
                <a:defRPr/>
              </a:pPr>
              <a:r>
                <a:rPr lang="zh-TW" altLang="en-US" sz="4400" dirty="0">
                  <a:latin typeface="微軟正黑體" pitchFamily="34" charset="-120"/>
                  <a:ea typeface="微軟正黑體" pitchFamily="34" charset="-120"/>
                </a:rPr>
                <a:t>題目</a:t>
              </a:r>
            </a:p>
          </p:txBody>
        </p:sp>
        <p:cxnSp>
          <p:nvCxnSpPr>
            <p:cNvPr id="12" name="直線單箭頭接點 11"/>
            <p:cNvCxnSpPr>
              <a:stCxn id="9" idx="1"/>
              <a:endCxn id="11" idx="3"/>
            </p:cNvCxnSpPr>
            <p:nvPr/>
          </p:nvCxnSpPr>
          <p:spPr>
            <a:xfrm flipH="1">
              <a:off x="1401694" y="3644901"/>
              <a:ext cx="2736877" cy="25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單箭頭接點 12"/>
            <p:cNvCxnSpPr>
              <a:stCxn id="9" idx="3"/>
              <a:endCxn id="10" idx="1"/>
            </p:cNvCxnSpPr>
            <p:nvPr/>
          </p:nvCxnSpPr>
          <p:spPr>
            <a:xfrm>
              <a:off x="4932329" y="3644901"/>
              <a:ext cx="266067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01" name="文字方塊 13"/>
            <p:cNvSpPr txBox="1">
              <a:spLocks noChangeArrowheads="1"/>
            </p:cNvSpPr>
            <p:nvPr/>
          </p:nvSpPr>
          <p:spPr bwMode="auto">
            <a:xfrm>
              <a:off x="1401976" y="2628900"/>
              <a:ext cx="259707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zh-TW" sz="300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對應</a:t>
              </a:r>
              <a:r>
                <a:rPr lang="zh-TW" altLang="zh-TW" sz="30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題目所欲測得的能力</a:t>
              </a: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902" name="文字方塊 14"/>
            <p:cNvSpPr txBox="1">
              <a:spLocks noChangeArrowheads="1"/>
            </p:cNvSpPr>
            <p:nvPr/>
          </p:nvSpPr>
          <p:spPr bwMode="auto">
            <a:xfrm>
              <a:off x="4932468" y="2640013"/>
              <a:ext cx="259230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30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對應表現標準之等級</a:t>
              </a: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3" grpId="0" animBg="1"/>
      <p:bldP spid="532485" grpId="0" animBg="1"/>
      <p:bldP spid="5324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5BD546-12A1-4CB4-AA93-F6EB06BD71C0}" type="slidenum">
              <a:rPr lang="zh-TW" altLang="en-US" smtClean="0">
                <a:ea typeface="新細明體" charset="-120"/>
              </a:rPr>
              <a:pPr/>
              <a:t>32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75612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未來努力方向：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gray">
          <a:xfrm>
            <a:off x="863600" y="1989138"/>
            <a:ext cx="7416800" cy="4014787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gray">
          <a:xfrm>
            <a:off x="927100" y="2349500"/>
            <a:ext cx="7289800" cy="346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lvl="1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0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一道題目或一個題組可不需區分五個等級。</a:t>
            </a:r>
            <a:endParaRPr lang="en-US" altLang="zh-TW" sz="3000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lvl="1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000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同一題組內的各子題可測驗不同的內容標準（主題）。</a:t>
            </a:r>
            <a:endParaRPr lang="en-US" altLang="zh-TW" sz="3000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1088" indent="-546100" eaLnBrk="1" fontAlgn="auto" hangingPunct="1">
              <a:spcBef>
                <a:spcPts val="1800"/>
              </a:spcBef>
              <a:spcAft>
                <a:spcPts val="0"/>
              </a:spcAft>
              <a:buSzPct val="80000"/>
              <a:buFont typeface="Wingdings" pitchFamily="2" charset="2"/>
              <a:buChar char="p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完整的評量作業應包含：</a:t>
            </a:r>
            <a:endParaRPr lang="en-US" altLang="zh-TW" sz="3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163638" eaLnBrk="1" fontAlgn="auto" hangingPunct="1"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題目或活動、評量目標、評分規準、參考答案。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gray">
          <a:xfrm>
            <a:off x="1692275" y="1268413"/>
            <a:ext cx="6210300" cy="827087"/>
          </a:xfrm>
          <a:prstGeom prst="rect">
            <a:avLst/>
          </a:prstGeom>
          <a:solidFill>
            <a:schemeClr val="hlink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gray">
          <a:xfrm>
            <a:off x="1601788" y="1358900"/>
            <a:ext cx="66611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452438" eaLnBrk="1" hangingPunct="1">
              <a:spcBef>
                <a:spcPts val="1800"/>
              </a:spcBef>
            </a:pPr>
            <a:r>
              <a:rPr lang="zh-TW" altLang="en-US" sz="4400">
                <a:latin typeface="微軟正黑體" pitchFamily="34" charset="-120"/>
                <a:ea typeface="微軟正黑體" pitchFamily="34" charset="-120"/>
              </a:rPr>
              <a:t>設計評量作業注意事項</a:t>
            </a:r>
            <a:endParaRPr lang="en-US" altLang="zh-TW" sz="4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 animBg="1"/>
      <p:bldP spid="5324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日期版面配置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39939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3F8152-9C62-482B-AEA2-125410B309D1}" type="slidenum">
              <a:rPr lang="en-US" altLang="zh-TW" smtClean="0">
                <a:ea typeface="新細明體" charset="-120"/>
              </a:rPr>
              <a:pPr/>
              <a:t>33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245" name="內容版面配置區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8534400" cy="54102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zh-TW" sz="3600" b="1" dirty="0" smtClean="0">
                <a:latin typeface="標楷體" pitchFamily="65" charset="-120"/>
                <a:ea typeface="標楷體" pitchFamily="65" charset="-120"/>
              </a:rPr>
              <a:t>題目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請依題意回答下列問題：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我國法律規定，請求停止行使親權應向哪一機關提出聲請？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請舉出一個例子，說明家庭中可能涉及濫用親權的情形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若你身邊有同學長期遭受家人的暴力威脅，你可以如何幫助他？請寫出一種具有強制力的協助管道或措施，以及所依據的法律。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AutoNum type="arabicPeriod"/>
              <a:defRPr/>
            </a:pPr>
            <a:endParaRPr lang="zh-TW" altLang="zh-TW" dirty="0" smtClean="0">
              <a:ea typeface="新細明體" pitchFamily="18" charset="-120"/>
            </a:endParaRPr>
          </a:p>
        </p:txBody>
      </p:sp>
      <p:sp>
        <p:nvSpPr>
          <p:cNvPr id="28677" name="標題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zh-TW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家庭與校園生活</a:t>
            </a:r>
            <a:r>
              <a:rPr lang="zh-TW" altLang="en-US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</a:p>
        </p:txBody>
      </p:sp>
      <p:sp>
        <p:nvSpPr>
          <p:cNvPr id="39942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73AB58B-9AD8-45DB-9E64-723121993CA1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33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0" name="圓角矩形圖說文字 9"/>
          <p:cNvSpPr>
            <a:spLocks noChangeArrowheads="1"/>
          </p:cNvSpPr>
          <p:nvPr/>
        </p:nvSpPr>
        <p:spPr bwMode="auto">
          <a:xfrm>
            <a:off x="5435600" y="1268413"/>
            <a:ext cx="1296988" cy="865187"/>
          </a:xfrm>
          <a:prstGeom prst="wedgeRoundRectCallout">
            <a:avLst>
              <a:gd name="adj1" fmla="val -85986"/>
              <a:gd name="adj2" fmla="val 112250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000" b="0">
                <a:latin typeface="Arial" charset="0"/>
              </a:rPr>
              <a:t>記憶</a:t>
            </a:r>
          </a:p>
        </p:txBody>
      </p:sp>
      <p:sp>
        <p:nvSpPr>
          <p:cNvPr id="11" name="圓角矩形圖說文字 10"/>
          <p:cNvSpPr>
            <a:spLocks noChangeArrowheads="1"/>
          </p:cNvSpPr>
          <p:nvPr/>
        </p:nvSpPr>
        <p:spPr bwMode="auto">
          <a:xfrm>
            <a:off x="3779838" y="2708275"/>
            <a:ext cx="1296987" cy="865188"/>
          </a:xfrm>
          <a:prstGeom prst="wedgeRoundRectCallout">
            <a:avLst>
              <a:gd name="adj1" fmla="val -85986"/>
              <a:gd name="adj2" fmla="val 112250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000" b="0">
                <a:latin typeface="Arial" charset="0"/>
              </a:rPr>
              <a:t>瞭解</a:t>
            </a:r>
          </a:p>
        </p:txBody>
      </p:sp>
      <p:sp>
        <p:nvSpPr>
          <p:cNvPr id="12" name="圓角矩形圖說文字 11"/>
          <p:cNvSpPr>
            <a:spLocks noChangeArrowheads="1"/>
          </p:cNvSpPr>
          <p:nvPr/>
        </p:nvSpPr>
        <p:spPr bwMode="auto">
          <a:xfrm>
            <a:off x="7164388" y="5805488"/>
            <a:ext cx="1295400" cy="863600"/>
          </a:xfrm>
          <a:prstGeom prst="wedgeRoundRectCallout">
            <a:avLst>
              <a:gd name="adj1" fmla="val -133019"/>
              <a:gd name="adj2" fmla="val -86565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000" b="0">
                <a:latin typeface="Arial" charset="0"/>
              </a:rPr>
              <a:t>應用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55D68C-EEB1-4866-AA72-970E36C4C7F9}" type="slidenum">
              <a:rPr lang="zh-TW" altLang="en-US" smtClean="0">
                <a:ea typeface="新細明體" charset="-120"/>
              </a:rPr>
              <a:pPr/>
              <a:t>34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主題：家庭與校園生活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64" name="AutoShape 7"/>
          <p:cNvSpPr>
            <a:spLocks noChangeArrowheads="1"/>
          </p:cNvSpPr>
          <p:nvPr/>
        </p:nvSpPr>
        <p:spPr bwMode="gray">
          <a:xfrm>
            <a:off x="611188" y="1628775"/>
            <a:ext cx="7848600" cy="424815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0965" name="AutoShape 8"/>
          <p:cNvSpPr>
            <a:spLocks noChangeArrowheads="1"/>
          </p:cNvSpPr>
          <p:nvPr/>
        </p:nvSpPr>
        <p:spPr bwMode="gray">
          <a:xfrm>
            <a:off x="684213" y="2708275"/>
            <a:ext cx="7704137" cy="244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755650" y="2852738"/>
            <a:ext cx="7777163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能認識、瞭解家庭相關法律知識</a:t>
            </a:r>
            <a:r>
              <a:rPr kumimoji="0" lang="en-US" altLang="zh-TW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民法、家庭暴力防治法、兒童及少年福利與權益保障法</a:t>
            </a:r>
            <a:r>
              <a:rPr kumimoji="0" lang="en-US" altLang="zh-TW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，並能應用家庭相關法律知識處理問題。</a:t>
            </a: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755650" y="1916113"/>
            <a:ext cx="7488238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  <a:endParaRPr kumimoji="0" lang="en-US" altLang="zh-TW" sz="48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P spid="4208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46E32B-B5C5-4B7A-A4EE-8D25B9464998}" type="slidenum">
              <a:rPr lang="zh-TW" altLang="en-US" smtClean="0">
                <a:ea typeface="新細明體" charset="-120"/>
              </a:rPr>
              <a:pPr/>
              <a:t>35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41987" name="Text Box 18"/>
          <p:cNvSpPr txBox="1">
            <a:spLocks noChangeArrowheads="1"/>
          </p:cNvSpPr>
          <p:nvPr/>
        </p:nvSpPr>
        <p:spPr bwMode="white">
          <a:xfrm>
            <a:off x="755650" y="836613"/>
            <a:ext cx="7127875" cy="592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</a:p>
        </p:txBody>
      </p:sp>
      <p:sp>
        <p:nvSpPr>
          <p:cNvPr id="41988" name="AutoShape 10"/>
          <p:cNvSpPr>
            <a:spLocks noChangeArrowheads="1"/>
          </p:cNvSpPr>
          <p:nvPr/>
        </p:nvSpPr>
        <p:spPr bwMode="gray">
          <a:xfrm>
            <a:off x="323850" y="476250"/>
            <a:ext cx="8351838" cy="583247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32781" name="AutoShape 11"/>
          <p:cNvSpPr>
            <a:spLocks noChangeArrowheads="1"/>
          </p:cNvSpPr>
          <p:nvPr/>
        </p:nvSpPr>
        <p:spPr bwMode="gray">
          <a:xfrm>
            <a:off x="611188" y="1196975"/>
            <a:ext cx="7773987" cy="16557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A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能知道聲請停止親權應向法院提出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能舉出適當的例子，說明涉及濫用親權的情形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能應用適當的家庭相關法律知識，以正確的管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道來處理生活中遇到的問題。</a:t>
            </a: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611188" y="620713"/>
            <a:ext cx="74882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評分規準：</a:t>
            </a:r>
            <a:endParaRPr kumimoji="0" lang="en-US" altLang="zh-TW" sz="4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gray">
          <a:xfrm>
            <a:off x="684213" y="2924175"/>
            <a:ext cx="7773987" cy="936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B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能知道聲請停止親權應向法院提出。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能舉出適當的例子說明涉及濫用親權的情形。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gray">
          <a:xfrm>
            <a:off x="684213" y="3933825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C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等級：能知道聲請停止親權應向法院提出。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gray">
          <a:xfrm>
            <a:off x="684213" y="4652963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等級：無法明確指出聲請停止親權應向法院提出。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>
            <a:off x="684213" y="5373688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E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等級：無法知道聲請停止親權應向法院提出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未達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nimBg="1"/>
      <p:bldP spid="420877" grpId="0"/>
      <p:bldP spid="17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3011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43012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807A0B-4DF0-4D9B-B801-F5BCFAC75FA2}" type="slidenum">
              <a:rPr lang="en-US" altLang="zh-TW" smtClean="0">
                <a:ea typeface="新細明體" charset="-120"/>
              </a:rPr>
              <a:pPr/>
              <a:t>36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6039119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2960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3078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樣卷說明：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Q1.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能寫出《民法》中關於停止親權的規定。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Q2.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能舉出「強迫女兒賣身」的例子說明涉及濫用親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權的情形。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Q3.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能應用適當的家庭相關法律知識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《家庭暴力防治法》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，以正確的管道來處理生活中遇到的問題。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◎錯別字更正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—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「撥」打。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pic>
        <p:nvPicPr>
          <p:cNvPr id="43021" name="圖片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52513"/>
            <a:ext cx="769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2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03350" y="981075"/>
            <a:ext cx="2663825" cy="7191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58888" y="1844675"/>
            <a:ext cx="2663825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87450" y="2636838"/>
            <a:ext cx="5184775" cy="86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</a:t>
            </a:r>
            <a:r>
              <a:rPr lang="zh-TW" altLang="zh-TW" sz="4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等級表現示例</a:t>
            </a:r>
            <a:endParaRPr lang="zh-TW" altLang="en-US" sz="4000" dirty="0" smtClean="0">
              <a:ea typeface="新細明體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632450"/>
          </a:xfrm>
        </p:spPr>
        <p:txBody>
          <a:bodyPr/>
          <a:lstStyle/>
          <a:p>
            <a:pPr eaLnBrk="1" hangingPunct="1"/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4036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44037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0661E6-8D44-4DA9-857F-B4CE170DFF35}" type="slidenum">
              <a:rPr lang="en-US" altLang="zh-TW" smtClean="0">
                <a:ea typeface="新細明體" charset="-120"/>
              </a:rPr>
              <a:pPr/>
              <a:t>37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57200" y="685800"/>
          <a:ext cx="8280400" cy="5897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400"/>
              </a:tblGrid>
              <a:tr h="281924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18" marB="45718">
                    <a:solidFill>
                      <a:srgbClr val="0070C0"/>
                    </a:solidFill>
                  </a:tcPr>
                </a:tc>
              </a:tr>
              <a:tr h="3078315">
                <a:tc>
                  <a:txBody>
                    <a:bodyPr/>
                    <a:lstStyle/>
                    <a:p>
                      <a:r>
                        <a:rPr kumimoji="0" lang="zh-TW" altLang="zh-TW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樣卷說明：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Q1.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能寫出《民法》中關於停止親權的規定。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Q2.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能舉出「對孩子施加暴力」的例子說明涉及濫用</a:t>
                      </a:r>
                      <a:endParaRPr lang="en-US" altLang="zh-TW" sz="2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親權的情形。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Q3.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無法應用適當的家庭相關法律知識處理生活中遇</a:t>
                      </a:r>
                      <a:endParaRPr lang="en-US" altLang="zh-TW" sz="2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到的問題。</a:t>
                      </a:r>
                      <a:endParaRPr lang="zh-TW" altLang="en-US" sz="2800" b="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endParaRPr lang="zh-TW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8" marB="45718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44046" name="圖片 5" descr="B0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92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38200" y="1219200"/>
            <a:ext cx="2663825" cy="990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33800" y="1295400"/>
            <a:ext cx="3429000" cy="990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38200" y="2362200"/>
            <a:ext cx="55626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lang="zh-TW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等級表現示例</a:t>
            </a:r>
            <a:br>
              <a:rPr lang="zh-TW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sz="4000" smtClean="0">
              <a:solidFill>
                <a:srgbClr val="0070C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eaLnBrk="1" hangingPunct="1"/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5060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C47263-CD3F-4820-9574-2346CE22004D}" type="slidenum">
              <a:rPr lang="en-US" altLang="zh-TW" smtClean="0">
                <a:ea typeface="新細明體" charset="-120"/>
              </a:rPr>
              <a:pPr/>
              <a:t>38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57200" y="990600"/>
          <a:ext cx="8280400" cy="5394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400"/>
              </a:tblGrid>
              <a:tr h="2742877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15" marB="45715">
                    <a:solidFill>
                      <a:srgbClr val="0070C0"/>
                    </a:solidFill>
                  </a:tcPr>
                </a:tc>
              </a:tr>
              <a:tr h="2651448">
                <a:tc>
                  <a:txBody>
                    <a:bodyPr/>
                    <a:lstStyle/>
                    <a:p>
                      <a:r>
                        <a:rPr kumimoji="0" lang="zh-TW" altLang="zh-TW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樣卷說明：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Q1.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能寫出《民法》中關於停止親權的規定。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Q2.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未能舉出適當的例子說明涉及濫用親權的情形。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Q3.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無法應用適當的家庭相關法律知識處理生活中遇</a:t>
                      </a:r>
                      <a:endParaRPr lang="en-US" altLang="zh-TW" sz="2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到的問題。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◎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錯別字更正</a:t>
                      </a:r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—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告「訴」。</a:t>
                      </a:r>
                      <a:endParaRPr lang="zh-TW" altLang="en-US" sz="2800" b="1" kern="1200" dirty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4" marR="91434" marT="45715" marB="45715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45069" name="圖片 6" descr="未命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01675" y="1268413"/>
            <a:ext cx="1512888" cy="6302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4213" y="1844675"/>
            <a:ext cx="3455987" cy="5937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4213" y="2420938"/>
            <a:ext cx="7775575" cy="118745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</a:t>
            </a:r>
            <a:r>
              <a:rPr lang="zh-TW" altLang="zh-TW" sz="4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等級表現示例</a:t>
            </a:r>
            <a:br>
              <a:rPr lang="zh-TW" altLang="zh-TW" sz="4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sz="4000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6083" name="內容版面配置區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eaLnBrk="1" hangingPunct="1"/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6084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46085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55A976-7A67-4E65-A0B5-84A73D2F6BCF}" type="slidenum">
              <a:rPr lang="en-US" altLang="zh-TW" smtClean="0">
                <a:ea typeface="新細明體" charset="-120"/>
              </a:rPr>
              <a:pPr/>
              <a:t>39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57200" y="685800"/>
          <a:ext cx="8280400" cy="5859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400"/>
              </a:tblGrid>
              <a:tr h="3207629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21" marB="45721">
                    <a:solidFill>
                      <a:srgbClr val="0070C0"/>
                    </a:solidFill>
                  </a:tcPr>
                </a:tc>
              </a:tr>
              <a:tr h="2651834">
                <a:tc>
                  <a:txBody>
                    <a:bodyPr/>
                    <a:lstStyle/>
                    <a:p>
                      <a:r>
                        <a:rPr kumimoji="0" lang="zh-TW" altLang="zh-TW" sz="28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樣卷說明：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Q1.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學生無法明確寫出聲請停止親權應向「法院」提</a:t>
                      </a:r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</a:t>
                      </a:r>
                      <a:endParaRPr lang="en-US" altLang="zh-TW" sz="2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出，但知道聲請停止親權應向司法機關提出。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Q2.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未能舉出適當的例子說明涉及濫用親權的情形。</a:t>
                      </a:r>
                    </a:p>
                    <a:p>
                      <a:r>
                        <a:rPr lang="en-US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Q3.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無法應用適當的家庭相關法律知識處理生活中遇</a:t>
                      </a:r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</a:t>
                      </a:r>
                      <a:endParaRPr lang="en-US" altLang="zh-TW" sz="2800" b="1" kern="1200" dirty="0" smtClean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r>
                        <a:rPr lang="zh-TW" altLang="en-US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  </a:t>
                      </a:r>
                      <a:r>
                        <a:rPr lang="zh-TW" altLang="zh-TW" sz="2800" b="1" kern="1200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到的問題。</a:t>
                      </a:r>
                      <a:endParaRPr lang="zh-TW" altLang="en-US" sz="2800" b="1" kern="1200" dirty="0">
                        <a:solidFill>
                          <a:schemeClr val="bg1"/>
                        </a:solidFill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4" marR="91434" marT="45721" marB="45721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46094" name="圖片 6" descr="D0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00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95400" y="1066800"/>
            <a:ext cx="1676400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90600" y="1981200"/>
            <a:ext cx="6553200" cy="8382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90600" y="3124200"/>
            <a:ext cx="4419600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D84B49-68AF-4B61-A5FB-902C3C1EF456}" type="slidenum">
              <a:rPr lang="zh-TW" altLang="en-US" smtClean="0">
                <a:ea typeface="新細明體" charset="-120"/>
              </a:rPr>
              <a:pPr/>
              <a:t>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釐清問題 </a:t>
            </a:r>
            <a:endParaRPr lang="en-US" altLang="zh-TW" sz="4000" dirty="0" smtClean="0">
              <a:ea typeface="新細明體" pitchFamily="18" charset="-120"/>
            </a:endParaRPr>
          </a:p>
        </p:txBody>
      </p:sp>
      <p:sp>
        <p:nvSpPr>
          <p:cNvPr id="10244" name="AutoShape 7"/>
          <p:cNvSpPr>
            <a:spLocks noChangeArrowheads="1"/>
          </p:cNvSpPr>
          <p:nvPr/>
        </p:nvSpPr>
        <p:spPr bwMode="gray">
          <a:xfrm>
            <a:off x="684213" y="1125538"/>
            <a:ext cx="7848600" cy="1673225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245" name="AutoShape 8"/>
          <p:cNvSpPr>
            <a:spLocks noChangeArrowheads="1"/>
          </p:cNvSpPr>
          <p:nvPr/>
        </p:nvSpPr>
        <p:spPr bwMode="gray">
          <a:xfrm>
            <a:off x="719138" y="1358900"/>
            <a:ext cx="7704137" cy="1079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719138" y="1628775"/>
            <a:ext cx="7705725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buFont typeface="Arial" charset="0"/>
              <a:buNone/>
            </a:pPr>
            <a:r>
              <a:rPr lang="zh-TW" altLang="en-US" sz="4000">
                <a:latin typeface="微軟正黑體" pitchFamily="34" charset="-120"/>
                <a:ea typeface="微軟正黑體" pitchFamily="34" charset="-120"/>
              </a:rPr>
              <a:t>如何評量國中學生學習成就？</a:t>
            </a:r>
            <a:endParaRPr kumimoji="0" lang="en-US" altLang="zh-TW" sz="4000" b="0"/>
          </a:p>
        </p:txBody>
      </p:sp>
      <p:sp>
        <p:nvSpPr>
          <p:cNvPr id="10247" name="AutoShape 3"/>
          <p:cNvSpPr>
            <a:spLocks noChangeArrowheads="1"/>
          </p:cNvSpPr>
          <p:nvPr/>
        </p:nvSpPr>
        <p:spPr bwMode="gray">
          <a:xfrm>
            <a:off x="684213" y="2528888"/>
            <a:ext cx="7848600" cy="3779837"/>
          </a:xfrm>
          <a:prstGeom prst="roundRect">
            <a:avLst>
              <a:gd name="adj" fmla="val 12699"/>
            </a:avLst>
          </a:prstGeom>
          <a:solidFill>
            <a:srgbClr val="80808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0248" name="AutoShape 4"/>
          <p:cNvSpPr>
            <a:spLocks noChangeArrowheads="1"/>
          </p:cNvSpPr>
          <p:nvPr/>
        </p:nvSpPr>
        <p:spPr bwMode="gray">
          <a:xfrm>
            <a:off x="757238" y="2889250"/>
            <a:ext cx="7704137" cy="3240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457200" y="1268413"/>
            <a:ext cx="8229600" cy="4857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altLang="zh-TW" sz="4000" kern="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altLang="zh-TW" sz="4000" kern="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808038" indent="-808038"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kumimoji="0" lang="zh-TW" altLang="en-US" sz="4000" kern="0" dirty="0">
                <a:latin typeface="微軟正黑體" pitchFamily="34" charset="-120"/>
                <a:ea typeface="微軟正黑體" pitchFamily="34" charset="-120"/>
              </a:rPr>
              <a:t>    </a:t>
            </a:r>
          </a:p>
          <a:p>
            <a:pPr marL="342900" indent="-342900" eaLnBrk="1" fontAlgn="auto" hangingPunct="1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zh-TW" altLang="en-US" sz="4000" kern="0" dirty="0"/>
          </a:p>
        </p:txBody>
      </p:sp>
      <p:graphicFrame>
        <p:nvGraphicFramePr>
          <p:cNvPr id="19" name="資料庫圖表 18"/>
          <p:cNvGraphicFramePr/>
          <p:nvPr/>
        </p:nvGraphicFramePr>
        <p:xfrm>
          <a:off x="521460" y="2807492"/>
          <a:ext cx="8011068" cy="405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資料庫圖表 19"/>
          <p:cNvGraphicFramePr/>
          <p:nvPr/>
        </p:nvGraphicFramePr>
        <p:xfrm>
          <a:off x="701484" y="1628760"/>
          <a:ext cx="8011068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圓角矩形 20"/>
          <p:cNvSpPr/>
          <p:nvPr/>
        </p:nvSpPr>
        <p:spPr>
          <a:xfrm>
            <a:off x="3059113" y="4652963"/>
            <a:ext cx="3529012" cy="1944687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Graphic spid="19" grpId="0">
        <p:bldAsOne/>
      </p:bldGraphic>
      <p:bldGraphic spid="20" grpId="0">
        <p:bldAsOne/>
      </p:bldGraphic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</a:t>
            </a:r>
            <a:r>
              <a:rPr lang="zh-TW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等級表現示例</a:t>
            </a:r>
            <a:br>
              <a:rPr lang="zh-TW" altLang="zh-TW" sz="400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sz="4000" smtClean="0">
              <a:solidFill>
                <a:srgbClr val="0070C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eaLnBrk="1" hangingPunct="1"/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7108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47109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CE55F-A3AF-43E7-B403-0E902D07FB4C}" type="slidenum">
              <a:rPr lang="en-US" altLang="zh-TW" smtClean="0">
                <a:ea typeface="新細明體" charset="-120"/>
              </a:rPr>
              <a:pPr/>
              <a:t>40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57200" y="838200"/>
          <a:ext cx="8280400" cy="5623214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2971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651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樣卷說明：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Q1.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無法寫出《民法》中關於停止親權的規定。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Q2.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未能舉出適當的例子說明涉及濫用親權的情形。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Q3.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無法應用適當的家庭相關法律知識處理生活中遇到的問題。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pic>
        <p:nvPicPr>
          <p:cNvPr id="47118" name="圖片 6" descr="E0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00113" y="1341438"/>
            <a:ext cx="2663825" cy="7191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92175" y="2060575"/>
            <a:ext cx="2663825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65188" y="2852738"/>
            <a:ext cx="3167062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日期版面配置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4813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2676B86-DDD5-4C5E-8878-211C0FD8CA35}" type="slidenum">
              <a:rPr lang="en-US" altLang="zh-TW" smtClean="0">
                <a:ea typeface="新細明體" charset="-120"/>
              </a:rPr>
              <a:pPr/>
              <a:t>41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6868" name="標題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社會</a:t>
            </a:r>
            <a:r>
              <a:rPr lang="zh-TW" altLang="zh-TW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生活</a:t>
            </a:r>
            <a:r>
              <a:rPr lang="zh-TW" altLang="en-US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</a:p>
        </p:txBody>
      </p:sp>
      <p:sp>
        <p:nvSpPr>
          <p:cNvPr id="48133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05EA109-715F-45C2-A57D-F9E413410014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41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3" cstate="print"/>
          <a:srcRect l="15428" t="27710" r="17072" b="13594"/>
          <a:stretch>
            <a:fillRect/>
          </a:stretch>
        </p:blipFill>
        <p:spPr bwMode="auto">
          <a:xfrm>
            <a:off x="395288" y="908050"/>
            <a:ext cx="8353425" cy="5689600"/>
          </a:xfrm>
          <a:prstGeom prst="rect">
            <a:avLst/>
          </a:prstGeom>
          <a:solidFill>
            <a:srgbClr val="92D050"/>
          </a:solidFill>
          <a:ln w="76200">
            <a:solidFill>
              <a:srgbClr val="FF616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1E0B6F-9EA6-4F04-9DEE-011018709806}" type="slidenum">
              <a:rPr lang="zh-TW" altLang="en-US" smtClean="0">
                <a:ea typeface="新細明體" charset="-120"/>
              </a:rPr>
              <a:pPr/>
              <a:t>42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主題：社會生活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156" name="AutoShape 7"/>
          <p:cNvSpPr>
            <a:spLocks noChangeArrowheads="1"/>
          </p:cNvSpPr>
          <p:nvPr/>
        </p:nvSpPr>
        <p:spPr bwMode="gray">
          <a:xfrm>
            <a:off x="611188" y="1628775"/>
            <a:ext cx="7848600" cy="424815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9157" name="AutoShape 8"/>
          <p:cNvSpPr>
            <a:spLocks noChangeArrowheads="1"/>
          </p:cNvSpPr>
          <p:nvPr/>
        </p:nvSpPr>
        <p:spPr bwMode="gray">
          <a:xfrm>
            <a:off x="684213" y="2708275"/>
            <a:ext cx="7704137" cy="244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611188" y="3068638"/>
            <a:ext cx="7488237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能認識了解社會變遷及社會福利的意涵</a:t>
            </a:r>
            <a:r>
              <a:rPr kumimoji="0" lang="en-US" altLang="zh-TW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，並能將社會變遷及社會福利的知識應用在生活中。</a:t>
            </a: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755650" y="1916113"/>
            <a:ext cx="7488238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  <a:endParaRPr kumimoji="0" lang="en-US" altLang="zh-TW" sz="48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P spid="4208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007538-4DCB-4112-8EFF-7C8D066A4C0C}" type="slidenum">
              <a:rPr lang="zh-TW" altLang="en-US" smtClean="0">
                <a:ea typeface="新細明體" charset="-120"/>
              </a:rPr>
              <a:pPr/>
              <a:t>43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0179" name="Text Box 18"/>
          <p:cNvSpPr txBox="1">
            <a:spLocks noChangeArrowheads="1"/>
          </p:cNvSpPr>
          <p:nvPr/>
        </p:nvSpPr>
        <p:spPr bwMode="white">
          <a:xfrm>
            <a:off x="755650" y="836613"/>
            <a:ext cx="7127875" cy="592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</a:p>
        </p:txBody>
      </p:sp>
      <p:sp>
        <p:nvSpPr>
          <p:cNvPr id="50180" name="AutoShape 10"/>
          <p:cNvSpPr>
            <a:spLocks noChangeArrowheads="1"/>
          </p:cNvSpPr>
          <p:nvPr/>
        </p:nvSpPr>
        <p:spPr bwMode="gray">
          <a:xfrm>
            <a:off x="323850" y="476250"/>
            <a:ext cx="8351838" cy="583247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32781" name="AutoShape 11"/>
          <p:cNvSpPr>
            <a:spLocks noChangeArrowheads="1"/>
          </p:cNvSpPr>
          <p:nvPr/>
        </p:nvSpPr>
        <p:spPr bwMode="gray">
          <a:xfrm>
            <a:off x="611188" y="1196975"/>
            <a:ext cx="7773987" cy="1584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A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能知道社會變遷的三層次器物、制度、理念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能針對社會變遷三層次，分別舉出適當的例子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能從二種以上不同社會變遷的層次，提出對少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子化或高齡化現象的處理方法。</a:t>
            </a: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611188" y="620713"/>
            <a:ext cx="74882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評分規準：</a:t>
            </a:r>
            <a:endParaRPr kumimoji="0" lang="en-US" altLang="zh-TW" sz="4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gray">
          <a:xfrm>
            <a:off x="684213" y="2924175"/>
            <a:ext cx="7773987" cy="936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B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能知道社會變遷的三層次器物、制度、理念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　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能針對社會變遷三層次，分別舉出適當的例子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gray">
          <a:xfrm>
            <a:off x="684213" y="3933825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C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等級：能知道社會變遷的三層次器物、制度、理念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價值觀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) 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gray">
          <a:xfrm>
            <a:off x="684213" y="4652963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等級：能知道社會變遷的三層次部分內容。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>
            <a:off x="684213" y="5373688"/>
            <a:ext cx="777398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E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等級：無法知道社會變遷的三層次內容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未達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nimBg="1"/>
      <p:bldP spid="420877" grpId="0"/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1203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A60621-A4A8-4C84-9E71-DC4B70863325}" type="slidenum">
              <a:rPr lang="en-US" altLang="zh-TW" smtClean="0">
                <a:ea typeface="新細明體" charset="-120"/>
              </a:rPr>
              <a:pPr/>
              <a:t>44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4864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135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351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51212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3" name="Picture 4"/>
          <p:cNvPicPr>
            <a:picLocks noChangeAspect="1" noChangeArrowheads="1"/>
          </p:cNvPicPr>
          <p:nvPr/>
        </p:nvPicPr>
        <p:blipFill>
          <a:blip r:embed="rId2" cstate="print"/>
          <a:srcRect l="14999" t="17795" r="14500" b="13594"/>
          <a:stretch>
            <a:fillRect/>
          </a:stretch>
        </p:blipFill>
        <p:spPr bwMode="auto">
          <a:xfrm>
            <a:off x="533400" y="914400"/>
            <a:ext cx="815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5"/>
          <p:cNvPicPr>
            <a:picLocks noChangeAspect="1" noChangeArrowheads="1"/>
          </p:cNvPicPr>
          <p:nvPr/>
        </p:nvPicPr>
        <p:blipFill>
          <a:blip r:embed="rId3" cstate="print"/>
          <a:srcRect l="27750" t="16803" r="14500" b="21587"/>
          <a:stretch>
            <a:fillRect/>
          </a:stretch>
        </p:blipFill>
        <p:spPr bwMode="auto">
          <a:xfrm>
            <a:off x="533400" y="4267200"/>
            <a:ext cx="8077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4213" y="981075"/>
            <a:ext cx="5183187" cy="5032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9750" y="1484313"/>
            <a:ext cx="8135938" cy="13684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9750" y="2997200"/>
            <a:ext cx="7848600" cy="122396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2227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52228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D5A7AD-D1CC-409E-9D1A-C2E06C0751C7}" type="slidenum">
              <a:rPr lang="en-US" altLang="zh-TW" smtClean="0">
                <a:ea typeface="新細明體" charset="-120"/>
              </a:rPr>
              <a:pPr/>
              <a:t>45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7912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52237" name="矩形 9"/>
          <p:cNvSpPr>
            <a:spLocks noChangeArrowheads="1"/>
          </p:cNvSpPr>
          <p:nvPr/>
        </p:nvSpPr>
        <p:spPr bwMode="auto">
          <a:xfrm>
            <a:off x="1331913" y="1989138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8" name="Picture 2"/>
          <p:cNvPicPr>
            <a:picLocks noChangeAspect="1" noChangeArrowheads="1"/>
          </p:cNvPicPr>
          <p:nvPr/>
        </p:nvPicPr>
        <p:blipFill>
          <a:blip r:embed="rId2" cstate="print"/>
          <a:srcRect l="8250" t="33197" r="19749" b="16394"/>
          <a:stretch>
            <a:fillRect/>
          </a:stretch>
        </p:blipFill>
        <p:spPr bwMode="auto">
          <a:xfrm>
            <a:off x="609600" y="838200"/>
            <a:ext cx="800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3"/>
          <p:cNvPicPr>
            <a:picLocks noChangeAspect="1" noChangeArrowheads="1"/>
          </p:cNvPicPr>
          <p:nvPr/>
        </p:nvPicPr>
        <p:blipFill>
          <a:blip r:embed="rId3" cstate="print"/>
          <a:srcRect l="27499" t="26196" r="15092" b="17795"/>
          <a:stretch>
            <a:fillRect/>
          </a:stretch>
        </p:blipFill>
        <p:spPr bwMode="auto">
          <a:xfrm>
            <a:off x="533400" y="3657600"/>
            <a:ext cx="807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76375" y="765175"/>
            <a:ext cx="5903913" cy="4318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58888" y="1268413"/>
            <a:ext cx="6265862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16013" y="1916113"/>
            <a:ext cx="7200900" cy="15843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3" name="矩形 11"/>
          <p:cNvSpPr>
            <a:spLocks noChangeArrowheads="1"/>
          </p:cNvSpPr>
          <p:nvPr/>
        </p:nvSpPr>
        <p:spPr bwMode="auto">
          <a:xfrm>
            <a:off x="395288" y="188913"/>
            <a:ext cx="2921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lang="zh-TW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3251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53252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1C6211-B78D-4BC4-B249-A8E89786030B}" type="slidenum">
              <a:rPr lang="en-US" altLang="zh-TW" smtClean="0">
                <a:ea typeface="新細明體" charset="-120"/>
              </a:rPr>
              <a:pPr/>
              <a:t>46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7912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53261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62" name="Picture 2"/>
          <p:cNvPicPr>
            <a:picLocks noChangeAspect="1" noChangeArrowheads="1"/>
          </p:cNvPicPr>
          <p:nvPr/>
        </p:nvPicPr>
        <p:blipFill>
          <a:blip r:embed="rId2" cstate="print"/>
          <a:srcRect l="14250" t="30397" r="14500" b="37398"/>
          <a:stretch>
            <a:fillRect/>
          </a:stretch>
        </p:blipFill>
        <p:spPr bwMode="auto">
          <a:xfrm>
            <a:off x="609600" y="914400"/>
            <a:ext cx="800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3"/>
          <p:cNvPicPr>
            <a:picLocks noChangeAspect="1" noChangeArrowheads="1"/>
          </p:cNvPicPr>
          <p:nvPr/>
        </p:nvPicPr>
        <p:blipFill>
          <a:blip r:embed="rId3" cstate="print"/>
          <a:srcRect l="27499" t="30397" r="15500" b="37398"/>
          <a:stretch>
            <a:fillRect/>
          </a:stretch>
        </p:blipFill>
        <p:spPr bwMode="auto">
          <a:xfrm>
            <a:off x="609600" y="41148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295400" y="990600"/>
            <a:ext cx="3276600" cy="7620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47800" y="1752600"/>
            <a:ext cx="5486400" cy="7270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50938" y="2528888"/>
            <a:ext cx="7291387" cy="12604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4275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8133CF-66F3-4B6F-82AC-B5F6D4B72058}" type="slidenum">
              <a:rPr lang="en-US" altLang="zh-TW" smtClean="0">
                <a:ea typeface="新細明體" charset="-120"/>
              </a:rPr>
              <a:pPr/>
              <a:t>47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1816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296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220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54284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85" name="Picture 2"/>
          <p:cNvPicPr>
            <a:picLocks noChangeAspect="1" noChangeArrowheads="1"/>
          </p:cNvPicPr>
          <p:nvPr/>
        </p:nvPicPr>
        <p:blipFill>
          <a:blip r:embed="rId2" cstate="print"/>
          <a:srcRect l="13499" t="23396" r="15250" b="26196"/>
          <a:stretch>
            <a:fillRect/>
          </a:stretch>
        </p:blipFill>
        <p:spPr bwMode="auto">
          <a:xfrm>
            <a:off x="685800" y="838200"/>
            <a:ext cx="7848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3"/>
          <p:cNvPicPr>
            <a:picLocks noChangeAspect="1" noChangeArrowheads="1"/>
          </p:cNvPicPr>
          <p:nvPr/>
        </p:nvPicPr>
        <p:blipFill>
          <a:blip r:embed="rId3" cstate="print"/>
          <a:srcRect l="28250" t="24796" r="14751" b="16394"/>
          <a:stretch>
            <a:fillRect/>
          </a:stretch>
        </p:blipFill>
        <p:spPr bwMode="auto">
          <a:xfrm>
            <a:off x="609600" y="3657600"/>
            <a:ext cx="792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14400" y="762000"/>
            <a:ext cx="3048000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38200" y="1371600"/>
            <a:ext cx="7620000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38200" y="2514600"/>
            <a:ext cx="76962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5299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55300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37BD1B-C671-4686-B45C-EA3DE3579BFA}" type="slidenum">
              <a:rPr lang="en-US" altLang="zh-TW" smtClean="0">
                <a:ea typeface="新細明體" charset="-120"/>
              </a:rPr>
              <a:pPr/>
              <a:t>48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8674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5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514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55309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10" name="Picture 2"/>
          <p:cNvPicPr>
            <a:picLocks noChangeAspect="1" noChangeArrowheads="1"/>
          </p:cNvPicPr>
          <p:nvPr/>
        </p:nvPicPr>
        <p:blipFill>
          <a:blip r:embed="rId2" cstate="print"/>
          <a:srcRect l="13499" t="23396" r="15250" b="34596"/>
          <a:stretch>
            <a:fillRect/>
          </a:stretch>
        </p:blipFill>
        <p:spPr bwMode="auto">
          <a:xfrm>
            <a:off x="685800" y="914400"/>
            <a:ext cx="792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Picture 3"/>
          <p:cNvPicPr>
            <a:picLocks noChangeAspect="1" noChangeArrowheads="1"/>
          </p:cNvPicPr>
          <p:nvPr/>
        </p:nvPicPr>
        <p:blipFill>
          <a:blip r:embed="rId3" cstate="print"/>
          <a:srcRect l="27499" t="24796" r="15500" b="40198"/>
          <a:stretch>
            <a:fillRect/>
          </a:stretch>
        </p:blipFill>
        <p:spPr bwMode="auto">
          <a:xfrm>
            <a:off x="762000" y="4267200"/>
            <a:ext cx="7772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7088" y="1557338"/>
            <a:ext cx="7777162" cy="1439862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088" y="3068638"/>
            <a:ext cx="7777162" cy="86518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066800" y="914400"/>
            <a:ext cx="3048000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zh-TW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家庭與校園生活</a:t>
            </a:r>
            <a:r>
              <a:rPr lang="zh-TW" altLang="en-US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  <a:endParaRPr lang="zh-TW" altLang="en-US" smtClean="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188" y="1125538"/>
            <a:ext cx="8229600" cy="5327650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6565"/>
            </a:solidFill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請依題意回答下列問題：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  <a:defRPr/>
            </a:pP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根據我國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民法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規定，血親可分為那幾種？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  <a:defRPr/>
            </a:pP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請針對不同旳血親關係，各舉一個例子說明？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  <a:defRPr/>
            </a:pP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偶像劇中，大華的母親於離婚後與小禎的父親結婚，使得相戀中的大華與小禎一夕之間變成別人眼中的兄妹。請問大華、小禎、大華的母親、小禎的父親四人間可能產生那些親屬關係？請說明你的理由。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6D9B66-DD8D-4AC5-B13C-F270C38899A7}" type="slidenum">
              <a:rPr lang="zh-TW" altLang="en-US" smtClean="0">
                <a:ea typeface="新細明體" charset="-120"/>
              </a:rPr>
              <a:pPr/>
              <a:t>49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C25ED1-6F8D-4158-B4EC-B8194AB59C64}" type="slidenum">
              <a:rPr lang="zh-TW" altLang="en-US" smtClean="0">
                <a:ea typeface="新細明體" charset="-120"/>
              </a:rPr>
              <a:pPr/>
              <a:t>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3375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800" smtClean="0">
                <a:latin typeface="微軟正黑體" pitchFamily="34" charset="-120"/>
                <a:ea typeface="微軟正黑體" pitchFamily="34" charset="-120"/>
              </a:rPr>
              <a:t>評量標準：依據</a:t>
            </a:r>
            <a:endParaRPr lang="en-US" altLang="zh-TW" sz="4800" smtClean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3355975"/>
            <a:ext cx="7127875" cy="1871663"/>
            <a:chOff x="1267" y="2532"/>
            <a:chExt cx="3185" cy="582"/>
          </a:xfrm>
        </p:grpSpPr>
        <p:sp>
          <p:nvSpPr>
            <p:cNvPr id="236548" name="AutoShape 4"/>
            <p:cNvSpPr>
              <a:spLocks noChangeArrowheads="1"/>
            </p:cNvSpPr>
            <p:nvPr/>
          </p:nvSpPr>
          <p:spPr bwMode="gray">
            <a:xfrm>
              <a:off x="1267" y="2532"/>
              <a:ext cx="3185" cy="5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297" name="Line 5"/>
            <p:cNvSpPr>
              <a:spLocks noChangeShapeType="1"/>
            </p:cNvSpPr>
            <p:nvPr/>
          </p:nvSpPr>
          <p:spPr bwMode="gray">
            <a:xfrm>
              <a:off x="1412" y="3111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14902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98" name="Line 6"/>
            <p:cNvSpPr>
              <a:spLocks noChangeShapeType="1"/>
            </p:cNvSpPr>
            <p:nvPr/>
          </p:nvSpPr>
          <p:spPr bwMode="gray">
            <a:xfrm>
              <a:off x="1418" y="253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25098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47813" y="1412875"/>
            <a:ext cx="7056437" cy="1800225"/>
            <a:chOff x="1255" y="1050"/>
            <a:chExt cx="3167" cy="582"/>
          </a:xfrm>
        </p:grpSpPr>
        <p:sp>
          <p:nvSpPr>
            <p:cNvPr id="236560" name="AutoShape 16"/>
            <p:cNvSpPr>
              <a:spLocks noChangeArrowheads="1"/>
            </p:cNvSpPr>
            <p:nvPr/>
          </p:nvSpPr>
          <p:spPr bwMode="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kumimoji="0" lang="zh-TW" altLang="en-US" sz="1800" b="0"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294" name="Line 17"/>
            <p:cNvSpPr>
              <a:spLocks noChangeShapeType="1"/>
            </p:cNvSpPr>
            <p:nvPr/>
          </p:nvSpPr>
          <p:spPr bwMode="gray">
            <a:xfrm>
              <a:off x="1392" y="163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14902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95" name="Line 18"/>
            <p:cNvSpPr>
              <a:spLocks noChangeShapeType="1"/>
            </p:cNvSpPr>
            <p:nvPr/>
          </p:nvSpPr>
          <p:spPr bwMode="gray">
            <a:xfrm>
              <a:off x="1392" y="105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25098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40339" name="Text Box 4"/>
          <p:cNvSpPr txBox="1">
            <a:spLocks noChangeArrowheads="1"/>
          </p:cNvSpPr>
          <p:nvPr/>
        </p:nvSpPr>
        <p:spPr bwMode="gray">
          <a:xfrm>
            <a:off x="1979613" y="1628775"/>
            <a:ext cx="6840537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0"/>
              </a:spcBef>
            </a:pPr>
            <a:r>
              <a:rPr lang="zh-TW" altLang="en-US" sz="40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國民中小學九年一貫課程綱要社會學習領域分段能力指標</a:t>
            </a:r>
          </a:p>
        </p:txBody>
      </p:sp>
      <p:sp>
        <p:nvSpPr>
          <p:cNvPr id="440341" name="Text Box 18"/>
          <p:cNvSpPr txBox="1">
            <a:spLocks noChangeArrowheads="1"/>
          </p:cNvSpPr>
          <p:nvPr/>
        </p:nvSpPr>
        <p:spPr bwMode="gray">
          <a:xfrm>
            <a:off x="2124075" y="3429000"/>
            <a:ext cx="6337300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TW" altLang="en-US" sz="40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國民中小學九年一貫課程綱要社會學習領域七至九年級基本內容</a:t>
            </a:r>
            <a:endParaRPr lang="zh-TW" altLang="en-US" sz="4000">
              <a:solidFill>
                <a:srgbClr val="FFFFFF"/>
              </a:solidFill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468313" y="1628775"/>
            <a:ext cx="1582737" cy="1584325"/>
            <a:chOff x="2161" y="696"/>
            <a:chExt cx="1360" cy="1356"/>
          </a:xfrm>
        </p:grpSpPr>
        <p:grpSp>
          <p:nvGrpSpPr>
            <p:cNvPr id="11286" name="Group 44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11288" name="Oval 45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89" name="Oval 46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434343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90" name="Oval 47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91" name="Oval 48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92" name="Oval 49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40370" name="Oval 50"/>
            <p:cNvSpPr>
              <a:spLocks noChangeArrowheads="1"/>
            </p:cNvSpPr>
            <p:nvPr/>
          </p:nvSpPr>
          <p:spPr bwMode="gray">
            <a:xfrm>
              <a:off x="2322" y="845"/>
              <a:ext cx="1054" cy="105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9225" name="Text Box 23"/>
          <p:cNvSpPr txBox="1">
            <a:spLocks noChangeArrowheads="1"/>
          </p:cNvSpPr>
          <p:nvPr/>
        </p:nvSpPr>
        <p:spPr bwMode="gray">
          <a:xfrm>
            <a:off x="684213" y="1844675"/>
            <a:ext cx="1082675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能力指標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539750" y="3498850"/>
            <a:ext cx="1655763" cy="1727200"/>
            <a:chOff x="2161" y="696"/>
            <a:chExt cx="1360" cy="1356"/>
          </a:xfrm>
        </p:grpSpPr>
        <p:grpSp>
          <p:nvGrpSpPr>
            <p:cNvPr id="11279" name="Group 56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11281" name="Oval 57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82" name="Oval 58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434343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83" name="Oval 59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84" name="Oval 60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285" name="Oval 61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40382" name="Oval 62"/>
            <p:cNvSpPr>
              <a:spLocks noChangeArrowheads="1"/>
            </p:cNvSpPr>
            <p:nvPr/>
          </p:nvSpPr>
          <p:spPr bwMode="gray">
            <a:xfrm>
              <a:off x="2321" y="846"/>
              <a:ext cx="1055" cy="105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9227" name="Text Box 23"/>
          <p:cNvSpPr txBox="1">
            <a:spLocks noChangeArrowheads="1"/>
          </p:cNvSpPr>
          <p:nvPr/>
        </p:nvSpPr>
        <p:spPr bwMode="gray">
          <a:xfrm>
            <a:off x="827088" y="3787775"/>
            <a:ext cx="1082675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基本內容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276" name="Picture 57" descr="original_penci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5732463"/>
            <a:ext cx="10810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57" descr="original_penci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5732463"/>
            <a:ext cx="10810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57" descr="original_penci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5732463"/>
            <a:ext cx="10810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9" grpId="0"/>
      <p:bldP spid="440341" grpId="0"/>
      <p:bldP spid="9225" grpId="0"/>
      <p:bldP spid="92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日期版面配置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5734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DCDA33-7E6D-444B-9B53-843603F237B1}" type="slidenum">
              <a:rPr lang="en-US" altLang="zh-TW" smtClean="0">
                <a:ea typeface="新細明體" charset="-120"/>
              </a:rPr>
              <a:pPr/>
              <a:t>50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 cstate="print"/>
          <a:srcRect l="16499" t="16394" r="16750" b="9393"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20A8E9-2879-46B6-9AE6-EC30DE30133D}" type="slidenum">
              <a:rPr lang="en-US" altLang="zh-TW" smtClean="0">
                <a:ea typeface="新細明體" charset="-120"/>
              </a:rPr>
              <a:pPr/>
              <a:t>51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 l="16499" t="16394" r="17500" b="23396"/>
          <a:stretch>
            <a:fillRect/>
          </a:stretch>
        </p:blipFill>
        <p:spPr bwMode="auto">
          <a:xfrm>
            <a:off x="457200" y="457200"/>
            <a:ext cx="830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F8A5A2-1BEF-4C1A-909F-FE21CD53D151}" type="slidenum">
              <a:rPr lang="en-US" altLang="zh-TW" smtClean="0">
                <a:ea typeface="新細明體" charset="-120"/>
              </a:rPr>
              <a:pPr/>
              <a:t>52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/>
          <a:srcRect l="16499" t="17795" r="18250" b="20595"/>
          <a:stretch>
            <a:fillRect/>
          </a:stretch>
        </p:blipFill>
        <p:spPr bwMode="auto">
          <a:xfrm>
            <a:off x="533400" y="6096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D21A9-7FB8-4962-ADE1-0735C1083B24}" type="slidenum">
              <a:rPr lang="en-US" altLang="zh-TW" smtClean="0">
                <a:ea typeface="新細明體" charset="-120"/>
              </a:rPr>
              <a:pPr/>
              <a:t>53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 l="15750" t="16803" r="19000" b="27188"/>
          <a:stretch>
            <a:fillRect/>
          </a:stretch>
        </p:blipFill>
        <p:spPr bwMode="auto">
          <a:xfrm>
            <a:off x="304800" y="685800"/>
            <a:ext cx="8534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67A2CC-7121-42BB-84B2-3DD85CA935AB}" type="slidenum">
              <a:rPr lang="en-US" altLang="zh-TW" smtClean="0">
                <a:ea typeface="新細明體" charset="-120"/>
              </a:rPr>
              <a:pPr/>
              <a:t>54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 l="15750" t="17795" r="16750" b="12193"/>
          <a:stretch>
            <a:fillRect/>
          </a:stretch>
        </p:blipFill>
        <p:spPr bwMode="auto">
          <a:xfrm>
            <a:off x="457200" y="457200"/>
            <a:ext cx="845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86DEB4-F12B-49D3-B31E-37E815DD3C54}" type="slidenum">
              <a:rPr lang="en-US" altLang="zh-TW" smtClean="0">
                <a:ea typeface="新細明體" charset="-120"/>
              </a:rPr>
              <a:pPr/>
              <a:t>55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6868" name="標題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法律</a:t>
            </a:r>
            <a:r>
              <a:rPr lang="zh-TW" altLang="zh-TW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生活</a:t>
            </a: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1B1C9E8-BD87-435F-8487-87CD78AC476B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55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69875" y="1160463"/>
            <a:ext cx="5688013" cy="478155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zh-TW" altLang="zh-TW" sz="3200" b="0" kern="0" dirty="0">
                <a:latin typeface="微軟正黑體" pitchFamily="34" charset="-120"/>
                <a:ea typeface="微軟正黑體" pitchFamily="34" charset="-120"/>
              </a:rPr>
              <a:t>請依題意回答下列問題： </a:t>
            </a:r>
            <a:endParaRPr kumimoji="0" lang="en-US" altLang="zh-TW" sz="3200" b="0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請自右列選項中，依照訴訟的法定先後順序，排出我國民事訴訟、刑事訴訟的法院層級。</a:t>
            </a: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寫出代號即可</a:t>
            </a: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)  </a:t>
            </a:r>
          </a:p>
          <a:p>
            <a:pPr marL="342900" indent="-342900">
              <a:lnSpc>
                <a:spcPct val="100000"/>
              </a:lnSpc>
              <a:defRPr/>
            </a:pPr>
            <a:endParaRPr kumimoji="0" lang="en-US" altLang="zh-TW" sz="3200" b="0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為法庭上的座位示意圖，請判斷該法庭正在審理哪一種類型的訴訟，並舉出一個符合這種訴訟的例子。 </a:t>
            </a:r>
            <a:r>
              <a:rPr kumimoji="0" lang="en-US" altLang="zh-TW" sz="3200" b="0" kern="0" dirty="0">
                <a:latin typeface="微軟正黑體" pitchFamily="34" charset="-120"/>
                <a:ea typeface="微軟正黑體" pitchFamily="34" charset="-120"/>
              </a:rPr>
              <a:t>  </a:t>
            </a:r>
            <a:endParaRPr kumimoji="0" lang="zh-TW" altLang="zh-TW" sz="3200" b="0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endParaRPr kumimoji="0" lang="zh-TW" altLang="zh-TW" sz="3200" b="0" kern="0" dirty="0">
              <a:latin typeface="+mn-lt"/>
              <a:ea typeface="+mn-ea"/>
            </a:endParaRPr>
          </a:p>
        </p:txBody>
      </p:sp>
      <p:sp>
        <p:nvSpPr>
          <p:cNvPr id="62470" name="文字方塊 7"/>
          <p:cNvSpPr txBox="1">
            <a:spLocks noChangeArrowheads="1"/>
          </p:cNvSpPr>
          <p:nvPr/>
        </p:nvSpPr>
        <p:spPr bwMode="auto">
          <a:xfrm>
            <a:off x="6372225" y="1358900"/>
            <a:ext cx="2376488" cy="20701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甲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最高法院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乙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地方法院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丙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高等法院</a:t>
            </a: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2471" name="圖片 8" descr="圖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6450" y="3681413"/>
            <a:ext cx="30638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法律</a:t>
            </a:r>
            <a:r>
              <a:rPr lang="zh-TW" altLang="zh-TW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生活</a:t>
            </a:r>
            <a:r>
              <a:rPr lang="zh-TW" altLang="en-US" sz="400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  <a:endParaRPr lang="zh-TW" altLang="en-US" sz="4000" smtClean="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 3.</a:t>
            </a:r>
            <a:r>
              <a:rPr lang="zh-TW" altLang="zh-TW" u="sng" smtClean="0">
                <a:latin typeface="微軟正黑體" pitchFamily="34" charset="-120"/>
                <a:ea typeface="微軟正黑體" pitchFamily="34" charset="-120"/>
              </a:rPr>
              <a:t>又青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(25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歲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騎機車遭到開車闖紅燈的</a:t>
            </a:r>
            <a:r>
              <a:rPr lang="zh-TW" altLang="zh-TW" u="sng" smtClean="0">
                <a:latin typeface="微軟正黑體" pitchFamily="34" charset="-120"/>
                <a:ea typeface="微軟正黑體" pitchFamily="34" charset="-120"/>
              </a:rPr>
              <a:t>立威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(22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歲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擦撞，導致小腿骨折，機車也受損，她不知該如何向</a:t>
            </a:r>
            <a:r>
              <a:rPr lang="zh-TW" altLang="zh-TW" u="sng" smtClean="0">
                <a:latin typeface="微軟正黑體" pitchFamily="34" charset="-120"/>
                <a:ea typeface="微軟正黑體" pitchFamily="34" charset="-120"/>
              </a:rPr>
              <a:t>立威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討回公道。請分別針對小腿骨折及機車受損的法律責任，提供</a:t>
            </a:r>
            <a:r>
              <a:rPr lang="zh-TW" altLang="zh-TW" u="sng" smtClean="0">
                <a:latin typeface="微軟正黑體" pitchFamily="34" charset="-120"/>
                <a:ea typeface="微軟正黑體" pitchFamily="34" charset="-120"/>
              </a:rPr>
              <a:t>又青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至少兩項權利救濟的建議。</a:t>
            </a: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A2C92F-AF53-4AB8-B936-04B6C28AF7C5}" type="slidenum">
              <a:rPr lang="zh-TW" altLang="en-US" smtClean="0">
                <a:ea typeface="新細明體" charset="-120"/>
              </a:rPr>
              <a:pPr/>
              <a:t>56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A993CC-3612-431F-8822-E8FC6407357E}" type="slidenum">
              <a:rPr lang="zh-TW" altLang="en-US" smtClean="0">
                <a:ea typeface="新細明體" charset="-120"/>
              </a:rPr>
              <a:pPr/>
              <a:t>57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主題：法律生活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516" name="AutoShape 7"/>
          <p:cNvSpPr>
            <a:spLocks noChangeArrowheads="1"/>
          </p:cNvSpPr>
          <p:nvPr/>
        </p:nvSpPr>
        <p:spPr bwMode="gray">
          <a:xfrm>
            <a:off x="611188" y="1358900"/>
            <a:ext cx="7848600" cy="5310188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64517" name="AutoShape 8"/>
          <p:cNvSpPr>
            <a:spLocks noChangeArrowheads="1"/>
          </p:cNvSpPr>
          <p:nvPr/>
        </p:nvSpPr>
        <p:spPr bwMode="gray">
          <a:xfrm>
            <a:off x="684213" y="2619375"/>
            <a:ext cx="7704137" cy="3600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863600" y="2619375"/>
            <a:ext cx="7488238" cy="421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能認識、瞭解民法、刑法及行政法規，並能應用上述法律知識處理問題。</a:t>
            </a:r>
            <a:endParaRPr kumimoji="0" lang="en-US" altLang="zh-TW" sz="4000" dirty="0">
              <a:solidFill>
                <a:schemeClr val="accent3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kumimoji="0" lang="zh-TW" altLang="en-US" sz="40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能認識、瞭解權利衝突及救濟的意涵，並能應用上述法律知識處理問題。</a:t>
            </a:r>
            <a:endParaRPr kumimoji="0" lang="en-US" altLang="zh-TW" sz="4000" dirty="0">
              <a:solidFill>
                <a:schemeClr val="accent3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kumimoji="0" lang="zh-TW" altLang="en-US" sz="4000" dirty="0">
              <a:solidFill>
                <a:schemeClr val="accent3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755650" y="1916113"/>
            <a:ext cx="7488238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  <a:endParaRPr kumimoji="0" lang="en-US" altLang="zh-TW" sz="48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P spid="42087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159883-F375-4CCD-AF70-CFC7E07822AC}" type="slidenum">
              <a:rPr lang="zh-TW" altLang="en-US" smtClean="0">
                <a:ea typeface="新細明體" charset="-120"/>
              </a:rPr>
              <a:pPr/>
              <a:t>58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65539" name="Text Box 18"/>
          <p:cNvSpPr txBox="1">
            <a:spLocks noChangeArrowheads="1"/>
          </p:cNvSpPr>
          <p:nvPr/>
        </p:nvSpPr>
        <p:spPr bwMode="white">
          <a:xfrm>
            <a:off x="755650" y="836613"/>
            <a:ext cx="7127875" cy="592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</a:p>
        </p:txBody>
      </p:sp>
      <p:sp>
        <p:nvSpPr>
          <p:cNvPr id="65540" name="AutoShape 10"/>
          <p:cNvSpPr>
            <a:spLocks noChangeArrowheads="1"/>
          </p:cNvSpPr>
          <p:nvPr/>
        </p:nvSpPr>
        <p:spPr bwMode="gray">
          <a:xfrm>
            <a:off x="323850" y="0"/>
            <a:ext cx="8351838" cy="6669088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32781" name="AutoShape 11"/>
          <p:cNvSpPr>
            <a:spLocks noChangeArrowheads="1"/>
          </p:cNvSpPr>
          <p:nvPr/>
        </p:nvSpPr>
        <p:spPr bwMode="gray">
          <a:xfrm>
            <a:off x="611188" y="638175"/>
            <a:ext cx="7773987" cy="2143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A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能知道我國各級法院在民事訴訟、刑事訴訟的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法定先後順序。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能藉由法庭座位示意圖正確地判斷訴訟案件的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類型，並舉出適當的例子加以說明。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能應用權利衝突與救濟的法律知識，以多元的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管道來處理生活中遇到的問題</a:t>
            </a: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611188" y="26988"/>
            <a:ext cx="74882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評分規準：</a:t>
            </a:r>
            <a:endParaRPr kumimoji="0" lang="en-US" altLang="zh-TW" sz="4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gray">
          <a:xfrm>
            <a:off x="611188" y="2889250"/>
            <a:ext cx="7773987" cy="14049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B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能知道我國各級法院在民事訴訟、刑事訴訟的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法定先後順序。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能藉由法庭座位示意圖正確地判斷訴訟案件的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    類型，並舉出適當的例子加以說明。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gray">
          <a:xfrm>
            <a:off x="611188" y="4419600"/>
            <a:ext cx="7773987" cy="827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C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等級：能知道我國各級法院在民事訴訟、刑事訴訟的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法定先後順序。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>
            <a:off x="611188" y="5373688"/>
            <a:ext cx="7773987" cy="7556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E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等級：無法知道我國各級法院在民事訴訟、刑事訴訟的</a:t>
            </a:r>
            <a:endParaRPr kumimoji="0" lang="en-US" altLang="zh-TW" sz="2400" b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              法定先後順序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未達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級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nimBg="1"/>
      <p:bldP spid="420877" grpId="0"/>
      <p:bldP spid="17" grpId="0" animBg="1"/>
      <p:bldP spid="18" grpId="0" animBg="1"/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6563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66564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7F98C2-F681-4D8B-99D2-9CE571ED2849}" type="slidenum">
              <a:rPr lang="en-US" altLang="zh-TW" smtClean="0">
                <a:ea typeface="新細明體" charset="-120"/>
              </a:rPr>
              <a:pPr/>
              <a:t>59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695405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135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3513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樣卷說明：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25425" indent="-225425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Q1.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能寫出我國各級法院在民事訴訟、刑事訴訟的法定先後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順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25425" indent="-225425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序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Q2.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能藉由法庭座位示意圖</a:t>
                      </a:r>
                      <a:r>
                        <a:rPr lang="zh-TW" sz="2400" kern="0" spc="-2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正確地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判斷訴訟案件的類型，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並舉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出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「遭人毆打」的例子加以說明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8280" indent="-207010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Q3.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能應用權利衝突及救濟的法律知識，以「和解」或「訴訟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」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8280" indent="-207010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的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方式來處理生活中遇到的問題。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66573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4" name="圖片 11" descr="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819150"/>
            <a:ext cx="8012113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01675" y="908050"/>
            <a:ext cx="7110413" cy="5032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9750" y="1538288"/>
            <a:ext cx="8135938" cy="990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9750" y="2708275"/>
            <a:ext cx="8083550" cy="108108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8FDD5A-F362-439E-95D1-B18726982CD5}" type="slidenum">
              <a:rPr lang="zh-TW" altLang="en-US" smtClean="0">
                <a:ea typeface="新細明體" charset="-120"/>
              </a:rPr>
              <a:pPr/>
              <a:t>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gray">
          <a:xfrm>
            <a:off x="755650" y="1844675"/>
            <a:ext cx="7777163" cy="446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charset="-120"/>
              <a:ea typeface="新細明體" charset="-120"/>
            </a:endParaRPr>
          </a:p>
        </p:txBody>
      </p:sp>
      <p:sp>
        <p:nvSpPr>
          <p:cNvPr id="529413" name="Rectangle 5"/>
          <p:cNvSpPr>
            <a:spLocks noChangeArrowheads="1"/>
          </p:cNvSpPr>
          <p:nvPr/>
        </p:nvSpPr>
        <p:spPr bwMode="gray">
          <a:xfrm>
            <a:off x="1403350" y="765175"/>
            <a:ext cx="6769100" cy="1152525"/>
          </a:xfrm>
          <a:prstGeom prst="rect">
            <a:avLst/>
          </a:prstGeom>
          <a:solidFill>
            <a:srgbClr val="C0C0C0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9414" name="Rectangle 6"/>
          <p:cNvSpPr>
            <a:spLocks noChangeArrowheads="1"/>
          </p:cNvSpPr>
          <p:nvPr/>
        </p:nvSpPr>
        <p:spPr bwMode="gray">
          <a:xfrm>
            <a:off x="1692275" y="836613"/>
            <a:ext cx="6192838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80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分年評量標準</a:t>
            </a:r>
            <a:endParaRPr kumimoji="0" lang="en-US" altLang="zh-TW" sz="480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 cstate="print"/>
          <a:srcRect l="18617" t="27335" r="21745" b="10793"/>
          <a:stretch>
            <a:fillRect/>
          </a:stretch>
        </p:blipFill>
        <p:spPr bwMode="auto">
          <a:xfrm>
            <a:off x="755650" y="1773238"/>
            <a:ext cx="777716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6" descr="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191082">
            <a:off x="311150" y="134938"/>
            <a:ext cx="100806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3" grpId="0" animBg="1"/>
      <p:bldP spid="5294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7587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67588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6182F0-9ABD-463D-8A3E-D6B5251C9FAC}" type="slidenum">
              <a:rPr lang="en-US" altLang="zh-TW" smtClean="0">
                <a:ea typeface="新細明體" charset="-120"/>
              </a:rPr>
              <a:pPr/>
              <a:t>60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7912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</a:pPr>
                      <a:r>
                        <a:rPr lang="zh-TW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樣卷說明：</a:t>
                      </a:r>
                      <a:endParaRPr lang="zh-TW" sz="22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16535" indent="-216535"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Q1.</a:t>
                      </a:r>
                      <a:r>
                        <a:rPr lang="zh-TW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能寫出我國各級法院在民事訴訟、刑事訴訟的法定先後順序</a:t>
                      </a: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2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Q2.</a:t>
                      </a:r>
                      <a:r>
                        <a:rPr lang="zh-TW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能藉由法庭座位示意圖</a:t>
                      </a:r>
                      <a:r>
                        <a:rPr lang="zh-TW" sz="2200" kern="0" spc="-2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正確地</a:t>
                      </a:r>
                      <a:r>
                        <a:rPr lang="zh-TW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判斷訴訟案件的類型，並舉出「毆打人」的例子加以說明</a:t>
                      </a: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2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Q3.</a:t>
                      </a: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無法</a:t>
                      </a:r>
                      <a:r>
                        <a:rPr lang="zh-TW" sz="22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應用權利衝突及救濟的法律知識來處理生活中遇到的問題。</a:t>
                      </a:r>
                      <a:endParaRPr lang="zh-TW" sz="22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細明體"/>
                        </a:rPr>
                        <a:t>◎</a:t>
                      </a: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錯別字更正</a:t>
                      </a:r>
                      <a:r>
                        <a:rPr lang="en-US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—</a:t>
                      </a:r>
                      <a:r>
                        <a:rPr lang="zh-TW" sz="22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「毆」打。</a:t>
                      </a:r>
                      <a:endParaRPr lang="zh-TW" sz="22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67597" name="矩形 9"/>
          <p:cNvSpPr>
            <a:spLocks noChangeArrowheads="1"/>
          </p:cNvSpPr>
          <p:nvPr/>
        </p:nvSpPr>
        <p:spPr bwMode="auto">
          <a:xfrm>
            <a:off x="1331913" y="1989138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98" name="圖片 12" descr="B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1089025"/>
            <a:ext cx="75596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81063" y="1628775"/>
            <a:ext cx="1260475" cy="6302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92163" y="2349500"/>
            <a:ext cx="6265862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92163" y="3159125"/>
            <a:ext cx="7200900" cy="701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7602" name="矩形 11"/>
          <p:cNvSpPr>
            <a:spLocks noChangeArrowheads="1"/>
          </p:cNvSpPr>
          <p:nvPr/>
        </p:nvSpPr>
        <p:spPr bwMode="auto">
          <a:xfrm>
            <a:off x="395288" y="188913"/>
            <a:ext cx="2921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lang="zh-TW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8611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68612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D5F254-2A7C-4171-85E8-0C045348CBAC}" type="slidenum">
              <a:rPr lang="en-US" altLang="zh-TW" smtClean="0">
                <a:ea typeface="新細明體" charset="-120"/>
              </a:rPr>
              <a:pPr/>
              <a:t>61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7912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樣卷說明：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25425" indent="-225425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Q1.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能寫出我國各級法院在民事訴訟、刑事訴訟的法定先後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順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25425" indent="-225425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序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Q2.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未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能藉由法庭座位示意圖</a:t>
                      </a:r>
                      <a:r>
                        <a:rPr lang="zh-TW" sz="2400" kern="0" spc="-2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正確地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判斷訴訟案件的類型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Q3.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無法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應用權利衝突及救濟的法律知識來處理生活中遇到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的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問題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68621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22" name="圖片 11" descr="C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68413"/>
            <a:ext cx="75612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31913" y="1358900"/>
            <a:ext cx="3276600" cy="7620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62038" y="2349500"/>
            <a:ext cx="5486400" cy="7270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62038" y="3249613"/>
            <a:ext cx="1349375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9635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69636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0AA95D-ED7A-4F48-BD92-10CC3BE8E2E3}" type="slidenum">
              <a:rPr lang="en-US" altLang="zh-TW" smtClean="0">
                <a:ea typeface="新細明體" charset="-120"/>
              </a:rPr>
              <a:pPr/>
              <a:t>62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91312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5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51460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樣卷說明：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16535" indent="-216535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Q1.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無法寫出我國各級法院在民事訴訟、刑事訴訟的法定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先後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16535" indent="-216535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順序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Q2.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未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能藉由法庭座位示意圖</a:t>
                      </a:r>
                      <a:r>
                        <a:rPr lang="zh-TW" sz="2400" kern="0" spc="-2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正確地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判斷訴訟案件的類型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8280" indent="-208280" algn="just">
                        <a:spcAft>
                          <a:spcPts val="0"/>
                        </a:spcAft>
                      </a:pP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Q3.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無法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應用權利衝突及救濟的法律知識來處理生活中遇到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的</a:t>
                      </a:r>
                      <a:endParaRPr lang="en-US" altLang="zh-TW" sz="2400" kern="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8280" indent="-208280" algn="just">
                        <a:spcAft>
                          <a:spcPts val="0"/>
                        </a:spcAft>
                      </a:pPr>
                      <a:r>
                        <a:rPr lang="zh-TW" altLang="en-US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問題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細明體"/>
                        </a:rPr>
                        <a:t>◎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錯別字更正</a:t>
                      </a:r>
                      <a:r>
                        <a:rPr lang="en-US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—</a:t>
                      </a:r>
                      <a:r>
                        <a:rPr lang="zh-TW" sz="2400" kern="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記「錄」。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69645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46" name="圖片 12" descr="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75" y="1177925"/>
            <a:ext cx="77406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7088" y="2528888"/>
            <a:ext cx="7777162" cy="5588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088" y="3159125"/>
            <a:ext cx="7777162" cy="6302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71550" y="1863725"/>
            <a:ext cx="3048000" cy="5746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39FF6C-C6F1-4EB6-BA71-9462B7812292}" type="slidenum">
              <a:rPr lang="en-US" altLang="zh-TW" smtClean="0">
                <a:ea typeface="新細明體" charset="-120"/>
              </a:rPr>
              <a:pPr/>
              <a:t>63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6868" name="標題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經濟</a:t>
            </a:r>
            <a:r>
              <a:rPr lang="zh-TW" altLang="zh-TW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生活</a:t>
            </a: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C1607D3-76C7-48CC-977C-E5C3A3CAE240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63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1600200"/>
            <a:ext cx="8229600" cy="478155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en-US" altLang="zh-TW" b="0" kern="0" dirty="0">
                <a:latin typeface="+mn-lt"/>
                <a:ea typeface="+mn-ea"/>
              </a:rPr>
              <a:t>1</a:t>
            </a: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請寫出「需求法則」的意義。 </a:t>
            </a:r>
            <a:endParaRPr kumimoji="0" lang="en-US" altLang="zh-TW" b="0" kern="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en-US" altLang="zh-TW" b="0" kern="0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請依上述經濟學概念設計一組價格與數量變動關係的數字，填入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</a:rPr>
              <a:t>答案紙上的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表</a:t>
            </a:r>
            <a:r>
              <a:rPr kumimoji="0" lang="en-US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一</a:t>
            </a:r>
            <a:r>
              <a:rPr kumimoji="0" lang="en-US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內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，並依表格資料轉化成圖形呈現在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答案紙上的圖</a:t>
            </a:r>
            <a:r>
              <a:rPr kumimoji="0" lang="en-US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一</a:t>
            </a:r>
            <a:r>
              <a:rPr kumimoji="0" lang="en-US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0" lang="zh-TW" altLang="zh-TW" kern="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中</a:t>
            </a:r>
            <a:r>
              <a:rPr kumimoji="0" lang="zh-TW" altLang="zh-TW" b="0" kern="0" dirty="0">
                <a:latin typeface="+mn-lt"/>
                <a:ea typeface="+mn-ea"/>
              </a:rPr>
              <a:t>。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71550" y="3789363"/>
          <a:ext cx="3264024" cy="2516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2"/>
                <a:gridCol w="1632012"/>
              </a:tblGrid>
              <a:tr h="59292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表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一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80926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zh-TW" sz="2400" kern="0" dirty="0">
                          <a:latin typeface="Times New Roman"/>
                          <a:ea typeface="標楷體"/>
                          <a:cs typeface="Times New Roman"/>
                        </a:rPr>
                        <a:t>價格</a:t>
                      </a:r>
                      <a:r>
                        <a:rPr lang="en-US" sz="2400" kern="0" dirty="0">
                          <a:latin typeface="Times New Roman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sz="2400" kern="0" dirty="0">
                          <a:latin typeface="Times New Roman"/>
                          <a:ea typeface="標楷體"/>
                          <a:cs typeface="Times New Roman"/>
                        </a:rPr>
                        <a:t>元</a:t>
                      </a:r>
                      <a:r>
                        <a:rPr lang="en-US" sz="2400" kern="0" dirty="0"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zh-TW" sz="2400" kern="0" dirty="0">
                          <a:latin typeface="Times New Roman"/>
                          <a:ea typeface="標楷體"/>
                          <a:cs typeface="Times New Roman"/>
                        </a:rPr>
                        <a:t>數量</a:t>
                      </a:r>
                      <a:r>
                        <a:rPr lang="en-US" sz="2400" kern="0" dirty="0">
                          <a:latin typeface="Times New Roman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sz="2400" kern="0" dirty="0">
                          <a:latin typeface="Times New Roman"/>
                          <a:ea typeface="標楷體"/>
                          <a:cs typeface="Times New Roman"/>
                        </a:rPr>
                        <a:t>個</a:t>
                      </a:r>
                      <a:r>
                        <a:rPr lang="en-US" sz="2400" kern="0" dirty="0"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0926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80926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80926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0681" name="Group 2"/>
          <p:cNvGrpSpPr>
            <a:grpSpLocks/>
          </p:cNvGrpSpPr>
          <p:nvPr/>
        </p:nvGrpSpPr>
        <p:grpSpPr bwMode="auto">
          <a:xfrm>
            <a:off x="5060950" y="3709988"/>
            <a:ext cx="2841625" cy="2509837"/>
            <a:chOff x="7851" y="1849"/>
            <a:chExt cx="2161" cy="2219"/>
          </a:xfrm>
        </p:grpSpPr>
        <p:grpSp>
          <p:nvGrpSpPr>
            <p:cNvPr id="70682" name="Group 3"/>
            <p:cNvGrpSpPr>
              <a:grpSpLocks/>
            </p:cNvGrpSpPr>
            <p:nvPr/>
          </p:nvGrpSpPr>
          <p:grpSpPr bwMode="auto">
            <a:xfrm>
              <a:off x="7851" y="1849"/>
              <a:ext cx="2161" cy="1996"/>
              <a:chOff x="7928" y="2537"/>
              <a:chExt cx="2161" cy="1996"/>
            </a:xfrm>
          </p:grpSpPr>
          <p:sp>
            <p:nvSpPr>
              <p:cNvPr id="70684" name="Text Box 4"/>
              <p:cNvSpPr txBox="1">
                <a:spLocks noChangeArrowheads="1"/>
              </p:cNvSpPr>
              <p:nvPr/>
            </p:nvSpPr>
            <p:spPr bwMode="auto">
              <a:xfrm>
                <a:off x="8145" y="4001"/>
                <a:ext cx="495" cy="35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TW" sz="2000" b="0">
                    <a:latin typeface="Times New Roman" pitchFamily="18" charset="0"/>
                    <a:ea typeface="新細明體" charset="-120"/>
                  </a:rPr>
                  <a:t>0</a:t>
                </a:r>
                <a:endParaRPr lang="zh-TW" altLang="zh-TW" sz="2000" b="0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70685" name="Text Box 5"/>
              <p:cNvSpPr txBox="1">
                <a:spLocks noChangeArrowheads="1"/>
              </p:cNvSpPr>
              <p:nvPr/>
            </p:nvSpPr>
            <p:spPr bwMode="auto">
              <a:xfrm>
                <a:off x="8804" y="4065"/>
                <a:ext cx="1285" cy="46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TW" altLang="en-US" sz="2000" b="0">
                    <a:latin typeface="Times New Roman" pitchFamily="18" charset="0"/>
                    <a:ea typeface="新細明體" charset="-120"/>
                  </a:rPr>
                  <a:t>數量</a:t>
                </a:r>
                <a:r>
                  <a:rPr lang="en-US" altLang="zh-TW" sz="2000" b="0">
                    <a:latin typeface="Times New Roman" pitchFamily="18" charset="0"/>
                    <a:ea typeface="新細明體" charset="-120"/>
                  </a:rPr>
                  <a:t>(</a:t>
                </a:r>
                <a:r>
                  <a:rPr lang="zh-TW" altLang="en-US" sz="2000" b="0">
                    <a:latin typeface="Times New Roman" pitchFamily="18" charset="0"/>
                    <a:ea typeface="新細明體" charset="-120"/>
                  </a:rPr>
                  <a:t>個</a:t>
                </a:r>
                <a:r>
                  <a:rPr lang="en-US" altLang="zh-TW" sz="2000" b="0">
                    <a:latin typeface="Times New Roman" pitchFamily="18" charset="0"/>
                    <a:ea typeface="新細明體" charset="-120"/>
                  </a:rPr>
                  <a:t>)</a:t>
                </a:r>
                <a:endParaRPr lang="zh-TW" altLang="zh-TW" sz="2000" b="0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70686" name="Text Box 6"/>
              <p:cNvSpPr txBox="1">
                <a:spLocks noChangeArrowheads="1"/>
              </p:cNvSpPr>
              <p:nvPr/>
            </p:nvSpPr>
            <p:spPr bwMode="auto">
              <a:xfrm>
                <a:off x="7928" y="2540"/>
                <a:ext cx="644" cy="89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TW" altLang="en-US" sz="2000" b="0">
                    <a:latin typeface="Times New Roman" pitchFamily="18" charset="0"/>
                    <a:ea typeface="新細明體" charset="-120"/>
                  </a:rPr>
                  <a:t>價</a:t>
                </a:r>
                <a:endParaRPr lang="en-US" altLang="zh-TW" sz="2000" b="0">
                  <a:latin typeface="Times New Roman" pitchFamily="18" charset="0"/>
                  <a:ea typeface="新細明體" charset="-12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TW" altLang="en-US" sz="2000" b="0">
                    <a:latin typeface="Times New Roman" pitchFamily="18" charset="0"/>
                    <a:ea typeface="新細明體" charset="-120"/>
                  </a:rPr>
                  <a:t>格</a:t>
                </a:r>
                <a:endParaRPr lang="en-US" altLang="zh-TW" sz="2000" b="0">
                  <a:latin typeface="Times New Roman" pitchFamily="18" charset="0"/>
                  <a:ea typeface="新細明體" charset="-12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TW" sz="2000" b="0">
                    <a:latin typeface="Times New Roman" pitchFamily="18" charset="0"/>
                    <a:ea typeface="新細明體" charset="-120"/>
                  </a:rPr>
                  <a:t>(</a:t>
                </a:r>
                <a:r>
                  <a:rPr lang="zh-TW" altLang="en-US" sz="2000" b="0">
                    <a:latin typeface="Times New Roman" pitchFamily="18" charset="0"/>
                    <a:ea typeface="新細明體" charset="-120"/>
                  </a:rPr>
                  <a:t>元</a:t>
                </a:r>
                <a:r>
                  <a:rPr lang="en-US" altLang="zh-TW" sz="2000" b="0">
                    <a:latin typeface="Times New Roman" pitchFamily="18" charset="0"/>
                    <a:ea typeface="新細明體" charset="-120"/>
                  </a:rPr>
                  <a:t>)</a:t>
                </a:r>
                <a:endParaRPr lang="zh-TW" altLang="zh-TW" sz="2000" b="0">
                  <a:latin typeface="Arial" charset="0"/>
                  <a:ea typeface="新細明體" charset="-120"/>
                </a:endParaRPr>
              </a:p>
            </p:txBody>
          </p:sp>
          <p:cxnSp>
            <p:nvCxnSpPr>
              <p:cNvPr id="70687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8479" y="2537"/>
                <a:ext cx="0" cy="153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70688" name="AutoShape 8"/>
              <p:cNvCxnSpPr>
                <a:cxnSpLocks noChangeShapeType="1"/>
              </p:cNvCxnSpPr>
              <p:nvPr/>
            </p:nvCxnSpPr>
            <p:spPr bwMode="auto">
              <a:xfrm>
                <a:off x="8479" y="4073"/>
                <a:ext cx="159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70683" name="Text Box 9"/>
            <p:cNvSpPr txBox="1">
              <a:spLocks noChangeArrowheads="1"/>
            </p:cNvSpPr>
            <p:nvPr/>
          </p:nvSpPr>
          <p:spPr bwMode="auto">
            <a:xfrm>
              <a:off x="8563" y="3759"/>
              <a:ext cx="1008" cy="3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TW" altLang="en-US" sz="2000" b="0">
                  <a:latin typeface="Times New Roman" pitchFamily="18" charset="0"/>
                  <a:ea typeface="新細明體" charset="-120"/>
                </a:rPr>
                <a:t>圖</a:t>
              </a:r>
              <a:r>
                <a:rPr lang="en-US" altLang="zh-TW" sz="2000" b="0">
                  <a:latin typeface="Times New Roman" pitchFamily="18" charset="0"/>
                  <a:ea typeface="新細明體" charset="-120"/>
                </a:rPr>
                <a:t>(</a:t>
              </a:r>
              <a:r>
                <a:rPr lang="zh-TW" altLang="en-US" sz="2000" b="0">
                  <a:latin typeface="Times New Roman" pitchFamily="18" charset="0"/>
                  <a:ea typeface="新細明體" charset="-120"/>
                </a:rPr>
                <a:t>一</a:t>
              </a:r>
              <a:r>
                <a:rPr lang="en-US" altLang="zh-TW" sz="2000" b="0">
                  <a:latin typeface="Times New Roman" pitchFamily="18" charset="0"/>
                  <a:ea typeface="新細明體" charset="-120"/>
                </a:rPr>
                <a:t>)</a:t>
              </a:r>
              <a:endParaRPr lang="zh-TW" altLang="zh-TW" sz="2000" b="0">
                <a:latin typeface="Arial" charset="0"/>
                <a:ea typeface="新細明體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23756F-64BE-4968-A9EA-086627DB8E24}" type="slidenum">
              <a:rPr lang="en-US" altLang="zh-TW" smtClean="0">
                <a:ea typeface="新細明體" charset="-120"/>
              </a:rPr>
              <a:pPr/>
              <a:t>64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6868" name="標題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經濟</a:t>
            </a:r>
            <a:r>
              <a:rPr lang="zh-TW" altLang="zh-TW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生活</a:t>
            </a:r>
            <a:r>
              <a:rPr lang="zh-TW" altLang="en-US" sz="4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作業示例</a:t>
            </a:r>
          </a:p>
        </p:txBody>
      </p:sp>
      <p:sp>
        <p:nvSpPr>
          <p:cNvPr id="71684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7B118C0A-C5C9-499C-8970-E76710DBAEEE}" type="slidenum">
              <a:rPr lang="en-US" altLang="zh-TW" sz="1200">
                <a:solidFill>
                  <a:srgbClr val="FFFF00"/>
                </a:solidFill>
                <a:latin typeface="Tahoma" pitchFamily="34" charset="0"/>
              </a:rPr>
              <a:pPr algn="r"/>
              <a:t>64</a:t>
            </a:fld>
            <a:endParaRPr lang="en-US" altLang="zh-TW" sz="12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457200" y="1600200"/>
            <a:ext cx="3970338" cy="478155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Char char="•"/>
              <a:defRPr/>
            </a:pPr>
            <a:r>
              <a:rPr kumimoji="0" lang="en-US" altLang="zh-TW" b="0" kern="0" dirty="0">
                <a:latin typeface="+mn-lt"/>
                <a:ea typeface="+mn-ea"/>
              </a:rPr>
              <a:t>3.</a:t>
            </a:r>
            <a:r>
              <a:rPr kumimoji="0" lang="zh-TW" altLang="zh-TW" b="0" kern="0" dirty="0">
                <a:latin typeface="微軟正黑體" pitchFamily="34" charset="-120"/>
                <a:ea typeface="微軟正黑體" pitchFamily="34" charset="-120"/>
              </a:rPr>
              <a:t>右列是某新聞報導的內容，請你針對新聞中的問題，運用「需求法則」提出一項處理對策，並說明你的理由。</a:t>
            </a:r>
            <a:endParaRPr kumimoji="0" lang="zh-TW" altLang="en-US" b="0" kern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686" name="文字方塊 18"/>
          <p:cNvSpPr txBox="1">
            <a:spLocks noChangeArrowheads="1"/>
          </p:cNvSpPr>
          <p:nvPr/>
        </p:nvSpPr>
        <p:spPr bwMode="auto">
          <a:xfrm>
            <a:off x="4284663" y="1677988"/>
            <a:ext cx="4391025" cy="28067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/>
              <a:t>    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今年春節假期長達九天，高公局預估民眾將把握連續假期返鄉，高速公路可能湧入大量車潮。除夕前一日傍晚國道的通行車輛數將達到最高峰，高速公路塞成大型停車場的情形恐將再現，請此時段的用路人做好心理準備</a:t>
            </a:r>
            <a:r>
              <a:rPr lang="zh-TW" altLang="zh-TW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6A74E9-56C3-4D1F-A697-AAD8695042B7}" type="slidenum">
              <a:rPr lang="zh-TW" altLang="en-US" smtClean="0">
                <a:ea typeface="新細明體" charset="-120"/>
              </a:rPr>
              <a:pPr/>
              <a:t>65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主題：經濟生活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708" name="AutoShape 7"/>
          <p:cNvSpPr>
            <a:spLocks noChangeArrowheads="1"/>
          </p:cNvSpPr>
          <p:nvPr/>
        </p:nvSpPr>
        <p:spPr bwMode="gray">
          <a:xfrm>
            <a:off x="611188" y="1628775"/>
            <a:ext cx="7848600" cy="424815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72709" name="AutoShape 8"/>
          <p:cNvSpPr>
            <a:spLocks noChangeArrowheads="1"/>
          </p:cNvSpPr>
          <p:nvPr/>
        </p:nvSpPr>
        <p:spPr bwMode="gray">
          <a:xfrm>
            <a:off x="684213" y="2708275"/>
            <a:ext cx="7704137" cy="24495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gray">
          <a:xfrm>
            <a:off x="611188" y="3068638"/>
            <a:ext cx="7488237" cy="1671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3800" dirty="0">
                <a:solidFill>
                  <a:schemeClr val="accent3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能認識、瞭解選擇行為、消費行為及生產行為中的相關名詞及其意涵，並能應用上述知識處理問題。</a:t>
            </a:r>
            <a:endParaRPr kumimoji="0" lang="zh-TW" altLang="en-US" sz="3800" dirty="0">
              <a:solidFill>
                <a:schemeClr val="accent3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755650" y="1916113"/>
            <a:ext cx="7488238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  <a:endParaRPr kumimoji="0" lang="en-US" altLang="zh-TW" sz="48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8" grpId="0"/>
      <p:bldP spid="42087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0BCD6C-0C5C-4814-A00A-368773CDE1CA}" type="slidenum">
              <a:rPr lang="zh-TW" altLang="en-US" smtClean="0">
                <a:ea typeface="新細明體" charset="-120"/>
              </a:rPr>
              <a:pPr/>
              <a:t>66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73731" name="Text Box 18"/>
          <p:cNvSpPr txBox="1">
            <a:spLocks noChangeArrowheads="1"/>
          </p:cNvSpPr>
          <p:nvPr/>
        </p:nvSpPr>
        <p:spPr bwMode="white">
          <a:xfrm>
            <a:off x="755650" y="836613"/>
            <a:ext cx="7127875" cy="592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評量目標：</a:t>
            </a:r>
          </a:p>
        </p:txBody>
      </p:sp>
      <p:sp>
        <p:nvSpPr>
          <p:cNvPr id="73732" name="AutoShape 10"/>
          <p:cNvSpPr>
            <a:spLocks noChangeArrowheads="1"/>
          </p:cNvSpPr>
          <p:nvPr/>
        </p:nvSpPr>
        <p:spPr bwMode="gray">
          <a:xfrm>
            <a:off x="323850" y="476250"/>
            <a:ext cx="8658225" cy="583247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kumimoji="0" lang="zh-TW" altLang="en-US" sz="1800" b="0">
              <a:latin typeface="Arial" charset="0"/>
              <a:ea typeface="新細明體" charset="-120"/>
            </a:endParaRPr>
          </a:p>
        </p:txBody>
      </p:sp>
      <p:sp>
        <p:nvSpPr>
          <p:cNvPr id="32781" name="AutoShape 11"/>
          <p:cNvSpPr>
            <a:spLocks noChangeArrowheads="1"/>
          </p:cNvSpPr>
          <p:nvPr/>
        </p:nvSpPr>
        <p:spPr bwMode="gray">
          <a:xfrm>
            <a:off x="611188" y="1196975"/>
            <a:ext cx="8191500" cy="1584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A 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000">
                <a:latin typeface="微軟正黑體" pitchFamily="34" charset="-120"/>
                <a:ea typeface="微軟正黑體" pitchFamily="34" charset="-120"/>
              </a:rPr>
              <a:t>能知道需求法則的意義。</a:t>
            </a:r>
          </a:p>
          <a:p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	 </a:t>
            </a:r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000">
                <a:latin typeface="微軟正黑體" pitchFamily="34" charset="-120"/>
                <a:ea typeface="微軟正黑體" pitchFamily="34" charset="-120"/>
              </a:rPr>
              <a:t>能瞭解需求法則下的價量關係，並以圖、表方式呈現出來。</a:t>
            </a:r>
          </a:p>
          <a:p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	  </a:t>
            </a:r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sz="2000">
                <a:latin typeface="微軟正黑體" pitchFamily="34" charset="-120"/>
                <a:ea typeface="微軟正黑體" pitchFamily="34" charset="-120"/>
              </a:rPr>
              <a:t>能應用需求法則的概念，針對所遭遇的問題提出處理對策。</a:t>
            </a:r>
            <a:endParaRPr kumimoji="0" lang="zh-TW" altLang="en-US" sz="20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0877" name="Text Box 9"/>
          <p:cNvSpPr txBox="1">
            <a:spLocks noChangeArrowheads="1"/>
          </p:cNvSpPr>
          <p:nvPr/>
        </p:nvSpPr>
        <p:spPr bwMode="gray">
          <a:xfrm>
            <a:off x="611188" y="620713"/>
            <a:ext cx="74882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評分規準：</a:t>
            </a:r>
            <a:endParaRPr kumimoji="0" lang="en-US" altLang="zh-TW" sz="4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gray">
          <a:xfrm>
            <a:off x="684213" y="2924175"/>
            <a:ext cx="8118475" cy="936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B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000">
                <a:latin typeface="微軟正黑體" pitchFamily="34" charset="-120"/>
                <a:ea typeface="微軟正黑體" pitchFamily="34" charset="-120"/>
              </a:rPr>
              <a:t>能知道需求法則的意義。</a:t>
            </a:r>
          </a:p>
          <a:p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	 </a:t>
            </a:r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00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2000">
                <a:latin typeface="微軟正黑體" pitchFamily="34" charset="-120"/>
                <a:ea typeface="微軟正黑體" pitchFamily="34" charset="-120"/>
              </a:rPr>
              <a:t>能瞭解需求法則下的價量關係，並以圖、表方式呈現出來。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gray">
          <a:xfrm>
            <a:off x="684213" y="3933825"/>
            <a:ext cx="8118475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C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能知道需求法則的意義。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gray">
          <a:xfrm>
            <a:off x="684213" y="4652963"/>
            <a:ext cx="8118475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僅能知道需求法則的部分意義。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>
            <a:off x="684213" y="5373688"/>
            <a:ext cx="8118475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400" b="0">
                <a:latin typeface="微軟正黑體" pitchFamily="34" charset="-120"/>
                <a:ea typeface="微軟正黑體" pitchFamily="34" charset="-120"/>
              </a:rPr>
              <a:t>E</a:t>
            </a:r>
            <a:r>
              <a:rPr kumimoji="0" lang="zh-TW" altLang="en-US" sz="2400" b="0">
                <a:latin typeface="微軟正黑體" pitchFamily="34" charset="-120"/>
                <a:ea typeface="微軟正黑體" pitchFamily="34" charset="-120"/>
              </a:rPr>
              <a:t>等級：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無法知道需求法則的意義為何（未達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級）</a:t>
            </a:r>
            <a:r>
              <a:rPr lang="zh-TW" altLang="zh-TW" sz="2400"/>
              <a:t>。</a:t>
            </a:r>
            <a:endParaRPr kumimoji="0"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nimBg="1"/>
      <p:bldP spid="420877" grpId="0"/>
      <p:bldP spid="17" grpId="0" animBg="1"/>
      <p:bldP spid="18" grpId="0" animBg="1"/>
      <p:bldP spid="19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4755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E7FF92-66C9-4DE7-858F-75BC446D8736}" type="slidenum">
              <a:rPr lang="en-US" altLang="zh-TW" smtClean="0">
                <a:ea typeface="新細明體" charset="-120"/>
              </a:rPr>
              <a:pPr/>
              <a:t>67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4864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135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351315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樣卷說明：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Q1.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能知道需求法則的意義。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Q2.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能瞭解需求法則下的價量關係，並以圖、表方式呈現出來。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Q3.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能應用需求法則的概念，針對連假時高速公路塞車的問題，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提出「增加國道收費以減少通行車輛」的處理對策。</a:t>
                      </a:r>
                    </a:p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◎錯別字更正</a:t>
                      </a:r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—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最高「峰」。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74764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65" name="圖片 12" descr="Y:\社會科\PLD標準設定\公民科PLDs進度\作業範例\待公布之學生表現範例\49004學生表現範例\49004-1\學生表現範例\A\A-2(A0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728663"/>
            <a:ext cx="81026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11188" y="728663"/>
            <a:ext cx="7921625" cy="360362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0700" y="1268413"/>
            <a:ext cx="8135938" cy="16208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20700" y="2978150"/>
            <a:ext cx="8102600" cy="9017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5779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75780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006D72-04BC-46EA-95C2-4ACEC069D864}" type="slidenum">
              <a:rPr lang="en-US" altLang="zh-TW" smtClean="0">
                <a:ea typeface="新細明體" charset="-120"/>
              </a:rPr>
              <a:pPr/>
              <a:t>68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7912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樣卷說明：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Q1.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能知道需求法則的意義。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Q2.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能瞭解需求法則下的價量關係，並以圖、表方式呈現出</a:t>
                      </a:r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來。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Q3.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未能應用需求法則的概念，針對連假時高速公路塞車的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問題，提出適當的處理對策。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75789" name="矩形 9"/>
          <p:cNvSpPr>
            <a:spLocks noChangeArrowheads="1"/>
          </p:cNvSpPr>
          <p:nvPr/>
        </p:nvSpPr>
        <p:spPr bwMode="auto">
          <a:xfrm>
            <a:off x="1331913" y="1989138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90" name="圖片 12" descr="Y:\社會科\PLD標準設定\公民科PLDs進度\作業範例\待公布之學生表現範例\49004學生表現範例\49004-1\學生表現範例\B\B-2(B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19150"/>
            <a:ext cx="801211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92163" y="765175"/>
            <a:ext cx="6588125" cy="4318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58888" y="1447800"/>
            <a:ext cx="6265862" cy="180181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01675" y="3338513"/>
            <a:ext cx="7740650" cy="6302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94" name="矩形 11"/>
          <p:cNvSpPr>
            <a:spLocks noChangeArrowheads="1"/>
          </p:cNvSpPr>
          <p:nvPr/>
        </p:nvSpPr>
        <p:spPr bwMode="auto">
          <a:xfrm>
            <a:off x="395288" y="188913"/>
            <a:ext cx="2921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lang="zh-TW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6803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76804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667066-5995-4D7D-B87A-B91E7A6BFEFD}" type="slidenum">
              <a:rPr lang="en-US" altLang="zh-TW" smtClean="0">
                <a:ea typeface="新細明體" charset="-120"/>
              </a:rPr>
              <a:pPr/>
              <a:t>69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961017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481943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樣卷說明：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Q1.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能知道需求法則的意義。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Q2.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未能將需求法則下的價量關係，正確地以圖、表方式呈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現出來。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Q3.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未能應用需求法則的概念，針對連假時高速公路塞車的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問題，提出適當的處理對策。</a:t>
                      </a:r>
                    </a:p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◎錯別字更正</a:t>
                      </a:r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—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「避」開。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76813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14" name="圖片 11" descr="Y:\社會科\PLD標準設定\公民科PLDs進度\作業範例\待公布之學生表現範例\49004學生表現範例\49004-1\學生表現範例\C\C-1(C0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728663"/>
            <a:ext cx="80121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11188" y="728663"/>
            <a:ext cx="7921625" cy="7620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20813" y="1538288"/>
            <a:ext cx="5486400" cy="16208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01675" y="3249613"/>
            <a:ext cx="7200900" cy="7191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B4839A-8F78-4DC0-8D2C-31A8EA36BA01}" type="slidenum">
              <a:rPr lang="zh-TW" altLang="en-US" smtClean="0">
                <a:ea typeface="新細明體" charset="-120"/>
              </a:rPr>
              <a:pPr/>
              <a:t>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ea typeface="新細明體" charset="-120"/>
              </a:rPr>
              <a:t>評量標準撰寫原則</a:t>
            </a:r>
            <a:endParaRPr lang="en-US" altLang="zh-TW" smtClean="0">
              <a:ea typeface="新細明體" charset="-12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851275" y="1125538"/>
            <a:ext cx="0" cy="5399087"/>
          </a:xfrm>
          <a:prstGeom prst="line">
            <a:avLst/>
          </a:prstGeom>
          <a:noFill/>
          <a:ln w="57150">
            <a:solidFill>
              <a:srgbClr val="0099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7" name="AutoShape 16"/>
          <p:cNvSpPr>
            <a:spLocks noChangeArrowheads="1"/>
          </p:cNvSpPr>
          <p:nvPr/>
        </p:nvSpPr>
        <p:spPr bwMode="ltGray">
          <a:xfrm>
            <a:off x="3995738" y="5300663"/>
            <a:ext cx="247650" cy="247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8" name="AutoShape 17"/>
          <p:cNvSpPr>
            <a:spLocks noChangeArrowheads="1"/>
          </p:cNvSpPr>
          <p:nvPr/>
        </p:nvSpPr>
        <p:spPr bwMode="invGray">
          <a:xfrm>
            <a:off x="3995738" y="1196975"/>
            <a:ext cx="247650" cy="247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9" name="AutoShape 18"/>
          <p:cNvSpPr>
            <a:spLocks noChangeArrowheads="1"/>
          </p:cNvSpPr>
          <p:nvPr/>
        </p:nvSpPr>
        <p:spPr bwMode="gray">
          <a:xfrm>
            <a:off x="3995738" y="2781300"/>
            <a:ext cx="247650" cy="247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20" name="AutoShape 19"/>
          <p:cNvSpPr>
            <a:spLocks noChangeArrowheads="1"/>
          </p:cNvSpPr>
          <p:nvPr/>
        </p:nvSpPr>
        <p:spPr bwMode="invGray">
          <a:xfrm>
            <a:off x="3995738" y="4149725"/>
            <a:ext cx="247650" cy="247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37265" name="Text Box 20"/>
          <p:cNvSpPr txBox="1">
            <a:spLocks noChangeArrowheads="1"/>
          </p:cNvSpPr>
          <p:nvPr/>
        </p:nvSpPr>
        <p:spPr bwMode="gray">
          <a:xfrm>
            <a:off x="4284663" y="1341438"/>
            <a:ext cx="4248150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 b="0">
                <a:latin typeface="微軟正黑體" pitchFamily="34" charset="-120"/>
                <a:ea typeface="微軟正黑體" pitchFamily="34" charset="-120"/>
              </a:rPr>
              <a:t>依據課綱能力指標及基本內容</a:t>
            </a:r>
            <a:r>
              <a:rPr kumimoji="0" lang="en-US" altLang="zh-TW" sz="3200" b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3322" name="Line 27"/>
          <p:cNvSpPr>
            <a:spLocks noChangeShapeType="1"/>
          </p:cNvSpPr>
          <p:nvPr/>
        </p:nvSpPr>
        <p:spPr bwMode="auto">
          <a:xfrm>
            <a:off x="3851275" y="2565400"/>
            <a:ext cx="4681538" cy="0"/>
          </a:xfrm>
          <a:prstGeom prst="line">
            <a:avLst/>
          </a:prstGeom>
          <a:noFill/>
          <a:ln w="76200" cap="rnd">
            <a:solidFill>
              <a:srgbClr val="009900"/>
            </a:solidFill>
            <a:prstDash val="sysDot"/>
            <a:round/>
            <a:headEnd/>
            <a:tailEnd type="oval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23" name="Line 28"/>
          <p:cNvSpPr>
            <a:spLocks noChangeShapeType="1"/>
          </p:cNvSpPr>
          <p:nvPr/>
        </p:nvSpPr>
        <p:spPr bwMode="auto">
          <a:xfrm>
            <a:off x="3851275" y="4005263"/>
            <a:ext cx="4681538" cy="0"/>
          </a:xfrm>
          <a:prstGeom prst="line">
            <a:avLst/>
          </a:prstGeom>
          <a:noFill/>
          <a:ln w="76200" cap="rnd">
            <a:solidFill>
              <a:srgbClr val="009900"/>
            </a:solidFill>
            <a:prstDash val="sysDot"/>
            <a:round/>
            <a:headEnd/>
            <a:tailEnd type="oval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24" name="Line 29"/>
          <p:cNvSpPr>
            <a:spLocks noChangeShapeType="1"/>
          </p:cNvSpPr>
          <p:nvPr/>
        </p:nvSpPr>
        <p:spPr bwMode="auto">
          <a:xfrm>
            <a:off x="3851275" y="5157788"/>
            <a:ext cx="4681538" cy="0"/>
          </a:xfrm>
          <a:prstGeom prst="line">
            <a:avLst/>
          </a:prstGeom>
          <a:noFill/>
          <a:ln w="76200" cap="rnd">
            <a:solidFill>
              <a:srgbClr val="009900"/>
            </a:solidFill>
            <a:prstDash val="sysDot"/>
            <a:round/>
            <a:headEnd/>
            <a:tailEnd type="oval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37276" name="Text Box 20"/>
          <p:cNvSpPr txBox="1">
            <a:spLocks noChangeArrowheads="1"/>
          </p:cNvSpPr>
          <p:nvPr/>
        </p:nvSpPr>
        <p:spPr bwMode="gray">
          <a:xfrm>
            <a:off x="4211638" y="2781300"/>
            <a:ext cx="4248150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 b="0">
                <a:latin typeface="微軟正黑體" pitchFamily="34" charset="-120"/>
                <a:ea typeface="微軟正黑體" pitchFamily="34" charset="-120"/>
              </a:rPr>
              <a:t>邀請測驗專家給予諮詢意見</a:t>
            </a:r>
            <a:r>
              <a:rPr kumimoji="0" lang="en-US" altLang="zh-TW" sz="3200" b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437277" name="Text Box 20"/>
          <p:cNvSpPr txBox="1">
            <a:spLocks noChangeArrowheads="1"/>
          </p:cNvSpPr>
          <p:nvPr/>
        </p:nvSpPr>
        <p:spPr bwMode="gray">
          <a:xfrm>
            <a:off x="4284663" y="5229225"/>
            <a:ext cx="4248150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 b="0">
                <a:latin typeface="微軟正黑體" pitchFamily="34" charset="-120"/>
                <a:ea typeface="微軟正黑體" pitchFamily="34" charset="-120"/>
              </a:rPr>
              <a:t>邀請輔導團團員參與討論並給予諮詢意見</a:t>
            </a:r>
            <a:endParaRPr kumimoji="0" lang="en-US" altLang="zh-TW" sz="32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7279" name="Text Box 20"/>
          <p:cNvSpPr txBox="1">
            <a:spLocks noChangeArrowheads="1"/>
          </p:cNvSpPr>
          <p:nvPr/>
        </p:nvSpPr>
        <p:spPr bwMode="gray">
          <a:xfrm>
            <a:off x="4284663" y="4076700"/>
            <a:ext cx="4248150" cy="150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 b="0">
                <a:latin typeface="微軟正黑體" pitchFamily="34" charset="-120"/>
                <a:ea typeface="微軟正黑體" pitchFamily="34" charset="-120"/>
              </a:rPr>
              <a:t>邀請學科專家參與討論並給予諮詢意見</a:t>
            </a:r>
            <a:endParaRPr kumimoji="0" lang="en-US" altLang="zh-TW" sz="3200" b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kumimoji="0" lang="en-US" altLang="zh-TW" b="0"/>
          </a:p>
        </p:txBody>
      </p:sp>
      <p:sp>
        <p:nvSpPr>
          <p:cNvPr id="17" name="Arc 36"/>
          <p:cNvSpPr>
            <a:spLocks/>
          </p:cNvSpPr>
          <p:nvPr/>
        </p:nvSpPr>
        <p:spPr bwMode="gray">
          <a:xfrm rot="5400000" flipH="1" flipV="1">
            <a:off x="-143668" y="2385219"/>
            <a:ext cx="2868612" cy="1644650"/>
          </a:xfrm>
          <a:custGeom>
            <a:avLst/>
            <a:gdLst>
              <a:gd name="T0" fmla="*/ 0 w 43192"/>
              <a:gd name="T1" fmla="*/ 2147483647 h 21809"/>
              <a:gd name="T2" fmla="*/ 2147483647 w 43192"/>
              <a:gd name="T3" fmla="*/ 2147483647 h 21809"/>
              <a:gd name="T4" fmla="*/ 2147483647 w 43192"/>
              <a:gd name="T5" fmla="*/ 2147483647 h 21809"/>
              <a:gd name="T6" fmla="*/ 0 60000 65536"/>
              <a:gd name="T7" fmla="*/ 0 60000 65536"/>
              <a:gd name="T8" fmla="*/ 0 60000 65536"/>
              <a:gd name="T9" fmla="*/ 0 w 43192"/>
              <a:gd name="T10" fmla="*/ 0 h 21809"/>
              <a:gd name="T11" fmla="*/ 43192 w 43192"/>
              <a:gd name="T12" fmla="*/ 21809 h 218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192" h="21809" fill="none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</a:path>
              <a:path w="43192" h="21809" stroke="0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  <a:lnTo>
                  <a:pt x="21592" y="21600"/>
                </a:lnTo>
                <a:lnTo>
                  <a:pt x="0" y="21001"/>
                </a:lnTo>
                <a:close/>
              </a:path>
            </a:pathLst>
          </a:custGeom>
          <a:solidFill>
            <a:schemeClr val="accent2">
              <a:alpha val="85881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" name="Arc 36"/>
          <p:cNvSpPr>
            <a:spLocks/>
          </p:cNvSpPr>
          <p:nvPr/>
        </p:nvSpPr>
        <p:spPr bwMode="gray">
          <a:xfrm rot="-5400000" flipH="1" flipV="1">
            <a:off x="1408907" y="2415381"/>
            <a:ext cx="2868612" cy="1584325"/>
          </a:xfrm>
          <a:custGeom>
            <a:avLst/>
            <a:gdLst>
              <a:gd name="T0" fmla="*/ 0 w 43192"/>
              <a:gd name="T1" fmla="*/ 2147483647 h 21809"/>
              <a:gd name="T2" fmla="*/ 2147483647 w 43192"/>
              <a:gd name="T3" fmla="*/ 2147483647 h 21809"/>
              <a:gd name="T4" fmla="*/ 2147483647 w 43192"/>
              <a:gd name="T5" fmla="*/ 2147483647 h 21809"/>
              <a:gd name="T6" fmla="*/ 0 60000 65536"/>
              <a:gd name="T7" fmla="*/ 0 60000 65536"/>
              <a:gd name="T8" fmla="*/ 0 60000 65536"/>
              <a:gd name="T9" fmla="*/ 0 w 43192"/>
              <a:gd name="T10" fmla="*/ 0 h 21809"/>
              <a:gd name="T11" fmla="*/ 43192 w 43192"/>
              <a:gd name="T12" fmla="*/ 21809 h 218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192" h="21809" fill="none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</a:path>
              <a:path w="43192" h="21809" stroke="0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  <a:lnTo>
                  <a:pt x="21592" y="21600"/>
                </a:lnTo>
                <a:lnTo>
                  <a:pt x="0" y="21001"/>
                </a:lnTo>
                <a:close/>
              </a:path>
            </a:pathLst>
          </a:custGeom>
          <a:solidFill>
            <a:schemeClr val="accent2">
              <a:alpha val="85881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755650" y="2781300"/>
            <a:ext cx="26463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制定過程</a:t>
            </a:r>
          </a:p>
        </p:txBody>
      </p:sp>
      <p:pic>
        <p:nvPicPr>
          <p:cNvPr id="13331" name="Picture 26" descr="1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67287">
            <a:off x="900113" y="5229225"/>
            <a:ext cx="10080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7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7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5" grpId="0"/>
      <p:bldP spid="437276" grpId="0"/>
      <p:bldP spid="437277" grpId="0"/>
      <p:bldP spid="437279" grpId="0"/>
      <p:bldP spid="17" grpId="0" animBg="1"/>
      <p:bldP spid="20" grpId="0" animBg="1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27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B3C8FC-38AA-40DB-BF14-6C2E28FF4A65}" type="slidenum">
              <a:rPr lang="en-US" altLang="zh-TW" smtClean="0">
                <a:ea typeface="新細明體" charset="-120"/>
              </a:rPr>
              <a:pPr/>
              <a:t>70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246914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2960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220686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樣卷說明：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Q1.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僅能知道需求法則的部分意義。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Q2.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未能將需求法則下的價量關係，正確地以圖、表方式呈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現出來。</a:t>
                      </a:r>
                    </a:p>
                    <a:p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Q3.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未能應用需求法則的概念，針對連假時高速公路塞車的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問題，提出適當的處理對策。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77836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37" name="圖片 11" descr="Y:\社會科\PLD標準設定\公民科PLDs進度\作業範例\待公布之學生表現範例\49004學生表現範例\49004-1\學生表現範例\D\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728663"/>
            <a:ext cx="82819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81063" y="638175"/>
            <a:ext cx="4591050" cy="45085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38200" y="1371600"/>
            <a:ext cx="7620000" cy="151765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38200" y="2978150"/>
            <a:ext cx="7696200" cy="60325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內容版面配置區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8851" name="日期版面配置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charset="0"/>
                <a:ea typeface="新細明體" charset="-120"/>
              </a:rPr>
              <a:t>2012/8/10</a:t>
            </a:r>
          </a:p>
        </p:txBody>
      </p:sp>
      <p:sp>
        <p:nvSpPr>
          <p:cNvPr id="78852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784993-B767-4A11-BDCD-B25360E4DC68}" type="slidenum">
              <a:rPr lang="en-US" altLang="zh-TW" smtClean="0">
                <a:ea typeface="新細明體" charset="-120"/>
              </a:rPr>
              <a:pPr/>
              <a:t>71</a:t>
            </a:fld>
            <a:endParaRPr lang="en-US" altLang="zh-TW" smtClean="0">
              <a:ea typeface="新細明體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7200" y="762000"/>
          <a:ext cx="8280400" cy="5867400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335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  <a:tr h="2514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樣卷說明：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Q1.</a:t>
                      </a: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無法知道需求法則的意義為何（未達</a:t>
                      </a:r>
                      <a:r>
                        <a:rPr lang="en-US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D</a:t>
                      </a: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級）。</a:t>
                      </a:r>
                    </a:p>
                    <a:p>
                      <a:pPr marL="200025" indent="-200025" algn="l">
                        <a:spcAft>
                          <a:spcPts val="0"/>
                        </a:spcAft>
                      </a:pPr>
                      <a:r>
                        <a:rPr lang="en-US" sz="2400" kern="10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Q2.</a:t>
                      </a:r>
                      <a:r>
                        <a:rPr lang="zh-TW" sz="2400" kern="100" spc="-5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未</a:t>
                      </a: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能將需求法則下的價量</a:t>
                      </a:r>
                      <a:r>
                        <a:rPr lang="zh-TW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關係</a:t>
                      </a: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，正確地以圖、表方式</a:t>
                      </a:r>
                      <a:r>
                        <a:rPr lang="zh-TW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呈</a:t>
                      </a:r>
                      <a:r>
                        <a:rPr lang="zh-TW" altLang="en-US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</a:t>
                      </a:r>
                      <a:endParaRPr lang="en-US" altLang="zh-TW" sz="2400" kern="1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 algn="l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     </a:t>
                      </a:r>
                      <a:r>
                        <a:rPr lang="zh-TW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現出</a:t>
                      </a:r>
                      <a:r>
                        <a:rPr lang="zh-TW" sz="2400" kern="100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來</a:t>
                      </a:r>
                      <a:r>
                        <a:rPr lang="zh-TW" sz="2400" kern="1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。</a:t>
                      </a:r>
                      <a:endParaRPr lang="en-US" altLang="zh-TW" sz="2400" kern="1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marL="200025" indent="-200025" algn="l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Q3.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未能應用需求法則的概念，針對連假時高速公路塞車的</a:t>
                      </a:r>
                      <a:endParaRPr lang="en-US" altLang="zh-TW" sz="2400" kern="1200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200025" indent="-200025" algn="l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</a:t>
                      </a:r>
                      <a:r>
                        <a:rPr lang="zh-TW" altLang="zh-TW" sz="2400" kern="1200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問題，提出適當的處理對策。</a:t>
                      </a:r>
                      <a:endParaRPr lang="zh-TW" sz="2400" kern="100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D1"/>
                    </a:solidFill>
                  </a:tcPr>
                </a:tc>
              </a:tr>
            </a:tbl>
          </a:graphicData>
        </a:graphic>
      </p:graphicFrame>
      <p:sp>
        <p:nvSpPr>
          <p:cNvPr id="78861" name="矩形 9"/>
          <p:cNvSpPr>
            <a:spLocks noChangeArrowheads="1"/>
          </p:cNvSpPr>
          <p:nvPr/>
        </p:nvSpPr>
        <p:spPr bwMode="auto">
          <a:xfrm>
            <a:off x="990600" y="152400"/>
            <a:ext cx="353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kumimoji="0" lang="en-US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zh-TW" altLang="zh-TW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等級表現示例</a:t>
            </a:r>
            <a:endParaRPr kumimoji="0" lang="en-US" altLang="zh-TW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62" name="圖片 12" descr="Y:\社會科\PLD標準設定\公民科PLDs進度\作業範例\待公布之學生表現範例\49004學生表現範例\49004-1\學生表現範例\E\E-3(E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19150"/>
            <a:ext cx="80121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7088" y="1628775"/>
            <a:ext cx="7777162" cy="16208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188" y="3338513"/>
            <a:ext cx="7831137" cy="7207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1188" y="819150"/>
            <a:ext cx="8012112" cy="66357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評分建議</a:t>
            </a:r>
            <a:r>
              <a:rPr kumimoji="1" lang="en-US" altLang="zh-TW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(</a:t>
            </a:r>
            <a:r>
              <a:rPr kumimoji="1" lang="zh-TW" altLang="en-US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一</a:t>
            </a:r>
            <a:r>
              <a:rPr kumimoji="1" lang="en-US" altLang="zh-TW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)</a:t>
            </a:r>
            <a:endParaRPr kumimoji="1" lang="zh-TW" altLang="en-US" b="1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268760"/>
            <a:ext cx="8278688" cy="3733800"/>
          </a:xfrm>
        </p:spPr>
        <p:txBody>
          <a:bodyPr/>
          <a:lstStyle/>
          <a:p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以「一次段考期間的表現」來評定，勝過「單一考卷成績」來評定</a:t>
            </a:r>
            <a:endParaRPr kumimoji="1" lang="en-US" altLang="zh-TW" sz="3200" b="1" dirty="0" smtClean="0">
              <a:latin typeface="BiauKai"/>
              <a:ea typeface="BiauKai"/>
              <a:cs typeface="BiauKai"/>
            </a:endParaRPr>
          </a:p>
          <a:p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以「整份試卷」來評定，勝過「單一題目」來評定</a:t>
            </a:r>
            <a:endParaRPr kumimoji="1" lang="en-US" altLang="zh-TW" sz="3200" b="1" dirty="0" smtClean="0">
              <a:latin typeface="BiauKai"/>
              <a:ea typeface="BiauKai"/>
              <a:cs typeface="BiauKai"/>
            </a:endParaRPr>
          </a:p>
          <a:p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從「選擇題」的答對題數來確認等級，如答對率</a:t>
            </a:r>
            <a:r>
              <a:rPr kumimoji="1" lang="en-US" altLang="zh-TW" sz="3200" b="1" dirty="0" smtClean="0">
                <a:latin typeface="BiauKai"/>
                <a:ea typeface="BiauKai"/>
                <a:cs typeface="BiauKai"/>
              </a:rPr>
              <a:t>90%</a:t>
            </a:r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為</a:t>
            </a:r>
            <a:r>
              <a:rPr kumimoji="1" lang="en-US" altLang="zh-TW" sz="3200" b="1" dirty="0" smtClean="0">
                <a:latin typeface="BiauKai"/>
                <a:ea typeface="BiauKai"/>
                <a:cs typeface="BiauKai"/>
              </a:rPr>
              <a:t>B</a:t>
            </a:r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，答對率</a:t>
            </a:r>
            <a:r>
              <a:rPr kumimoji="1" lang="en-US" altLang="zh-TW" sz="3200" b="1" dirty="0" smtClean="0">
                <a:latin typeface="BiauKai"/>
                <a:ea typeface="BiauKai"/>
                <a:cs typeface="BiauKai"/>
              </a:rPr>
              <a:t>70%</a:t>
            </a:r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為</a:t>
            </a:r>
            <a:r>
              <a:rPr kumimoji="1" lang="en-US" altLang="zh-TW" sz="3200" b="1" dirty="0" smtClean="0">
                <a:latin typeface="BiauKai"/>
                <a:ea typeface="BiauKai"/>
                <a:cs typeface="BiauKai"/>
              </a:rPr>
              <a:t>C</a:t>
            </a:r>
            <a:r>
              <a:rPr kumimoji="1" lang="zh-TW" altLang="en-US" sz="3200" b="1" dirty="0" smtClean="0">
                <a:latin typeface="BiauKai"/>
                <a:ea typeface="BiauKai"/>
                <a:cs typeface="BiauKai"/>
              </a:rPr>
              <a:t>；搭配「非選擇題」來綜合判斷。</a:t>
            </a:r>
            <a:endParaRPr kumimoji="1" lang="en-US" altLang="zh-TW" sz="3200" b="1" dirty="0" smtClean="0">
              <a:latin typeface="BiauKai"/>
              <a:ea typeface="BiauKai"/>
              <a:cs typeface="BiauKa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72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7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評分建議</a:t>
            </a:r>
            <a:r>
              <a:rPr lang="en-US" altLang="zh-TW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二</a:t>
            </a:r>
            <a:r>
              <a:rPr lang="en-US" altLang="zh-TW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772816"/>
            <a:ext cx="8134672" cy="3733800"/>
          </a:xfrm>
        </p:spPr>
        <p:txBody>
          <a:bodyPr/>
          <a:lstStyle/>
          <a:p>
            <a:r>
              <a:rPr lang="zh-TW" altLang="en-US" sz="3200" b="1" dirty="0" smtClean="0">
                <a:latin typeface="BiauKai"/>
                <a:ea typeface="BiauKai"/>
                <a:cs typeface="BiauKai"/>
              </a:rPr>
              <a:t>透過「非選擇題」的設計來重新確認公民科的「學習目標」</a:t>
            </a:r>
            <a:endParaRPr lang="en-US" altLang="zh-TW" sz="3200" b="1" dirty="0" smtClean="0">
              <a:latin typeface="BiauKai"/>
              <a:ea typeface="BiauKai"/>
              <a:cs typeface="BiauKai"/>
            </a:endParaRPr>
          </a:p>
          <a:p>
            <a:r>
              <a:rPr lang="en-US" altLang="zh-TW" sz="3200" b="1" dirty="0" smtClean="0">
                <a:latin typeface="BiauKai"/>
                <a:ea typeface="BiauKai"/>
                <a:cs typeface="BiauKai"/>
              </a:rPr>
              <a:t>A</a:t>
            </a:r>
            <a:r>
              <a:rPr lang="zh-TW" altLang="en-US" sz="3200" b="1" dirty="0" smtClean="0">
                <a:latin typeface="BiauKai"/>
                <a:ea typeface="BiauKai"/>
                <a:cs typeface="BiauKai"/>
              </a:rPr>
              <a:t>等第的題目很難命，但是答案往往很簡單</a:t>
            </a:r>
            <a:endParaRPr lang="en-US" altLang="zh-TW" sz="3200" b="1" dirty="0" smtClean="0">
              <a:latin typeface="BiauKai"/>
              <a:ea typeface="BiauKai"/>
              <a:cs typeface="BiauKai"/>
            </a:endParaRPr>
          </a:p>
          <a:p>
            <a:r>
              <a:rPr lang="en-US" altLang="zh-TW" sz="3200" b="1" dirty="0" smtClean="0">
                <a:latin typeface="BiauKai"/>
                <a:ea typeface="BiauKai"/>
                <a:cs typeface="BiauKai"/>
              </a:rPr>
              <a:t>C</a:t>
            </a:r>
            <a:r>
              <a:rPr lang="zh-TW" altLang="en-US" sz="3200" b="1" dirty="0" smtClean="0">
                <a:latin typeface="BiauKai"/>
                <a:ea typeface="BiauKai"/>
                <a:cs typeface="BiauKai"/>
              </a:rPr>
              <a:t>等第的題目宜避免「嚴謹的名詞解釋」或「完整的分類陳述」</a:t>
            </a:r>
            <a:endParaRPr lang="en-US" altLang="zh-TW" sz="3200" b="1" dirty="0" smtClean="0">
              <a:latin typeface="BiauKai"/>
              <a:ea typeface="BiauKai"/>
              <a:cs typeface="BiauKai"/>
            </a:endParaRPr>
          </a:p>
          <a:p>
            <a:r>
              <a:rPr lang="zh-TW" altLang="en-US" sz="3200" b="1" dirty="0" smtClean="0">
                <a:latin typeface="BiauKai"/>
                <a:ea typeface="BiauKai"/>
                <a:cs typeface="BiauKai"/>
              </a:rPr>
              <a:t>不要勉強一題組的試題包含所有的</a:t>
            </a:r>
            <a:r>
              <a:rPr lang="en-US" altLang="zh-TW" sz="3200" b="1" dirty="0" smtClean="0">
                <a:latin typeface="BiauKai"/>
                <a:ea typeface="BiauKai"/>
                <a:cs typeface="BiauKai"/>
              </a:rPr>
              <a:t>ABC</a:t>
            </a:r>
            <a:r>
              <a:rPr lang="zh-TW" altLang="en-US" sz="3200" b="1" dirty="0" smtClean="0">
                <a:latin typeface="BiauKai"/>
                <a:ea typeface="BiauKai"/>
                <a:cs typeface="BiauKai"/>
              </a:rPr>
              <a:t>等第</a:t>
            </a:r>
          </a:p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73</a:t>
            </a:fld>
            <a:endParaRPr lang="zh-TW" altLang="en-US">
              <a:latin typeface="Gill Sans MT"/>
              <a:ea typeface="微軟正黑體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hlinkClick r:id="rId2" action="ppaction://hlinkfile"/>
              </a:rPr>
              <a:t>公民實踐</a:t>
            </a:r>
            <a:endParaRPr kumimoji="1" lang="zh-TW" altLang="en-US" b="1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b="1" dirty="0">
                <a:latin typeface="BiauKai"/>
                <a:ea typeface="BiauKai"/>
                <a:cs typeface="BiauKai"/>
              </a:rPr>
              <a:t>武中自治會會長選舉觀察記錄表 </a:t>
            </a:r>
            <a:endParaRPr lang="en-US" altLang="zh-TW" sz="2800" b="1" dirty="0" smtClean="0">
              <a:latin typeface="BiauKai"/>
              <a:ea typeface="BiauKai"/>
              <a:cs typeface="BiauKai"/>
            </a:endParaRPr>
          </a:p>
          <a:p>
            <a:pPr lvl="0"/>
            <a:r>
              <a:rPr lang="zh-TW" altLang="zh-TW" sz="2800" b="1" dirty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評量目標</a:t>
            </a:r>
            <a:r>
              <a:rPr lang="zh-TW" altLang="zh-TW" sz="2800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：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BiauKai"/>
              <a:ea typeface="BiauKai"/>
              <a:cs typeface="BiauKai"/>
            </a:endParaRPr>
          </a:p>
          <a:p>
            <a:pPr marL="69850" lvl="0" indent="0">
              <a:buNone/>
            </a:pPr>
            <a:r>
              <a:rPr lang="zh-TW" altLang="zh-TW" sz="2800" b="1" dirty="0" smtClean="0">
                <a:latin typeface="BiauKai"/>
                <a:ea typeface="BiauKai"/>
                <a:cs typeface="BiauKai"/>
              </a:rPr>
              <a:t>能</a:t>
            </a:r>
            <a:r>
              <a:rPr lang="zh-TW" altLang="zh-TW" sz="2800" b="1" dirty="0">
                <a:latin typeface="BiauKai"/>
                <a:ea typeface="BiauKai"/>
                <a:cs typeface="BiauKai"/>
              </a:rPr>
              <a:t>遵守法律的相關規定，並在日常生活中展現法治素養。</a:t>
            </a:r>
          </a:p>
          <a:p>
            <a:pPr lvl="0"/>
            <a:r>
              <a:rPr lang="zh-TW" altLang="zh-TW" sz="2800" b="1" dirty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評分規準：</a:t>
            </a:r>
          </a:p>
          <a:p>
            <a:pPr marL="69850" lvl="0" indent="0">
              <a:buNone/>
            </a:pPr>
            <a:r>
              <a:rPr lang="zh-TW" altLang="zh-TW" sz="2800" b="1" dirty="0" smtClean="0">
                <a:latin typeface="BiauKai"/>
                <a:ea typeface="BiauKai"/>
                <a:cs typeface="BiauKai"/>
              </a:rPr>
              <a:t>通過</a:t>
            </a:r>
            <a:r>
              <a:rPr lang="zh-TW" altLang="zh-TW" sz="2800" b="1" dirty="0">
                <a:latin typeface="BiauKai"/>
                <a:ea typeface="BiauKai"/>
                <a:cs typeface="BiauKai"/>
              </a:rPr>
              <a:t>：能透過觀察，完成記錄，並說明選擇的理由。</a:t>
            </a:r>
          </a:p>
          <a:p>
            <a:pPr marL="69850" indent="0">
              <a:buNone/>
            </a:pPr>
            <a:r>
              <a:rPr lang="zh-TW" altLang="zh-TW" sz="2800" b="1" dirty="0" smtClean="0">
                <a:latin typeface="BiauKai"/>
                <a:ea typeface="BiauKai"/>
                <a:cs typeface="BiauKai"/>
              </a:rPr>
              <a:t>未通過</a:t>
            </a:r>
            <a:r>
              <a:rPr lang="zh-TW" altLang="zh-TW" sz="2800" b="1" dirty="0">
                <a:latin typeface="BiauKai"/>
                <a:ea typeface="BiauKai"/>
                <a:cs typeface="BiauKai"/>
              </a:rPr>
              <a:t>：未完成觀察記錄或未說明選擇之理由。 </a:t>
            </a:r>
            <a:endParaRPr kumimoji="1" lang="zh-TW" altLang="en-US" sz="2800" b="1" dirty="0">
              <a:latin typeface="BiauKai"/>
              <a:ea typeface="BiauKai"/>
              <a:cs typeface="BiauKa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74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4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 smtClean="0"/>
              <a:t>公民實踐樣卷</a:t>
            </a:r>
            <a:r>
              <a:rPr kumimoji="1" lang="en-US" altLang="zh-TW" dirty="0" smtClean="0"/>
              <a:t>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2ABA6-DA09-49A7-8FE7-6ADB6016FBD6}" type="slidenum">
              <a:rPr lang="zh-TW" altLang="en-US" smtClean="0"/>
              <a:pPr>
                <a:defRPr/>
              </a:pPr>
              <a:t>75</a:t>
            </a:fld>
            <a:endParaRPr lang="en-US" altLang="zh-TW"/>
          </a:p>
        </p:txBody>
      </p:sp>
      <p:pic>
        <p:nvPicPr>
          <p:cNvPr id="7" name="圖片 6" descr="doc12064920140528191401_0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60" b="14567"/>
          <a:stretch/>
        </p:blipFill>
        <p:spPr>
          <a:xfrm>
            <a:off x="1601604" y="1220398"/>
            <a:ext cx="6030804" cy="56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031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 smtClean="0"/>
              <a:t>公民實踐樣卷</a:t>
            </a:r>
            <a:r>
              <a:rPr kumimoji="1" lang="en-US" altLang="zh-TW" dirty="0" smtClean="0"/>
              <a:t>B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2ABA6-DA09-49A7-8FE7-6ADB6016FBD6}" type="slidenum">
              <a:rPr lang="zh-TW" altLang="en-US" smtClean="0"/>
              <a:pPr>
                <a:defRPr/>
              </a:pPr>
              <a:t>76</a:t>
            </a:fld>
            <a:endParaRPr lang="en-US" altLang="zh-TW"/>
          </a:p>
        </p:txBody>
      </p:sp>
      <p:pic>
        <p:nvPicPr>
          <p:cNvPr id="5" name="圖片 4" descr="doc12064920140528191401_0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59" b="12099"/>
          <a:stretch/>
        </p:blipFill>
        <p:spPr>
          <a:xfrm>
            <a:off x="1871640" y="1266165"/>
            <a:ext cx="5760768" cy="55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448" y="29925"/>
            <a:ext cx="8229600" cy="927100"/>
          </a:xfrm>
        </p:spPr>
        <p:txBody>
          <a:bodyPr/>
          <a:lstStyle/>
          <a:p>
            <a:pPr algn="ctr"/>
            <a:r>
              <a:rPr kumimoji="1" lang="zh-TW" altLang="en-US" dirty="0" smtClean="0"/>
              <a:t>公民實踐樣卷</a:t>
            </a:r>
            <a:r>
              <a:rPr kumimoji="1" lang="en-US" altLang="zh-TW" dirty="0" smtClean="0"/>
              <a:t>C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2ABA6-DA09-49A7-8FE7-6ADB6016FBD6}" type="slidenum">
              <a:rPr lang="zh-TW" altLang="en-US" smtClean="0"/>
              <a:pPr>
                <a:defRPr/>
              </a:pPr>
              <a:t>77</a:t>
            </a:fld>
            <a:endParaRPr lang="en-US" altLang="zh-TW"/>
          </a:p>
        </p:txBody>
      </p:sp>
      <p:pic>
        <p:nvPicPr>
          <p:cNvPr id="5" name="圖片 4" descr="doc12064920140528191401_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65" b="7901"/>
          <a:stretch/>
        </p:blipFill>
        <p:spPr>
          <a:xfrm>
            <a:off x="1781627" y="818652"/>
            <a:ext cx="5823773" cy="60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實施結果</a:t>
            </a:r>
            <a:endParaRPr kumimoji="1" lang="zh-TW" altLang="en-US" b="1" dirty="0">
              <a:solidFill>
                <a:schemeClr val="accent2">
                  <a:lumMod val="75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40768"/>
            <a:ext cx="8278688" cy="3733800"/>
          </a:xfrm>
        </p:spPr>
        <p:txBody>
          <a:bodyPr/>
          <a:lstStyle/>
          <a:p>
            <a:r>
              <a:rPr kumimoji="1" lang="zh-TW" altLang="en-US" sz="4000" b="1" dirty="0" smtClean="0">
                <a:latin typeface="BiauKai"/>
                <a:ea typeface="BiauKai"/>
                <a:cs typeface="BiauKai"/>
              </a:rPr>
              <a:t>鼓勵學生認真觀察並思考候選人的政見</a:t>
            </a:r>
            <a:endParaRPr kumimoji="1" lang="en-US" altLang="zh-TW" sz="4000" b="1" dirty="0" smtClean="0">
              <a:latin typeface="BiauKai"/>
              <a:ea typeface="BiauKai"/>
              <a:cs typeface="BiauKai"/>
            </a:endParaRPr>
          </a:p>
          <a:p>
            <a:r>
              <a:rPr kumimoji="1" lang="zh-TW" altLang="en-US" sz="4000" b="1" dirty="0" smtClean="0">
                <a:latin typeface="BiauKai"/>
                <a:ea typeface="BiauKai"/>
                <a:cs typeface="BiauKai"/>
              </a:rPr>
              <a:t>理性分析「個人喜好」、「學校需要性」、「學校可行性」的差異</a:t>
            </a:r>
            <a:endParaRPr kumimoji="1" lang="en-US" altLang="zh-TW" sz="4000" b="1" dirty="0" smtClean="0">
              <a:latin typeface="BiauKai"/>
              <a:ea typeface="BiauKai"/>
              <a:cs typeface="BiauKai"/>
            </a:endParaRPr>
          </a:p>
          <a:p>
            <a:r>
              <a:rPr kumimoji="1" lang="zh-TW" altLang="en-US" sz="4000" b="1" dirty="0" smtClean="0">
                <a:latin typeface="BiauKai"/>
                <a:ea typeface="BiauKai"/>
                <a:cs typeface="BiauKai"/>
              </a:rPr>
              <a:t>首次當選人的得票數比廢票還要高</a:t>
            </a:r>
            <a:endParaRPr kumimoji="1" lang="zh-TW" altLang="en-US" sz="4000" b="1" dirty="0">
              <a:latin typeface="BiauKai"/>
              <a:ea typeface="BiauKai"/>
              <a:cs typeface="BiauKa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78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5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780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點點星光（一）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35842" name="內容版面配置區 2"/>
          <p:cNvSpPr>
            <a:spLocks noGrp="1"/>
          </p:cNvSpPr>
          <p:nvPr>
            <p:ph idx="1"/>
          </p:nvPr>
        </p:nvSpPr>
        <p:spPr>
          <a:xfrm>
            <a:off x="827584" y="1340768"/>
            <a:ext cx="7488832" cy="4176464"/>
          </a:xfrm>
        </p:spPr>
        <p:txBody>
          <a:bodyPr/>
          <a:lstStyle/>
          <a:p>
            <a:r>
              <a:rPr lang="zh-TW" altLang="en-US" sz="4400" b="1" dirty="0" smtClean="0">
                <a:latin typeface="BiauKai"/>
                <a:ea typeface="BiauKai"/>
                <a:cs typeface="BiauKai"/>
              </a:rPr>
              <a:t>學生達不到教師預期的標準，可能是題意不清或命題內容上的問題</a:t>
            </a:r>
            <a:endParaRPr lang="en-US" altLang="zh-TW" sz="4400" b="1" dirty="0" smtClean="0">
              <a:latin typeface="BiauKai"/>
              <a:ea typeface="BiauKai"/>
              <a:cs typeface="BiauKai"/>
            </a:endParaRPr>
          </a:p>
          <a:p>
            <a:endParaRPr lang="en-US" altLang="zh-TW" sz="4400" b="1" dirty="0" smtClean="0">
              <a:latin typeface="BiauKai"/>
              <a:ea typeface="BiauKai"/>
              <a:cs typeface="BiauKai"/>
            </a:endParaRPr>
          </a:p>
          <a:p>
            <a:r>
              <a:rPr lang="zh-TW" altLang="en-US" sz="4400" b="1" dirty="0" smtClean="0">
                <a:latin typeface="BiauKai"/>
                <a:ea typeface="BiauKai"/>
                <a:cs typeface="BiauKai"/>
              </a:rPr>
              <a:t>要同時進行閱讀理解的教學</a:t>
            </a:r>
            <a:endParaRPr lang="en-US" altLang="zh-TW" sz="4400" b="1" dirty="0" smtClean="0">
              <a:latin typeface="BiauKai"/>
              <a:ea typeface="BiauKai"/>
              <a:cs typeface="BiauKai"/>
            </a:endParaRPr>
          </a:p>
          <a:p>
            <a:endParaRPr lang="zh-TW" altLang="en-US" sz="2800" b="1" dirty="0">
              <a:latin typeface="BiauKai"/>
              <a:ea typeface="BiauKai"/>
              <a:cs typeface="BiauKai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79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2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733BEA-2BB0-4EEF-9E8B-D47FDF8E760B}" type="slidenum">
              <a:rPr lang="zh-TW" altLang="en-US" smtClean="0">
                <a:ea typeface="新細明體" charset="-120"/>
              </a:rPr>
              <a:pPr/>
              <a:t>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413708" name="Rectangle 12"/>
          <p:cNvSpPr>
            <a:spLocks noChangeArrowheads="1"/>
          </p:cNvSpPr>
          <p:nvPr/>
        </p:nvSpPr>
        <p:spPr bwMode="gray">
          <a:xfrm>
            <a:off x="395288" y="2276475"/>
            <a:ext cx="24479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七年級</a:t>
            </a:r>
            <a:endParaRPr kumimoji="0" lang="en-US" altLang="zh-TW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上學期</a:t>
            </a:r>
          </a:p>
        </p:txBody>
      </p:sp>
      <p:sp>
        <p:nvSpPr>
          <p:cNvPr id="10244" name="Rectangle 24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6923088" cy="9271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公民內容標準：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六大主題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3721" name="Rectangle 25"/>
          <p:cNvSpPr>
            <a:spLocks noChangeArrowheads="1"/>
          </p:cNvSpPr>
          <p:nvPr/>
        </p:nvSpPr>
        <p:spPr bwMode="gray">
          <a:xfrm>
            <a:off x="2339975" y="1412875"/>
            <a:ext cx="44640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七年級下學期</a:t>
            </a:r>
            <a:endParaRPr kumimoji="0" lang="zh-TW" altLang="en-US" dirty="0"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13723" name="Rectangle 27"/>
          <p:cNvSpPr>
            <a:spLocks noChangeArrowheads="1"/>
          </p:cNvSpPr>
          <p:nvPr/>
        </p:nvSpPr>
        <p:spPr bwMode="gray">
          <a:xfrm>
            <a:off x="6300788" y="2276475"/>
            <a:ext cx="24479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3.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八年級</a:t>
            </a:r>
            <a:endParaRPr kumimoji="0" lang="en-US" altLang="zh-TW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上學期</a:t>
            </a:r>
          </a:p>
        </p:txBody>
      </p:sp>
      <p:sp>
        <p:nvSpPr>
          <p:cNvPr id="10247" name="Line 18"/>
          <p:cNvSpPr>
            <a:spLocks noChangeShapeType="1"/>
          </p:cNvSpPr>
          <p:nvPr/>
        </p:nvSpPr>
        <p:spPr bwMode="gray">
          <a:xfrm flipH="1" flipV="1">
            <a:off x="2628900" y="2852738"/>
            <a:ext cx="4318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8" name="Line 18"/>
          <p:cNvSpPr>
            <a:spLocks noChangeShapeType="1"/>
          </p:cNvSpPr>
          <p:nvPr/>
        </p:nvSpPr>
        <p:spPr bwMode="gray">
          <a:xfrm flipH="1" flipV="1">
            <a:off x="4572000" y="206057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9" name="Line 18"/>
          <p:cNvSpPr>
            <a:spLocks noChangeShapeType="1"/>
          </p:cNvSpPr>
          <p:nvPr/>
        </p:nvSpPr>
        <p:spPr bwMode="gray">
          <a:xfrm flipV="1">
            <a:off x="6229350" y="2924175"/>
            <a:ext cx="358775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50" name="Line 18"/>
          <p:cNvSpPr>
            <a:spLocks noChangeShapeType="1"/>
          </p:cNvSpPr>
          <p:nvPr/>
        </p:nvSpPr>
        <p:spPr bwMode="gray">
          <a:xfrm>
            <a:off x="5940425" y="4508500"/>
            <a:ext cx="649288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3728" name="Rectangle 32"/>
          <p:cNvSpPr>
            <a:spLocks noChangeArrowheads="1"/>
          </p:cNvSpPr>
          <p:nvPr/>
        </p:nvSpPr>
        <p:spPr bwMode="gray">
          <a:xfrm>
            <a:off x="6588125" y="4724400"/>
            <a:ext cx="22320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4.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八年級</a:t>
            </a:r>
            <a:endParaRPr kumimoji="0" lang="en-US" altLang="zh-TW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下學期</a:t>
            </a:r>
            <a:endParaRPr kumimoji="0" lang="zh-TW" altLang="en-US" dirty="0"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13729" name="Rectangle 33"/>
          <p:cNvSpPr>
            <a:spLocks noChangeArrowheads="1"/>
          </p:cNvSpPr>
          <p:nvPr/>
        </p:nvSpPr>
        <p:spPr bwMode="gray">
          <a:xfrm>
            <a:off x="2339975" y="5949950"/>
            <a:ext cx="431958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5.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九年級上學期</a:t>
            </a:r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gray">
          <a:xfrm>
            <a:off x="4572000" y="5516563"/>
            <a:ext cx="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gray">
          <a:xfrm flipH="1">
            <a:off x="2484438" y="4652963"/>
            <a:ext cx="4318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3733" name="Rectangle 37"/>
          <p:cNvSpPr>
            <a:spLocks noChangeArrowheads="1"/>
          </p:cNvSpPr>
          <p:nvPr/>
        </p:nvSpPr>
        <p:spPr bwMode="gray">
          <a:xfrm>
            <a:off x="250825" y="4724400"/>
            <a:ext cx="2232025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zh-TW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6.</a:t>
            </a: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九年級</a:t>
            </a:r>
            <a:endParaRPr kumimoji="0" lang="en-US" altLang="zh-TW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下學期</a:t>
            </a:r>
          </a:p>
        </p:txBody>
      </p:sp>
      <p:sp>
        <p:nvSpPr>
          <p:cNvPr id="413734" name="AutoShape 38"/>
          <p:cNvSpPr>
            <a:spLocks noChangeArrowheads="1"/>
          </p:cNvSpPr>
          <p:nvPr/>
        </p:nvSpPr>
        <p:spPr bwMode="gray">
          <a:xfrm flipV="1">
            <a:off x="2205038" y="3965575"/>
            <a:ext cx="2282825" cy="1574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0980"/>
                  <a:invGamma/>
                </a:schemeClr>
              </a:gs>
            </a:gsLst>
            <a:lin ang="189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3735" name="AutoShape 39"/>
          <p:cNvSpPr>
            <a:spLocks noChangeArrowheads="1"/>
          </p:cNvSpPr>
          <p:nvPr/>
        </p:nvSpPr>
        <p:spPr bwMode="gray">
          <a:xfrm>
            <a:off x="4606925" y="2351088"/>
            <a:ext cx="2284413" cy="1574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>
                  <a:gamma/>
                  <a:shade val="82353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3736" name="AutoShape 40"/>
          <p:cNvSpPr>
            <a:spLocks noChangeArrowheads="1"/>
          </p:cNvSpPr>
          <p:nvPr/>
        </p:nvSpPr>
        <p:spPr bwMode="gray">
          <a:xfrm>
            <a:off x="2205038" y="2351088"/>
            <a:ext cx="2284412" cy="1574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6078"/>
                  <a:invGamma/>
                </a:schemeClr>
              </a:gs>
            </a:gsLst>
            <a:lin ang="27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3737" name="AutoShape 41"/>
          <p:cNvSpPr>
            <a:spLocks noChangeArrowheads="1"/>
          </p:cNvSpPr>
          <p:nvPr/>
        </p:nvSpPr>
        <p:spPr bwMode="gray">
          <a:xfrm flipV="1">
            <a:off x="3408363" y="2349500"/>
            <a:ext cx="2284412" cy="15732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>
                  <a:gamma/>
                  <a:shade val="60392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3738" name="AutoShape 42"/>
          <p:cNvSpPr>
            <a:spLocks noChangeArrowheads="1"/>
          </p:cNvSpPr>
          <p:nvPr/>
        </p:nvSpPr>
        <p:spPr bwMode="gray">
          <a:xfrm>
            <a:off x="3403600" y="3962400"/>
            <a:ext cx="2284413" cy="1574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76078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3739" name="AutoShape 43"/>
          <p:cNvSpPr>
            <a:spLocks noChangeArrowheads="1"/>
          </p:cNvSpPr>
          <p:nvPr/>
        </p:nvSpPr>
        <p:spPr bwMode="gray">
          <a:xfrm flipV="1">
            <a:off x="4603750" y="3965575"/>
            <a:ext cx="2282825" cy="1574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72941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9238" name="Rectangle 44"/>
          <p:cNvSpPr>
            <a:spLocks noChangeArrowheads="1"/>
          </p:cNvSpPr>
          <p:nvPr/>
        </p:nvSpPr>
        <p:spPr bwMode="gray">
          <a:xfrm>
            <a:off x="4932363" y="2781300"/>
            <a:ext cx="1655762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政治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生活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9239" name="Rectangle 45"/>
          <p:cNvSpPr>
            <a:spLocks noChangeArrowheads="1"/>
          </p:cNvSpPr>
          <p:nvPr/>
        </p:nvSpPr>
        <p:spPr bwMode="gray">
          <a:xfrm>
            <a:off x="2700338" y="4005263"/>
            <a:ext cx="1231900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全球關連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9240" name="Rectangle 46"/>
          <p:cNvSpPr>
            <a:spLocks noChangeArrowheads="1"/>
          </p:cNvSpPr>
          <p:nvPr/>
        </p:nvSpPr>
        <p:spPr bwMode="gray">
          <a:xfrm>
            <a:off x="5076825" y="4005263"/>
            <a:ext cx="1427163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法律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生活</a:t>
            </a:r>
          </a:p>
        </p:txBody>
      </p:sp>
      <p:sp>
        <p:nvSpPr>
          <p:cNvPr id="9241" name="Rectangle 47"/>
          <p:cNvSpPr>
            <a:spLocks noChangeArrowheads="1"/>
          </p:cNvSpPr>
          <p:nvPr/>
        </p:nvSpPr>
        <p:spPr bwMode="gray">
          <a:xfrm>
            <a:off x="3779838" y="4581525"/>
            <a:ext cx="1584325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經濟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生活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sp>
        <p:nvSpPr>
          <p:cNvPr id="9242" name="Rectangle 48"/>
          <p:cNvSpPr>
            <a:spLocks noChangeArrowheads="1"/>
          </p:cNvSpPr>
          <p:nvPr/>
        </p:nvSpPr>
        <p:spPr bwMode="gray">
          <a:xfrm>
            <a:off x="2411413" y="2924175"/>
            <a:ext cx="1655762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  家庭與校園生活</a:t>
            </a:r>
          </a:p>
        </p:txBody>
      </p:sp>
      <p:sp>
        <p:nvSpPr>
          <p:cNvPr id="9243" name="Rectangle 49"/>
          <p:cNvSpPr>
            <a:spLocks noChangeArrowheads="1"/>
          </p:cNvSpPr>
          <p:nvPr/>
        </p:nvSpPr>
        <p:spPr bwMode="gray">
          <a:xfrm>
            <a:off x="3851275" y="2349500"/>
            <a:ext cx="1427163" cy="107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社會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32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生活</a:t>
            </a:r>
            <a:endParaRPr kumimoji="0" lang="en-US" altLang="zh-TW" sz="32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grpSp>
        <p:nvGrpSpPr>
          <p:cNvPr id="14364" name="Group 50"/>
          <p:cNvGrpSpPr>
            <a:grpSpLocks/>
          </p:cNvGrpSpPr>
          <p:nvPr/>
        </p:nvGrpSpPr>
        <p:grpSpPr bwMode="auto">
          <a:xfrm>
            <a:off x="3698875" y="3381375"/>
            <a:ext cx="1652588" cy="1108075"/>
            <a:chOff x="2363" y="2075"/>
            <a:chExt cx="1210" cy="812"/>
          </a:xfrm>
        </p:grpSpPr>
        <p:sp>
          <p:nvSpPr>
            <p:cNvPr id="14366" name="AutoShape 51"/>
            <p:cNvSpPr>
              <a:spLocks noChangeArrowheads="1"/>
            </p:cNvSpPr>
            <p:nvPr/>
          </p:nvSpPr>
          <p:spPr bwMode="gray">
            <a:xfrm>
              <a:off x="2363" y="2075"/>
              <a:ext cx="1210" cy="812"/>
            </a:xfrm>
            <a:prstGeom prst="hexagon">
              <a:avLst>
                <a:gd name="adj" fmla="val 37254"/>
                <a:gd name="vf" fmla="val 115470"/>
              </a:avLst>
            </a:prstGeom>
            <a:solidFill>
              <a:srgbClr val="F8F8F8">
                <a:alpha val="50195"/>
              </a:srgbClr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67" name="AutoShape 52"/>
            <p:cNvSpPr>
              <a:spLocks noChangeArrowheads="1"/>
            </p:cNvSpPr>
            <p:nvPr/>
          </p:nvSpPr>
          <p:spPr bwMode="gray">
            <a:xfrm>
              <a:off x="2395" y="2095"/>
              <a:ext cx="1138" cy="764"/>
            </a:xfrm>
            <a:prstGeom prst="hexagon">
              <a:avLst>
                <a:gd name="adj" fmla="val 37238"/>
                <a:gd name="vf" fmla="val 115470"/>
              </a:avLst>
            </a:prstGeom>
            <a:solidFill>
              <a:srgbClr val="F8F8F8"/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3749" name="Rectangle 53"/>
          <p:cNvSpPr>
            <a:spLocks noChangeArrowheads="1"/>
          </p:cNvSpPr>
          <p:nvPr/>
        </p:nvSpPr>
        <p:spPr bwMode="auto">
          <a:xfrm>
            <a:off x="3924300" y="34290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認知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zh-TW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層次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3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3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3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3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8" grpId="0"/>
      <p:bldP spid="413721" grpId="0"/>
      <p:bldP spid="413723" grpId="0"/>
      <p:bldP spid="10247" grpId="0" animBg="1"/>
      <p:bldP spid="10248" grpId="0" animBg="1"/>
      <p:bldP spid="10249" grpId="0" animBg="1"/>
      <p:bldP spid="10250" grpId="0" animBg="1"/>
      <p:bldP spid="413728" grpId="0"/>
      <p:bldP spid="413729" grpId="0"/>
      <p:bldP spid="10253" grpId="0" animBg="1"/>
      <p:bldP spid="10254" grpId="0" animBg="1"/>
      <p:bldP spid="413733" grpId="0"/>
      <p:bldP spid="9238" grpId="0"/>
      <p:bldP spid="9239" grpId="0"/>
      <p:bldP spid="9240" grpId="0"/>
      <p:bldP spid="9241" grpId="0"/>
      <p:bldP spid="9242" grpId="0"/>
      <p:bldP spid="924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78098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點點星光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（二）</a:t>
            </a:r>
            <a:endParaRPr kumimoji="1" lang="zh-TW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3733800"/>
          </a:xfrm>
        </p:spPr>
        <p:txBody>
          <a:bodyPr/>
          <a:lstStyle/>
          <a:p>
            <a:r>
              <a:rPr lang="zh-TW" altLang="en-US" sz="4400" b="1" dirty="0" smtClean="0">
                <a:latin typeface="BiauKai"/>
                <a:ea typeface="BiauKai"/>
                <a:cs typeface="BiauKai"/>
              </a:rPr>
              <a:t>教師</a:t>
            </a:r>
            <a:r>
              <a:rPr lang="zh-TW" altLang="en-US" sz="4400" b="1" dirty="0">
                <a:latin typeface="BiauKai"/>
                <a:ea typeface="BiauKai"/>
                <a:cs typeface="BiauKai"/>
              </a:rPr>
              <a:t>若能在課程進行前，就先規劃好此類命題的內容與方向，則有利於本單元的教學進行，且學生亦能有較佳之學習成效</a:t>
            </a:r>
            <a:r>
              <a:rPr lang="zh-TW" altLang="en-US" sz="4400" b="1" dirty="0" smtClean="0">
                <a:latin typeface="BiauKai"/>
                <a:ea typeface="BiauKai"/>
                <a:cs typeface="BiauKai"/>
              </a:rPr>
              <a:t>表現</a:t>
            </a:r>
            <a:endParaRPr lang="en-US" altLang="zh-TW" sz="4400" b="1" dirty="0" smtClean="0">
              <a:latin typeface="BiauKai"/>
              <a:ea typeface="BiauKai"/>
              <a:cs typeface="BiauKai"/>
            </a:endParaRPr>
          </a:p>
          <a:p>
            <a:r>
              <a:rPr lang="zh-TW" altLang="en-US" sz="4400" b="1" dirty="0" smtClean="0">
                <a:latin typeface="BiauKai"/>
                <a:ea typeface="BiauKai"/>
                <a:cs typeface="BiauKai"/>
              </a:rPr>
              <a:t>提醒教學者回到教學的核心能力與概念</a:t>
            </a:r>
            <a:endParaRPr lang="en-US" altLang="zh-TW" sz="4400" b="1" dirty="0">
              <a:latin typeface="BiauKai"/>
              <a:ea typeface="BiauKai"/>
              <a:cs typeface="BiauKai"/>
            </a:endParaRPr>
          </a:p>
          <a:p>
            <a:endParaRPr kumimoji="1" lang="zh-TW" altLang="en-US" sz="28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80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780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7772400" cy="26642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期待我們從變革中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</a:b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找到教育的價值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</a:b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</a:b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分享完畢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BiauKai"/>
                <a:ea typeface="BiauKai"/>
                <a:cs typeface="BiauKai"/>
              </a:rPr>
              <a:t>感謝聆聽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CE8FC-2A6F-3240-ABAF-6E202B830226}" type="slidenum">
              <a:rPr lang="zh-TW" altLang="en-US" smtClean="0">
                <a:latin typeface="Gill Sans MT"/>
                <a:ea typeface="微軟正黑體"/>
              </a:rPr>
              <a:pPr>
                <a:defRPr/>
              </a:pPr>
              <a:t>81</a:t>
            </a:fld>
            <a:endParaRPr lang="zh-TW" altLang="en-US"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2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DE1B49-00F9-43B7-80C5-DB0D10F8EE33}" type="slidenum">
              <a:rPr lang="zh-TW" altLang="en-US" smtClean="0">
                <a:ea typeface="新細明體" charset="-120"/>
              </a:rPr>
              <a:pPr/>
              <a:t>82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80899" name="Picture 2" descr="圖片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3492500" y="2438400"/>
            <a:ext cx="38179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辛苦大家了！</a:t>
            </a:r>
          </a:p>
          <a:p>
            <a:pPr algn="ctr" eaLnBrk="1" hangingPunct="1">
              <a:lnSpc>
                <a:spcPct val="110000"/>
              </a:lnSpc>
            </a:pPr>
            <a:r>
              <a:rPr kumimoji="0" lang="zh-TW" altLang="en-US" sz="480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謝謝 </a:t>
            </a:r>
            <a:r>
              <a:rPr kumimoji="0" lang="en-US" altLang="zh-TW" sz="4800">
                <a:solidFill>
                  <a:srgbClr val="80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480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0901" name="Picture 4" descr="gir2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4365625"/>
            <a:ext cx="12350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CAC426-2955-4C21-BB9C-7838DC2D0BCD}" type="slidenum">
              <a:rPr lang="zh-TW" altLang="en-US" smtClean="0">
                <a:ea typeface="新細明體" charset="-120"/>
              </a:rPr>
              <a:pPr/>
              <a:t>9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gray">
          <a:xfrm>
            <a:off x="755650" y="1557338"/>
            <a:ext cx="7777163" cy="446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defRPr/>
            </a:pPr>
            <a:endParaRPr kumimoji="0" lang="zh-TW" altLang="en-US" b="0">
              <a:latin typeface="新細明體" charset="-120"/>
              <a:ea typeface="新細明體" charset="-120"/>
            </a:endParaRPr>
          </a:p>
        </p:txBody>
      </p:sp>
      <p:sp>
        <p:nvSpPr>
          <p:cNvPr id="516107" name="Rectangle 11"/>
          <p:cNvSpPr>
            <a:spLocks noChangeArrowheads="1"/>
          </p:cNvSpPr>
          <p:nvPr/>
        </p:nvSpPr>
        <p:spPr bwMode="gray">
          <a:xfrm>
            <a:off x="1116013" y="620713"/>
            <a:ext cx="6985000" cy="1081087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內容標準：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gray">
          <a:xfrm>
            <a:off x="3995738" y="765175"/>
            <a:ext cx="4176712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kumimoji="0" lang="zh-TW" altLang="en-US" sz="44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公民實踐層次</a:t>
            </a:r>
            <a:endParaRPr kumimoji="0" lang="en-US" altLang="zh-TW" sz="44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 l="21150" t="35495" r="20380" b="10793"/>
          <a:stretch>
            <a:fillRect/>
          </a:stretch>
        </p:blipFill>
        <p:spPr bwMode="auto">
          <a:xfrm>
            <a:off x="755650" y="1557338"/>
            <a:ext cx="7848600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6" descr="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191082">
            <a:off x="298450" y="366713"/>
            <a:ext cx="7905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TGp_general_light">
  <a:themeElements>
    <a:clrScheme name="580TGp_general_light 3">
      <a:dk1>
        <a:srgbClr val="000000"/>
      </a:dk1>
      <a:lt1>
        <a:srgbClr val="FEE9DE"/>
      </a:lt1>
      <a:dk2>
        <a:srgbClr val="000066"/>
      </a:dk2>
      <a:lt2>
        <a:srgbClr val="808080"/>
      </a:lt2>
      <a:accent1>
        <a:srgbClr val="5CB1FE"/>
      </a:accent1>
      <a:accent2>
        <a:srgbClr val="FF7575"/>
      </a:accent2>
      <a:accent3>
        <a:srgbClr val="FEF2EC"/>
      </a:accent3>
      <a:accent4>
        <a:srgbClr val="000000"/>
      </a:accent4>
      <a:accent5>
        <a:srgbClr val="B5D5FE"/>
      </a:accent5>
      <a:accent6>
        <a:srgbClr val="E76969"/>
      </a:accent6>
      <a:hlink>
        <a:srgbClr val="FFC319"/>
      </a:hlink>
      <a:folHlink>
        <a:srgbClr val="A8D02A"/>
      </a:folHlink>
    </a:clrScheme>
    <a:fontScheme name="580TGp_gener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80TGp_general_light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580TGp_general_light</Template>
  <TotalTime>7728</TotalTime>
  <Words>5102</Words>
  <Application>Microsoft Office PowerPoint</Application>
  <PresentationFormat>如螢幕大小 (4:3)</PresentationFormat>
  <Paragraphs>760</Paragraphs>
  <Slides>82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3" baseType="lpstr">
      <vt:lpstr>580TGp_general_light</vt:lpstr>
      <vt:lpstr>投影片 1</vt:lpstr>
      <vt:lpstr>評量的改變</vt:lpstr>
      <vt:lpstr>釐清問題 </vt:lpstr>
      <vt:lpstr>釐清問題 </vt:lpstr>
      <vt:lpstr>評量標準：依據</vt:lpstr>
      <vt:lpstr>投影片 6</vt:lpstr>
      <vt:lpstr>評量標準撰寫原則</vt:lpstr>
      <vt:lpstr>公民內容標準：六大主題</vt:lpstr>
      <vt:lpstr>投影片 9</vt:lpstr>
      <vt:lpstr>表現等級</vt:lpstr>
      <vt:lpstr>評量標準：  社會領域(公民科)表現標準</vt:lpstr>
      <vt:lpstr>主題：家庭與校園生活</vt:lpstr>
      <vt:lpstr>參考表現標準         規劃評量內容</vt:lpstr>
      <vt:lpstr>參考表現標準         規劃評量內容</vt:lpstr>
      <vt:lpstr>參考表現標準         規劃評量內容</vt:lpstr>
      <vt:lpstr>主題：家庭與校園生活</vt:lpstr>
      <vt:lpstr>參考表現標準         規劃評量內容</vt:lpstr>
      <vt:lpstr>參考表現標準         規劃評量內容</vt:lpstr>
      <vt:lpstr>主題：社會生活</vt:lpstr>
      <vt:lpstr>參考表現標準         規劃評量內容</vt:lpstr>
      <vt:lpstr>參考表現標準         規劃評量內容</vt:lpstr>
      <vt:lpstr>主題：社會生活</vt:lpstr>
      <vt:lpstr>參考表現標準         規劃評量內容</vt:lpstr>
      <vt:lpstr>參考表現標準         規劃評量內容</vt:lpstr>
      <vt:lpstr>投影片 25</vt:lpstr>
      <vt:lpstr>投影片 26</vt:lpstr>
      <vt:lpstr>未來努力方向：</vt:lpstr>
      <vt:lpstr>未來努力方向：</vt:lpstr>
      <vt:lpstr>未來努力方向：</vt:lpstr>
      <vt:lpstr>未來努力方向：</vt:lpstr>
      <vt:lpstr>未來努力方向：</vt:lpstr>
      <vt:lpstr>未來努力方向：</vt:lpstr>
      <vt:lpstr>家庭與校園生活作業示例</vt:lpstr>
      <vt:lpstr>主題：家庭與校園生活</vt:lpstr>
      <vt:lpstr>投影片 35</vt:lpstr>
      <vt:lpstr>投影片 36</vt:lpstr>
      <vt:lpstr>B等級表現示例</vt:lpstr>
      <vt:lpstr>C等級表現示例 </vt:lpstr>
      <vt:lpstr>D等級表現示例 </vt:lpstr>
      <vt:lpstr>E等級表現示例 </vt:lpstr>
      <vt:lpstr>社會生活作業示例</vt:lpstr>
      <vt:lpstr>主題：社會生活</vt:lpstr>
      <vt:lpstr>投影片 43</vt:lpstr>
      <vt:lpstr>投影片 44</vt:lpstr>
      <vt:lpstr>投影片 45</vt:lpstr>
      <vt:lpstr>投影片 46</vt:lpstr>
      <vt:lpstr>投影片 47</vt:lpstr>
      <vt:lpstr>投影片 48</vt:lpstr>
      <vt:lpstr>家庭與校園生活作業示例</vt:lpstr>
      <vt:lpstr>投影片 50</vt:lpstr>
      <vt:lpstr>投影片 51</vt:lpstr>
      <vt:lpstr>投影片 52</vt:lpstr>
      <vt:lpstr>投影片 53</vt:lpstr>
      <vt:lpstr>投影片 54</vt:lpstr>
      <vt:lpstr>法律生活作業示例</vt:lpstr>
      <vt:lpstr>法律生活作業示例</vt:lpstr>
      <vt:lpstr>主題：法律生活</vt:lpstr>
      <vt:lpstr>投影片 58</vt:lpstr>
      <vt:lpstr>投影片 59</vt:lpstr>
      <vt:lpstr>投影片 60</vt:lpstr>
      <vt:lpstr>投影片 61</vt:lpstr>
      <vt:lpstr>投影片 62</vt:lpstr>
      <vt:lpstr>經濟生活作業示例</vt:lpstr>
      <vt:lpstr>經濟生活作業示例</vt:lpstr>
      <vt:lpstr>主題：經濟生活</vt:lpstr>
      <vt:lpstr>投影片 66</vt:lpstr>
      <vt:lpstr>投影片 67</vt:lpstr>
      <vt:lpstr>投影片 68</vt:lpstr>
      <vt:lpstr>投影片 69</vt:lpstr>
      <vt:lpstr>投影片 70</vt:lpstr>
      <vt:lpstr>投影片 71</vt:lpstr>
      <vt:lpstr>評分建議(一)</vt:lpstr>
      <vt:lpstr>評分建議(二)</vt:lpstr>
      <vt:lpstr>公民實踐</vt:lpstr>
      <vt:lpstr>公民實踐樣卷A</vt:lpstr>
      <vt:lpstr>公民實踐樣卷B</vt:lpstr>
      <vt:lpstr>公民實踐樣卷C</vt:lpstr>
      <vt:lpstr>實施結果</vt:lpstr>
      <vt:lpstr>點點星光（一）</vt:lpstr>
      <vt:lpstr>點點星光（二）</vt:lpstr>
      <vt:lpstr>期待我們從變革中 找到教育的價值  分享完畢  感謝聆聽</vt:lpstr>
      <vt:lpstr>投影片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Administrator</dc:creator>
  <cp:lastModifiedBy>nadialee</cp:lastModifiedBy>
  <cp:revision>1191</cp:revision>
  <dcterms:created xsi:type="dcterms:W3CDTF">2009-10-04T14:38:34Z</dcterms:created>
  <dcterms:modified xsi:type="dcterms:W3CDTF">2014-10-02T08:46:33Z</dcterms:modified>
</cp:coreProperties>
</file>