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50"/>
  </p:notesMasterIdLst>
  <p:handoutMasterIdLst>
    <p:handoutMasterId r:id="rId51"/>
  </p:handoutMasterIdLst>
  <p:sldIdLst>
    <p:sldId id="256" r:id="rId2"/>
    <p:sldId id="852" r:id="rId3"/>
    <p:sldId id="891" r:id="rId4"/>
    <p:sldId id="847" r:id="rId5"/>
    <p:sldId id="853" r:id="rId6"/>
    <p:sldId id="854" r:id="rId7"/>
    <p:sldId id="855" r:id="rId8"/>
    <p:sldId id="898" r:id="rId9"/>
    <p:sldId id="899" r:id="rId10"/>
    <p:sldId id="900" r:id="rId11"/>
    <p:sldId id="902" r:id="rId12"/>
    <p:sldId id="904" r:id="rId13"/>
    <p:sldId id="905" r:id="rId14"/>
    <p:sldId id="868" r:id="rId15"/>
    <p:sldId id="870" r:id="rId16"/>
    <p:sldId id="869" r:id="rId17"/>
    <p:sldId id="871" r:id="rId18"/>
    <p:sldId id="849" r:id="rId19"/>
    <p:sldId id="872" r:id="rId20"/>
    <p:sldId id="873" r:id="rId21"/>
    <p:sldId id="874" r:id="rId22"/>
    <p:sldId id="749" r:id="rId23"/>
    <p:sldId id="895" r:id="rId24"/>
    <p:sldId id="684" r:id="rId25"/>
    <p:sldId id="685" r:id="rId26"/>
    <p:sldId id="878" r:id="rId27"/>
    <p:sldId id="880" r:id="rId28"/>
    <p:sldId id="836" r:id="rId29"/>
    <p:sldId id="881" r:id="rId30"/>
    <p:sldId id="842" r:id="rId31"/>
    <p:sldId id="906" r:id="rId32"/>
    <p:sldId id="882" r:id="rId33"/>
    <p:sldId id="776" r:id="rId34"/>
    <p:sldId id="888" r:id="rId35"/>
    <p:sldId id="884" r:id="rId36"/>
    <p:sldId id="896" r:id="rId37"/>
    <p:sldId id="897" r:id="rId38"/>
    <p:sldId id="843" r:id="rId39"/>
    <p:sldId id="607" r:id="rId40"/>
    <p:sldId id="885" r:id="rId41"/>
    <p:sldId id="886" r:id="rId42"/>
    <p:sldId id="377" r:id="rId43"/>
    <p:sldId id="598" r:id="rId44"/>
    <p:sldId id="378" r:id="rId45"/>
    <p:sldId id="845" r:id="rId46"/>
    <p:sldId id="637" r:id="rId47"/>
    <p:sldId id="617" r:id="rId48"/>
    <p:sldId id="619" r:id="rId4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69" d="100"/>
          <a:sy n="69" d="100"/>
        </p:scale>
        <p:origin x="-828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1FC07-3578-4F01-A07F-6918BAEC99A8}" type="doc">
      <dgm:prSet loTypeId="urn:microsoft.com/office/officeart/2005/8/layout/hList2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A00F2A-E684-4F7A-837C-CBCD7564B324}">
      <dgm:prSet phldrT="[文字]" custT="1"/>
      <dgm:spPr/>
      <dgm:t>
        <a:bodyPr/>
        <a:lstStyle/>
        <a:p>
          <a:pPr algn="l"/>
          <a:endParaRPr lang="zh-TW" altLang="en-US" sz="1000" dirty="0"/>
        </a:p>
      </dgm:t>
    </dgm:pt>
    <dgm:pt modelId="{F131740D-024D-4963-85A4-AEA9CFED7F3A}" type="parTrans" cxnId="{EA6517DE-36E9-49AF-8BFE-D01A07424C04}">
      <dgm:prSet/>
      <dgm:spPr/>
      <dgm:t>
        <a:bodyPr/>
        <a:lstStyle/>
        <a:p>
          <a:endParaRPr lang="zh-TW" altLang="en-US"/>
        </a:p>
      </dgm:t>
    </dgm:pt>
    <dgm:pt modelId="{5D24F296-B209-49C6-A166-A3F737F99408}" type="sibTrans" cxnId="{EA6517DE-36E9-49AF-8BFE-D01A07424C04}">
      <dgm:prSet/>
      <dgm:spPr/>
      <dgm:t>
        <a:bodyPr/>
        <a:lstStyle/>
        <a:p>
          <a:endParaRPr lang="zh-TW" altLang="en-US"/>
        </a:p>
      </dgm:t>
    </dgm:pt>
    <dgm:pt modelId="{230EB005-CC4A-4BFF-8418-FC5DAFF77659}">
      <dgm:prSet phldrT="[文字]" custT="1"/>
      <dgm:spPr/>
      <dgm:t>
        <a:bodyPr/>
        <a:lstStyle/>
        <a:p>
          <a:r>
            <a:rPr lang="zh-TW" altLang="en-US" sz="3600" b="0" dirty="0" smtClean="0"/>
            <a:t>成員</a:t>
          </a:r>
          <a:endParaRPr lang="zh-TW" altLang="en-US" sz="3600" b="0" dirty="0"/>
        </a:p>
      </dgm:t>
    </dgm:pt>
    <dgm:pt modelId="{9FB43DC1-9887-4AA3-932B-AB9C648C7286}" type="parTrans" cxnId="{3B3DF560-7640-4F03-8B1C-124D5A62CF98}">
      <dgm:prSet/>
      <dgm:spPr/>
      <dgm:t>
        <a:bodyPr/>
        <a:lstStyle/>
        <a:p>
          <a:endParaRPr lang="zh-TW" altLang="en-US"/>
        </a:p>
      </dgm:t>
    </dgm:pt>
    <dgm:pt modelId="{AD01560D-1ADD-4C40-B56B-56AABCF38C8A}" type="sibTrans" cxnId="{3B3DF560-7640-4F03-8B1C-124D5A62CF98}">
      <dgm:prSet/>
      <dgm:spPr/>
      <dgm:t>
        <a:bodyPr/>
        <a:lstStyle/>
        <a:p>
          <a:endParaRPr lang="zh-TW" altLang="en-US"/>
        </a:p>
      </dgm:t>
    </dgm:pt>
    <dgm:pt modelId="{5E1856AF-D3D5-4C48-86DE-CD3CED13EB4B}">
      <dgm:prSet phldrT="[文字]" custT="1"/>
      <dgm:spPr/>
      <dgm:t>
        <a:bodyPr/>
        <a:lstStyle/>
        <a:p>
          <a:r>
            <a:rPr lang="zh-TW" altLang="en-US" sz="3600" dirty="0" smtClean="0"/>
            <a:t>時間</a:t>
          </a:r>
          <a:endParaRPr lang="zh-TW" altLang="en-US" sz="3600" dirty="0"/>
        </a:p>
      </dgm:t>
    </dgm:pt>
    <dgm:pt modelId="{5D722476-8722-4B89-B3C9-E02AF9701F44}" type="parTrans" cxnId="{0C390691-8F8A-43A5-9E7F-CD0AFDD39125}">
      <dgm:prSet/>
      <dgm:spPr/>
      <dgm:t>
        <a:bodyPr/>
        <a:lstStyle/>
        <a:p>
          <a:endParaRPr lang="zh-TW" altLang="en-US"/>
        </a:p>
      </dgm:t>
    </dgm:pt>
    <dgm:pt modelId="{52029C42-E6B2-4031-9E01-4584B9C6CE80}" type="sibTrans" cxnId="{0C390691-8F8A-43A5-9E7F-CD0AFDD39125}">
      <dgm:prSet/>
      <dgm:spPr/>
      <dgm:t>
        <a:bodyPr/>
        <a:lstStyle/>
        <a:p>
          <a:endParaRPr lang="zh-TW" altLang="en-US"/>
        </a:p>
      </dgm:t>
    </dgm:pt>
    <dgm:pt modelId="{A66D4735-DBAD-4849-94C6-34B06A5610C1}">
      <dgm:prSet phldrT="[文字]" custT="1"/>
      <dgm:spPr/>
      <dgm:t>
        <a:bodyPr/>
        <a:lstStyle/>
        <a:p>
          <a:r>
            <a:rPr lang="zh-TW" altLang="en-US" sz="2800" dirty="0" smtClean="0"/>
            <a:t>教材組織分析</a:t>
          </a:r>
          <a:endParaRPr lang="zh-TW" altLang="en-US" sz="2800" dirty="0"/>
        </a:p>
      </dgm:t>
    </dgm:pt>
    <dgm:pt modelId="{86F36409-8E1D-44AB-B929-EF14B856EC59}" type="parTrans" cxnId="{FF3C50CA-94F8-47BD-A86A-561F8D4D6BFB}">
      <dgm:prSet/>
      <dgm:spPr/>
      <dgm:t>
        <a:bodyPr/>
        <a:lstStyle/>
        <a:p>
          <a:endParaRPr lang="zh-TW" altLang="en-US"/>
        </a:p>
      </dgm:t>
    </dgm:pt>
    <dgm:pt modelId="{68305968-E710-4AF0-BC22-D0E179CD2675}" type="sibTrans" cxnId="{FF3C50CA-94F8-47BD-A86A-561F8D4D6BFB}">
      <dgm:prSet/>
      <dgm:spPr/>
      <dgm:t>
        <a:bodyPr/>
        <a:lstStyle/>
        <a:p>
          <a:endParaRPr lang="zh-TW" altLang="en-US"/>
        </a:p>
      </dgm:t>
    </dgm:pt>
    <dgm:pt modelId="{08B703E7-B0A6-48D4-9873-1393D9CECB14}">
      <dgm:prSet phldrT="[文字]" custT="1"/>
      <dgm:spPr/>
      <dgm:t>
        <a:bodyPr/>
        <a:lstStyle/>
        <a:p>
          <a:r>
            <a:rPr lang="zh-TW" altLang="en-US" sz="2800" dirty="0" smtClean="0"/>
            <a:t>備課重點（</a:t>
          </a:r>
          <a:r>
            <a:rPr lang="zh-TW" altLang="en-US" sz="2400" dirty="0" smtClean="0"/>
            <a:t>依照教師需求而定）</a:t>
          </a:r>
          <a:endParaRPr lang="zh-TW" altLang="en-US" sz="2400" dirty="0"/>
        </a:p>
      </dgm:t>
    </dgm:pt>
    <dgm:pt modelId="{2948863F-0A92-4F91-A309-B8225633794C}" type="parTrans" cxnId="{5BC388AF-AFC0-49C2-B5FD-BE1871132E10}">
      <dgm:prSet/>
      <dgm:spPr/>
      <dgm:t>
        <a:bodyPr/>
        <a:lstStyle/>
        <a:p>
          <a:endParaRPr lang="zh-TW" altLang="en-US"/>
        </a:p>
      </dgm:t>
    </dgm:pt>
    <dgm:pt modelId="{1C9CA512-9047-4071-9E97-8A0D7613AF0E}" type="sibTrans" cxnId="{5BC388AF-AFC0-49C2-B5FD-BE1871132E10}">
      <dgm:prSet/>
      <dgm:spPr/>
      <dgm:t>
        <a:bodyPr/>
        <a:lstStyle/>
        <a:p>
          <a:endParaRPr lang="zh-TW" altLang="en-US"/>
        </a:p>
      </dgm:t>
    </dgm:pt>
    <dgm:pt modelId="{E150FA91-0DD9-4905-ABC9-359689E5C230}">
      <dgm:prSet phldrT="[文字]" custT="1"/>
      <dgm:spPr/>
      <dgm:t>
        <a:bodyPr/>
        <a:lstStyle/>
        <a:p>
          <a:r>
            <a:rPr lang="zh-TW" altLang="en-US" sz="2800" dirty="0" smtClean="0"/>
            <a:t>輪流公開授課</a:t>
          </a:r>
        </a:p>
      </dgm:t>
    </dgm:pt>
    <dgm:pt modelId="{D1F9E870-5F53-4F7B-86BF-0D9B620779FB}" type="parTrans" cxnId="{0D1A7E49-1FA4-44E9-A290-2D64EEF20E52}">
      <dgm:prSet/>
      <dgm:spPr/>
      <dgm:t>
        <a:bodyPr/>
        <a:lstStyle/>
        <a:p>
          <a:endParaRPr lang="zh-TW" altLang="en-US"/>
        </a:p>
      </dgm:t>
    </dgm:pt>
    <dgm:pt modelId="{2C2A1C56-E62E-462C-9644-B38644BE2C3F}" type="sibTrans" cxnId="{0D1A7E49-1FA4-44E9-A290-2D64EEF20E52}">
      <dgm:prSet/>
      <dgm:spPr/>
      <dgm:t>
        <a:bodyPr/>
        <a:lstStyle/>
        <a:p>
          <a:endParaRPr lang="zh-TW" altLang="en-US"/>
        </a:p>
      </dgm:t>
    </dgm:pt>
    <dgm:pt modelId="{B43636EE-FC0F-4125-94E8-BF2105FC0BF5}">
      <dgm:prSet phldrT="[文字]" custT="1"/>
      <dgm:spPr/>
      <dgm:t>
        <a:bodyPr/>
        <a:lstStyle/>
        <a:p>
          <a:r>
            <a:rPr lang="zh-TW" altLang="en-US" sz="2800" dirty="0" smtClean="0"/>
            <a:t>彼此觀課</a:t>
          </a:r>
          <a:r>
            <a:rPr lang="en-US" altLang="zh-TW" sz="2800" dirty="0" smtClean="0"/>
            <a:t>/</a:t>
          </a:r>
          <a:r>
            <a:rPr lang="zh-TW" altLang="en-US" sz="2800" dirty="0" smtClean="0"/>
            <a:t>議課</a:t>
          </a:r>
          <a:endParaRPr lang="zh-TW" altLang="en-US" sz="2800" dirty="0"/>
        </a:p>
      </dgm:t>
    </dgm:pt>
    <dgm:pt modelId="{3563DDF2-4A4A-4B71-911F-D78A521E01E4}" type="parTrans" cxnId="{4494E643-5178-4F0B-AE80-487499E5F108}">
      <dgm:prSet/>
      <dgm:spPr/>
      <dgm:t>
        <a:bodyPr/>
        <a:lstStyle/>
        <a:p>
          <a:endParaRPr lang="zh-TW" altLang="en-US"/>
        </a:p>
      </dgm:t>
    </dgm:pt>
    <dgm:pt modelId="{D44F4B9A-0D62-4FAF-8944-F304D040D35C}" type="sibTrans" cxnId="{4494E643-5178-4F0B-AE80-487499E5F108}">
      <dgm:prSet/>
      <dgm:spPr/>
      <dgm:t>
        <a:bodyPr/>
        <a:lstStyle/>
        <a:p>
          <a:endParaRPr lang="zh-TW" altLang="en-US"/>
        </a:p>
      </dgm:t>
    </dgm:pt>
    <dgm:pt modelId="{3B84A276-7C77-466A-8A66-2F1CAD7CB743}">
      <dgm:prSet phldrT="[文字]" custT="1"/>
      <dgm:spPr/>
      <dgm:t>
        <a:bodyPr/>
        <a:lstStyle/>
        <a:p>
          <a:r>
            <a:rPr lang="zh-TW" altLang="en-US" sz="3600" dirty="0" smtClean="0"/>
            <a:t>地點</a:t>
          </a:r>
          <a:endParaRPr lang="zh-TW" altLang="en-US" sz="3600" dirty="0"/>
        </a:p>
      </dgm:t>
    </dgm:pt>
    <dgm:pt modelId="{255F9539-DA67-42A7-BB5D-FCA6EAEC64AA}" type="parTrans" cxnId="{658D40D0-19C6-4E91-B3FD-EC0CF520B94E}">
      <dgm:prSet/>
      <dgm:spPr/>
      <dgm:t>
        <a:bodyPr/>
        <a:lstStyle/>
        <a:p>
          <a:endParaRPr lang="zh-TW" altLang="en-US"/>
        </a:p>
      </dgm:t>
    </dgm:pt>
    <dgm:pt modelId="{36B873FD-71A5-40AA-A97C-6F8470B30E09}" type="sibTrans" cxnId="{658D40D0-19C6-4E91-B3FD-EC0CF520B94E}">
      <dgm:prSet/>
      <dgm:spPr/>
      <dgm:t>
        <a:bodyPr/>
        <a:lstStyle/>
        <a:p>
          <a:endParaRPr lang="zh-TW" altLang="en-US"/>
        </a:p>
      </dgm:t>
    </dgm:pt>
    <dgm:pt modelId="{E49C6183-B6A5-439A-B5D2-2221F71899DA}">
      <dgm:prSet phldrT="[文字]" custT="1"/>
      <dgm:spPr/>
      <dgm:t>
        <a:bodyPr/>
        <a:lstStyle/>
        <a:p>
          <a:r>
            <a:rPr lang="zh-TW" altLang="en-US" sz="3600" dirty="0" smtClean="0"/>
            <a:t>備課單元</a:t>
          </a:r>
          <a:endParaRPr lang="zh-TW" altLang="en-US" sz="3600" dirty="0"/>
        </a:p>
      </dgm:t>
    </dgm:pt>
    <dgm:pt modelId="{05D07F40-A381-43F5-9149-CFEED34523E6}" type="parTrans" cxnId="{FDE02F08-0CA1-48B4-B28B-E1840165A081}">
      <dgm:prSet/>
      <dgm:spPr/>
      <dgm:t>
        <a:bodyPr/>
        <a:lstStyle/>
        <a:p>
          <a:endParaRPr lang="zh-TW" altLang="en-US"/>
        </a:p>
      </dgm:t>
    </dgm:pt>
    <dgm:pt modelId="{150F02AE-7FD3-4655-9F4C-160D8B3C4A5D}" type="sibTrans" cxnId="{FDE02F08-0CA1-48B4-B28B-E1840165A081}">
      <dgm:prSet/>
      <dgm:spPr/>
      <dgm:t>
        <a:bodyPr/>
        <a:lstStyle/>
        <a:p>
          <a:endParaRPr lang="zh-TW" altLang="en-US"/>
        </a:p>
      </dgm:t>
    </dgm:pt>
    <dgm:pt modelId="{92F9C390-9F9E-425C-95E1-78377F91A9BC}">
      <dgm:prSet phldrT="[文字]" custT="1"/>
      <dgm:spPr/>
      <dgm:t>
        <a:bodyPr/>
        <a:lstStyle/>
        <a:p>
          <a:r>
            <a:rPr lang="zh-TW" altLang="en-US" sz="2800" dirty="0" smtClean="0"/>
            <a:t>單元學習目標</a:t>
          </a:r>
          <a:endParaRPr lang="zh-TW" altLang="en-US" sz="2800" dirty="0"/>
        </a:p>
      </dgm:t>
    </dgm:pt>
    <dgm:pt modelId="{12E8F639-546D-4E82-A8B4-A37418B46ED1}" type="parTrans" cxnId="{92267B01-7748-4015-A0A5-C5FC245638B0}">
      <dgm:prSet/>
      <dgm:spPr/>
      <dgm:t>
        <a:bodyPr/>
        <a:lstStyle/>
        <a:p>
          <a:endParaRPr lang="zh-TW" altLang="en-US"/>
        </a:p>
      </dgm:t>
    </dgm:pt>
    <dgm:pt modelId="{2335EE8D-5477-4393-B3A0-C6E7AE3A553B}" type="sibTrans" cxnId="{92267B01-7748-4015-A0A5-C5FC245638B0}">
      <dgm:prSet/>
      <dgm:spPr/>
      <dgm:t>
        <a:bodyPr/>
        <a:lstStyle/>
        <a:p>
          <a:endParaRPr lang="zh-TW" altLang="en-US"/>
        </a:p>
      </dgm:t>
    </dgm:pt>
    <dgm:pt modelId="{EF37CEDC-46C5-4ED7-A07F-65FFB865AC11}">
      <dgm:prSet phldrT="[文字]" custT="1"/>
      <dgm:spPr/>
      <dgm:t>
        <a:bodyPr/>
        <a:lstStyle/>
        <a:p>
          <a:r>
            <a:rPr lang="zh-TW" altLang="en-US" sz="2800" dirty="0" smtClean="0"/>
            <a:t>第二次議課</a:t>
          </a:r>
          <a:endParaRPr lang="zh-TW" altLang="en-US" sz="2800" dirty="0"/>
        </a:p>
      </dgm:t>
    </dgm:pt>
    <dgm:pt modelId="{00765B88-5DFE-4159-94C7-60147DF1DB9B}" type="parTrans" cxnId="{BD7DDA9B-3244-4724-B9C2-2C51E78507C9}">
      <dgm:prSet/>
      <dgm:spPr/>
      <dgm:t>
        <a:bodyPr/>
        <a:lstStyle/>
        <a:p>
          <a:endParaRPr lang="zh-TW" altLang="en-US"/>
        </a:p>
      </dgm:t>
    </dgm:pt>
    <dgm:pt modelId="{9B89A561-54B7-4F9B-A35E-E8F3E10D01EB}" type="sibTrans" cxnId="{BD7DDA9B-3244-4724-B9C2-2C51E78507C9}">
      <dgm:prSet/>
      <dgm:spPr/>
      <dgm:t>
        <a:bodyPr/>
        <a:lstStyle/>
        <a:p>
          <a:endParaRPr lang="zh-TW" altLang="en-US"/>
        </a:p>
      </dgm:t>
    </dgm:pt>
    <dgm:pt modelId="{270BA943-273B-465A-B0EB-35384463C9C6}">
      <dgm:prSet phldrT="[文字]" custT="1"/>
      <dgm:spPr/>
      <dgm:t>
        <a:bodyPr/>
        <a:lstStyle/>
        <a:p>
          <a:r>
            <a:rPr lang="zh-TW" altLang="en-US" sz="2800" dirty="0" smtClean="0"/>
            <a:t>再教學</a:t>
          </a:r>
          <a:endParaRPr lang="zh-TW" altLang="en-US" sz="2800" dirty="0"/>
        </a:p>
      </dgm:t>
    </dgm:pt>
    <dgm:pt modelId="{D3480CA0-D4A7-48EE-8D7F-60A7E1A6E7DA}" type="parTrans" cxnId="{C83098FD-60CC-4749-B7A4-B6A81800D3EA}">
      <dgm:prSet/>
      <dgm:spPr/>
      <dgm:t>
        <a:bodyPr/>
        <a:lstStyle/>
        <a:p>
          <a:endParaRPr lang="zh-TW" altLang="en-US"/>
        </a:p>
      </dgm:t>
    </dgm:pt>
    <dgm:pt modelId="{72A38AD3-A732-40ED-96FD-16F47F34BA5F}" type="sibTrans" cxnId="{C83098FD-60CC-4749-B7A4-B6A81800D3EA}">
      <dgm:prSet/>
      <dgm:spPr/>
      <dgm:t>
        <a:bodyPr/>
        <a:lstStyle/>
        <a:p>
          <a:endParaRPr lang="zh-TW" altLang="en-US"/>
        </a:p>
      </dgm:t>
    </dgm:pt>
    <dgm:pt modelId="{8F61E60E-933B-469B-BF21-A9F0CFCBA462}">
      <dgm:prSet phldrT="[文字]" custT="1"/>
      <dgm:spPr/>
      <dgm:t>
        <a:bodyPr vert="eaVert"/>
        <a:lstStyle/>
        <a:p>
          <a:endParaRPr lang="zh-TW" altLang="en-US" sz="2800" b="1" dirty="0"/>
        </a:p>
      </dgm:t>
    </dgm:pt>
    <dgm:pt modelId="{16FFB656-1229-44CE-8609-0F1ED0C24F32}" type="sibTrans" cxnId="{4E0E724E-BC86-4DF3-A89C-462F1AE72274}">
      <dgm:prSet/>
      <dgm:spPr/>
      <dgm:t>
        <a:bodyPr/>
        <a:lstStyle/>
        <a:p>
          <a:endParaRPr lang="zh-TW" altLang="en-US"/>
        </a:p>
      </dgm:t>
    </dgm:pt>
    <dgm:pt modelId="{41086FB0-E2C1-47AF-BEE5-CD556A66B2FC}" type="parTrans" cxnId="{4E0E724E-BC86-4DF3-A89C-462F1AE72274}">
      <dgm:prSet/>
      <dgm:spPr/>
      <dgm:t>
        <a:bodyPr/>
        <a:lstStyle/>
        <a:p>
          <a:endParaRPr lang="zh-TW" altLang="en-US"/>
        </a:p>
      </dgm:t>
    </dgm:pt>
    <dgm:pt modelId="{85CDE94C-D850-4372-A782-8C6D13D80F5D}">
      <dgm:prSet phldrT="[文字]" custT="1"/>
      <dgm:spPr/>
      <dgm:t>
        <a:bodyPr/>
        <a:lstStyle/>
        <a:p>
          <a:endParaRPr lang="zh-TW" altLang="en-US" sz="2800" b="1" dirty="0"/>
        </a:p>
      </dgm:t>
    </dgm:pt>
    <dgm:pt modelId="{A5308BF8-8AF7-40A4-A1C4-B3D5066FE7A6}" type="sibTrans" cxnId="{25C36574-45A5-455F-885D-7CA6D84DC188}">
      <dgm:prSet/>
      <dgm:spPr/>
      <dgm:t>
        <a:bodyPr/>
        <a:lstStyle/>
        <a:p>
          <a:endParaRPr lang="zh-TW" altLang="en-US"/>
        </a:p>
      </dgm:t>
    </dgm:pt>
    <dgm:pt modelId="{69FE563B-BCA4-4D88-895C-99037C56A8F3}" type="parTrans" cxnId="{25C36574-45A5-455F-885D-7CA6D84DC188}">
      <dgm:prSet/>
      <dgm:spPr/>
      <dgm:t>
        <a:bodyPr/>
        <a:lstStyle/>
        <a:p>
          <a:endParaRPr lang="zh-TW" altLang="en-US"/>
        </a:p>
      </dgm:t>
    </dgm:pt>
    <dgm:pt modelId="{33332509-9866-4F98-B70B-C848EA84BCBE}" type="pres">
      <dgm:prSet presAssocID="{75F1FC07-3578-4F01-A07F-6918BAEC99A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0C70AC3-566E-435E-97C7-8A7151702E9C}" type="pres">
      <dgm:prSet presAssocID="{72A00F2A-E684-4F7A-837C-CBCD7564B324}" presName="compositeNode" presStyleCnt="0">
        <dgm:presLayoutVars>
          <dgm:bulletEnabled val="1"/>
        </dgm:presLayoutVars>
      </dgm:prSet>
      <dgm:spPr/>
    </dgm:pt>
    <dgm:pt modelId="{E909629F-2234-4230-9DC9-68FDC2957156}" type="pres">
      <dgm:prSet presAssocID="{72A00F2A-E684-4F7A-837C-CBCD7564B324}" presName="image" presStyleLbl="fgImgPlace1" presStyleIdx="0" presStyleCnt="3" custLinFactNeighborX="3831" custLinFactNeighborY="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31DC875-945D-40DF-B8C3-C62F31BCF03F}" type="pres">
      <dgm:prSet presAssocID="{72A00F2A-E684-4F7A-837C-CBCD7564B324}" presName="childNode" presStyleLbl="node1" presStyleIdx="0" presStyleCnt="3" custLinFactNeighborX="4140" custLinFactNeighborY="21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113FA8-9B88-4661-956E-1A0A2ADAD06A}" type="pres">
      <dgm:prSet presAssocID="{72A00F2A-E684-4F7A-837C-CBCD7564B324}" presName="parentNode" presStyleLbl="revTx" presStyleIdx="0" presStyleCnt="3" custScaleY="128205" custLinFactNeighborX="7662" custLinFactNeighborY="644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685EB9-0E9C-48F1-AC6A-0C31C3CFDF9F}" type="pres">
      <dgm:prSet presAssocID="{5D24F296-B209-49C6-A166-A3F737F99408}" presName="sibTrans" presStyleCnt="0"/>
      <dgm:spPr/>
    </dgm:pt>
    <dgm:pt modelId="{8A753ACB-887B-402A-B615-B06EBE7DC0B6}" type="pres">
      <dgm:prSet presAssocID="{8F61E60E-933B-469B-BF21-A9F0CFCBA462}" presName="compositeNode" presStyleCnt="0">
        <dgm:presLayoutVars>
          <dgm:bulletEnabled val="1"/>
        </dgm:presLayoutVars>
      </dgm:prSet>
      <dgm:spPr/>
    </dgm:pt>
    <dgm:pt modelId="{37B6109D-B43A-4B36-8249-19CA467ED541}" type="pres">
      <dgm:prSet presAssocID="{8F61E60E-933B-469B-BF21-A9F0CFCBA462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C0C5340-BD6A-4615-8A88-55CE965AEFE0}" type="pres">
      <dgm:prSet presAssocID="{8F61E60E-933B-469B-BF21-A9F0CFCBA462}" presName="childNode" presStyleLbl="node1" presStyleIdx="1" presStyleCnt="3" custScaleX="978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336F4-D77C-4E44-A727-89943DAE40CA}" type="pres">
      <dgm:prSet presAssocID="{8F61E60E-933B-469B-BF21-A9F0CFCBA462}" presName="parentNode" presStyleLbl="revTx" presStyleIdx="1" presStyleCnt="3" custScaleX="105110" custLinFactX="-21722" custLinFactNeighborX="-100000" custLinFactNeighborY="4918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E66DEA-B138-4937-A22E-903768904FB4}" type="pres">
      <dgm:prSet presAssocID="{16FFB656-1229-44CE-8609-0F1ED0C24F32}" presName="sibTrans" presStyleCnt="0"/>
      <dgm:spPr/>
    </dgm:pt>
    <dgm:pt modelId="{543B0CE4-6B94-4B58-B68E-CC5924D172B3}" type="pres">
      <dgm:prSet presAssocID="{85CDE94C-D850-4372-A782-8C6D13D80F5D}" presName="compositeNode" presStyleCnt="0">
        <dgm:presLayoutVars>
          <dgm:bulletEnabled val="1"/>
        </dgm:presLayoutVars>
      </dgm:prSet>
      <dgm:spPr/>
    </dgm:pt>
    <dgm:pt modelId="{62876E36-1835-4506-9658-611BF1EB2D3E}" type="pres">
      <dgm:prSet presAssocID="{85CDE94C-D850-4372-A782-8C6D13D80F5D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76611F6-73F6-4D94-B431-9EBB4679BD8D}" type="pres">
      <dgm:prSet presAssocID="{85CDE94C-D850-4372-A782-8C6D13D80F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4667D-69E2-4B0F-9121-15B94E750EEA}" type="pres">
      <dgm:prSet presAssocID="{85CDE94C-D850-4372-A782-8C6D13D80F5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1A7E49-1FA4-44E9-A290-2D64EEF20E52}" srcId="{85CDE94C-D850-4372-A782-8C6D13D80F5D}" destId="{E150FA91-0DD9-4905-ABC9-359689E5C230}" srcOrd="0" destOrd="0" parTransId="{D1F9E870-5F53-4F7B-86BF-0D9B620779FB}" sibTransId="{2C2A1C56-E62E-462C-9644-B38644BE2C3F}"/>
    <dgm:cxn modelId="{8F340FEA-30E4-4D9D-AECA-3722568D6532}" type="presOf" srcId="{92F9C390-9F9E-425C-95E1-78377F91A9BC}" destId="{4C0C5340-BD6A-4615-8A88-55CE965AEFE0}" srcOrd="0" destOrd="1" presId="urn:microsoft.com/office/officeart/2005/8/layout/hList2#1"/>
    <dgm:cxn modelId="{658D40D0-19C6-4E91-B3FD-EC0CF520B94E}" srcId="{72A00F2A-E684-4F7A-837C-CBCD7564B324}" destId="{3B84A276-7C77-466A-8A66-2F1CAD7CB743}" srcOrd="2" destOrd="0" parTransId="{255F9539-DA67-42A7-BB5D-FCA6EAEC64AA}" sibTransId="{36B873FD-71A5-40AA-A97C-6F8470B30E09}"/>
    <dgm:cxn modelId="{51CD1AD6-654E-4155-8E16-4CEE1C379E81}" type="presOf" srcId="{5E1856AF-D3D5-4C48-86DE-CD3CED13EB4B}" destId="{731DC875-945D-40DF-B8C3-C62F31BCF03F}" srcOrd="0" destOrd="1" presId="urn:microsoft.com/office/officeart/2005/8/layout/hList2#1"/>
    <dgm:cxn modelId="{1FA81F74-5B6F-4915-9FF6-F535C22CA29E}" type="presOf" srcId="{3B84A276-7C77-466A-8A66-2F1CAD7CB743}" destId="{731DC875-945D-40DF-B8C3-C62F31BCF03F}" srcOrd="0" destOrd="2" presId="urn:microsoft.com/office/officeart/2005/8/layout/hList2#1"/>
    <dgm:cxn modelId="{4494E643-5178-4F0B-AE80-487499E5F108}" srcId="{85CDE94C-D850-4372-A782-8C6D13D80F5D}" destId="{B43636EE-FC0F-4125-94E8-BF2105FC0BF5}" srcOrd="1" destOrd="0" parTransId="{3563DDF2-4A4A-4B71-911F-D78A521E01E4}" sibTransId="{D44F4B9A-0D62-4FAF-8944-F304D040D35C}"/>
    <dgm:cxn modelId="{FF3C50CA-94F8-47BD-A86A-561F8D4D6BFB}" srcId="{8F61E60E-933B-469B-BF21-A9F0CFCBA462}" destId="{A66D4735-DBAD-4849-94C6-34B06A5610C1}" srcOrd="0" destOrd="0" parTransId="{86F36409-8E1D-44AB-B929-EF14B856EC59}" sibTransId="{68305968-E710-4AF0-BC22-D0E179CD2675}"/>
    <dgm:cxn modelId="{4E0E724E-BC86-4DF3-A89C-462F1AE72274}" srcId="{75F1FC07-3578-4F01-A07F-6918BAEC99A8}" destId="{8F61E60E-933B-469B-BF21-A9F0CFCBA462}" srcOrd="1" destOrd="0" parTransId="{41086FB0-E2C1-47AF-BEE5-CD556A66B2FC}" sibTransId="{16FFB656-1229-44CE-8609-0F1ED0C24F32}"/>
    <dgm:cxn modelId="{F75BA75B-DDED-4241-A79D-94CEDABE2C17}" type="presOf" srcId="{270BA943-273B-465A-B0EB-35384463C9C6}" destId="{476611F6-73F6-4D94-B431-9EBB4679BD8D}" srcOrd="0" destOrd="3" presId="urn:microsoft.com/office/officeart/2005/8/layout/hList2#1"/>
    <dgm:cxn modelId="{659A4846-73C0-4EEB-A85B-2AEF2432E3F2}" type="presOf" srcId="{85CDE94C-D850-4372-A782-8C6D13D80F5D}" destId="{2874667D-69E2-4B0F-9121-15B94E750EEA}" srcOrd="0" destOrd="0" presId="urn:microsoft.com/office/officeart/2005/8/layout/hList2#1"/>
    <dgm:cxn modelId="{A8146255-B76F-4006-BB33-B9DCC5697B99}" type="presOf" srcId="{08B703E7-B0A6-48D4-9873-1393D9CECB14}" destId="{4C0C5340-BD6A-4615-8A88-55CE965AEFE0}" srcOrd="0" destOrd="2" presId="urn:microsoft.com/office/officeart/2005/8/layout/hList2#1"/>
    <dgm:cxn modelId="{C83098FD-60CC-4749-B7A4-B6A81800D3EA}" srcId="{85CDE94C-D850-4372-A782-8C6D13D80F5D}" destId="{270BA943-273B-465A-B0EB-35384463C9C6}" srcOrd="3" destOrd="0" parTransId="{D3480CA0-D4A7-48EE-8D7F-60A7E1A6E7DA}" sibTransId="{72A38AD3-A732-40ED-96FD-16F47F34BA5F}"/>
    <dgm:cxn modelId="{BF936211-75D3-47A5-B0E8-0E86E34F2AE8}" type="presOf" srcId="{E150FA91-0DD9-4905-ABC9-359689E5C230}" destId="{476611F6-73F6-4D94-B431-9EBB4679BD8D}" srcOrd="0" destOrd="0" presId="urn:microsoft.com/office/officeart/2005/8/layout/hList2#1"/>
    <dgm:cxn modelId="{58112C9E-8D84-4265-9FE0-2905608554E2}" type="presOf" srcId="{A66D4735-DBAD-4849-94C6-34B06A5610C1}" destId="{4C0C5340-BD6A-4615-8A88-55CE965AEFE0}" srcOrd="0" destOrd="0" presId="urn:microsoft.com/office/officeart/2005/8/layout/hList2#1"/>
    <dgm:cxn modelId="{81E6907C-F280-41C2-A144-97ABC9B3CBE1}" type="presOf" srcId="{EF37CEDC-46C5-4ED7-A07F-65FFB865AC11}" destId="{476611F6-73F6-4D94-B431-9EBB4679BD8D}" srcOrd="0" destOrd="2" presId="urn:microsoft.com/office/officeart/2005/8/layout/hList2#1"/>
    <dgm:cxn modelId="{82FC73D0-5C34-4F85-BBD5-C85160A3E623}" type="presOf" srcId="{230EB005-CC4A-4BFF-8418-FC5DAFF77659}" destId="{731DC875-945D-40DF-B8C3-C62F31BCF03F}" srcOrd="0" destOrd="0" presId="urn:microsoft.com/office/officeart/2005/8/layout/hList2#1"/>
    <dgm:cxn modelId="{25C36574-45A5-455F-885D-7CA6D84DC188}" srcId="{75F1FC07-3578-4F01-A07F-6918BAEC99A8}" destId="{85CDE94C-D850-4372-A782-8C6D13D80F5D}" srcOrd="2" destOrd="0" parTransId="{69FE563B-BCA4-4D88-895C-99037C56A8F3}" sibTransId="{A5308BF8-8AF7-40A4-A1C4-B3D5066FE7A6}"/>
    <dgm:cxn modelId="{1556AA2E-ED54-4147-BB2D-E97178E0CB9D}" type="presOf" srcId="{75F1FC07-3578-4F01-A07F-6918BAEC99A8}" destId="{33332509-9866-4F98-B70B-C848EA84BCBE}" srcOrd="0" destOrd="0" presId="urn:microsoft.com/office/officeart/2005/8/layout/hList2#1"/>
    <dgm:cxn modelId="{5BC388AF-AFC0-49C2-B5FD-BE1871132E10}" srcId="{8F61E60E-933B-469B-BF21-A9F0CFCBA462}" destId="{08B703E7-B0A6-48D4-9873-1393D9CECB14}" srcOrd="2" destOrd="0" parTransId="{2948863F-0A92-4F91-A309-B8225633794C}" sibTransId="{1C9CA512-9047-4071-9E97-8A0D7613AF0E}"/>
    <dgm:cxn modelId="{67F48ABD-7F30-4B25-AF17-8F7456149655}" type="presOf" srcId="{B43636EE-FC0F-4125-94E8-BF2105FC0BF5}" destId="{476611F6-73F6-4D94-B431-9EBB4679BD8D}" srcOrd="0" destOrd="1" presId="urn:microsoft.com/office/officeart/2005/8/layout/hList2#1"/>
    <dgm:cxn modelId="{BD7DDA9B-3244-4724-B9C2-2C51E78507C9}" srcId="{85CDE94C-D850-4372-A782-8C6D13D80F5D}" destId="{EF37CEDC-46C5-4ED7-A07F-65FFB865AC11}" srcOrd="2" destOrd="0" parTransId="{00765B88-5DFE-4159-94C7-60147DF1DB9B}" sibTransId="{9B89A561-54B7-4F9B-A35E-E8F3E10D01EB}"/>
    <dgm:cxn modelId="{92267B01-7748-4015-A0A5-C5FC245638B0}" srcId="{8F61E60E-933B-469B-BF21-A9F0CFCBA462}" destId="{92F9C390-9F9E-425C-95E1-78377F91A9BC}" srcOrd="1" destOrd="0" parTransId="{12E8F639-546D-4E82-A8B4-A37418B46ED1}" sibTransId="{2335EE8D-5477-4393-B3A0-C6E7AE3A553B}"/>
    <dgm:cxn modelId="{EA6517DE-36E9-49AF-8BFE-D01A07424C04}" srcId="{75F1FC07-3578-4F01-A07F-6918BAEC99A8}" destId="{72A00F2A-E684-4F7A-837C-CBCD7564B324}" srcOrd="0" destOrd="0" parTransId="{F131740D-024D-4963-85A4-AEA9CFED7F3A}" sibTransId="{5D24F296-B209-49C6-A166-A3F737F99408}"/>
    <dgm:cxn modelId="{0C390691-8F8A-43A5-9E7F-CD0AFDD39125}" srcId="{72A00F2A-E684-4F7A-837C-CBCD7564B324}" destId="{5E1856AF-D3D5-4C48-86DE-CD3CED13EB4B}" srcOrd="1" destOrd="0" parTransId="{5D722476-8722-4B89-B3C9-E02AF9701F44}" sibTransId="{52029C42-E6B2-4031-9E01-4584B9C6CE80}"/>
    <dgm:cxn modelId="{FDE02F08-0CA1-48B4-B28B-E1840165A081}" srcId="{72A00F2A-E684-4F7A-837C-CBCD7564B324}" destId="{E49C6183-B6A5-439A-B5D2-2221F71899DA}" srcOrd="3" destOrd="0" parTransId="{05D07F40-A381-43F5-9149-CFEED34523E6}" sibTransId="{150F02AE-7FD3-4655-9F4C-160D8B3C4A5D}"/>
    <dgm:cxn modelId="{9E7B89EA-11E3-4F44-B08F-843055B40011}" type="presOf" srcId="{8F61E60E-933B-469B-BF21-A9F0CFCBA462}" destId="{9D1336F4-D77C-4E44-A727-89943DAE40CA}" srcOrd="0" destOrd="0" presId="urn:microsoft.com/office/officeart/2005/8/layout/hList2#1"/>
    <dgm:cxn modelId="{CF33EC7F-7B77-4898-9253-272156050CAD}" type="presOf" srcId="{E49C6183-B6A5-439A-B5D2-2221F71899DA}" destId="{731DC875-945D-40DF-B8C3-C62F31BCF03F}" srcOrd="0" destOrd="3" presId="urn:microsoft.com/office/officeart/2005/8/layout/hList2#1"/>
    <dgm:cxn modelId="{3B3DF560-7640-4F03-8B1C-124D5A62CF98}" srcId="{72A00F2A-E684-4F7A-837C-CBCD7564B324}" destId="{230EB005-CC4A-4BFF-8418-FC5DAFF77659}" srcOrd="0" destOrd="0" parTransId="{9FB43DC1-9887-4AA3-932B-AB9C648C7286}" sibTransId="{AD01560D-1ADD-4C40-B56B-56AABCF38C8A}"/>
    <dgm:cxn modelId="{E62DF7FE-0C1C-4B32-B5E6-E430B5659FD1}" type="presOf" srcId="{72A00F2A-E684-4F7A-837C-CBCD7564B324}" destId="{18113FA8-9B88-4661-956E-1A0A2ADAD06A}" srcOrd="0" destOrd="0" presId="urn:microsoft.com/office/officeart/2005/8/layout/hList2#1"/>
    <dgm:cxn modelId="{5D1082F2-5523-4D62-8054-A7B3ACEF2D8C}" type="presParOf" srcId="{33332509-9866-4F98-B70B-C848EA84BCBE}" destId="{50C70AC3-566E-435E-97C7-8A7151702E9C}" srcOrd="0" destOrd="0" presId="urn:microsoft.com/office/officeart/2005/8/layout/hList2#1"/>
    <dgm:cxn modelId="{CFCD3171-838C-43F8-9C09-26FED75A7C81}" type="presParOf" srcId="{50C70AC3-566E-435E-97C7-8A7151702E9C}" destId="{E909629F-2234-4230-9DC9-68FDC2957156}" srcOrd="0" destOrd="0" presId="urn:microsoft.com/office/officeart/2005/8/layout/hList2#1"/>
    <dgm:cxn modelId="{83721313-C22A-4F69-8E2C-9008F954B9A7}" type="presParOf" srcId="{50C70AC3-566E-435E-97C7-8A7151702E9C}" destId="{731DC875-945D-40DF-B8C3-C62F31BCF03F}" srcOrd="1" destOrd="0" presId="urn:microsoft.com/office/officeart/2005/8/layout/hList2#1"/>
    <dgm:cxn modelId="{D3020C94-D9A1-4625-92CE-7A6F84C2672C}" type="presParOf" srcId="{50C70AC3-566E-435E-97C7-8A7151702E9C}" destId="{18113FA8-9B88-4661-956E-1A0A2ADAD06A}" srcOrd="2" destOrd="0" presId="urn:microsoft.com/office/officeart/2005/8/layout/hList2#1"/>
    <dgm:cxn modelId="{6D65EB78-598F-41A8-9D09-C7A03758A1C1}" type="presParOf" srcId="{33332509-9866-4F98-B70B-C848EA84BCBE}" destId="{26685EB9-0E9C-48F1-AC6A-0C31C3CFDF9F}" srcOrd="1" destOrd="0" presId="urn:microsoft.com/office/officeart/2005/8/layout/hList2#1"/>
    <dgm:cxn modelId="{E182BEEE-5C3C-49A7-8FB2-CF72B1BDE7F9}" type="presParOf" srcId="{33332509-9866-4F98-B70B-C848EA84BCBE}" destId="{8A753ACB-887B-402A-B615-B06EBE7DC0B6}" srcOrd="2" destOrd="0" presId="urn:microsoft.com/office/officeart/2005/8/layout/hList2#1"/>
    <dgm:cxn modelId="{480646F6-4749-4C60-BC83-2CEDE8ACD5F5}" type="presParOf" srcId="{8A753ACB-887B-402A-B615-B06EBE7DC0B6}" destId="{37B6109D-B43A-4B36-8249-19CA467ED541}" srcOrd="0" destOrd="0" presId="urn:microsoft.com/office/officeart/2005/8/layout/hList2#1"/>
    <dgm:cxn modelId="{BCA4F4A1-F86A-4FC8-A88E-FFA5F9CDCE30}" type="presParOf" srcId="{8A753ACB-887B-402A-B615-B06EBE7DC0B6}" destId="{4C0C5340-BD6A-4615-8A88-55CE965AEFE0}" srcOrd="1" destOrd="0" presId="urn:microsoft.com/office/officeart/2005/8/layout/hList2#1"/>
    <dgm:cxn modelId="{7F6745BC-1817-46CD-A79A-2C10486FE71F}" type="presParOf" srcId="{8A753ACB-887B-402A-B615-B06EBE7DC0B6}" destId="{9D1336F4-D77C-4E44-A727-89943DAE40CA}" srcOrd="2" destOrd="0" presId="urn:microsoft.com/office/officeart/2005/8/layout/hList2#1"/>
    <dgm:cxn modelId="{F5002830-EBC6-4F1B-86BF-E38973F90328}" type="presParOf" srcId="{33332509-9866-4F98-B70B-C848EA84BCBE}" destId="{3DE66DEA-B138-4937-A22E-903768904FB4}" srcOrd="3" destOrd="0" presId="urn:microsoft.com/office/officeart/2005/8/layout/hList2#1"/>
    <dgm:cxn modelId="{70C90537-0443-4875-A340-8C337A7654DF}" type="presParOf" srcId="{33332509-9866-4F98-B70B-C848EA84BCBE}" destId="{543B0CE4-6B94-4B58-B68E-CC5924D172B3}" srcOrd="4" destOrd="0" presId="urn:microsoft.com/office/officeart/2005/8/layout/hList2#1"/>
    <dgm:cxn modelId="{0C566C43-520C-4C1C-B2D6-C08F47C068C3}" type="presParOf" srcId="{543B0CE4-6B94-4B58-B68E-CC5924D172B3}" destId="{62876E36-1835-4506-9658-611BF1EB2D3E}" srcOrd="0" destOrd="0" presId="urn:microsoft.com/office/officeart/2005/8/layout/hList2#1"/>
    <dgm:cxn modelId="{E2ADA72A-1216-40B9-99B3-3214AD3FBAC1}" type="presParOf" srcId="{543B0CE4-6B94-4B58-B68E-CC5924D172B3}" destId="{476611F6-73F6-4D94-B431-9EBB4679BD8D}" srcOrd="1" destOrd="0" presId="urn:microsoft.com/office/officeart/2005/8/layout/hList2#1"/>
    <dgm:cxn modelId="{7BD28D42-C4AD-424F-A66C-268FE05497E3}" type="presParOf" srcId="{543B0CE4-6B94-4B58-B68E-CC5924D172B3}" destId="{2874667D-69E2-4B0F-9121-15B94E750EEA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113FA8-9B88-4661-956E-1A0A2ADAD06A}">
      <dsp:nvSpPr>
        <dsp:cNvPr id="0" name=""/>
        <dsp:cNvSpPr/>
      </dsp:nvSpPr>
      <dsp:spPr>
        <a:xfrm rot="16200000">
          <a:off x="-2197648" y="2278983"/>
          <a:ext cx="4968547" cy="41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2117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 dirty="0"/>
        </a:p>
      </dsp:txBody>
      <dsp:txXfrm rot="16200000">
        <a:off x="-2197648" y="2278983"/>
        <a:ext cx="4968547" cy="410589"/>
      </dsp:txXfrm>
    </dsp:sp>
    <dsp:sp modelId="{731DC875-945D-40DF-B8C3-C62F31BCF03F}">
      <dsp:nvSpPr>
        <dsp:cNvPr id="0" name=""/>
        <dsp:cNvSpPr/>
      </dsp:nvSpPr>
      <dsp:spPr>
        <a:xfrm>
          <a:off x="545130" y="630250"/>
          <a:ext cx="2045171" cy="387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362117" rIns="256032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/>
            <a:t>成員</a:t>
          </a:r>
          <a:endParaRPr lang="zh-TW" altLang="en-US" sz="36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/>
            <a:t>時間</a:t>
          </a:r>
          <a:endParaRPr lang="zh-TW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/>
            <a:t>地點</a:t>
          </a:r>
          <a:endParaRPr lang="zh-TW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/>
            <a:t>備課單元</a:t>
          </a:r>
          <a:endParaRPr lang="zh-TW" altLang="en-US" sz="3600" kern="1200" dirty="0"/>
        </a:p>
      </dsp:txBody>
      <dsp:txXfrm>
        <a:off x="545130" y="630250"/>
        <a:ext cx="2045171" cy="3875470"/>
      </dsp:txXfrm>
    </dsp:sp>
    <dsp:sp modelId="{E909629F-2234-4230-9DC9-68FDC2957156}">
      <dsp:nvSpPr>
        <dsp:cNvPr id="0" name=""/>
        <dsp:cNvSpPr/>
      </dsp:nvSpPr>
      <dsp:spPr>
        <a:xfrm>
          <a:off x="81330" y="4808"/>
          <a:ext cx="821179" cy="82117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336F4-D77C-4E44-A727-89943DAE40CA}">
      <dsp:nvSpPr>
        <dsp:cNvPr id="0" name=""/>
        <dsp:cNvSpPr/>
      </dsp:nvSpPr>
      <dsp:spPr>
        <a:xfrm rot="16200000">
          <a:off x="809793" y="2815031"/>
          <a:ext cx="3875470" cy="4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0" tIns="0" rIns="36211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/>
        </a:p>
      </dsp:txBody>
      <dsp:txXfrm rot="16200000">
        <a:off x="809793" y="2815031"/>
        <a:ext cx="3875470" cy="431570"/>
      </dsp:txXfrm>
    </dsp:sp>
    <dsp:sp modelId="{4C0C5340-BD6A-4615-8A88-55CE965AEFE0}">
      <dsp:nvSpPr>
        <dsp:cNvPr id="0" name=""/>
        <dsp:cNvSpPr/>
      </dsp:nvSpPr>
      <dsp:spPr>
        <a:xfrm>
          <a:off x="3474607" y="541980"/>
          <a:ext cx="2001159" cy="387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62117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教材組織分析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單元學習目標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備課重點（</a:t>
          </a:r>
          <a:r>
            <a:rPr lang="zh-TW" altLang="en-US" sz="2400" kern="1200" dirty="0" smtClean="0"/>
            <a:t>依照教師需求而定）</a:t>
          </a:r>
          <a:endParaRPr lang="zh-TW" altLang="en-US" sz="2400" kern="1200" dirty="0"/>
        </a:p>
      </dsp:txBody>
      <dsp:txXfrm>
        <a:off x="3474607" y="541980"/>
        <a:ext cx="2001159" cy="3875470"/>
      </dsp:txXfrm>
    </dsp:sp>
    <dsp:sp modelId="{37B6109D-B43A-4B36-8249-19CA467ED541}">
      <dsp:nvSpPr>
        <dsp:cNvPr id="0" name=""/>
        <dsp:cNvSpPr/>
      </dsp:nvSpPr>
      <dsp:spPr>
        <a:xfrm>
          <a:off x="3042011" y="2"/>
          <a:ext cx="821179" cy="82117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4667D-69E2-4B0F-9121-15B94E750EEA}">
      <dsp:nvSpPr>
        <dsp:cNvPr id="0" name=""/>
        <dsp:cNvSpPr/>
      </dsp:nvSpPr>
      <dsp:spPr>
        <a:xfrm rot="16200000">
          <a:off x="4269216" y="2274421"/>
          <a:ext cx="3875470" cy="41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211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/>
        </a:p>
      </dsp:txBody>
      <dsp:txXfrm rot="16200000">
        <a:off x="4269216" y="2274421"/>
        <a:ext cx="3875470" cy="410589"/>
      </dsp:txXfrm>
    </dsp:sp>
    <dsp:sp modelId="{476611F6-73F6-4D94-B431-9EBB4679BD8D}">
      <dsp:nvSpPr>
        <dsp:cNvPr id="0" name=""/>
        <dsp:cNvSpPr/>
      </dsp:nvSpPr>
      <dsp:spPr>
        <a:xfrm>
          <a:off x="6412246" y="541980"/>
          <a:ext cx="2045171" cy="387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62117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輪流公開授課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彼此觀課</a:t>
          </a:r>
          <a:r>
            <a:rPr lang="en-US" altLang="zh-TW" sz="2800" kern="1200" dirty="0" smtClean="0"/>
            <a:t>/</a:t>
          </a:r>
          <a:r>
            <a:rPr lang="zh-TW" altLang="en-US" sz="2800" kern="1200" dirty="0" smtClean="0"/>
            <a:t>議課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第二次議課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再教學</a:t>
          </a:r>
          <a:endParaRPr lang="zh-TW" altLang="en-US" sz="2800" kern="1200" dirty="0"/>
        </a:p>
      </dsp:txBody>
      <dsp:txXfrm>
        <a:off x="6412246" y="541980"/>
        <a:ext cx="2045171" cy="3875470"/>
      </dsp:txXfrm>
    </dsp:sp>
    <dsp:sp modelId="{62876E36-1835-4506-9658-611BF1EB2D3E}">
      <dsp:nvSpPr>
        <dsp:cNvPr id="0" name=""/>
        <dsp:cNvSpPr/>
      </dsp:nvSpPr>
      <dsp:spPr>
        <a:xfrm>
          <a:off x="6001656" y="2"/>
          <a:ext cx="821179" cy="82117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C7CEA-D757-40A6-8858-D73FA6128D19}" type="datetimeFigureOut">
              <a:rPr lang="zh-TW" altLang="en-US" smtClean="0"/>
              <a:pPr/>
              <a:t>2015/8/13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F964-6770-492F-9433-50B8C3A54C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924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62614C-BF86-42AC-B9ED-AA5868F23DEE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D7EEDE-B744-4E15-8BAF-C9777A4FA4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76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7EEDE-B744-4E15-8BAF-C9777A4FA4DE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4839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FB9B-6705-428B-A8C8-E153A3576B8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7C62-0840-4BF3-BA54-82E0BA8F98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B06C-6D71-48B0-90DC-8165814BA3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EC56-420A-4FBE-A47A-72962C0AE26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EC56-420A-4FBE-A47A-72962C0AE26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79388" y="6492875"/>
            <a:ext cx="32004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F48A-EB7D-47D6-B738-3217C7BCB39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B2D6-A5E8-4F27-BDDD-71BA017508D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5CCB-BDDA-4098-BB5F-62C414790B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EC7806-8BB0-4997-8D8E-5DAE43AC9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95288" y="6492875"/>
            <a:ext cx="32004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50825" y="64928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81105-8299-47EA-B67A-9F92214D18F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dirty="0"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dirty="0">
              <a:ea typeface="+mn-ea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dirty="0">
              <a:ea typeface="+mn-ea"/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4A5A9C-48C0-465D-B854-23901F0178E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dirty="0"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dirty="0"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>
                <a:ea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44364F-5592-4C0C-95D7-FEB27B197F8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 dirty="0"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052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en-US" altLang="zh-TW">
              <a:solidFill>
                <a:srgbClr val="FFFFFF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fld id="{3C8BEC56-420A-4FBE-A47A-72962C0AE26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標楷體" pitchFamily="65" charset="-120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標楷體" pitchFamily="65" charset="-120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23416;&#32722;&#32773;&#20013;&#24515;&#27963;&#21205;&#23416;&#32722;&#35373;&#35336;&#32156;&#21512;&#27963;&#21205;&#20633;&#35506;&#21934;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p.23-lesson%20study%205&#20998;33&#31186;&#29256;.wmv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23416;&#32722;&#32773;&#20013;&#24515;&#27963;&#21205;&#23416;&#32722;&#35373;&#35336;&#32156;&#21512;&#27963;&#21205;&#20633;&#35506;&#21934;.doc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&#26377;&#25928;&#30340;&#24314;&#31435;&#20320;&#30340;&#22296;&#38538;.mp4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764704"/>
            <a:ext cx="7848872" cy="2880320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zh-TW" altLang="en-US" sz="3600" dirty="0" smtClean="0"/>
              <a:t>臺北市</a:t>
            </a:r>
            <a:r>
              <a:rPr lang="en-US" altLang="zh-TW" sz="3600" dirty="0" smtClean="0"/>
              <a:t>104</a:t>
            </a:r>
            <a:r>
              <a:rPr lang="zh-TW" altLang="en-US" sz="3600" dirty="0" smtClean="0"/>
              <a:t>學年度公私立國民中學綜合活動領域召集人職務專修研習班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/>
            </a:r>
            <a:b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</a:b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綜合活動學習領域</a:t>
            </a: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</a:b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共同備課理念與實作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149080"/>
            <a:ext cx="7416824" cy="1728192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b="0" cap="small" dirty="0" smtClean="0">
                <a:solidFill>
                  <a:schemeClr val="tx1"/>
                </a:solidFill>
                <a:latin typeface="+mj-ea"/>
                <a:cs typeface="+mj-cs"/>
              </a:rPr>
              <a:t>黃淑馨</a:t>
            </a:r>
            <a:endParaRPr lang="en-US" altLang="zh-TW" sz="2800" b="0" cap="small" dirty="0" smtClean="0">
              <a:solidFill>
                <a:schemeClr val="tx1"/>
              </a:solidFill>
              <a:latin typeface="+mj-ea"/>
              <a:cs typeface="+mj-cs"/>
            </a:endParaRPr>
          </a:p>
          <a:p>
            <a:pPr algn="ctr"/>
            <a:r>
              <a:rPr lang="zh-TW" altLang="en-US" sz="2800" b="0" cap="small" dirty="0" smtClean="0">
                <a:solidFill>
                  <a:schemeClr val="tx1"/>
                </a:solidFill>
                <a:latin typeface="+mj-ea"/>
                <a:cs typeface="+mj-cs"/>
              </a:rPr>
              <a:t>臺北市政府教育局聘任督學</a:t>
            </a:r>
            <a:endParaRPr lang="en-US" altLang="zh-TW" sz="2800" b="0" cap="small" dirty="0" smtClean="0">
              <a:solidFill>
                <a:schemeClr val="tx1"/>
              </a:solidFill>
              <a:latin typeface="+mj-ea"/>
              <a:cs typeface="+mj-cs"/>
            </a:endParaRPr>
          </a:p>
          <a:p>
            <a:pPr algn="ctr"/>
            <a:r>
              <a:rPr lang="zh-TW" altLang="en-US" sz="2800" b="0" cap="small" dirty="0" smtClean="0">
                <a:solidFill>
                  <a:schemeClr val="tx1"/>
                </a:solidFill>
                <a:latin typeface="+mj-ea"/>
                <a:cs typeface="+mj-cs"/>
              </a:rPr>
              <a:t>臺北市大理高中退休校長</a:t>
            </a:r>
            <a:endParaRPr lang="en-US" altLang="zh-TW" sz="2800" b="0" cap="small" dirty="0" smtClean="0">
              <a:solidFill>
                <a:schemeClr val="tx1"/>
              </a:solidFill>
              <a:latin typeface="+mj-ea"/>
              <a:cs typeface="+mj-cs"/>
            </a:endParaRPr>
          </a:p>
          <a:p>
            <a:pPr algn="ctr" eaLnBrk="1" hangingPunct="1"/>
            <a:r>
              <a:rPr lang="en-US" altLang="zh-TW" sz="2800" b="0" cap="small" dirty="0" smtClean="0">
                <a:solidFill>
                  <a:schemeClr val="tx1"/>
                </a:solidFill>
                <a:latin typeface="+mj-ea"/>
                <a:cs typeface="+mj-cs"/>
              </a:rPr>
              <a:t>104/08/24</a:t>
            </a:r>
          </a:p>
        </p:txBody>
      </p:sp>
      <p:sp>
        <p:nvSpPr>
          <p:cNvPr id="2053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7EAD9D-DC19-4A4D-8D6B-45E7490692AE}" type="slidenum">
              <a:rPr lang="en-US" altLang="zh-TW" smtClean="0">
                <a:latin typeface="Arial" pitchFamily="34" charset="0"/>
              </a:rPr>
              <a:pPr/>
              <a:t>1</a:t>
            </a:fld>
            <a:endParaRPr lang="en-US" altLang="zh-TW" dirty="0" smtClean="0">
              <a:latin typeface="Arial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/>
              <a:t>學習者中心</a:t>
            </a:r>
            <a:r>
              <a:rPr lang="en-US" altLang="zh-TW" sz="4000" b="1" dirty="0" smtClean="0"/>
              <a:t>--</a:t>
            </a:r>
            <a:r>
              <a:rPr lang="zh-TW" altLang="en-US" sz="4000" dirty="0" smtClean="0">
                <a:solidFill>
                  <a:srgbClr val="FF0000"/>
                </a:solidFill>
              </a:rPr>
              <a:t>教學典範的轉移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91264" cy="534920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600" dirty="0" smtClean="0"/>
              <a:t>行為主義 </a:t>
            </a:r>
            <a:r>
              <a:rPr lang="en-US" altLang="zh-TW" sz="3600" dirty="0" smtClean="0"/>
              <a:t>--------</a:t>
            </a:r>
            <a:r>
              <a:rPr lang="zh-TW" altLang="en-US" sz="3600" dirty="0" smtClean="0"/>
              <a:t>   建構主義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600" dirty="0" smtClean="0"/>
              <a:t>（講述灌輸）</a:t>
            </a:r>
            <a:r>
              <a:rPr lang="en-US" altLang="zh-TW" sz="3600" dirty="0" smtClean="0"/>
              <a:t>------</a:t>
            </a:r>
            <a:r>
              <a:rPr lang="zh-TW" altLang="en-US" sz="3600" dirty="0" smtClean="0"/>
              <a:t> （協同探究）</a:t>
            </a:r>
            <a:endParaRPr lang="en-US" altLang="zh-TW" sz="3600" dirty="0" smtClean="0"/>
          </a:p>
          <a:p>
            <a:pPr lvl="1">
              <a:buNone/>
            </a:pPr>
            <a:endParaRPr lang="en-US" altLang="zh-TW" dirty="0" smtClean="0"/>
          </a:p>
          <a:p>
            <a:pPr lvl="1" indent="-639763">
              <a:buNone/>
            </a:pPr>
            <a:r>
              <a:rPr lang="zh-TW" altLang="en-US" sz="4000" dirty="0" smtClean="0"/>
              <a:t>「</a:t>
            </a:r>
            <a:r>
              <a:rPr lang="zh-TW" altLang="en-US" sz="4000" dirty="0" smtClean="0">
                <a:solidFill>
                  <a:srgbClr val="FF0000"/>
                </a:solidFill>
              </a:rPr>
              <a:t>按內容</a:t>
            </a:r>
            <a:r>
              <a:rPr lang="zh-TW" altLang="en-US" sz="4000" dirty="0" smtClean="0"/>
              <a:t>」教學  </a:t>
            </a:r>
            <a:r>
              <a:rPr lang="en-US" altLang="zh-TW" sz="4000" dirty="0" smtClean="0"/>
              <a:t>--</a:t>
            </a:r>
            <a:r>
              <a:rPr lang="zh-TW" altLang="en-US" sz="4000" dirty="0" smtClean="0"/>
              <a:t>「</a:t>
            </a:r>
            <a:r>
              <a:rPr lang="zh-TW" altLang="en-US" sz="4000" dirty="0" smtClean="0">
                <a:solidFill>
                  <a:srgbClr val="FF0000"/>
                </a:solidFill>
              </a:rPr>
              <a:t>跨內容」</a:t>
            </a:r>
            <a:r>
              <a:rPr lang="zh-TW" altLang="en-US" sz="4000" dirty="0" smtClean="0"/>
              <a:t>教學</a:t>
            </a:r>
            <a:endParaRPr lang="en-US" altLang="zh-TW" sz="4000" dirty="0" smtClean="0"/>
          </a:p>
          <a:p>
            <a:pPr lvl="1"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向下箭號 5"/>
          <p:cNvSpPr/>
          <p:nvPr/>
        </p:nvSpPr>
        <p:spPr>
          <a:xfrm>
            <a:off x="1763688" y="35730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5724128" y="35730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427984" y="4293096"/>
            <a:ext cx="3672408" cy="2564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</a:rPr>
              <a:t>教科書是教學資源之一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2.</a:t>
            </a:r>
            <a:r>
              <a:rPr lang="zh-TW" altLang="en-US" sz="2400" dirty="0" smtClean="0">
                <a:solidFill>
                  <a:srgbClr val="C00000"/>
                </a:solidFill>
              </a:rPr>
              <a:t>教材重新建構，促進有意義的學習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3.</a:t>
            </a:r>
            <a:r>
              <a:rPr lang="zh-TW" altLang="en-US" sz="2400" dirty="0" smtClean="0">
                <a:solidFill>
                  <a:schemeClr val="tx1"/>
                </a:solidFill>
              </a:rPr>
              <a:t>透過探究、實作評量，深度理解學習內容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4.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強調參與、互動、共學、討論、對話</a:t>
            </a:r>
            <a:endParaRPr lang="en-US" altLang="zh-TW" sz="2400" dirty="0" smtClean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1600" y="4365104"/>
            <a:ext cx="2880320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1. </a:t>
            </a:r>
            <a:r>
              <a:rPr lang="zh-TW" altLang="en-US" sz="2800" dirty="0" smtClean="0">
                <a:solidFill>
                  <a:srgbClr val="C00000"/>
                </a:solidFill>
              </a:rPr>
              <a:t>照本宣科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</a:rPr>
              <a:t>講義教學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</a:rPr>
              <a:t>偏重教科書知識和紙筆評量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</a:rPr>
              <a:t>教師中心 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92D1-AF46-4226-A13A-908508C1DE6F}" type="datetime1">
              <a:rPr lang="zh-TW" altLang="en-US" smtClean="0"/>
              <a:pPr/>
              <a:t>2015/8/13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+mn-lt"/>
                <a:cs typeface="+mn-cs"/>
              </a:rPr>
              <a:t>「學習者中心」教學目的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859216" cy="5205192"/>
          </a:xfrm>
        </p:spPr>
        <p:txBody>
          <a:bodyPr/>
          <a:lstStyle/>
          <a:p>
            <a:pPr lvl="0"/>
            <a:r>
              <a:rPr lang="zh-TW" altLang="zh-TW" sz="3200" dirty="0" smtClean="0"/>
              <a:t>翻轉傳統</a:t>
            </a:r>
            <a:r>
              <a:rPr lang="zh-TW" altLang="zh-TW" sz="3200" dirty="0" smtClean="0">
                <a:solidFill>
                  <a:srgbClr val="FF0000"/>
                </a:solidFill>
              </a:rPr>
              <a:t>「教師中心」</a:t>
            </a:r>
            <a:r>
              <a:rPr lang="zh-TW" altLang="zh-TW" sz="3200" dirty="0" smtClean="0"/>
              <a:t>的教學型態，成為</a:t>
            </a:r>
            <a:r>
              <a:rPr lang="zh-TW" altLang="zh-TW" sz="3200" dirty="0" smtClean="0">
                <a:solidFill>
                  <a:srgbClr val="FF0000"/>
                </a:solidFill>
              </a:rPr>
              <a:t>「學習者中心」</a:t>
            </a:r>
            <a:r>
              <a:rPr lang="zh-TW" altLang="zh-TW" sz="3200" dirty="0" smtClean="0"/>
              <a:t>的學習型態。</a:t>
            </a:r>
            <a:endParaRPr lang="en-US" altLang="zh-TW" sz="3200" dirty="0" smtClean="0"/>
          </a:p>
          <a:p>
            <a:pPr lvl="0"/>
            <a:r>
              <a:rPr lang="zh-TW" altLang="zh-TW" sz="3200" dirty="0" smtClean="0">
                <a:solidFill>
                  <a:srgbClr val="FF0000"/>
                </a:solidFill>
              </a:rPr>
              <a:t>將學習權還給學生</a:t>
            </a:r>
            <a:r>
              <a:rPr lang="zh-TW" altLang="zh-TW" sz="3200" dirty="0" smtClean="0"/>
              <a:t>，確保每位學生學習權利，保障高品質的學習。</a:t>
            </a:r>
            <a:endParaRPr lang="en-US" altLang="zh-TW" sz="3200" dirty="0" smtClean="0"/>
          </a:p>
          <a:p>
            <a:pPr lvl="0">
              <a:buNone/>
            </a:pPr>
            <a:endParaRPr lang="zh-TW" altLang="zh-TW" sz="3200" dirty="0" smtClean="0"/>
          </a:p>
          <a:p>
            <a:pPr lvl="0"/>
            <a:r>
              <a:rPr lang="zh-TW" altLang="zh-TW" sz="3200" dirty="0" smtClean="0"/>
              <a:t>致力於</a:t>
            </a:r>
            <a:r>
              <a:rPr lang="zh-TW" altLang="en-US" sz="3200" dirty="0" smtClean="0"/>
              <a:t>主要概念</a:t>
            </a:r>
            <a:r>
              <a:rPr lang="zh-TW" altLang="zh-TW" sz="3200" dirty="0" smtClean="0"/>
              <a:t>、探究、合作和表達的學習，</a:t>
            </a:r>
            <a:r>
              <a:rPr lang="zh-TW" altLang="zh-TW" sz="3200" dirty="0" smtClean="0">
                <a:solidFill>
                  <a:srgbClr val="FF0000"/>
                </a:solidFill>
              </a:rPr>
              <a:t>培育學生「核心素養」</a:t>
            </a:r>
            <a:r>
              <a:rPr lang="zh-TW" altLang="zh-TW" sz="3200" dirty="0" smtClean="0"/>
              <a:t>。</a:t>
            </a:r>
          </a:p>
          <a:p>
            <a:pPr lvl="0"/>
            <a:r>
              <a:rPr lang="zh-TW" altLang="zh-TW" sz="3200" dirty="0" smtClean="0"/>
              <a:t>培養學生</a:t>
            </a:r>
            <a:r>
              <a:rPr lang="zh-TW" altLang="zh-TW" sz="3200" dirty="0" smtClean="0">
                <a:solidFill>
                  <a:srgbClr val="FF0000"/>
                </a:solidFill>
              </a:rPr>
              <a:t>主動探索、思考批判、對話表達和學習遷移</a:t>
            </a:r>
            <a:r>
              <a:rPr lang="zh-TW" altLang="zh-TW" sz="3200" dirty="0" smtClean="0"/>
              <a:t>的能力。</a:t>
            </a: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395592" cy="93610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「學習者中心」教學設計理念</a:t>
            </a:r>
            <a:endParaRPr lang="en-US" altLang="zh-TW" sz="2400" dirty="0">
              <a:ea typeface="新細明體" charset="-12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43000" y="3171826"/>
            <a:ext cx="2286000" cy="2970213"/>
            <a:chOff x="720" y="1998"/>
            <a:chExt cx="1440" cy="1871"/>
          </a:xfrm>
        </p:grpSpPr>
        <p:sp>
          <p:nvSpPr>
            <p:cNvPr id="82948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TW" altLang="zh-TW" b="0">
                <a:latin typeface="Verdana" pitchFamily="34" charset="0"/>
              </a:endParaRP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780" y="2124"/>
              <a:ext cx="1284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 sz="32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學習要素</a:t>
              </a:r>
              <a:endParaRPr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0" lvl="1" eaLnBrk="0" hangingPunct="0">
                <a:buFont typeface="Wingdings" pitchFamily="2" charset="2"/>
                <a:buChar char="l"/>
              </a:pPr>
              <a:r>
                <a:rPr lang="zh-TW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探究</a:t>
              </a:r>
              <a:endPara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marL="0" lvl="1" eaLnBrk="0" hangingPunct="0">
                <a:buFont typeface="Wingdings" pitchFamily="2" charset="2"/>
                <a:buChar char="l"/>
              </a:pPr>
              <a:r>
                <a:rPr lang="zh-TW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合作</a:t>
              </a:r>
              <a:endPara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marL="0" lvl="1" eaLnBrk="0" hangingPunct="0">
                <a:buFont typeface="Wingdings" pitchFamily="2" charset="2"/>
                <a:buChar char="l"/>
              </a:pPr>
              <a:r>
                <a:rPr lang="zh-TW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表達</a:t>
              </a:r>
              <a:endPara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0" hangingPunct="0"/>
              <a:endParaRPr lang="en-US" altLang="zh-TW" sz="1400" b="0" dirty="0" smtClean="0">
                <a:solidFill>
                  <a:srgbClr val="000000"/>
                </a:solidFill>
                <a:ea typeface="新細明體" charset="-120"/>
              </a:endParaRPr>
            </a:p>
            <a:p>
              <a:pPr eaLnBrk="0" hangingPunct="0"/>
              <a:endParaRPr lang="en-US" altLang="zh-TW" sz="1400" dirty="0" smtClean="0">
                <a:solidFill>
                  <a:srgbClr val="000000"/>
                </a:solidFill>
                <a:ea typeface="新細明體" charset="-120"/>
              </a:endParaRPr>
            </a:p>
            <a:p>
              <a:pPr eaLnBrk="0" hangingPunct="0"/>
              <a:endParaRPr lang="en-US" altLang="zh-TW" sz="1400" b="0" dirty="0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sp>
        <p:nvSpPr>
          <p:cNvPr id="82950" name="Freeform 6"/>
          <p:cNvSpPr>
            <a:spLocks/>
          </p:cNvSpPr>
          <p:nvPr/>
        </p:nvSpPr>
        <p:spPr bwMode="gray">
          <a:xfrm rot="9761702"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951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82955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2956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82957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2958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2959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2960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82961" name="Text Box 17"/>
            <p:cNvSpPr txBox="1">
              <a:spLocks noChangeArrowheads="1"/>
            </p:cNvSpPr>
            <p:nvPr/>
          </p:nvSpPr>
          <p:spPr bwMode="auto">
            <a:xfrm>
              <a:off x="2245" y="981"/>
              <a:ext cx="1150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32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學生學習</a:t>
              </a:r>
              <a:endParaRPr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0" hangingPunct="0"/>
              <a:r>
                <a:rPr lang="zh-TW" altLang="en-US" sz="32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意義建構</a:t>
              </a:r>
              <a:endPara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580064" y="3213101"/>
            <a:ext cx="2376488" cy="3390901"/>
            <a:chOff x="3515" y="2024"/>
            <a:chExt cx="1497" cy="2136"/>
          </a:xfrm>
        </p:grpSpPr>
        <p:sp>
          <p:nvSpPr>
            <p:cNvPr id="82947" name="AutoShape 3"/>
            <p:cNvSpPr>
              <a:spLocks noChangeArrowheads="1"/>
            </p:cNvSpPr>
            <p:nvPr/>
          </p:nvSpPr>
          <p:spPr bwMode="auto">
            <a:xfrm>
              <a:off x="3515" y="2024"/>
              <a:ext cx="1440" cy="186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TW" altLang="zh-TW" b="0">
                <a:latin typeface="Verdana" pitchFamily="34" charset="0"/>
              </a:endParaRPr>
            </a:p>
          </p:txBody>
        </p:sp>
        <p:sp>
          <p:nvSpPr>
            <p:cNvPr id="82962" name="Text Box 18"/>
            <p:cNvSpPr txBox="1">
              <a:spLocks noChangeArrowheads="1"/>
            </p:cNvSpPr>
            <p:nvPr/>
          </p:nvSpPr>
          <p:spPr bwMode="auto">
            <a:xfrm>
              <a:off x="3600" y="2124"/>
              <a:ext cx="1412" cy="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TW" altLang="en-US" sz="32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教學設計</a:t>
              </a:r>
              <a:endParaRPr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buFont typeface="Wingdings" pitchFamily="2" charset="2"/>
                <a:buChar char="l"/>
              </a:pPr>
              <a:r>
                <a:rPr lang="zh-TW" altLang="en-US" sz="28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主要概念引導</a:t>
              </a:r>
              <a:endPara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buFont typeface="Wingdings" pitchFamily="2" charset="2"/>
                <a:buChar char="l"/>
              </a:pPr>
              <a:r>
                <a:rPr lang="zh-TW" altLang="en-US" sz="28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持續的理解</a:t>
              </a:r>
              <a:endPara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buFont typeface="Wingdings" pitchFamily="2" charset="2"/>
                <a:buChar char="l"/>
              </a:pPr>
              <a:r>
                <a:rPr lang="zh-TW" altLang="en-US" sz="28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逆向設計流程</a:t>
              </a:r>
              <a:endPara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0" hangingPunct="0"/>
              <a:endPara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2952" name="Freeform 8"/>
          <p:cNvSpPr>
            <a:spLocks/>
          </p:cNvSpPr>
          <p:nvPr/>
        </p:nvSpPr>
        <p:spPr bwMode="gray">
          <a:xfrm rot="11040203"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「學習者中心」教學設計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600" dirty="0" smtClean="0"/>
              <a:t>教師成立專業學習社群。以</a:t>
            </a:r>
            <a:r>
              <a:rPr lang="zh-TW" altLang="en-US" sz="3600" dirty="0" smtClean="0">
                <a:solidFill>
                  <a:srgbClr val="FF0000"/>
                </a:solidFill>
              </a:rPr>
              <a:t>學習的專家</a:t>
            </a:r>
            <a:r>
              <a:rPr lang="zh-TW" altLang="en-US" sz="3600" dirty="0" smtClean="0"/>
              <a:t>為成長目標，在校內進行協同學習，共同備課，構築同僚性</a:t>
            </a:r>
            <a:r>
              <a:rPr lang="ja-JP" altLang="en-US" sz="3600" dirty="0" smtClean="0"/>
              <a:t>。</a:t>
            </a:r>
            <a:endParaRPr lang="en-US" altLang="ja-JP" sz="3600" dirty="0" smtClean="0"/>
          </a:p>
          <a:p>
            <a:pPr>
              <a:buNone/>
            </a:pPr>
            <a:endParaRPr lang="en-US" altLang="ja-JP" sz="3600" dirty="0" smtClean="0"/>
          </a:p>
          <a:p>
            <a:pPr>
              <a:buFont typeface="Wingdings" pitchFamily="2" charset="2"/>
              <a:buChar char="u"/>
            </a:pPr>
            <a:r>
              <a:rPr lang="zh-TW" altLang="zh-TW" sz="3600" dirty="0" smtClean="0"/>
              <a:t>為異於傳統「教師中心」的教學設計</a:t>
            </a:r>
            <a:r>
              <a:rPr lang="zh-TW" altLang="zh-TW" sz="3600" dirty="0" smtClean="0">
                <a:solidFill>
                  <a:srgbClr val="FF0000"/>
                </a:solidFill>
              </a:rPr>
              <a:t>，具「學習</a:t>
            </a:r>
            <a:r>
              <a:rPr lang="zh-TW" altLang="en-US" sz="3600" dirty="0" smtClean="0">
                <a:solidFill>
                  <a:srgbClr val="FF0000"/>
                </a:solidFill>
              </a:rPr>
              <a:t>者中心</a:t>
            </a:r>
            <a:r>
              <a:rPr lang="zh-TW" altLang="zh-TW" sz="3600" dirty="0" smtClean="0">
                <a:solidFill>
                  <a:srgbClr val="FF0000"/>
                </a:solidFill>
              </a:rPr>
              <a:t>」精神的的教學設計稱之為「學習者中心」的學習活動設計。</a:t>
            </a:r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113813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</a:rPr>
              <a:t>特性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2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     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掌握學科本質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「</a:t>
            </a:r>
            <a:r>
              <a:rPr lang="zh-TW" altLang="en-US" sz="4000" b="1" dirty="0" smtClean="0"/>
              <a:t>綜合活動學習領域」的基本理念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zh-TW" altLang="zh-TW" sz="3600" dirty="0" smtClean="0"/>
              <a:t>善用</a:t>
            </a:r>
            <a:r>
              <a:rPr lang="zh-TW" altLang="zh-TW" sz="3600" dirty="0" smtClean="0">
                <a:solidFill>
                  <a:srgbClr val="FF0000"/>
                </a:solidFill>
              </a:rPr>
              <a:t>知識統整</a:t>
            </a:r>
            <a:r>
              <a:rPr lang="zh-TW" altLang="zh-TW" sz="3600" dirty="0" smtClean="0"/>
              <a:t>與</a:t>
            </a:r>
            <a:r>
              <a:rPr lang="zh-TW" altLang="zh-TW" sz="3600" dirty="0" smtClean="0">
                <a:solidFill>
                  <a:srgbClr val="FF0000"/>
                </a:solidFill>
              </a:rPr>
              <a:t>協同教學</a:t>
            </a:r>
            <a:r>
              <a:rPr lang="zh-TW" altLang="zh-TW" sz="3600" dirty="0" smtClean="0"/>
              <a:t>，</a:t>
            </a:r>
            <a:endParaRPr lang="en-US" altLang="zh-TW" sz="3600" dirty="0" smtClean="0"/>
          </a:p>
          <a:p>
            <a:r>
              <a:rPr lang="zh-TW" altLang="zh-TW" sz="3600" dirty="0" smtClean="0"/>
              <a:t>引導學習者透過</a:t>
            </a:r>
            <a:r>
              <a:rPr lang="zh-TW" altLang="zh-TW" sz="3600" dirty="0" smtClean="0">
                <a:solidFill>
                  <a:srgbClr val="FF0000"/>
                </a:solidFill>
              </a:rPr>
              <a:t>體驗</a:t>
            </a:r>
            <a:r>
              <a:rPr lang="zh-TW" altLang="zh-TW" sz="3600" dirty="0" smtClean="0"/>
              <a:t>、</a:t>
            </a:r>
            <a:r>
              <a:rPr lang="zh-TW" altLang="zh-TW" sz="3600" dirty="0" smtClean="0">
                <a:solidFill>
                  <a:srgbClr val="FF0000"/>
                </a:solidFill>
              </a:rPr>
              <a:t>省思</a:t>
            </a:r>
            <a:r>
              <a:rPr lang="zh-TW" altLang="zh-TW" sz="3600" dirty="0" smtClean="0"/>
              <a:t>與</a:t>
            </a:r>
            <a:r>
              <a:rPr lang="zh-TW" altLang="zh-TW" sz="3600" dirty="0" smtClean="0">
                <a:solidFill>
                  <a:srgbClr val="FF0000"/>
                </a:solidFill>
              </a:rPr>
              <a:t>實踐</a:t>
            </a:r>
            <a:r>
              <a:rPr lang="zh-TW" altLang="zh-TW" sz="3600" dirty="0" smtClean="0"/>
              <a:t>的心智及行為運作活動，</a:t>
            </a:r>
            <a:endParaRPr lang="en-US" altLang="zh-TW" sz="3600" dirty="0" smtClean="0"/>
          </a:p>
          <a:p>
            <a:pPr>
              <a:buNone/>
            </a:pPr>
            <a:endParaRPr lang="en-US" altLang="zh-TW" sz="3600" dirty="0" smtClean="0"/>
          </a:p>
          <a:p>
            <a:r>
              <a:rPr lang="zh-TW" altLang="zh-TW" sz="3600" dirty="0" smtClean="0"/>
              <a:t>建構</a:t>
            </a:r>
            <a:r>
              <a:rPr lang="zh-TW" altLang="zh-TW" sz="3600" dirty="0" smtClean="0">
                <a:solidFill>
                  <a:srgbClr val="FF0000"/>
                </a:solidFill>
              </a:rPr>
              <a:t>內化</a:t>
            </a:r>
            <a:r>
              <a:rPr lang="zh-TW" altLang="zh-TW" sz="3600" dirty="0" smtClean="0"/>
              <a:t>意義與涵養</a:t>
            </a:r>
            <a:r>
              <a:rPr lang="zh-TW" altLang="zh-TW" sz="3600" dirty="0" smtClean="0">
                <a:solidFill>
                  <a:srgbClr val="FF0000"/>
                </a:solidFill>
              </a:rPr>
              <a:t>利他</a:t>
            </a:r>
            <a:r>
              <a:rPr lang="zh-TW" altLang="zh-TW" sz="3600" dirty="0" smtClean="0"/>
              <a:t>情懷，</a:t>
            </a:r>
            <a:endParaRPr lang="en-US" altLang="zh-TW" sz="3600" dirty="0" smtClean="0"/>
          </a:p>
          <a:p>
            <a:r>
              <a:rPr lang="zh-TW" altLang="zh-TW" sz="3600" dirty="0" smtClean="0"/>
              <a:t>提升其自我發展、生活經營、社會參與、保護自我與環境的</a:t>
            </a:r>
            <a:r>
              <a:rPr lang="zh-TW" altLang="zh-TW" sz="3600" dirty="0" smtClean="0">
                <a:solidFill>
                  <a:srgbClr val="FF0000"/>
                </a:solidFill>
              </a:rPr>
              <a:t>生活實踐</a:t>
            </a:r>
            <a:r>
              <a:rPr lang="zh-TW" altLang="zh-TW" sz="3600" dirty="0" smtClean="0"/>
              <a:t>能力。</a:t>
            </a:r>
            <a:endParaRPr lang="zh-TW" altLang="en-US" sz="3600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81105-8299-47EA-B67A-9F92214D18F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pic>
        <p:nvPicPr>
          <p:cNvPr id="6" name="圖片 5" descr="共同備課的特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8864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綜合活動學習領域之課程目標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sz="4000" b="1" dirty="0" smtClean="0"/>
              <a:t>課程總目標：</a:t>
            </a:r>
            <a:endParaRPr lang="en-US" altLang="zh-TW" sz="4000" b="1" dirty="0" smtClean="0"/>
          </a:p>
          <a:p>
            <a:pPr>
              <a:buNone/>
            </a:pPr>
            <a:r>
              <a:rPr lang="zh-TW" altLang="zh-TW" sz="4000" b="1" dirty="0" smtClean="0"/>
              <a:t>培養學生具備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生活實踐</a:t>
            </a:r>
            <a:r>
              <a:rPr lang="zh-TW" altLang="zh-TW" sz="4000" b="1" dirty="0" smtClean="0"/>
              <a:t>的能力</a:t>
            </a:r>
          </a:p>
          <a:p>
            <a:pPr marL="823913" lvl="1" indent="-457200">
              <a:buFont typeface="+mj-lt"/>
              <a:buAutoNum type="arabicPeriod"/>
            </a:pPr>
            <a:r>
              <a:rPr lang="zh-TW" altLang="en-US" sz="3600" dirty="0" smtClean="0"/>
              <a:t>促進自我發展</a:t>
            </a:r>
            <a:endParaRPr lang="en-US" altLang="zh-TW" sz="3600" dirty="0" smtClean="0"/>
          </a:p>
          <a:p>
            <a:pPr marL="823913" lvl="1" indent="-457200">
              <a:buFont typeface="+mj-lt"/>
              <a:buAutoNum type="arabicPeriod"/>
            </a:pPr>
            <a:r>
              <a:rPr lang="zh-TW" altLang="en-US" sz="3600" dirty="0" smtClean="0"/>
              <a:t>落實生活經營</a:t>
            </a:r>
            <a:endParaRPr lang="en-US" altLang="zh-TW" sz="3600" dirty="0" smtClean="0"/>
          </a:p>
          <a:p>
            <a:pPr marL="823913" lvl="1" indent="-457200">
              <a:buFont typeface="+mj-lt"/>
              <a:buAutoNum type="arabicPeriod"/>
            </a:pPr>
            <a:r>
              <a:rPr lang="zh-TW" altLang="en-US" sz="3600" dirty="0" smtClean="0"/>
              <a:t>實踐社會參與</a:t>
            </a:r>
            <a:endParaRPr lang="en-US" altLang="zh-TW" sz="3600" dirty="0" smtClean="0"/>
          </a:p>
          <a:p>
            <a:pPr marL="823913" lvl="1" indent="-457200">
              <a:buFont typeface="+mj-lt"/>
              <a:buAutoNum type="arabicPeriod"/>
            </a:pPr>
            <a:r>
              <a:rPr lang="zh-TW" altLang="en-US" sz="3600" dirty="0" smtClean="0"/>
              <a:t>保護自我與環境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/>
              <a:t>綜合活動學習領域之內涵架構</a:t>
            </a:r>
            <a:endParaRPr lang="zh-TW" altLang="en-US" sz="36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"/>
          </p:nvPr>
        </p:nvGraphicFramePr>
        <p:xfrm>
          <a:off x="467544" y="1484784"/>
          <a:ext cx="8219255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51"/>
                <a:gridCol w="1643851"/>
                <a:gridCol w="1643851"/>
                <a:gridCol w="1643851"/>
                <a:gridCol w="1643851"/>
              </a:tblGrid>
              <a:tr h="1134126">
                <a:tc>
                  <a:txBody>
                    <a:bodyPr/>
                    <a:lstStyle/>
                    <a:p>
                      <a:r>
                        <a:rPr lang="zh-TW" altLang="en-US" sz="2800" b="1" dirty="0" smtClean="0"/>
                        <a:t>四大</a:t>
                      </a:r>
                      <a:endParaRPr lang="en-US" altLang="zh-TW" sz="2800" b="1" dirty="0" smtClean="0"/>
                    </a:p>
                    <a:p>
                      <a:r>
                        <a:rPr lang="zh-TW" altLang="en-US" sz="2800" b="1" dirty="0" smtClean="0"/>
                        <a:t>主題軸</a:t>
                      </a: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/>
                        <a:t>自我發展</a:t>
                      </a: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/>
                        <a:t>生活經營</a:t>
                      </a: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/>
                        <a:t>社會參與</a:t>
                      </a: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/>
                        <a:t>保護自我</a:t>
                      </a:r>
                      <a:endParaRPr lang="en-US" altLang="zh-TW" sz="2800" b="1" dirty="0" smtClean="0"/>
                    </a:p>
                    <a:p>
                      <a:r>
                        <a:rPr lang="zh-TW" altLang="en-US" sz="2800" b="1" dirty="0" smtClean="0"/>
                        <a:t>與環境</a:t>
                      </a:r>
                      <a:endParaRPr lang="zh-TW" altLang="en-US" sz="2800" b="1" dirty="0"/>
                    </a:p>
                  </a:txBody>
                  <a:tcPr/>
                </a:tc>
              </a:tr>
              <a:tr h="1134126">
                <a:tc rowSpan="2">
                  <a:txBody>
                    <a:bodyPr/>
                    <a:lstStyle/>
                    <a:p>
                      <a:r>
                        <a:rPr lang="zh-TW" altLang="en-US" sz="3200" b="1" dirty="0" smtClean="0"/>
                        <a:t>十二項</a:t>
                      </a:r>
                      <a:endParaRPr lang="en-US" altLang="zh-TW" sz="3200" b="1" dirty="0" smtClean="0"/>
                    </a:p>
                    <a:p>
                      <a:r>
                        <a:rPr lang="zh-TW" altLang="en-US" sz="3200" b="1" dirty="0" smtClean="0"/>
                        <a:t>核心</a:t>
                      </a:r>
                      <a:endParaRPr lang="en-US" altLang="zh-TW" sz="3200" b="1" dirty="0" smtClean="0"/>
                    </a:p>
                    <a:p>
                      <a:r>
                        <a:rPr lang="zh-TW" altLang="en-US" sz="3200" b="1" dirty="0" smtClean="0"/>
                        <a:t>素養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自我探索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生活管理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人際互動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危機辨識與處理</a:t>
                      </a:r>
                      <a:endParaRPr lang="zh-TW" altLang="en-US" sz="2800" dirty="0"/>
                    </a:p>
                  </a:txBody>
                  <a:tcPr/>
                </a:tc>
              </a:tr>
              <a:tr h="11341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自我管理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生活適應與創新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社會關懷與服務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戶外生活</a:t>
                      </a:r>
                      <a:endParaRPr lang="zh-TW" altLang="en-US" sz="2800" dirty="0"/>
                    </a:p>
                  </a:txBody>
                  <a:tcPr/>
                </a:tc>
              </a:tr>
              <a:tr h="11341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尊重生命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資源運用與開發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尊重多元文化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環境保護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</a:rPr>
              <a:t>特性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3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   教學實踐</a:t>
            </a:r>
            <a:r>
              <a:rPr lang="en-US" altLang="zh-TW" sz="4000" b="1" dirty="0" smtClean="0">
                <a:solidFill>
                  <a:schemeClr val="tx1"/>
                </a:solidFill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</a:rPr>
            </a:br>
            <a:r>
              <a:rPr lang="zh-TW" altLang="en-US" sz="4000" b="1" dirty="0" smtClean="0">
                <a:solidFill>
                  <a:schemeClr val="tx1"/>
                </a:solidFill>
              </a:rPr>
              <a:t>特性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4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   專業反思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zh-TW" altLang="en-US" sz="3200" dirty="0" smtClean="0"/>
              <a:t>透過</a:t>
            </a:r>
            <a:r>
              <a:rPr lang="zh-TW" altLang="en-US" sz="3200" dirty="0" smtClean="0">
                <a:solidFill>
                  <a:srgbClr val="FF0000"/>
                </a:solidFill>
              </a:rPr>
              <a:t>「課堂教學研究三部曲」</a:t>
            </a:r>
            <a:r>
              <a:rPr lang="zh-TW" altLang="en-US" sz="3200" dirty="0" smtClean="0"/>
              <a:t>運作方式達成</a:t>
            </a:r>
            <a:endParaRPr lang="en-US" altLang="zh-TW" sz="3200" dirty="0" smtClean="0"/>
          </a:p>
          <a:p>
            <a:pPr>
              <a:buNone/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pic>
        <p:nvPicPr>
          <p:cNvPr id="6" name="圖片 5" descr="共同備課的特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640"/>
            <a:ext cx="1828800" cy="1371600"/>
          </a:xfrm>
          <a:prstGeom prst="rect">
            <a:avLst/>
          </a:prstGeom>
        </p:spPr>
      </p:pic>
      <p:pic>
        <p:nvPicPr>
          <p:cNvPr id="7" name="圖片 6" descr="共同備課手冊封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276872"/>
            <a:ext cx="6400800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</a:rPr>
              <a:t>共同備課的型態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400600"/>
          </a:xfrm>
        </p:spPr>
        <p:txBody>
          <a:bodyPr>
            <a:normAutofit/>
          </a:bodyPr>
          <a:lstStyle/>
          <a:p>
            <a:pPr algn="just"/>
            <a:r>
              <a:rPr lang="zh-TW" altLang="zh-TW" sz="2800" dirty="0" smtClean="0"/>
              <a:t>同年級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同科目</a:t>
            </a:r>
            <a:r>
              <a:rPr lang="en-US" altLang="zh-TW" sz="2800" dirty="0" smtClean="0"/>
              <a:t>/</a:t>
            </a:r>
            <a:r>
              <a:rPr lang="zh-TW" altLang="zh-TW" sz="2800" dirty="0" smtClean="0"/>
              <a:t>同</a:t>
            </a:r>
            <a:r>
              <a:rPr lang="zh-TW" altLang="zh-TW" sz="2800" dirty="0"/>
              <a:t>領域備</a:t>
            </a:r>
            <a:r>
              <a:rPr lang="zh-TW" altLang="zh-TW" sz="2800" dirty="0" smtClean="0"/>
              <a:t>課</a:t>
            </a:r>
            <a:endParaRPr lang="en-US" altLang="zh-TW" sz="2800" dirty="0" smtClean="0"/>
          </a:p>
          <a:p>
            <a:pPr lvl="1" algn="just">
              <a:spcBef>
                <a:spcPts val="600"/>
              </a:spcBef>
            </a:pPr>
            <a:r>
              <a:rPr lang="zh-TW" altLang="zh-TW" sz="2800" dirty="0" smtClean="0"/>
              <a:t>可就某單元</a:t>
            </a:r>
            <a:r>
              <a:rPr lang="zh-TW" altLang="en-US" sz="2800" dirty="0" smtClean="0">
                <a:solidFill>
                  <a:srgbClr val="FF0000"/>
                </a:solidFill>
              </a:rPr>
              <a:t>「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重點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」</a:t>
            </a:r>
            <a:r>
              <a:rPr lang="zh-TW" altLang="zh-TW" sz="2800" dirty="0" smtClean="0"/>
              <a:t>共同</a:t>
            </a:r>
            <a:r>
              <a:rPr lang="zh-TW" altLang="zh-TW" sz="2800" dirty="0"/>
              <a:t>對話討論，設計教材、教法和評量。</a:t>
            </a:r>
          </a:p>
          <a:p>
            <a:pPr lvl="1" algn="just">
              <a:spcBef>
                <a:spcPts val="600"/>
              </a:spcBef>
            </a:pPr>
            <a:r>
              <a:rPr lang="zh-TW" altLang="zh-TW" sz="2800" dirty="0" smtClean="0"/>
              <a:t>分工</a:t>
            </a:r>
            <a:r>
              <a:rPr lang="zh-TW" altLang="en-US" sz="2800" dirty="0" smtClean="0"/>
              <a:t>→</a:t>
            </a:r>
            <a:r>
              <a:rPr lang="zh-TW" altLang="zh-TW" sz="2800" dirty="0" smtClean="0"/>
              <a:t>共同對話討論</a:t>
            </a:r>
            <a:r>
              <a:rPr lang="zh-TW" altLang="en-US" sz="2800" dirty="0" smtClean="0"/>
              <a:t>→</a:t>
            </a:r>
            <a:r>
              <a:rPr lang="zh-TW" altLang="zh-TW" sz="2800" dirty="0" smtClean="0"/>
              <a:t>修改設計</a:t>
            </a:r>
            <a:endParaRPr lang="en-US" altLang="zh-TW" sz="2800" dirty="0" smtClean="0"/>
          </a:p>
          <a:p>
            <a:pPr algn="just"/>
            <a:r>
              <a:rPr lang="zh-TW" altLang="zh-TW" sz="2800" dirty="0" smtClean="0"/>
              <a:t>跨領域備課</a:t>
            </a:r>
            <a:endParaRPr lang="en-US" altLang="zh-TW" sz="2800" dirty="0" smtClean="0"/>
          </a:p>
          <a:p>
            <a:pPr lvl="1" algn="just">
              <a:spcBef>
                <a:spcPts val="600"/>
              </a:spcBef>
            </a:pPr>
            <a:r>
              <a:rPr lang="zh-TW" altLang="zh-TW" sz="2600" dirty="0" smtClean="0"/>
              <a:t>主題特色課程：</a:t>
            </a:r>
            <a:r>
              <a:rPr lang="zh-TW" altLang="en-US" sz="2600" dirty="0" smtClean="0"/>
              <a:t>另成立課程發展</a:t>
            </a:r>
            <a:r>
              <a:rPr lang="zh-TW" altLang="zh-TW" sz="2600" dirty="0" smtClean="0"/>
              <a:t>小組。</a:t>
            </a:r>
          </a:p>
          <a:p>
            <a:pPr lvl="1" algn="just">
              <a:spcBef>
                <a:spcPts val="600"/>
              </a:spcBef>
            </a:pPr>
            <a:r>
              <a:rPr lang="zh-TW" altLang="zh-TW" sz="2600" dirty="0" smtClean="0"/>
              <a:t>小型</a:t>
            </a:r>
            <a:r>
              <a:rPr lang="zh-TW" altLang="zh-TW" sz="2600" dirty="0"/>
              <a:t>學校</a:t>
            </a:r>
            <a:r>
              <a:rPr lang="zh-TW" altLang="zh-TW" sz="2600" dirty="0" smtClean="0"/>
              <a:t>：說課</a:t>
            </a:r>
            <a:r>
              <a:rPr lang="zh-TW" altLang="en-US" sz="2400" dirty="0" smtClean="0"/>
              <a:t>→</a:t>
            </a:r>
            <a:r>
              <a:rPr lang="zh-TW" altLang="zh-TW" sz="2600" dirty="0" smtClean="0"/>
              <a:t>模擬試教</a:t>
            </a:r>
            <a:r>
              <a:rPr lang="zh-TW" altLang="en-US" sz="2400" dirty="0" smtClean="0"/>
              <a:t>→</a:t>
            </a:r>
            <a:r>
              <a:rPr lang="zh-TW" altLang="zh-TW" sz="2600" dirty="0" smtClean="0"/>
              <a:t>共同</a:t>
            </a:r>
            <a:r>
              <a:rPr lang="zh-TW" altLang="zh-TW" sz="2600" dirty="0"/>
              <a:t>對話討論修改設計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algn="just"/>
            <a:r>
              <a:rPr lang="zh-TW" altLang="en-US" sz="2800" dirty="0"/>
              <a:t>跨校備</a:t>
            </a:r>
            <a:r>
              <a:rPr lang="zh-TW" altLang="en-US" sz="2800" dirty="0" smtClean="0"/>
              <a:t>課</a:t>
            </a:r>
            <a:endParaRPr lang="en-US" altLang="zh-TW" sz="2800" dirty="0" smtClean="0"/>
          </a:p>
          <a:p>
            <a:pPr lvl="1" algn="just"/>
            <a:r>
              <a:rPr lang="zh-TW" altLang="en-US" sz="2500" dirty="0" smtClean="0"/>
              <a:t>網路：線上同步與非同步</a:t>
            </a:r>
            <a:endParaRPr lang="en-US" altLang="zh-TW" sz="2500" dirty="0" smtClean="0"/>
          </a:p>
          <a:p>
            <a:pPr lvl="1" algn="just"/>
            <a:r>
              <a:rPr lang="zh-TW" altLang="en-US" sz="2500" dirty="0" smtClean="0"/>
              <a:t>工作圈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E81431F-78F5-4160-B9D1-6A5853DC8C51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179512" y="6492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9069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498178"/>
          </a:xfrm>
        </p:spPr>
        <p:txBody>
          <a:bodyPr>
            <a:noAutofit/>
          </a:bodyPr>
          <a:lstStyle/>
          <a:p>
            <a:pPr lvl="0" algn="ctr"/>
            <a:r>
              <a:rPr lang="zh-TW" altLang="en-US" sz="4000" dirty="0" smtClean="0">
                <a:solidFill>
                  <a:schemeClr val="tx1"/>
                </a:solidFill>
              </a:rPr>
              <a:t>初次</a:t>
            </a:r>
            <a:r>
              <a:rPr lang="zh-TW" altLang="zh-TW" sz="4000" dirty="0" smtClean="0">
                <a:solidFill>
                  <a:schemeClr val="tx1"/>
                </a:solidFill>
              </a:rPr>
              <a:t>共同備課歷程建議</a:t>
            </a:r>
            <a:r>
              <a:rPr lang="en-US" altLang="zh-TW" sz="3200" dirty="0" smtClean="0">
                <a:solidFill>
                  <a:schemeClr val="tx1"/>
                </a:solidFill>
              </a:rPr>
              <a:t>1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363272" cy="5133184"/>
          </a:xfrm>
        </p:spPr>
        <p:txBody>
          <a:bodyPr/>
          <a:lstStyle/>
          <a:p>
            <a:pPr>
              <a:buNone/>
            </a:pPr>
            <a:r>
              <a:rPr lang="zh-TW" altLang="zh-TW" sz="3200" dirty="0" smtClean="0">
                <a:solidFill>
                  <a:srgbClr val="FF0000"/>
                </a:solidFill>
              </a:rPr>
              <a:t>第一階段</a:t>
            </a:r>
            <a:endParaRPr lang="en-US" altLang="zh-TW" sz="3200" dirty="0" smtClean="0"/>
          </a:p>
          <a:p>
            <a:pPr marL="273050" lvl="3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r>
              <a:rPr lang="zh-TW" altLang="zh-TW" sz="3200" u="sng" dirty="0" smtClean="0"/>
              <a:t>建立共識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確定共同備課目標、建立夥伴關係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營造安全與信任的氛圍。</a:t>
            </a:r>
            <a:endParaRPr lang="en-US" altLang="zh-TW" sz="3200" dirty="0" smtClean="0"/>
          </a:p>
          <a:p>
            <a:pPr>
              <a:buFont typeface="Wingdings" pitchFamily="2" charset="2"/>
              <a:buChar char="u"/>
            </a:pPr>
            <a:r>
              <a:rPr lang="zh-TW" altLang="zh-TW" sz="3200" u="sng" dirty="0" smtClean="0"/>
              <a:t>進行分工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</a:t>
            </a:r>
            <a:r>
              <a:rPr lang="zh-TW" altLang="zh-TW" sz="3200" dirty="0" smtClean="0"/>
              <a:t>說明權利義務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預定教學設計主題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小組研發方式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使用的表格工具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學習活動設計初稿</a:t>
            </a:r>
            <a:r>
              <a:rPr lang="zh-TW" altLang="en-US" sz="3200" dirty="0" smtClean="0"/>
              <a:t>分工。</a:t>
            </a:r>
            <a:endParaRPr lang="en-US" altLang="zh-TW" sz="3200" dirty="0" smtClean="0"/>
          </a:p>
          <a:p>
            <a:pPr>
              <a:buFont typeface="Wingdings" pitchFamily="2" charset="2"/>
              <a:buChar char="u"/>
            </a:pPr>
            <a:r>
              <a:rPr lang="zh-TW" altLang="zh-TW" sz="3200" u="sng" dirty="0" smtClean="0"/>
              <a:t>啟動主題對話設計</a:t>
            </a:r>
            <a:r>
              <a:rPr lang="en-US" altLang="zh-TW" sz="3200" dirty="0" smtClean="0"/>
              <a:t>:</a:t>
            </a:r>
            <a:r>
              <a:rPr lang="zh-TW" altLang="zh-TW" sz="3200" dirty="0" smtClean="0"/>
              <a:t>討論備課單元之教材組織，形成概念圖</a:t>
            </a:r>
            <a:r>
              <a:rPr lang="en-US" altLang="zh-TW" sz="3200" dirty="0" smtClean="0"/>
              <a:t>(</a:t>
            </a:r>
            <a:r>
              <a:rPr lang="zh-TW" altLang="zh-TW" sz="3200" dirty="0" smtClean="0"/>
              <a:t>心智圖</a:t>
            </a:r>
            <a:r>
              <a:rPr lang="zh-TW" altLang="en-US" sz="3200" dirty="0" smtClean="0"/>
              <a:t>）、</a:t>
            </a:r>
            <a:r>
              <a:rPr lang="zh-TW" altLang="zh-TW" sz="3200" dirty="0" smtClean="0"/>
              <a:t>確定單元學習目標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分享該單元的教學經驗和提供該單元之教學素材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835696" y="980728"/>
            <a:ext cx="6172200" cy="1894362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共同備課的理念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699792" y="3573016"/>
            <a:ext cx="6172200" cy="1371600"/>
          </a:xfrm>
        </p:spPr>
        <p:txBody>
          <a:bodyPr/>
          <a:lstStyle/>
          <a:p>
            <a:r>
              <a:rPr lang="zh-TW" altLang="en-US" sz="3200" dirty="0" smtClean="0"/>
              <a:t>共同備課的功能</a:t>
            </a:r>
            <a:endParaRPr lang="en-US" altLang="zh-TW" sz="3200" dirty="0" smtClean="0"/>
          </a:p>
          <a:p>
            <a:r>
              <a:rPr lang="zh-TW" altLang="en-US" sz="3200" dirty="0" smtClean="0"/>
              <a:t>共同備課的內涵</a:t>
            </a:r>
            <a:endParaRPr lang="en-US" altLang="zh-TW" sz="3200" dirty="0" smtClean="0"/>
          </a:p>
          <a:p>
            <a:r>
              <a:rPr lang="zh-TW" altLang="en-US" sz="3200" dirty="0" smtClean="0"/>
              <a:t>共同備課的特性</a:t>
            </a:r>
            <a:endParaRPr lang="en-US" altLang="zh-TW" sz="3200" dirty="0" smtClean="0"/>
          </a:p>
          <a:p>
            <a:r>
              <a:rPr lang="zh-TW" altLang="en-US" sz="3200" dirty="0" smtClean="0"/>
              <a:t>共同備課的歷程</a:t>
            </a:r>
            <a:endParaRPr lang="zh-TW" altLang="en-US" sz="32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pPr lvl="0" algn="ctr"/>
            <a:r>
              <a:rPr lang="zh-TW" altLang="en-US" sz="4000" dirty="0" smtClean="0">
                <a:solidFill>
                  <a:schemeClr val="tx1"/>
                </a:solidFill>
              </a:rPr>
              <a:t>初次</a:t>
            </a:r>
            <a:r>
              <a:rPr lang="zh-TW" altLang="zh-TW" sz="4000" dirty="0" smtClean="0">
                <a:solidFill>
                  <a:schemeClr val="tx1"/>
                </a:solidFill>
              </a:rPr>
              <a:t>共同備課歷程建議</a:t>
            </a:r>
            <a:r>
              <a:rPr lang="en-US" altLang="zh-TW" sz="3200" dirty="0" smtClean="0">
                <a:solidFill>
                  <a:schemeClr val="tx1"/>
                </a:solidFill>
              </a:rPr>
              <a:t>2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03232" cy="5133184"/>
          </a:xfrm>
        </p:spPr>
        <p:txBody>
          <a:bodyPr/>
          <a:lstStyle/>
          <a:p>
            <a:pPr marL="273050" lvl="3" indent="-273050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zh-TW" altLang="zh-TW" sz="3200" dirty="0" smtClean="0">
                <a:solidFill>
                  <a:srgbClr val="FF0000"/>
                </a:solidFill>
              </a:rPr>
              <a:t>第二階段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273050" lvl="3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r>
              <a:rPr lang="zh-TW" altLang="zh-TW" sz="3200" u="sng" dirty="0" smtClean="0"/>
              <a:t>發展主題對話設計</a:t>
            </a:r>
            <a:r>
              <a:rPr lang="en-US" altLang="zh-TW" sz="3200" dirty="0" smtClean="0"/>
              <a:t>:</a:t>
            </a:r>
            <a:br>
              <a:rPr lang="en-US" altLang="zh-TW" sz="3200" dirty="0" smtClean="0"/>
            </a:br>
            <a:r>
              <a:rPr lang="zh-TW" altLang="zh-TW" sz="3200" dirty="0" smtClean="0"/>
              <a:t>討論各學習活動設計初稿，包含教學策略、教學流程、 評量方式、學習單、延伸教材與媒材等</a:t>
            </a:r>
            <a:r>
              <a:rPr lang="zh-TW" altLang="en-US" sz="3200" dirty="0" smtClean="0"/>
              <a:t>，</a:t>
            </a:r>
            <a:r>
              <a:rPr lang="zh-TW" altLang="zh-TW" sz="3200" dirty="0" smtClean="0"/>
              <a:t>確定定稿時間</a:t>
            </a:r>
            <a:endParaRPr lang="en-US" altLang="zh-TW" sz="3200" dirty="0" smtClean="0"/>
          </a:p>
          <a:p>
            <a:pPr marL="273050" lvl="3" indent="-273050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endParaRPr lang="en-US" altLang="zh-TW" sz="3200" dirty="0" smtClean="0"/>
          </a:p>
          <a:p>
            <a:pPr marL="273050" lvl="3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u"/>
            </a:pPr>
            <a:r>
              <a:rPr lang="zh-TW" altLang="zh-TW" sz="3200" u="sng" dirty="0" smtClean="0"/>
              <a:t>確認公開授課</a:t>
            </a:r>
            <a:r>
              <a:rPr lang="en-US" altLang="zh-TW" sz="3200" u="sng" dirty="0" smtClean="0"/>
              <a:t>/</a:t>
            </a:r>
            <a:r>
              <a:rPr lang="zh-TW" altLang="zh-TW" sz="3200" u="sng" dirty="0" smtClean="0"/>
              <a:t>觀課、議課之人員與時間</a:t>
            </a:r>
            <a:endParaRPr lang="en-US" altLang="zh-TW" sz="3200" u="sng" dirty="0" smtClean="0"/>
          </a:p>
          <a:p>
            <a:pPr marL="273050" lvl="3" indent="-273050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pPr lvl="0" algn="ctr"/>
            <a:r>
              <a:rPr lang="zh-TW" altLang="en-US" sz="4000" dirty="0" smtClean="0">
                <a:solidFill>
                  <a:schemeClr val="tx1"/>
                </a:solidFill>
              </a:rPr>
              <a:t>初次</a:t>
            </a:r>
            <a:r>
              <a:rPr lang="zh-TW" altLang="zh-TW" sz="4000" dirty="0" smtClean="0">
                <a:solidFill>
                  <a:schemeClr val="tx1"/>
                </a:solidFill>
              </a:rPr>
              <a:t>共同備課歷程建議</a:t>
            </a:r>
            <a:r>
              <a:rPr lang="en-US" altLang="zh-TW" sz="3200" dirty="0" smtClean="0">
                <a:solidFill>
                  <a:schemeClr val="tx1"/>
                </a:solidFill>
              </a:rPr>
              <a:t>3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35280" cy="5133184"/>
          </a:xfrm>
        </p:spPr>
        <p:txBody>
          <a:bodyPr/>
          <a:lstStyle/>
          <a:p>
            <a:pPr>
              <a:buNone/>
            </a:pPr>
            <a:r>
              <a:rPr lang="zh-TW" altLang="zh-TW" sz="3200" dirty="0" smtClean="0">
                <a:solidFill>
                  <a:srgbClr val="FF0000"/>
                </a:solidFill>
              </a:rPr>
              <a:t>第三階段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zh-TW" sz="2800" u="sng" dirty="0" smtClean="0"/>
              <a:t>課堂實踐</a:t>
            </a:r>
            <a:r>
              <a:rPr lang="zh-TW" altLang="en-US" sz="2800" dirty="0" smtClean="0"/>
              <a:t>：</a:t>
            </a:r>
            <a:r>
              <a:rPr lang="zh-TW" altLang="zh-TW" sz="2800" dirty="0" smtClean="0"/>
              <a:t>針對共同備課單元，進行公開授課，成員入班觀察，紀錄教師教學行為和學生學習表現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itchFamily="2" charset="2"/>
              <a:buChar char="u"/>
            </a:pPr>
            <a:r>
              <a:rPr lang="zh-TW" altLang="zh-TW" sz="2800" u="sng" dirty="0" smtClean="0"/>
              <a:t>反思回饋</a:t>
            </a:r>
            <a:r>
              <a:rPr lang="zh-TW" altLang="en-US" sz="2800" dirty="0" smtClean="0"/>
              <a:t>：</a:t>
            </a:r>
            <a:r>
              <a:rPr lang="zh-TW" altLang="zh-TW" sz="2800" dirty="0" smtClean="0"/>
              <a:t>進行議課，對於共同備課內容提出反思與回饋，並對單元學習活動設計做修正，發展為校本教學模組。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Font typeface="Wingdings" pitchFamily="2" charset="2"/>
              <a:buChar char="u"/>
            </a:pPr>
            <a:r>
              <a:rPr lang="zh-TW" altLang="zh-TW" sz="2800" u="sng" dirty="0" smtClean="0"/>
              <a:t>滾動式修正</a:t>
            </a:r>
            <a:r>
              <a:rPr lang="zh-TW" altLang="en-US" sz="2800" dirty="0" smtClean="0"/>
              <a:t>：</a:t>
            </a:r>
            <a:r>
              <a:rPr lang="zh-TW" altLang="zh-TW" sz="2800" dirty="0" smtClean="0"/>
              <a:t>彙整授課</a:t>
            </a:r>
            <a:r>
              <a:rPr lang="en-US" altLang="zh-TW" sz="2800" dirty="0" smtClean="0"/>
              <a:t>/</a:t>
            </a:r>
            <a:r>
              <a:rPr lang="zh-TW" altLang="zh-TW" sz="2800" dirty="0" smtClean="0"/>
              <a:t>觀課者回饋意見，產出第一波段學習活動設計模組。經對話與論證，提出校本學習活動設計規範及流程。決定下一波段學習活動設計主題</a:t>
            </a:r>
            <a:r>
              <a:rPr lang="zh-TW" altLang="en-US" sz="2800" dirty="0" smtClean="0"/>
              <a:t>。</a:t>
            </a:r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907704" y="1844824"/>
            <a:ext cx="6172200" cy="1894362"/>
          </a:xfrm>
        </p:spPr>
        <p:txBody>
          <a:bodyPr>
            <a:normAutofit/>
          </a:bodyPr>
          <a:lstStyle/>
          <a:p>
            <a:r>
              <a:rPr lang="zh-TW" altLang="en-US" sz="5300" dirty="0" smtClean="0">
                <a:solidFill>
                  <a:srgbClr val="FF0000"/>
                </a:solidFill>
              </a:rPr>
              <a:t>共同備課實作</a:t>
            </a:r>
            <a:r>
              <a:rPr lang="en-US" altLang="zh-TW" sz="5300" dirty="0" smtClean="0">
                <a:solidFill>
                  <a:srgbClr val="FF0000"/>
                </a:solidFill>
              </a:rPr>
              <a:t/>
            </a:r>
            <a:br>
              <a:rPr lang="en-US" altLang="zh-TW" sz="5300" dirty="0" smtClean="0">
                <a:solidFill>
                  <a:srgbClr val="FF0000"/>
                </a:solidFill>
              </a:rPr>
            </a:br>
            <a:endParaRPr lang="zh-TW" altLang="en-US" sz="5300" dirty="0">
              <a:solidFill>
                <a:srgbClr val="FF0000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411760" y="2996952"/>
            <a:ext cx="6172200" cy="1371600"/>
          </a:xfrm>
        </p:spPr>
        <p:txBody>
          <a:bodyPr/>
          <a:lstStyle/>
          <a:p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zh-TW" altLang="en-US" sz="3600" dirty="0" smtClean="0">
                <a:solidFill>
                  <a:schemeClr val="tx1"/>
                </a:solidFill>
              </a:rPr>
              <a:t>「</a:t>
            </a:r>
            <a:r>
              <a:rPr lang="zh-TW" altLang="en-US" sz="4400" dirty="0" smtClean="0">
                <a:solidFill>
                  <a:schemeClr val="tx1"/>
                </a:solidFill>
              </a:rPr>
              <a:t>學習者中心」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單元</a:t>
            </a:r>
            <a:r>
              <a:rPr lang="zh-TW" altLang="zh-TW" sz="4400" dirty="0" smtClean="0">
                <a:solidFill>
                  <a:schemeClr val="tx1"/>
                </a:solidFill>
              </a:rPr>
              <a:t>學習活動設計</a:t>
            </a:r>
            <a:endParaRPr lang="en-US" altLang="zh-TW" sz="4400" dirty="0" smtClean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綜合活動學習領域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C7806-8BB0-4997-8D8E-5DAE43AC93E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hlinkClick r:id="rId2" action="ppaction://hlinkfile"/>
              </a:rPr>
              <a:t>綜合活動領域備課單</a:t>
            </a:r>
            <a:r>
              <a:rPr lang="zh-TW" altLang="en-US" sz="3600" b="1" dirty="0" smtClean="0">
                <a:latin typeface="標楷體" pitchFamily="65" charset="-120"/>
              </a:rPr>
              <a:t>要素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endParaRPr kumimoji="1"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384939" y="1417638"/>
            <a:ext cx="5240227" cy="5060420"/>
            <a:chOff x="1619250" y="1268413"/>
            <a:chExt cx="5471583" cy="5367337"/>
          </a:xfrm>
        </p:grpSpPr>
        <p:pic>
          <p:nvPicPr>
            <p:cNvPr id="5" name="內容版面配置區 5" descr="學習活動設計要素圖..jpg"/>
            <p:cNvPicPr>
              <a:picLocks noChangeAspect="1"/>
            </p:cNvPicPr>
            <p:nvPr/>
          </p:nvPicPr>
          <p:blipFill rotWithShape="1">
            <a:blip r:embed="rId3" cstate="print"/>
            <a:srcRect t="1" r="9298" b="1"/>
            <a:stretch/>
          </p:blipFill>
          <p:spPr>
            <a:xfrm>
              <a:off x="1619250" y="1268413"/>
              <a:ext cx="5471583" cy="5367337"/>
            </a:xfrm>
            <a:prstGeom prst="rect">
              <a:avLst/>
            </a:prstGeom>
          </p:spPr>
        </p:pic>
        <p:sp>
          <p:nvSpPr>
            <p:cNvPr id="6" name="橢圓 5"/>
            <p:cNvSpPr/>
            <p:nvPr/>
          </p:nvSpPr>
          <p:spPr>
            <a:xfrm rot="555399">
              <a:off x="5639429" y="3766185"/>
              <a:ext cx="1117471" cy="15194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000" b="1" dirty="0" smtClean="0">
                  <a:solidFill>
                    <a:srgbClr val="000000"/>
                  </a:solidFill>
                  <a:latin typeface="Heiti TC Light"/>
                  <a:ea typeface="Heiti TC Light"/>
                  <a:cs typeface="Heiti TC Light"/>
                </a:rPr>
                <a:t>學生特性</a:t>
              </a:r>
              <a:endParaRPr kumimoji="1" lang="en-US" altLang="zh-TW" sz="2000" b="1" dirty="0" smtClean="0">
                <a:solidFill>
                  <a:srgbClr val="000000"/>
                </a:solidFill>
                <a:latin typeface="Heiti TC Light"/>
                <a:ea typeface="Heiti TC Light"/>
                <a:cs typeface="Heiti TC Light"/>
              </a:endParaRPr>
            </a:p>
            <a:p>
              <a:pPr algn="ctr"/>
              <a:r>
                <a:rPr kumimoji="1" lang="zh-TW" altLang="en-US" sz="2000" b="1" dirty="0" smtClean="0">
                  <a:solidFill>
                    <a:srgbClr val="000000"/>
                  </a:solidFill>
                  <a:latin typeface="Heiti TC Light"/>
                  <a:ea typeface="Heiti TC Light"/>
                  <a:cs typeface="Heiti TC Light"/>
                </a:rPr>
                <a:t>教材</a:t>
              </a:r>
              <a:r>
                <a:rPr kumimoji="1" lang="zh-TW" altLang="en-US" sz="2000" b="1" dirty="0">
                  <a:solidFill>
                    <a:srgbClr val="000000"/>
                  </a:solidFill>
                  <a:latin typeface="Heiti TC Light"/>
                  <a:ea typeface="Heiti TC Light"/>
                  <a:cs typeface="Heiti TC Light"/>
                </a:rPr>
                <a:t>分析</a:t>
              </a:r>
            </a:p>
          </p:txBody>
        </p:sp>
        <p:sp>
          <p:nvSpPr>
            <p:cNvPr id="7" name="橢圓 6"/>
            <p:cNvSpPr/>
            <p:nvPr/>
          </p:nvSpPr>
          <p:spPr>
            <a:xfrm rot="491175">
              <a:off x="4090869" y="4869831"/>
              <a:ext cx="1136595" cy="1510801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0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  <a:t>評量方式</a:t>
              </a:r>
              <a:r>
                <a:rPr kumimoji="1" lang="en-US" altLang="zh-TW" sz="20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  <a:t/>
              </a:r>
              <a:br>
                <a:rPr kumimoji="1" lang="en-US" altLang="zh-TW" sz="20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</a:br>
              <a:r>
                <a:rPr kumimoji="1" lang="zh-TW" altLang="en-US" sz="20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  <a:t>與</a:t>
              </a:r>
              <a:r>
                <a:rPr kumimoji="1" lang="en-US" altLang="zh-TW" sz="20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  <a:t/>
              </a:r>
              <a:br>
                <a:rPr kumimoji="1" lang="en-US" altLang="zh-TW" sz="20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</a:br>
              <a:r>
                <a:rPr kumimoji="1" lang="zh-TW" altLang="en-US" sz="20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  <a:t>內容</a:t>
              </a:r>
              <a:endParaRPr kumimoji="1" lang="zh-TW" altLang="en-US" sz="2000" b="1" dirty="0">
                <a:solidFill>
                  <a:schemeClr val="tx1"/>
                </a:solidFill>
                <a:latin typeface="Heiti TC Light"/>
                <a:ea typeface="Heiti TC Light"/>
                <a:cs typeface="Heiti TC Light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 rot="491175">
              <a:off x="2141989" y="2203257"/>
              <a:ext cx="1116723" cy="149687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1600" b="1" dirty="0" smtClean="0">
                  <a:solidFill>
                    <a:schemeClr val="tx1"/>
                  </a:solidFill>
                  <a:latin typeface="Heiti TC Light"/>
                  <a:ea typeface="Heiti TC Light"/>
                  <a:cs typeface="Heiti TC Light"/>
                </a:rPr>
                <a:t>各節次學習活動設計</a:t>
              </a:r>
              <a:endParaRPr kumimoji="1" lang="zh-TW" altLang="en-US" sz="1600" b="1" dirty="0">
                <a:solidFill>
                  <a:schemeClr val="tx1"/>
                </a:solidFill>
                <a:latin typeface="Heiti TC Light"/>
                <a:ea typeface="Heiti TC Light"/>
                <a:cs typeface="Heiti TC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83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smtClean="0"/>
              <a:t>HOW?</a:t>
            </a:r>
            <a:r>
              <a:rPr lang="zh-TW" altLang="zh-TW" sz="4000" b="1" dirty="0" smtClean="0"/>
              <a:t>設計注</a:t>
            </a:r>
            <a:r>
              <a:rPr lang="zh-TW" altLang="en-US" sz="4000" b="1" dirty="0" smtClean="0"/>
              <a:t>意</a:t>
            </a:r>
            <a:r>
              <a:rPr lang="zh-TW" altLang="zh-TW" sz="4000" b="1" dirty="0" smtClean="0"/>
              <a:t>事項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4680520"/>
          </a:xfrm>
        </p:spPr>
        <p:txBody>
          <a:bodyPr/>
          <a:lstStyle/>
          <a:p>
            <a:pPr lvl="0"/>
            <a:r>
              <a:rPr lang="zh-TW" altLang="zh-TW" sz="3200" dirty="0" smtClean="0"/>
              <a:t>教師進行設計時，</a:t>
            </a:r>
            <a:r>
              <a:rPr lang="zh-TW" altLang="zh-TW" sz="3200" dirty="0" smtClean="0">
                <a:solidFill>
                  <a:srgbClr val="FF0000"/>
                </a:solidFill>
              </a:rPr>
              <a:t>心中時時要有學生 </a:t>
            </a:r>
            <a:r>
              <a:rPr lang="zh-TW" altLang="zh-TW" sz="3200" dirty="0" smtClean="0"/>
              <a:t>，以</a:t>
            </a:r>
            <a:r>
              <a:rPr lang="zh-TW" altLang="zh-TW" sz="3200" dirty="0" smtClean="0">
                <a:solidFill>
                  <a:srgbClr val="FF0000"/>
                </a:solidFill>
              </a:rPr>
              <a:t>認知同理心</a:t>
            </a:r>
            <a:r>
              <a:rPr lang="zh-TW" altLang="zh-TW" sz="3200" dirty="0" smtClean="0"/>
              <a:t>理解學生學習需求及迷思概念。</a:t>
            </a:r>
            <a:endParaRPr lang="en-US" altLang="zh-TW" sz="3200" dirty="0" smtClean="0"/>
          </a:p>
          <a:p>
            <a:pPr lvl="0"/>
            <a:r>
              <a:rPr lang="zh-TW" altLang="zh-TW" sz="3200" dirty="0" smtClean="0"/>
              <a:t>單元學習目標（</a:t>
            </a:r>
            <a:r>
              <a:rPr lang="zh-TW" altLang="en-US" sz="3200" dirty="0" smtClean="0"/>
              <a:t>主要概念</a:t>
            </a:r>
            <a:r>
              <a:rPr lang="zh-TW" altLang="zh-TW" sz="3200" dirty="0" smtClean="0"/>
              <a:t>、事實知識和技能）</a:t>
            </a:r>
            <a:r>
              <a:rPr lang="zh-TW" altLang="zh-TW" sz="3200" dirty="0" smtClean="0">
                <a:solidFill>
                  <a:srgbClr val="FF0000"/>
                </a:solidFill>
              </a:rPr>
              <a:t>要回應該學科的課程</a:t>
            </a:r>
            <a:r>
              <a:rPr lang="zh-TW" altLang="en-US" sz="3200" dirty="0">
                <a:solidFill>
                  <a:srgbClr val="FF0000"/>
                </a:solidFill>
              </a:rPr>
              <a:t>目標</a:t>
            </a:r>
            <a:r>
              <a:rPr lang="zh-TW" altLang="zh-TW" sz="3200" dirty="0" smtClean="0">
                <a:solidFill>
                  <a:srgbClr val="FF0000"/>
                </a:solidFill>
              </a:rPr>
              <a:t>或能力指標。 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lvl="0"/>
            <a:endParaRPr lang="zh-TW" altLang="zh-TW" sz="3200" dirty="0" smtClean="0"/>
          </a:p>
          <a:p>
            <a:pPr lvl="0"/>
            <a:r>
              <a:rPr lang="zh-TW" altLang="zh-TW" sz="3200" dirty="0" smtClean="0"/>
              <a:t>活動設計</a:t>
            </a:r>
            <a:r>
              <a:rPr lang="zh-TW" altLang="en-US" sz="3200" dirty="0" smtClean="0"/>
              <a:t>的</a:t>
            </a:r>
            <a:r>
              <a:rPr lang="zh-TW" altLang="zh-TW" sz="3200" u="sng" dirty="0" smtClean="0">
                <a:solidFill>
                  <a:srgbClr val="FF0000"/>
                </a:solidFill>
              </a:rPr>
              <a:t>要素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須</a:t>
            </a:r>
            <a:r>
              <a:rPr lang="zh-TW" altLang="zh-TW" sz="3200" u="sng" dirty="0" smtClean="0">
                <a:solidFill>
                  <a:srgbClr val="FF0000"/>
                </a:solidFill>
              </a:rPr>
              <a:t>環環相扣</a:t>
            </a:r>
            <a:r>
              <a:rPr lang="zh-TW" altLang="zh-TW" sz="3200" dirty="0" smtClean="0">
                <a:solidFill>
                  <a:srgbClr val="FF0000"/>
                </a:solidFill>
              </a:rPr>
              <a:t>，相互連結，有一致性 。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lvl="0"/>
            <a:r>
              <a:rPr lang="zh-TW" altLang="zh-TW" sz="3200" dirty="0" smtClean="0"/>
              <a:t>設計時</a:t>
            </a:r>
            <a:r>
              <a:rPr lang="zh-TW" altLang="en-US" sz="3200" dirty="0" smtClean="0"/>
              <a:t>，</a:t>
            </a:r>
            <a:r>
              <a:rPr lang="zh-TW" altLang="en-US" sz="3200" dirty="0"/>
              <a:t>各</a:t>
            </a:r>
            <a:r>
              <a:rPr lang="zh-TW" altLang="zh-TW" sz="3200" dirty="0" smtClean="0"/>
              <a:t>要素</a:t>
            </a:r>
            <a:r>
              <a:rPr lang="zh-TW" altLang="zh-TW" sz="3200" u="sng" dirty="0" smtClean="0">
                <a:solidFill>
                  <a:srgbClr val="FF0000"/>
                </a:solidFill>
              </a:rPr>
              <a:t>是非線性的</a:t>
            </a:r>
            <a:r>
              <a:rPr lang="zh-TW" altLang="zh-TW" sz="3200" dirty="0" smtClean="0"/>
              <a:t>，</a:t>
            </a:r>
            <a:r>
              <a:rPr lang="zh-TW" altLang="en-US" sz="3200" dirty="0" smtClean="0"/>
              <a:t>可</a:t>
            </a:r>
            <a:r>
              <a:rPr lang="zh-TW" altLang="zh-TW" sz="3200" dirty="0" smtClean="0"/>
              <a:t>來來回回修正。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smtClean="0"/>
              <a:t>HOW?</a:t>
            </a:r>
            <a:r>
              <a:rPr lang="zh-TW" altLang="zh-TW" sz="4000" b="1" dirty="0" smtClean="0"/>
              <a:t>設計注</a:t>
            </a:r>
            <a:r>
              <a:rPr lang="zh-TW" altLang="en-US" sz="4000" b="1" dirty="0" smtClean="0"/>
              <a:t>意</a:t>
            </a:r>
            <a:r>
              <a:rPr lang="zh-TW" altLang="zh-TW" sz="4000" b="1" dirty="0" smtClean="0"/>
              <a:t>事項</a:t>
            </a:r>
            <a:r>
              <a:rPr lang="en-US" altLang="zh-TW" sz="2800" b="1" dirty="0" smtClean="0"/>
              <a:t>2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277200"/>
          </a:xfrm>
        </p:spPr>
        <p:txBody>
          <a:bodyPr/>
          <a:lstStyle/>
          <a:p>
            <a:pPr lvl="0"/>
            <a:r>
              <a:rPr lang="zh-TW" altLang="zh-TW" sz="3200" dirty="0" smtClean="0"/>
              <a:t>跳脫教科書的牽制，</a:t>
            </a:r>
            <a:r>
              <a:rPr lang="zh-TW" altLang="zh-TW" sz="3200" dirty="0" smtClean="0">
                <a:solidFill>
                  <a:srgbClr val="FF0000"/>
                </a:solidFill>
              </a:rPr>
              <a:t>將教材解構再建構</a:t>
            </a:r>
            <a:r>
              <a:rPr lang="zh-TW" altLang="zh-TW" sz="3200" dirty="0" smtClean="0"/>
              <a:t>，掌握</a:t>
            </a:r>
            <a:r>
              <a:rPr lang="zh-TW" altLang="en-US" sz="3200" dirty="0" smtClean="0"/>
              <a:t>主要概念</a:t>
            </a:r>
            <a:r>
              <a:rPr lang="zh-TW" altLang="zh-TW" sz="3200" dirty="0" smtClean="0"/>
              <a:t>，畫出教學內容組織架構圖，掌握教學核心概念。</a:t>
            </a:r>
            <a:r>
              <a:rPr lang="zh-TW" altLang="en-US" sz="3200" dirty="0" smtClean="0"/>
              <a:t>（知識地圖）</a:t>
            </a:r>
            <a:endParaRPr lang="en-US" altLang="zh-TW" sz="3200" dirty="0" smtClean="0"/>
          </a:p>
          <a:p>
            <a:pPr lvl="0">
              <a:buNone/>
            </a:pPr>
            <a:endParaRPr lang="zh-TW" altLang="zh-TW" sz="3200" dirty="0" smtClean="0"/>
          </a:p>
          <a:p>
            <a:pPr lvl="0"/>
            <a:r>
              <a:rPr lang="zh-TW" altLang="zh-TW" sz="3200" dirty="0" smtClean="0"/>
              <a:t>用不同層次的思考做為</a:t>
            </a:r>
            <a:r>
              <a:rPr lang="zh-TW" altLang="zh-TW" sz="3200" dirty="0" smtClean="0">
                <a:solidFill>
                  <a:srgbClr val="FF0000"/>
                </a:solidFill>
              </a:rPr>
              <a:t>學習鷹架</a:t>
            </a:r>
            <a:r>
              <a:rPr lang="zh-TW" altLang="zh-TW" sz="3200" dirty="0" smtClean="0"/>
              <a:t>，引導學生獲得知識、建構意義以及遷移理解。</a:t>
            </a:r>
            <a:endParaRPr lang="en-US" altLang="zh-TW" sz="3200" dirty="0" smtClean="0"/>
          </a:p>
          <a:p>
            <a:pPr lvl="0">
              <a:buNone/>
            </a:pPr>
            <a:r>
              <a:rPr lang="zh-TW" altLang="zh-TW" sz="3200" dirty="0" smtClean="0"/>
              <a:t> </a:t>
            </a:r>
          </a:p>
          <a:p>
            <a:pPr lvl="0"/>
            <a:r>
              <a:rPr lang="zh-TW" altLang="zh-TW" sz="3200" dirty="0" smtClean="0"/>
              <a:t>成立教師學習共同體（</a:t>
            </a:r>
            <a:r>
              <a:rPr lang="en-US" altLang="zh-TW" sz="3200" dirty="0" smtClean="0">
                <a:solidFill>
                  <a:srgbClr val="FF0000"/>
                </a:solidFill>
              </a:rPr>
              <a:t>PLC</a:t>
            </a:r>
            <a:r>
              <a:rPr lang="zh-TW" altLang="zh-TW" sz="3200" dirty="0" smtClean="0"/>
              <a:t>），落實進行共同備課</a:t>
            </a:r>
            <a:r>
              <a:rPr lang="en-US" altLang="zh-TW" sz="3200" dirty="0" smtClean="0"/>
              <a:t>→</a:t>
            </a:r>
            <a:r>
              <a:rPr lang="zh-TW" altLang="zh-TW" sz="3200" dirty="0" smtClean="0"/>
              <a:t>公開授課</a:t>
            </a:r>
            <a:r>
              <a:rPr lang="en-US" altLang="zh-TW" sz="3200" dirty="0" smtClean="0"/>
              <a:t>/</a:t>
            </a:r>
            <a:r>
              <a:rPr lang="zh-TW" altLang="zh-TW" sz="3200" dirty="0" smtClean="0"/>
              <a:t>觀課</a:t>
            </a:r>
            <a:r>
              <a:rPr lang="en-US" altLang="zh-TW" sz="3200" dirty="0" smtClean="0"/>
              <a:t>→</a:t>
            </a:r>
            <a:r>
              <a:rPr lang="zh-TW" altLang="zh-TW" sz="3200" dirty="0" smtClean="0"/>
              <a:t>共同議課，課堂教學研究三部曲。</a:t>
            </a:r>
          </a:p>
          <a:p>
            <a:pPr>
              <a:buNone/>
            </a:pPr>
            <a:r>
              <a:rPr lang="en-US" altLang="zh-TW" sz="3600" dirty="0" smtClean="0"/>
              <a:t>    </a:t>
            </a:r>
            <a:endParaRPr lang="zh-TW" altLang="zh-TW" sz="36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Company Logo</a:t>
            </a:r>
          </a:p>
        </p:txBody>
      </p:sp>
      <p:sp>
        <p:nvSpPr>
          <p:cNvPr id="43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>
                <a:latin typeface="標楷體" pitchFamily="65" charset="-120"/>
              </a:rPr>
              <a:t>共同備課流程</a:t>
            </a:r>
            <a:endParaRPr lang="en-US" altLang="zh-TW" sz="2400" b="1" dirty="0">
              <a:ea typeface="新細明體" charset="-12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219200" y="1828800"/>
            <a:ext cx="7240588" cy="4264026"/>
            <a:chOff x="768" y="1152"/>
            <a:chExt cx="4561" cy="2686"/>
          </a:xfrm>
        </p:grpSpPr>
        <p:sp>
          <p:nvSpPr>
            <p:cNvPr id="89090" name="AutoShape 2"/>
            <p:cNvSpPr>
              <a:spLocks noChangeArrowheads="1"/>
            </p:cNvSpPr>
            <p:nvPr/>
          </p:nvSpPr>
          <p:spPr bwMode="auto">
            <a:xfrm>
              <a:off x="2345" y="2304"/>
              <a:ext cx="1159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學生特質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先備知識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教材分析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學習困難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解決方案</a:t>
              </a:r>
              <a:endParaRPr lang="en-US" altLang="zh-TW" sz="2400" dirty="0" smtClean="0">
                <a:ea typeface="新細明體" charset="-120"/>
              </a:endParaRPr>
            </a:p>
            <a:p>
              <a:pPr eaLnBrk="0" hangingPunct="0"/>
              <a:endParaRPr lang="en-US" altLang="zh-TW" sz="2400" b="0" dirty="0"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9091" name="AutoShape 3"/>
            <p:cNvSpPr>
              <a:spLocks noChangeArrowheads="1"/>
            </p:cNvSpPr>
            <p:nvPr/>
          </p:nvSpPr>
          <p:spPr bwMode="auto">
            <a:xfrm>
              <a:off x="768" y="2304"/>
              <a:ext cx="1205" cy="1489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各年級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同科跨科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校本課程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熟悉主題</a:t>
              </a:r>
              <a:endParaRPr lang="en-US" altLang="zh-TW" sz="2400" dirty="0" smtClean="0">
                <a:ea typeface="新細明體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2400" dirty="0" smtClean="0">
                  <a:ea typeface="新細明體" charset="-120"/>
                </a:rPr>
                <a:t>困難主題</a:t>
              </a:r>
              <a:endParaRPr lang="en-US" altLang="zh-TW" sz="2400" dirty="0" smtClean="0">
                <a:ea typeface="新細明體" charset="-120"/>
              </a:endParaRPr>
            </a:p>
            <a:p>
              <a:pPr eaLnBrk="0" hangingPunct="0"/>
              <a:endParaRPr lang="en-US" altLang="zh-TW" sz="2400" dirty="0"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>
              <a:off x="3787" y="2304"/>
              <a:ext cx="1542" cy="1534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buFont typeface="Arial" pitchFamily="34" charset="0"/>
                <a:buChar char="•"/>
              </a:pPr>
              <a:r>
                <a:rPr lang="zh-TW" altLang="en-US" sz="2200" dirty="0" smtClean="0">
                  <a:latin typeface="Verdana" pitchFamily="34" charset="0"/>
                  <a:ea typeface="新細明體" charset="-120"/>
                </a:rPr>
                <a:t>能力指標</a:t>
              </a:r>
              <a:endParaRPr lang="en-US" altLang="zh-TW" sz="2200" dirty="0" smtClean="0">
                <a:latin typeface="Verdana" pitchFamily="34" charset="0"/>
                <a:ea typeface="新細明體" charset="-12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lang="zh-TW" altLang="en-US" sz="2200" dirty="0" smtClean="0">
                  <a:latin typeface="Verdana" pitchFamily="34" charset="0"/>
                  <a:ea typeface="新細明體" charset="-120"/>
                </a:rPr>
                <a:t>主要概念</a:t>
              </a:r>
              <a:endParaRPr lang="en-US" altLang="zh-TW" sz="2200" dirty="0" smtClean="0">
                <a:latin typeface="Verdana" pitchFamily="34" charset="0"/>
                <a:ea typeface="新細明體" charset="-12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lang="zh-TW" altLang="en-US" sz="2200" dirty="0" smtClean="0">
                  <a:latin typeface="Verdana" pitchFamily="34" charset="0"/>
                  <a:ea typeface="新細明體" charset="-120"/>
                </a:rPr>
                <a:t>學習目標</a:t>
              </a:r>
              <a:endParaRPr lang="en-US" altLang="zh-TW" sz="2200" dirty="0" smtClean="0">
                <a:latin typeface="Verdana" pitchFamily="34" charset="0"/>
                <a:ea typeface="新細明體" charset="-12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lang="zh-TW" altLang="en-US" sz="2200" dirty="0" smtClean="0">
                  <a:latin typeface="Verdana" pitchFamily="34" charset="0"/>
                  <a:ea typeface="新細明體" charset="-120"/>
                </a:rPr>
                <a:t>評量方式與內容</a:t>
              </a:r>
              <a:endParaRPr lang="en-US" altLang="zh-TW" sz="2200" dirty="0" smtClean="0">
                <a:latin typeface="Verdana" pitchFamily="34" charset="0"/>
                <a:ea typeface="新細明體" charset="-12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lang="zh-TW" altLang="en-US" sz="2200" dirty="0" smtClean="0">
                  <a:latin typeface="Verdana" pitchFamily="34" charset="0"/>
                  <a:ea typeface="新細明體" charset="-120"/>
                </a:rPr>
                <a:t>各節次學習重點</a:t>
              </a:r>
              <a:endParaRPr lang="en-US" altLang="zh-TW" sz="2200" dirty="0" smtClean="0">
                <a:latin typeface="Verdana" pitchFamily="34" charset="0"/>
                <a:ea typeface="新細明體" charset="-120"/>
              </a:endParaRPr>
            </a:p>
            <a:p>
              <a:pPr eaLnBrk="0" hangingPunct="0">
                <a:buFont typeface="Arial" pitchFamily="34" charset="0"/>
                <a:buChar char="•"/>
              </a:pPr>
              <a:r>
                <a:rPr lang="zh-TW" altLang="en-US" sz="2200" dirty="0" smtClean="0">
                  <a:latin typeface="Verdana" pitchFamily="34" charset="0"/>
                  <a:ea typeface="新細明體" charset="-120"/>
                </a:rPr>
                <a:t>教學活動設計</a:t>
              </a:r>
              <a:endParaRPr lang="en-US" altLang="zh-TW" sz="2200" dirty="0"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9094" name="AutoShape 6"/>
            <p:cNvSpPr>
              <a:spLocks noChangeArrowheads="1"/>
            </p:cNvSpPr>
            <p:nvPr/>
          </p:nvSpPr>
          <p:spPr bwMode="gray">
            <a:xfrm>
              <a:off x="1985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gray">
            <a:xfrm>
              <a:off x="3536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096" name="Oval 8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097" name="Oval 9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098" name="Oval 10"/>
            <p:cNvSpPr>
              <a:spLocks noChangeArrowheads="1"/>
            </p:cNvSpPr>
            <p:nvPr/>
          </p:nvSpPr>
          <p:spPr bwMode="gray">
            <a:xfrm>
              <a:off x="3989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099" name="Oval 11"/>
            <p:cNvSpPr>
              <a:spLocks noChangeArrowheads="1"/>
            </p:cNvSpPr>
            <p:nvPr/>
          </p:nvSpPr>
          <p:spPr bwMode="gray">
            <a:xfrm>
              <a:off x="4005" y="1230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00" name="Oval 12"/>
            <p:cNvSpPr>
              <a:spLocks noChangeArrowheads="1"/>
            </p:cNvSpPr>
            <p:nvPr/>
          </p:nvSpPr>
          <p:spPr bwMode="gray">
            <a:xfrm>
              <a:off x="4039" y="1270"/>
              <a:ext cx="841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01" name="Oval 13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02" name="Oval 14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03" name="Oval 15"/>
            <p:cNvSpPr>
              <a:spLocks noChangeArrowheads="1"/>
            </p:cNvSpPr>
            <p:nvPr/>
          </p:nvSpPr>
          <p:spPr bwMode="gray">
            <a:xfrm>
              <a:off x="886" y="1221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04" name="Oval 16"/>
            <p:cNvSpPr>
              <a:spLocks noChangeArrowheads="1"/>
            </p:cNvSpPr>
            <p:nvPr/>
          </p:nvSpPr>
          <p:spPr bwMode="gray">
            <a:xfrm>
              <a:off x="887" y="1223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05" name="Oval 17"/>
            <p:cNvSpPr>
              <a:spLocks noChangeArrowheads="1"/>
            </p:cNvSpPr>
            <p:nvPr/>
          </p:nvSpPr>
          <p:spPr bwMode="gray"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8910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0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09" name="Oval 21"/>
              <p:cNvSpPr>
                <a:spLocks noChangeArrowheads="1"/>
              </p:cNvSpPr>
              <p:nvPr/>
            </p:nvSpPr>
            <p:spPr bwMode="gray">
              <a:xfrm>
                <a:off x="4211" y="180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1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89111" name="Oval 23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12" name="Oval 24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13" name="Oval 25"/>
            <p:cNvSpPr>
              <a:spLocks noChangeArrowheads="1"/>
            </p:cNvSpPr>
            <p:nvPr/>
          </p:nvSpPr>
          <p:spPr bwMode="gray">
            <a:xfrm>
              <a:off x="2438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14" name="Oval 26"/>
            <p:cNvSpPr>
              <a:spLocks noChangeArrowheads="1"/>
            </p:cNvSpPr>
            <p:nvPr/>
          </p:nvSpPr>
          <p:spPr bwMode="gray">
            <a:xfrm>
              <a:off x="2439" y="122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89115" name="Oval 27"/>
            <p:cNvSpPr>
              <a:spLocks noChangeArrowheads="1"/>
            </p:cNvSpPr>
            <p:nvPr/>
          </p:nvSpPr>
          <p:spPr bwMode="gray"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8911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1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1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20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063" y="1207"/>
              <a:ext cx="854" cy="860"/>
              <a:chOff x="4182" y="1595"/>
              <a:chExt cx="1314" cy="1339"/>
            </a:xfrm>
          </p:grpSpPr>
          <p:sp>
            <p:nvSpPr>
              <p:cNvPr id="89122" name="Oval 34"/>
              <p:cNvSpPr>
                <a:spLocks noChangeArrowheads="1"/>
              </p:cNvSpPr>
              <p:nvPr/>
            </p:nvSpPr>
            <p:spPr bwMode="gray">
              <a:xfrm>
                <a:off x="4244" y="1664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23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24" name="Oval 36"/>
              <p:cNvSpPr>
                <a:spLocks noChangeArrowheads="1"/>
              </p:cNvSpPr>
              <p:nvPr/>
            </p:nvSpPr>
            <p:spPr bwMode="gray">
              <a:xfrm>
                <a:off x="4246" y="1595"/>
                <a:ext cx="1162" cy="114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89125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89126" name="Text Box 38"/>
            <p:cNvSpPr txBox="1">
              <a:spLocks noChangeArrowheads="1"/>
            </p:cNvSpPr>
            <p:nvPr/>
          </p:nvSpPr>
          <p:spPr bwMode="gray">
            <a:xfrm>
              <a:off x="1020" y="1344"/>
              <a:ext cx="504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ea typeface="新細明體" charset="-120"/>
                </a:rPr>
                <a:t>選定</a:t>
              </a:r>
              <a:endParaRPr lang="en-US" altLang="zh-TW" sz="2400" b="1" dirty="0" smtClean="0">
                <a:ea typeface="新細明體" charset="-120"/>
              </a:endParaRPr>
            </a:p>
            <a:p>
              <a:r>
                <a:rPr lang="zh-TW" altLang="en-US" sz="2400" b="1" dirty="0" smtClean="0">
                  <a:ea typeface="新細明體" charset="-120"/>
                </a:rPr>
                <a:t>主題</a:t>
              </a:r>
              <a:endParaRPr lang="en-US" altLang="zh-TW" sz="2400" b="1" dirty="0" smtClean="0">
                <a:ea typeface="新細明體" charset="-120"/>
              </a:endParaRPr>
            </a:p>
            <a:p>
              <a:pPr algn="ctr" eaLnBrk="0" hangingPunct="0"/>
              <a:endParaRPr lang="en-US" altLang="zh-TW" sz="2400" b="0" dirty="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89127" name="Text Box 39"/>
            <p:cNvSpPr txBox="1">
              <a:spLocks noChangeArrowheads="1"/>
            </p:cNvSpPr>
            <p:nvPr/>
          </p:nvSpPr>
          <p:spPr bwMode="gray">
            <a:xfrm>
              <a:off x="2653" y="1389"/>
              <a:ext cx="504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ea typeface="新細明體" charset="-120"/>
                </a:rPr>
                <a:t>課前</a:t>
              </a:r>
              <a:endParaRPr lang="en-US" altLang="zh-TW" sz="2400" b="1" dirty="0" smtClean="0">
                <a:ea typeface="新細明體" charset="-120"/>
              </a:endParaRPr>
            </a:p>
            <a:p>
              <a:r>
                <a:rPr lang="zh-TW" altLang="en-US" sz="2400" b="1" dirty="0" smtClean="0">
                  <a:ea typeface="新細明體" charset="-120"/>
                </a:rPr>
                <a:t>評估</a:t>
              </a:r>
              <a:endParaRPr lang="en-US" altLang="zh-TW" sz="2400" b="1" dirty="0" smtClean="0">
                <a:ea typeface="新細明體" charset="-120"/>
              </a:endParaRPr>
            </a:p>
            <a:p>
              <a:pPr algn="ctr" eaLnBrk="0" hangingPunct="0"/>
              <a:endParaRPr lang="en-US" altLang="zh-TW" sz="2400" b="0" dirty="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89128" name="Text Box 40"/>
            <p:cNvSpPr txBox="1">
              <a:spLocks noChangeArrowheads="1"/>
            </p:cNvSpPr>
            <p:nvPr/>
          </p:nvSpPr>
          <p:spPr bwMode="gray">
            <a:xfrm>
              <a:off x="4019" y="1434"/>
              <a:ext cx="892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TW" altLang="en-US" sz="2400" b="1" dirty="0" smtClean="0">
                  <a:solidFill>
                    <a:srgbClr val="000000"/>
                  </a:solidFill>
                  <a:ea typeface="新細明體" charset="-120"/>
                </a:rPr>
                <a:t>學習活</a:t>
              </a:r>
              <a:endParaRPr lang="en-US" altLang="zh-TW" sz="2400" b="1" dirty="0" smtClean="0">
                <a:solidFill>
                  <a:srgbClr val="000000"/>
                </a:solidFill>
                <a:ea typeface="新細明體" charset="-120"/>
              </a:endParaRPr>
            </a:p>
            <a:p>
              <a:pPr algn="ctr" eaLnBrk="0" hangingPunct="0"/>
              <a:r>
                <a:rPr lang="zh-TW" altLang="en-US" sz="2400" b="1" dirty="0" smtClean="0">
                  <a:solidFill>
                    <a:srgbClr val="000000"/>
                  </a:solidFill>
                  <a:ea typeface="新細明體" charset="-120"/>
                </a:rPr>
                <a:t>動設計</a:t>
              </a:r>
              <a:endParaRPr lang="en-US" altLang="zh-TW" sz="2400" b="1" dirty="0" smtClean="0">
                <a:solidFill>
                  <a:srgbClr val="000000"/>
                </a:solidFill>
                <a:ea typeface="新細明體" charset="-120"/>
              </a:endParaRPr>
            </a:p>
            <a:p>
              <a:pPr algn="ctr" eaLnBrk="0" hangingPunct="0"/>
              <a:endParaRPr lang="en-US" altLang="zh-TW" sz="2400" b="0" dirty="0">
                <a:solidFill>
                  <a:srgbClr val="000000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課前評估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600" dirty="0" smtClean="0">
                <a:latin typeface="標楷體" pitchFamily="65" charset="-120"/>
              </a:rPr>
              <a:t>學生特質分析</a:t>
            </a:r>
            <a:r>
              <a:rPr lang="en-US" altLang="zh-TW" sz="3600" dirty="0" smtClean="0">
                <a:latin typeface="標楷體" pitchFamily="65" charset="-120"/>
              </a:rPr>
              <a:t>/</a:t>
            </a:r>
            <a:r>
              <a:rPr lang="zh-TW" altLang="en-US" sz="3600" dirty="0" smtClean="0">
                <a:latin typeface="標楷體" pitchFamily="65" charset="-120"/>
              </a:rPr>
              <a:t>班級特性</a:t>
            </a:r>
            <a:endParaRPr lang="en-US" altLang="zh-TW" sz="3600" dirty="0" smtClean="0">
              <a:latin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dirty="0" smtClean="0">
                <a:latin typeface="標楷體" pitchFamily="65" charset="-120"/>
              </a:rPr>
              <a:t>學生先備知識</a:t>
            </a:r>
            <a:endParaRPr lang="en-US" altLang="zh-TW" sz="3600" dirty="0" smtClean="0">
              <a:latin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dirty="0" smtClean="0">
                <a:latin typeface="標楷體" pitchFamily="65" charset="-120"/>
              </a:rPr>
              <a:t>教材內容結構分析（可畫教材組織圖）</a:t>
            </a:r>
            <a:endParaRPr lang="en-US" altLang="zh-TW" sz="3600" dirty="0" smtClean="0">
              <a:latin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dirty="0" smtClean="0">
                <a:latin typeface="標楷體" pitchFamily="65" charset="-120"/>
              </a:rPr>
              <a:t>學生常見的學習困難與問題</a:t>
            </a:r>
            <a:endParaRPr lang="en-US" altLang="zh-TW" sz="3600" dirty="0" smtClean="0">
              <a:latin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dirty="0" smtClean="0">
                <a:latin typeface="標楷體" pitchFamily="65" charset="-120"/>
              </a:rPr>
              <a:t>可行的解決方案解決方案</a:t>
            </a:r>
            <a:endParaRPr lang="en-US" altLang="zh-TW" sz="3600" dirty="0" smtClean="0">
              <a:latin typeface="標楷體" pitchFamily="65" charset="-120"/>
            </a:endParaRP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1537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dirty="0" smtClean="0">
                <a:solidFill>
                  <a:srgbClr val="0000CC"/>
                </a:solidFill>
              </a:rPr>
              <a:t/>
            </a:r>
            <a:br>
              <a:rPr lang="en-US" altLang="zh-TW" sz="3600" dirty="0" smtClean="0">
                <a:solidFill>
                  <a:srgbClr val="0000CC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教材內容結構分析目的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endParaRPr lang="zh-TW" altLang="en-US" sz="4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628800"/>
            <a:ext cx="8286808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3600" dirty="0" smtClean="0">
                <a:latin typeface="標楷體" pitchFamily="65" charset="-120"/>
              </a:rPr>
              <a:t>概念</a:t>
            </a:r>
            <a:endParaRPr lang="en-US" altLang="zh-TW" sz="3600" dirty="0" smtClean="0">
              <a:latin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sz="3300" dirty="0">
                <a:latin typeface="標楷體" pitchFamily="65" charset="-120"/>
              </a:rPr>
              <a:t>分析先</a:t>
            </a:r>
            <a:r>
              <a:rPr lang="zh-TW" altLang="en-US" sz="3300" dirty="0" smtClean="0">
                <a:latin typeface="標楷體" pitchFamily="65" charset="-120"/>
              </a:rPr>
              <a:t>備概念</a:t>
            </a:r>
            <a:r>
              <a:rPr lang="en-US" altLang="zh-TW" sz="3300" dirty="0" smtClean="0">
                <a:latin typeface="標楷體" pitchFamily="65" charset="-120"/>
              </a:rPr>
              <a:t>(</a:t>
            </a:r>
            <a:r>
              <a:rPr lang="zh-TW" altLang="en-US" sz="3300" dirty="0" smtClean="0">
                <a:latin typeface="標楷體" pitchFamily="65" charset="-120"/>
              </a:rPr>
              <a:t>能力</a:t>
            </a:r>
            <a:r>
              <a:rPr lang="en-US" altLang="zh-TW" sz="3300" dirty="0" smtClean="0">
                <a:latin typeface="標楷體" pitchFamily="65" charset="-120"/>
              </a:rPr>
              <a:t>)</a:t>
            </a:r>
            <a:r>
              <a:rPr lang="zh-TW" altLang="en-US" sz="3300" dirty="0" smtClean="0">
                <a:latin typeface="標楷體" pitchFamily="65" charset="-120"/>
              </a:rPr>
              <a:t>，確認延伸概念</a:t>
            </a:r>
            <a:endParaRPr lang="en-US" altLang="zh-TW" sz="3300" dirty="0" smtClean="0">
              <a:latin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sz="3300" dirty="0" smtClean="0">
                <a:latin typeface="標楷體" pitchFamily="65" charset="-120"/>
              </a:rPr>
              <a:t>找出概念結構，核心概念</a:t>
            </a:r>
            <a:endParaRPr lang="en-US" altLang="zh-TW" sz="3300" dirty="0" smtClean="0">
              <a:latin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sz="3300" dirty="0" smtClean="0">
                <a:latin typeface="標楷體" pitchFamily="65" charset="-120"/>
              </a:rPr>
              <a:t>有利核心概念的探究、延伸、跳躍</a:t>
            </a:r>
            <a:endParaRPr lang="en-US" altLang="zh-TW" sz="3300" dirty="0" smtClean="0">
              <a:latin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dirty="0" smtClean="0">
                <a:latin typeface="標楷體" pitchFamily="65" charset="-120"/>
              </a:rPr>
              <a:t>教材</a:t>
            </a:r>
            <a:endParaRPr lang="en-US" altLang="zh-TW" sz="3600" dirty="0" smtClean="0">
              <a:latin typeface="標楷體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sz="3300" dirty="0" smtClean="0">
                <a:latin typeface="標楷體" pitchFamily="65" charset="-120"/>
              </a:rPr>
              <a:t>精</a:t>
            </a:r>
            <a:r>
              <a:rPr lang="zh-TW" altLang="en-US" sz="3300" dirty="0">
                <a:latin typeface="標楷體" pitchFamily="65" charset="-120"/>
              </a:rPr>
              <a:t>熟教材，找出教材的</a:t>
            </a:r>
            <a:r>
              <a:rPr lang="zh-TW" altLang="en-US" sz="3300" dirty="0" smtClean="0">
                <a:latin typeface="標楷體" pitchFamily="65" charset="-120"/>
              </a:rPr>
              <a:t>脈絡</a:t>
            </a:r>
            <a:endParaRPr lang="en-US" altLang="zh-TW" sz="3300" dirty="0" smtClean="0">
              <a:latin typeface="標楷體" pitchFamily="65" charset="-120"/>
            </a:endParaRPr>
          </a:p>
          <a:p>
            <a:pPr>
              <a:buNone/>
            </a:pPr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示例    課前評估      國八童軍：摩登原始人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6" name="內容版面配置區 5" descr="摩登原始人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7418154" cy="418587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2339752" y="141277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教材內容結構圖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他山之石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--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日本百年歷史的共同備課</a:t>
            </a:r>
            <a:r>
              <a:rPr lang="en-US" altLang="zh-TW" sz="3600" b="1" dirty="0" smtClean="0"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</a:rPr>
            </a:br>
            <a:r>
              <a:rPr lang="en-US" altLang="zh-TW" sz="3600" b="1" dirty="0" smtClean="0">
                <a:solidFill>
                  <a:schemeClr val="tx1"/>
                </a:solidFill>
                <a:hlinkClick r:id="rId2" action="ppaction://hlinkfile"/>
              </a:rPr>
              <a:t>Lesson</a:t>
            </a:r>
            <a:r>
              <a:rPr lang="zh-TW" altLang="en-US" sz="3600" b="1" dirty="0" smtClean="0">
                <a:solidFill>
                  <a:schemeClr val="tx1"/>
                </a:solidFill>
                <a:hlinkClick r:id="rId2" action="ppaction://hlinkfile"/>
              </a:rPr>
              <a:t>  </a:t>
            </a:r>
            <a:r>
              <a:rPr lang="en-US" altLang="zh-TW" sz="3600" b="1" dirty="0" smtClean="0">
                <a:solidFill>
                  <a:schemeClr val="tx1"/>
                </a:solidFill>
                <a:hlinkClick r:id="rId2" action="ppaction://hlinkfile"/>
              </a:rPr>
              <a:t>STUDY</a:t>
            </a:r>
            <a:r>
              <a:rPr lang="zh-TW" altLang="en-US" sz="3600" b="1" dirty="0" smtClean="0">
                <a:solidFill>
                  <a:schemeClr val="tx1"/>
                </a:solidFill>
                <a:hlinkClick r:id="rId2" action="ppaction://hlinkfile"/>
              </a:rPr>
              <a:t>（授業研究）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5’33”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</a:rPr>
              <a:t>對一個單元教學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有系統性、整體性</a:t>
            </a:r>
            <a:r>
              <a:rPr lang="zh-TW" altLang="en-US" sz="3600" dirty="0" smtClean="0">
                <a:latin typeface="標楷體" pitchFamily="65" charset="-120"/>
              </a:rPr>
              <a:t>的研究，</a:t>
            </a:r>
            <a:endParaRPr lang="en-US" altLang="zh-TW" sz="3600" dirty="0" smtClean="0">
              <a:latin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</a:rPr>
              <a:t>老師們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一起備課</a:t>
            </a:r>
            <a:r>
              <a:rPr lang="zh-TW" altLang="en-US" sz="3600" dirty="0" smtClean="0">
                <a:latin typeface="標楷體" pitchFamily="65" charset="-120"/>
              </a:rPr>
              <a:t>，分析教材、教法和評量，</a:t>
            </a:r>
            <a:endParaRPr lang="en-US" altLang="zh-TW" sz="3600" dirty="0" smtClean="0">
              <a:latin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</a:rPr>
              <a:t>然後一起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實施觀摩教學</a:t>
            </a:r>
            <a:r>
              <a:rPr lang="zh-TW" altLang="en-US" sz="3600" dirty="0" smtClean="0">
                <a:latin typeface="標楷體" pitchFamily="65" charset="-120"/>
              </a:rPr>
              <a:t>，對教學過程發生的現象和問題，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進行討論和慎思</a:t>
            </a:r>
            <a:r>
              <a:rPr lang="zh-TW" altLang="en-US" sz="3600" dirty="0" smtClean="0">
                <a:latin typeface="標楷體" pitchFamily="65" charset="-120"/>
              </a:rPr>
              <a:t>，做為教師教學改進之參考。</a:t>
            </a:r>
            <a:endParaRPr lang="en-US" altLang="zh-TW" sz="3600" dirty="0" smtClean="0">
              <a:latin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</a:rPr>
              <a:t>                                              </a:t>
            </a:r>
            <a:r>
              <a:rPr lang="en-US" altLang="zh-TW" sz="3600" dirty="0" smtClean="0">
                <a:latin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</a:rPr>
              <a:t>取自學習的革命，</a:t>
            </a:r>
            <a:r>
              <a:rPr lang="en-US" altLang="zh-TW" sz="3600" dirty="0" smtClean="0">
                <a:latin typeface="標楷體" pitchFamily="65" charset="-120"/>
              </a:rPr>
              <a:t>p.18)</a:t>
            </a:r>
            <a:endParaRPr lang="zh-TW" altLang="en-US" sz="3600" dirty="0" smtClean="0">
              <a:latin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dirty="0" smtClean="0"/>
              <a:t>實作</a:t>
            </a:r>
            <a:r>
              <a:rPr lang="en-US" altLang="zh-TW" sz="4000" dirty="0" smtClean="0"/>
              <a:t>1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820472" cy="5565232"/>
          </a:xfrm>
        </p:spPr>
        <p:txBody>
          <a:bodyPr/>
          <a:lstStyle/>
          <a:p>
            <a:pPr marL="457200" indent="-457200"/>
            <a:r>
              <a:rPr lang="zh-TW" altLang="en-US" sz="3600" dirty="0" smtClean="0">
                <a:latin typeface="標楷體" pitchFamily="65" charset="-120"/>
              </a:rPr>
              <a:t>分組實作</a:t>
            </a:r>
            <a:r>
              <a:rPr lang="en-US" altLang="zh-TW" sz="3600" dirty="0" smtClean="0">
                <a:latin typeface="標楷體" pitchFamily="65" charset="-120"/>
              </a:rPr>
              <a:t>(10’)</a:t>
            </a:r>
          </a:p>
          <a:p>
            <a:pPr marL="457200" indent="-457200">
              <a:buNone/>
            </a:pPr>
            <a:r>
              <a:rPr lang="en-US" altLang="zh-TW" sz="2800" dirty="0" smtClean="0">
                <a:latin typeface="標楷體" pitchFamily="65" charset="-120"/>
              </a:rPr>
              <a:t>1.</a:t>
            </a:r>
            <a:r>
              <a:rPr lang="zh-TW" altLang="en-US" sz="3600" dirty="0" smtClean="0">
                <a:latin typeface="標楷體" pitchFamily="65" charset="-120"/>
              </a:rPr>
              <a:t>請以開學「第一教學單元」設計，填好基本資料或自編教材（</a:t>
            </a:r>
            <a:r>
              <a:rPr lang="zh-TW" altLang="en-US" sz="3600" dirty="0" smtClean="0">
                <a:latin typeface="標楷體" pitchFamily="65" charset="-120"/>
                <a:hlinkClick r:id="rId2" action="ppaction://hlinkfile"/>
              </a:rPr>
              <a:t>備課單</a:t>
            </a:r>
            <a:r>
              <a:rPr lang="zh-TW" altLang="en-US" sz="3600" dirty="0" smtClean="0">
                <a:latin typeface="標楷體" pitchFamily="65" charset="-120"/>
              </a:rPr>
              <a:t>）</a:t>
            </a:r>
            <a:endParaRPr lang="en-US" altLang="zh-TW" sz="3600" dirty="0" smtClean="0">
              <a:latin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3600" dirty="0" smtClean="0">
                <a:latin typeface="標楷體" pitchFamily="65" charset="-120"/>
              </a:rPr>
              <a:t>2.</a:t>
            </a:r>
            <a:r>
              <a:rPr lang="zh-TW" altLang="en-US" sz="3600" dirty="0" smtClean="0">
                <a:latin typeface="標楷體" pitchFamily="65" charset="-120"/>
              </a:rPr>
              <a:t>個人進行閱讀教材</a:t>
            </a:r>
            <a:endParaRPr lang="en-US" altLang="zh-TW" sz="3600" dirty="0" smtClean="0">
              <a:latin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3600" dirty="0" smtClean="0">
                <a:latin typeface="標楷體" pitchFamily="65" charset="-120"/>
              </a:rPr>
              <a:t>3.</a:t>
            </a:r>
            <a:r>
              <a:rPr lang="zh-TW" altLang="en-US" sz="3600" dirty="0" smtClean="0">
                <a:latin typeface="標楷體" pitchFamily="65" charset="-120"/>
              </a:rPr>
              <a:t>進行課前評估</a:t>
            </a:r>
            <a:endParaRPr lang="en-US" altLang="zh-TW" sz="3600" dirty="0" smtClean="0">
              <a:latin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3600" dirty="0" smtClean="0">
                <a:latin typeface="標楷體" pitchFamily="65" charset="-120"/>
              </a:rPr>
              <a:t>4.</a:t>
            </a:r>
            <a:r>
              <a:rPr lang="zh-TW" altLang="en-US" sz="3600" dirty="0" smtClean="0">
                <a:latin typeface="標楷體" pitchFamily="65" charset="-120"/>
              </a:rPr>
              <a:t>分析學生特性、</a:t>
            </a:r>
            <a:r>
              <a:rPr lang="zh-TW" altLang="en-US" sz="3600" u="sng" dirty="0" smtClean="0">
                <a:latin typeface="標楷體" pitchFamily="65" charset="-120"/>
              </a:rPr>
              <a:t>學生先備知識</a:t>
            </a:r>
            <a:r>
              <a:rPr lang="zh-TW" altLang="en-US" sz="3600" dirty="0" smtClean="0">
                <a:latin typeface="標楷體" pitchFamily="65" charset="-120"/>
              </a:rPr>
              <a:t>、</a:t>
            </a:r>
            <a:r>
              <a:rPr lang="zh-TW" altLang="en-US" sz="3600" u="sng" dirty="0" smtClean="0">
                <a:latin typeface="標楷體" pitchFamily="65" charset="-120"/>
              </a:rPr>
              <a:t>教材內容結構</a:t>
            </a:r>
            <a:r>
              <a:rPr lang="zh-TW" altLang="en-US" sz="3600" dirty="0" smtClean="0">
                <a:latin typeface="標楷體" pitchFamily="65" charset="-120"/>
              </a:rPr>
              <a:t>、學生學習困難處和解決策略。</a:t>
            </a:r>
            <a:endParaRPr lang="en-US" altLang="zh-TW" sz="3600" dirty="0" smtClean="0">
              <a:latin typeface="標楷體" pitchFamily="65" charset="-120"/>
            </a:endParaRPr>
          </a:p>
          <a:p>
            <a:pPr marL="457200" indent="-457200">
              <a:buNone/>
            </a:pPr>
            <a:endParaRPr lang="en-US" altLang="zh-TW" dirty="0" smtClean="0">
              <a:latin typeface="標楷體" pitchFamily="65" charset="-120"/>
            </a:endParaRPr>
          </a:p>
          <a:p>
            <a:endParaRPr lang="zh-TW" altLang="en-US" dirty="0" smtClean="0">
              <a:latin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4400" b="1" dirty="0" smtClean="0"/>
              <a:t>課程綱要課程目標或能力指標</a:t>
            </a:r>
            <a:endParaRPr lang="zh-TW" altLang="en-US" sz="4400" b="1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zh-TW" altLang="en-US" sz="4000" dirty="0" smtClean="0"/>
              <a:t>瞭解領域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學科本質和特性</a:t>
            </a:r>
            <a:endParaRPr lang="en-US" altLang="zh-TW" sz="4000" dirty="0" smtClean="0"/>
          </a:p>
          <a:p>
            <a:r>
              <a:rPr lang="zh-TW" altLang="en-US" sz="4000" dirty="0" smtClean="0"/>
              <a:t>教學品質的掌控</a:t>
            </a:r>
            <a:endParaRPr lang="en-US" altLang="zh-TW" sz="4000" dirty="0" smtClean="0"/>
          </a:p>
          <a:p>
            <a:r>
              <a:rPr lang="zh-TW" altLang="en-US" sz="4000" dirty="0" smtClean="0"/>
              <a:t>教學設計草案和同儕討論的依據和焦點</a:t>
            </a:r>
            <a:endParaRPr lang="en-US" altLang="zh-TW" sz="40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81105-8299-47EA-B67A-9F92214D18F6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endParaRPr lang="en-US" altLang="zh-TW" sz="2000" dirty="0"/>
          </a:p>
        </p:txBody>
      </p:sp>
      <p:sp>
        <p:nvSpPr>
          <p:cNvPr id="6" name="矩形 5"/>
          <p:cNvSpPr/>
          <p:nvPr/>
        </p:nvSpPr>
        <p:spPr>
          <a:xfrm>
            <a:off x="467544" y="4293096"/>
            <a:ext cx="748883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b="1" dirty="0" smtClean="0"/>
              <a:t>教師依據綜合活動領域四大主題軸：「自我發展、生活經營、社會參與、保護自我與環境」之</a:t>
            </a:r>
            <a:r>
              <a:rPr lang="en-US" altLang="zh-TW" sz="2800" b="1" dirty="0" smtClean="0"/>
              <a:t>22</a:t>
            </a:r>
            <a:r>
              <a:rPr lang="zh-TW" altLang="zh-TW" sz="2800" b="1" dirty="0" smtClean="0"/>
              <a:t>條能力指標，選定呼應課程主題的能力指標，並進行能力指標的解讀與轉化。</a:t>
            </a: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單元學習目標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zh-TW" altLang="en-US" sz="3600" dirty="0" smtClean="0"/>
              <a:t>主要概念</a:t>
            </a:r>
            <a:r>
              <a:rPr lang="en-US" altLang="zh-TW" sz="3600" dirty="0" smtClean="0"/>
              <a:t>(Big</a:t>
            </a:r>
            <a:r>
              <a:rPr lang="zh-TW" altLang="en-US" sz="3600" dirty="0" smtClean="0"/>
              <a:t>  </a:t>
            </a:r>
            <a:r>
              <a:rPr lang="en-US" altLang="zh-TW" sz="3600" dirty="0" smtClean="0"/>
              <a:t>Ideas</a:t>
            </a:r>
            <a:r>
              <a:rPr lang="en-US" altLang="zh-TW" sz="3600" dirty="0" smtClean="0"/>
              <a:t>)</a:t>
            </a:r>
            <a:endParaRPr lang="en-US" altLang="zh-TW" sz="3600" dirty="0" smtClean="0"/>
          </a:p>
          <a:p>
            <a:r>
              <a:rPr lang="zh-TW" altLang="en-US" sz="3600" dirty="0" smtClean="0"/>
              <a:t>學習目標：</a:t>
            </a:r>
            <a:endParaRPr lang="en-US" altLang="zh-TW" sz="3600" dirty="0" smtClean="0"/>
          </a:p>
          <a:p>
            <a:pPr lvl="1"/>
            <a:r>
              <a:rPr lang="zh-TW" altLang="en-US" sz="3200" dirty="0" smtClean="0"/>
              <a:t>學生能知道的知識</a:t>
            </a:r>
            <a:r>
              <a:rPr lang="en-US" altLang="zh-TW" sz="3200" dirty="0" smtClean="0"/>
              <a:t>(Knowledge</a:t>
            </a:r>
            <a:r>
              <a:rPr lang="en-US" altLang="zh-TW" sz="3200" dirty="0" smtClean="0"/>
              <a:t>)</a:t>
            </a:r>
          </a:p>
          <a:p>
            <a:pPr lvl="1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 該科目</a:t>
            </a:r>
            <a:r>
              <a:rPr lang="en-US" altLang="zh-TW" sz="3200" dirty="0" smtClean="0">
                <a:solidFill>
                  <a:srgbClr val="FF0000"/>
                </a:solidFill>
              </a:rPr>
              <a:t>/</a:t>
            </a:r>
            <a:r>
              <a:rPr lang="zh-TW" altLang="en-US" sz="3200" dirty="0" smtClean="0">
                <a:solidFill>
                  <a:srgbClr val="FF0000"/>
                </a:solidFill>
              </a:rPr>
              <a:t>單元主要的課程學習內容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學生能做到的技能</a:t>
            </a:r>
            <a:r>
              <a:rPr lang="en-US" altLang="zh-TW" sz="3200" dirty="0" smtClean="0"/>
              <a:t>(Skills</a:t>
            </a:r>
            <a:r>
              <a:rPr lang="en-US" altLang="zh-TW" sz="3200" dirty="0" smtClean="0"/>
              <a:t>)</a:t>
            </a:r>
          </a:p>
          <a:p>
            <a:pPr lvl="1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該</a:t>
            </a:r>
            <a:r>
              <a:rPr lang="zh-TW" altLang="zh-TW" sz="3200" dirty="0" smtClean="0">
                <a:solidFill>
                  <a:srgbClr val="FF0000"/>
                </a:solidFill>
              </a:rPr>
              <a:t>學科特定技術與方法的技能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學生能展現的情意</a:t>
            </a:r>
            <a:r>
              <a:rPr lang="en-US" altLang="zh-TW" sz="3200" dirty="0" smtClean="0"/>
              <a:t>(Affection</a:t>
            </a:r>
            <a:r>
              <a:rPr lang="en-US" altLang="zh-TW" sz="3200" dirty="0" smtClean="0"/>
              <a:t>)</a:t>
            </a:r>
          </a:p>
          <a:p>
            <a:pPr lvl="1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該科目</a:t>
            </a:r>
            <a:r>
              <a:rPr lang="en-US" altLang="zh-TW" sz="3200" dirty="0" smtClean="0">
                <a:solidFill>
                  <a:srgbClr val="FF0000"/>
                </a:solidFill>
              </a:rPr>
              <a:t>/</a:t>
            </a:r>
            <a:r>
              <a:rPr lang="zh-TW" altLang="en-US" sz="3200" dirty="0" smtClean="0">
                <a:solidFill>
                  <a:srgbClr val="FF0000"/>
                </a:solidFill>
              </a:rPr>
              <a:t>單元欲培養的態度或價值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/>
              <a:t>主要概念（</a:t>
            </a:r>
            <a:r>
              <a:rPr lang="en-US" altLang="zh-TW" sz="3600" b="1" dirty="0" smtClean="0"/>
              <a:t>Big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Ideas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的內涵與特性</a:t>
            </a:r>
            <a:endParaRPr lang="zh-TW" altLang="en-US" sz="3600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34920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200" dirty="0" smtClean="0"/>
              <a:t>內涵</a:t>
            </a:r>
            <a:endParaRPr lang="en-US" altLang="zh-TW" sz="3200" dirty="0" smtClean="0"/>
          </a:p>
          <a:p>
            <a:pPr>
              <a:buNone/>
            </a:pPr>
            <a:r>
              <a:rPr lang="zh-TW" altLang="zh-TW" sz="2600" dirty="0" smtClean="0"/>
              <a:t>「</a:t>
            </a:r>
            <a:r>
              <a:rPr lang="zh-TW" altLang="en-US" sz="2600" dirty="0" smtClean="0"/>
              <a:t>主要概念</a:t>
            </a:r>
            <a:r>
              <a:rPr lang="zh-TW" altLang="zh-TW" sz="2600" dirty="0" smtClean="0"/>
              <a:t>」是一種價值、態度和可遷移的概念或主題，是一項超越「教科書內容」的上位概念</a:t>
            </a:r>
            <a:r>
              <a:rPr lang="zh-TW" altLang="zh-TW" sz="2600" dirty="0" smtClean="0">
                <a:solidFill>
                  <a:srgbClr val="FF0000"/>
                </a:solidFill>
              </a:rPr>
              <a:t>，</a:t>
            </a:r>
            <a:r>
              <a:rPr lang="zh-TW" altLang="zh-TW" sz="2600" dirty="0" smtClean="0"/>
              <a:t>是課程、教學、評量的核心概念、原理、理論和過程。</a:t>
            </a:r>
            <a:endParaRPr lang="en-US" altLang="zh-TW" sz="2600" dirty="0" smtClean="0"/>
          </a:p>
          <a:p>
            <a:pPr lvl="1">
              <a:buFont typeface="Wingdings" pitchFamily="2" charset="2"/>
              <a:buChar char="Ø"/>
            </a:pPr>
            <a:r>
              <a:rPr lang="zh-TW" altLang="zh-TW" sz="2600" u="sng" dirty="0" smtClean="0">
                <a:solidFill>
                  <a:srgbClr val="FF0000"/>
                </a:solidFill>
              </a:rPr>
              <a:t>學科內容的「核心」概念或價值</a:t>
            </a:r>
            <a:r>
              <a:rPr lang="zh-TW" altLang="zh-TW" sz="2600" dirty="0" smtClean="0">
                <a:solidFill>
                  <a:srgbClr val="FF0000"/>
                </a:solidFill>
              </a:rPr>
              <a:t>。</a:t>
            </a:r>
            <a:endParaRPr lang="en-US" altLang="zh-TW" sz="26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zh-TW" sz="2600" u="sng" dirty="0" smtClean="0">
                <a:solidFill>
                  <a:srgbClr val="FF0000"/>
                </a:solidFill>
              </a:rPr>
              <a:t>學科的原理原則、理論、模式</a:t>
            </a:r>
            <a:r>
              <a:rPr lang="en-US" altLang="zh-TW" sz="2600" u="sng" dirty="0" smtClean="0">
                <a:solidFill>
                  <a:srgbClr val="FF0000"/>
                </a:solidFill>
              </a:rPr>
              <a:t>/</a:t>
            </a:r>
            <a:r>
              <a:rPr lang="zh-TW" altLang="zh-TW" sz="2600" u="sng" dirty="0" smtClean="0">
                <a:solidFill>
                  <a:srgbClr val="FF0000"/>
                </a:solidFill>
              </a:rPr>
              <a:t>結構及其應用</a:t>
            </a:r>
            <a:endParaRPr lang="en-US" altLang="zh-TW" sz="26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/>
              <a:t>特性</a:t>
            </a:r>
            <a:endParaRPr lang="en-US" altLang="zh-TW" sz="3200" dirty="0" smtClean="0"/>
          </a:p>
          <a:p>
            <a:pPr lvl="1">
              <a:buFont typeface="Wingdings" pitchFamily="2" charset="2"/>
              <a:buChar char="Ø"/>
            </a:pPr>
            <a:r>
              <a:rPr lang="zh-TW" altLang="zh-TW" sz="2600" dirty="0" smtClean="0"/>
              <a:t>和學科內容的事實和技能相連結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zh-TW" sz="2600" dirty="0" smtClean="0"/>
              <a:t>具備「可遷移到」其他</a:t>
            </a:r>
            <a:r>
              <a:rPr lang="zh-TW" altLang="en-US" sz="2600" dirty="0" smtClean="0"/>
              <a:t>領域</a:t>
            </a:r>
            <a:r>
              <a:rPr lang="zh-TW" altLang="zh-TW" sz="2600" dirty="0" smtClean="0"/>
              <a:t>或主題的特質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zh-TW" sz="2600" dirty="0" smtClean="0"/>
              <a:t>以各領域「課程綱要課程目標或能力指標」為依據</a:t>
            </a:r>
            <a:endParaRPr lang="en-US" altLang="zh-TW" sz="2600" dirty="0" smtClean="0"/>
          </a:p>
          <a:p>
            <a:pPr>
              <a:buFont typeface="Wingdings" pitchFamily="2" charset="2"/>
              <a:buChar char="u"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81105-8299-47EA-B67A-9F92214D18F6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75240" cy="864096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如何找出主要概念（</a:t>
            </a:r>
            <a: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  <a:t>Big </a:t>
            </a: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  </a:t>
            </a:r>
            <a: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  <a:t>Ideas)</a:t>
            </a: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en-US" sz="3600" b="1" dirty="0" smtClean="0"/>
              <a:t>？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205192"/>
          </a:xfrm>
        </p:spPr>
        <p:txBody>
          <a:bodyPr/>
          <a:lstStyle/>
          <a:p>
            <a:r>
              <a:rPr lang="zh-TW" altLang="zh-TW" sz="3200" dirty="0" smtClean="0">
                <a:solidFill>
                  <a:srgbClr val="FF0000"/>
                </a:solidFill>
              </a:rPr>
              <a:t>「</a:t>
            </a:r>
            <a:r>
              <a:rPr lang="zh-TW" altLang="en-US" sz="3200" dirty="0" smtClean="0">
                <a:solidFill>
                  <a:srgbClr val="FF0000"/>
                </a:solidFill>
              </a:rPr>
              <a:t>主要概念</a:t>
            </a:r>
            <a:r>
              <a:rPr lang="zh-TW" altLang="zh-TW" sz="3200" dirty="0" smtClean="0">
                <a:solidFill>
                  <a:srgbClr val="FF0000"/>
                </a:solidFill>
              </a:rPr>
              <a:t>」是一種價值、態度和可遷移的概念或主題，是一項超越「教科書內容」的上位概念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從課程綱要</a:t>
            </a:r>
            <a:r>
              <a:rPr lang="zh-TW" altLang="en-US" sz="2800" dirty="0" smtClean="0">
                <a:solidFill>
                  <a:srgbClr val="FF0000"/>
                </a:solidFill>
              </a:rPr>
              <a:t>課程目標</a:t>
            </a:r>
            <a:r>
              <a:rPr lang="zh-TW" altLang="en-US" sz="2800" dirty="0" smtClean="0"/>
              <a:t>或</a:t>
            </a:r>
            <a:r>
              <a:rPr lang="zh-TW" altLang="en-US" sz="2800" dirty="0" smtClean="0">
                <a:solidFill>
                  <a:srgbClr val="FF0000"/>
                </a:solidFill>
              </a:rPr>
              <a:t>能力指標</a:t>
            </a:r>
            <a:r>
              <a:rPr lang="zh-TW" altLang="en-US" sz="2800" dirty="0" smtClean="0"/>
              <a:t>發現。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教材組織後找出</a:t>
            </a:r>
            <a:r>
              <a:rPr lang="zh-TW" altLang="en-US" sz="2800" dirty="0" smtClean="0">
                <a:solidFill>
                  <a:srgbClr val="FF0000"/>
                </a:solidFill>
              </a:rPr>
              <a:t>關鍵字</a:t>
            </a:r>
            <a:r>
              <a:rPr lang="zh-TW" altLang="en-US" sz="2800" dirty="0" smtClean="0"/>
              <a:t>、詞或標題。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教材與新興議題的關連。</a:t>
            </a:r>
            <a:endParaRPr lang="en-US" altLang="zh-TW" sz="2800" dirty="0" smtClean="0"/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</a:rPr>
              <a:t>教材與日常生活應用的關連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其他（參考教科書學習重點、教師手冊、備課用書等）</a:t>
            </a:r>
            <a:endParaRPr lang="en-US" altLang="zh-TW" sz="2800" dirty="0" smtClean="0"/>
          </a:p>
          <a:p>
            <a:pPr lvl="1"/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0882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示例         國八童軍：摩登原始人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                    單元學習目標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課程綱要能力指標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4-4-3 </a:t>
            </a:r>
            <a:r>
              <a:rPr lang="zh-TW" altLang="zh-TW" dirty="0" smtClean="0"/>
              <a:t>具備野外生活技能，提升野外生存能力，並與環境作合宜的互動。</a:t>
            </a:r>
            <a:endParaRPr lang="en-US" altLang="zh-TW" dirty="0" smtClean="0"/>
          </a:p>
          <a:p>
            <a:pPr>
              <a:buNone/>
            </a:pPr>
            <a:r>
              <a:rPr lang="zh-TW" altLang="zh-TW" b="1" dirty="0" smtClean="0"/>
              <a:t>主要概念（</a:t>
            </a:r>
            <a:r>
              <a:rPr lang="en-US" altLang="zh-TW" b="1" dirty="0" smtClean="0"/>
              <a:t>Big Ideas</a:t>
            </a:r>
            <a:r>
              <a:rPr lang="zh-TW" altLang="zh-TW" b="1" dirty="0" smtClean="0"/>
              <a:t>）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野外生活技能</a:t>
            </a:r>
          </a:p>
          <a:p>
            <a:r>
              <a:rPr lang="zh-TW" altLang="zh-TW" dirty="0" smtClean="0"/>
              <a:t>環境倫理及意識</a:t>
            </a:r>
            <a:endParaRPr lang="en-US" altLang="zh-TW" dirty="0" smtClean="0"/>
          </a:p>
          <a:p>
            <a:pPr>
              <a:buNone/>
            </a:pPr>
            <a:r>
              <a:rPr lang="zh-TW" altLang="zh-TW" b="1" dirty="0" smtClean="0"/>
              <a:t>學習目標</a:t>
            </a:r>
            <a:r>
              <a:rPr lang="zh-TW" altLang="en-US" b="1" dirty="0" smtClean="0"/>
              <a:t>（知識、技能和情意）</a:t>
            </a:r>
            <a:endParaRPr lang="en-US" altLang="zh-TW" b="1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zh-TW" sz="2100" dirty="0" smtClean="0"/>
              <a:t>從小組討論中瞭解野外炊事基本技能學習活動，並學習保護環境的方法。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zh-TW" sz="2100" dirty="0" smtClean="0"/>
              <a:t>透過野炊計畫書，呈現野炊基本技能，並表達野外炊事時保護環境的理由。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zh-TW" sz="2100" dirty="0" smtClean="0"/>
              <a:t>透過小隊分工，完成野外炊事活動，並展現降低對環境影響的方法。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zh-TW" altLang="zh-TW" sz="2100" dirty="0" smtClean="0"/>
              <a:t>能於野外炊事活</a:t>
            </a:r>
            <a:r>
              <a:rPr lang="zh-TW" altLang="en-US" sz="2100" dirty="0" smtClean="0"/>
              <a:t>動</a:t>
            </a:r>
            <a:r>
              <a:rPr lang="zh-TW" altLang="zh-TW" sz="2100" dirty="0" smtClean="0"/>
              <a:t>中，落實安全與品質，並分享野外炊事樂趣。</a:t>
            </a:r>
            <a:endParaRPr lang="zh-TW" altLang="en-US" sz="2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示例         國八輔導：</a:t>
            </a:r>
            <a:r>
              <a:rPr lang="zh-TW" altLang="zh-TW" sz="3200" dirty="0" smtClean="0"/>
              <a:t>心靈即時通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>
                <a:solidFill>
                  <a:schemeClr val="tx1"/>
                </a:solidFill>
              </a:rPr>
              <a:t>單元學習目標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363272" cy="5256584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課程綱要能力指標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1-4-4</a:t>
            </a:r>
            <a:r>
              <a:rPr lang="zh-TW" altLang="zh-TW" dirty="0" smtClean="0"/>
              <a:t>適當運用調適策略來面對壓力處理情緒。</a:t>
            </a:r>
            <a:endParaRPr lang="en-US" altLang="zh-TW" dirty="0" smtClean="0"/>
          </a:p>
          <a:p>
            <a:pPr>
              <a:buNone/>
            </a:pPr>
            <a:r>
              <a:rPr lang="zh-TW" altLang="zh-TW" b="1" dirty="0" smtClean="0"/>
              <a:t>主要概念（</a:t>
            </a:r>
            <a:r>
              <a:rPr lang="en-US" altLang="zh-TW" b="1" dirty="0" smtClean="0"/>
              <a:t>Big Ideas</a:t>
            </a:r>
            <a:r>
              <a:rPr lang="zh-TW" altLang="zh-TW" b="1" dirty="0" smtClean="0"/>
              <a:t>）</a:t>
            </a:r>
            <a:endParaRPr lang="en-US" altLang="zh-TW" b="1" dirty="0" smtClean="0"/>
          </a:p>
          <a:p>
            <a:pPr>
              <a:buNone/>
            </a:pPr>
            <a:r>
              <a:rPr lang="zh-TW" altLang="zh-TW" dirty="0" smtClean="0"/>
              <a:t>情緒覺察與管理</a:t>
            </a:r>
            <a:endParaRPr lang="en-US" altLang="zh-TW" dirty="0" smtClean="0"/>
          </a:p>
          <a:p>
            <a:pPr>
              <a:buNone/>
            </a:pPr>
            <a:r>
              <a:rPr lang="zh-TW" altLang="zh-TW" b="1" dirty="0" smtClean="0"/>
              <a:t>學習目標</a:t>
            </a:r>
            <a:r>
              <a:rPr lang="zh-TW" altLang="en-US" b="1" dirty="0" smtClean="0"/>
              <a:t>（知識、技能和情意）</a:t>
            </a:r>
            <a:endParaRPr lang="en-US" altLang="zh-TW" b="1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zh-TW" dirty="0" smtClean="0"/>
              <a:t>從體驗活動中認識情緒的各種樣貌，並表達自己常有的情緒。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zh-TW" dirty="0" smtClean="0"/>
              <a:t>從體驗活動中覺察自己面對生活事件的情緒反應，了解負向情緒對個人身心及行為的影響。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zh-TW" altLang="zh-TW" dirty="0" smtClean="0"/>
              <a:t>分享自己面對壓力時處理情緒的方式，學習合宜情緒紓解策略。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zh-TW" altLang="zh-TW" dirty="0" smtClean="0"/>
              <a:t>分析並討論壓力事件與解決策略，省思個人情緒管理能力，找到合宜的壓力調適策略。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示例         國八家政：</a:t>
            </a:r>
            <a:r>
              <a:rPr lang="zh-TW" altLang="zh-TW" sz="3200" u="sng" dirty="0" smtClean="0"/>
              <a:t>服裝密碼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                    單元學習目標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363272" cy="5256584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課程綱要能力指標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2-4-1 </a:t>
            </a:r>
            <a:r>
              <a:rPr lang="zh-TW" altLang="zh-TW" dirty="0" smtClean="0"/>
              <a:t>妥善計劃與執行個人生活中重要事務</a:t>
            </a:r>
            <a:endParaRPr lang="en-US" altLang="zh-TW" dirty="0" smtClean="0"/>
          </a:p>
          <a:p>
            <a:pPr>
              <a:buNone/>
            </a:pPr>
            <a:r>
              <a:rPr lang="zh-TW" altLang="zh-TW" b="1" dirty="0" smtClean="0"/>
              <a:t>主要概念（</a:t>
            </a:r>
            <a:r>
              <a:rPr lang="en-US" altLang="zh-TW" b="1" dirty="0" smtClean="0"/>
              <a:t>Big Ideas</a:t>
            </a:r>
            <a:r>
              <a:rPr lang="zh-TW" altLang="zh-TW" b="1" dirty="0" smtClean="0"/>
              <a:t>）</a:t>
            </a:r>
            <a:endParaRPr lang="en-US" altLang="zh-TW" b="1" dirty="0" smtClean="0"/>
          </a:p>
          <a:p>
            <a:pPr>
              <a:buNone/>
            </a:pPr>
            <a:r>
              <a:rPr lang="zh-TW" altLang="zh-TW" dirty="0" smtClean="0"/>
              <a:t>服裝與形象管理</a:t>
            </a:r>
            <a:endParaRPr lang="en-US" altLang="zh-TW" dirty="0" smtClean="0"/>
          </a:p>
          <a:p>
            <a:pPr>
              <a:buNone/>
            </a:pPr>
            <a:r>
              <a:rPr lang="zh-TW" altLang="zh-TW" b="1" dirty="0" smtClean="0"/>
              <a:t>學習目標</a:t>
            </a:r>
            <a:r>
              <a:rPr lang="zh-TW" altLang="en-US" b="1" dirty="0" smtClean="0"/>
              <a:t>（知識、技能和情意）</a:t>
            </a:r>
            <a:endParaRPr lang="en-US" altLang="zh-TW" b="1" dirty="0" smtClean="0"/>
          </a:p>
          <a:p>
            <a:pPr marL="457200" indent="-457200">
              <a:buClrTx/>
              <a:buNone/>
            </a:pPr>
            <a:r>
              <a:rPr lang="en-US" altLang="zh-TW" sz="2000" dirty="0" smtClean="0"/>
              <a:t>1</a:t>
            </a:r>
            <a:r>
              <a:rPr lang="en-US" altLang="zh-TW" dirty="0" smtClean="0"/>
              <a:t>.</a:t>
            </a:r>
            <a:r>
              <a:rPr lang="zh-TW" altLang="zh-TW" dirty="0" smtClean="0"/>
              <a:t>透過攜帶的服裝照片，說出自己的穿著經驗</a:t>
            </a:r>
          </a:p>
          <a:p>
            <a:pPr marL="457200" indent="-457200">
              <a:buClrTx/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透過實作活動，找出適合自己的服裝元素，並分析其與過往穿著習慣的異同與優缺點。</a:t>
            </a:r>
          </a:p>
          <a:p>
            <a:pPr marL="457200" indent="-457200">
              <a:buClrTx/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透過小組討論，依個人狀況擬定並嘗試執行服裝穿著計畫。</a:t>
            </a:r>
          </a:p>
          <a:p>
            <a:pPr marL="457200" indent="-457200">
              <a:buClrTx/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透過小組分享與同學的回饋，評估並調整穿著計畫。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dirty="0" smtClean="0"/>
              <a:t>實作</a:t>
            </a:r>
            <a:r>
              <a:rPr lang="en-US" altLang="zh-TW" sz="3600" dirty="0" smtClean="0"/>
              <a:t>2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820472" cy="5565232"/>
          </a:xfrm>
        </p:spPr>
        <p:txBody>
          <a:bodyPr/>
          <a:lstStyle/>
          <a:p>
            <a:pPr marL="457200" indent="-457200"/>
            <a:r>
              <a:rPr lang="zh-TW" altLang="en-US" sz="3200" dirty="0" smtClean="0">
                <a:latin typeface="標楷體" pitchFamily="65" charset="-120"/>
              </a:rPr>
              <a:t>分組實作</a:t>
            </a:r>
            <a:r>
              <a:rPr lang="en-US" altLang="zh-TW" sz="3200" dirty="0" smtClean="0">
                <a:latin typeface="標楷體" pitchFamily="65" charset="-120"/>
              </a:rPr>
              <a:t>(20’)</a:t>
            </a:r>
          </a:p>
          <a:p>
            <a:pPr marL="457200" indent="-457200">
              <a:buNone/>
            </a:pPr>
            <a:r>
              <a:rPr lang="en-US" altLang="zh-TW" sz="3200" dirty="0" smtClean="0">
                <a:latin typeface="標楷體" pitchFamily="65" charset="-120"/>
              </a:rPr>
              <a:t>1.</a:t>
            </a:r>
            <a:r>
              <a:rPr lang="zh-TW" altLang="en-US" sz="3600" dirty="0" smtClean="0">
                <a:latin typeface="標楷體" pitchFamily="65" charset="-120"/>
              </a:rPr>
              <a:t>根據實作</a:t>
            </a:r>
            <a:r>
              <a:rPr lang="en-US" altLang="zh-TW" sz="3600" dirty="0" smtClean="0">
                <a:latin typeface="標楷體" pitchFamily="65" charset="-120"/>
              </a:rPr>
              <a:t>1</a:t>
            </a:r>
            <a:r>
              <a:rPr lang="zh-TW" altLang="en-US" sz="3600" dirty="0" smtClean="0">
                <a:latin typeface="標楷體" pitchFamily="65" charset="-120"/>
              </a:rPr>
              <a:t>：課前評估</a:t>
            </a:r>
            <a:endParaRPr lang="en-US" altLang="zh-TW" sz="3600" dirty="0" smtClean="0">
              <a:latin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3600" dirty="0" smtClean="0">
                <a:latin typeface="標楷體" pitchFamily="65" charset="-120"/>
              </a:rPr>
              <a:t>2.</a:t>
            </a:r>
            <a:r>
              <a:rPr lang="zh-TW" altLang="en-US" sz="3600" dirty="0" smtClean="0">
                <a:latin typeface="標楷體" pitchFamily="65" charset="-120"/>
              </a:rPr>
              <a:t>找出「課程綱要能力指標」</a:t>
            </a:r>
            <a:endParaRPr lang="en-US" altLang="zh-TW" sz="3600" dirty="0" smtClean="0">
              <a:latin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3600" dirty="0" smtClean="0">
                <a:latin typeface="標楷體" pitchFamily="65" charset="-120"/>
              </a:rPr>
              <a:t>3.</a:t>
            </a:r>
            <a:r>
              <a:rPr lang="zh-TW" altLang="en-US" sz="3600" dirty="0" smtClean="0">
                <a:latin typeface="標楷體" pitchFamily="65" charset="-120"/>
              </a:rPr>
              <a:t>討論「單元學習目標」</a:t>
            </a:r>
            <a:endParaRPr lang="en-US" altLang="zh-TW" sz="3600" dirty="0" smtClean="0">
              <a:latin typeface="標楷體" pitchFamily="65" charset="-120"/>
            </a:endParaRPr>
          </a:p>
          <a:p>
            <a:pPr marL="457200" indent="-457200">
              <a:buNone/>
            </a:pPr>
            <a:r>
              <a:rPr lang="zh-TW" altLang="en-US" sz="3600" dirty="0" smtClean="0">
                <a:latin typeface="標楷體" pitchFamily="65" charset="-120"/>
              </a:rPr>
              <a:t> </a:t>
            </a:r>
            <a:r>
              <a:rPr lang="en-US" altLang="zh-TW" sz="3600" dirty="0" smtClean="0">
                <a:latin typeface="標楷體" pitchFamily="65" charset="-120"/>
              </a:rPr>
              <a:t>a.</a:t>
            </a:r>
            <a:r>
              <a:rPr lang="zh-TW" altLang="en-US" sz="3600" dirty="0" smtClean="0">
                <a:latin typeface="標楷體" pitchFamily="65" charset="-120"/>
              </a:rPr>
              <a:t>課程綱要目標或能力指標</a:t>
            </a:r>
            <a:endParaRPr lang="en-US" altLang="zh-TW" sz="3600" u="sng" dirty="0" smtClean="0">
              <a:latin typeface="標楷體" pitchFamily="65" charset="-120"/>
            </a:endParaRPr>
          </a:p>
          <a:p>
            <a:pPr marL="823913" lvl="1" indent="-457200">
              <a:buNone/>
            </a:pPr>
            <a:r>
              <a:rPr lang="en-US" altLang="zh-TW" sz="3600" dirty="0" smtClean="0">
                <a:latin typeface="標楷體" pitchFamily="65" charset="-120"/>
              </a:rPr>
              <a:t>b.</a:t>
            </a:r>
            <a:r>
              <a:rPr lang="zh-TW" altLang="en-US" sz="3600" dirty="0" smtClean="0">
                <a:latin typeface="標楷體" pitchFamily="65" charset="-120"/>
              </a:rPr>
              <a:t>本單元主要概念</a:t>
            </a:r>
            <a:r>
              <a:rPr lang="en-US" altLang="zh-TW" sz="3600" dirty="0" smtClean="0">
                <a:latin typeface="標楷體" pitchFamily="65" charset="-120"/>
              </a:rPr>
              <a:t>(Big</a:t>
            </a:r>
            <a:r>
              <a:rPr lang="zh-TW" altLang="en-US" sz="3600" dirty="0" smtClean="0">
                <a:latin typeface="標楷體" pitchFamily="65" charset="-120"/>
              </a:rPr>
              <a:t> </a:t>
            </a:r>
            <a:r>
              <a:rPr lang="en-US" altLang="zh-TW" sz="3600" dirty="0" smtClean="0">
                <a:latin typeface="標楷體" pitchFamily="65" charset="-120"/>
              </a:rPr>
              <a:t>Ideas)</a:t>
            </a:r>
          </a:p>
          <a:p>
            <a:pPr marL="823913" lvl="1" indent="-457200">
              <a:buNone/>
            </a:pPr>
            <a:r>
              <a:rPr lang="en-US" altLang="zh-TW" sz="3600" dirty="0" smtClean="0">
                <a:latin typeface="標楷體" pitchFamily="65" charset="-120"/>
              </a:rPr>
              <a:t>c.</a:t>
            </a:r>
            <a:r>
              <a:rPr lang="zh-TW" altLang="en-US" sz="3600" dirty="0" smtClean="0">
                <a:latin typeface="標楷體" pitchFamily="65" charset="-120"/>
              </a:rPr>
              <a:t>本單元學習目標：</a:t>
            </a:r>
            <a:endParaRPr lang="en-US" altLang="zh-TW" sz="3600" dirty="0" smtClean="0">
              <a:latin typeface="標楷體" pitchFamily="65" charset="-120"/>
            </a:endParaRPr>
          </a:p>
          <a:p>
            <a:pPr marL="823913" lvl="1" indent="-457200">
              <a:buNone/>
            </a:pPr>
            <a:r>
              <a:rPr lang="zh-TW" altLang="en-US" sz="3600" dirty="0" smtClean="0">
                <a:latin typeface="標楷體" pitchFamily="65" charset="-120"/>
              </a:rPr>
              <a:t>  包含：</a:t>
            </a:r>
            <a:r>
              <a:rPr lang="zh-TW" altLang="en-US" sz="3200" dirty="0" smtClean="0">
                <a:latin typeface="標楷體" pitchFamily="65" charset="-120"/>
              </a:rPr>
              <a:t>學生會知道的知識、能做到的技能</a:t>
            </a:r>
            <a:endParaRPr lang="en-US" altLang="zh-TW" sz="3200" dirty="0" smtClean="0">
              <a:latin typeface="標楷體" pitchFamily="65" charset="-120"/>
            </a:endParaRPr>
          </a:p>
          <a:p>
            <a:pPr marL="823913" lvl="1" indent="-457200">
              <a:buNone/>
            </a:pPr>
            <a:r>
              <a:rPr lang="zh-TW" altLang="en-US" sz="3200" dirty="0" smtClean="0">
                <a:latin typeface="標楷體" pitchFamily="65" charset="-120"/>
              </a:rPr>
              <a:t>  和能展現的情意</a:t>
            </a:r>
            <a:endParaRPr lang="en-US" altLang="zh-TW" sz="3200" dirty="0" smtClean="0">
              <a:latin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</a:endParaRPr>
          </a:p>
          <a:p>
            <a:endParaRPr lang="zh-TW" altLang="en-US" dirty="0" smtClean="0">
              <a:latin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 smtClean="0">
                <a:latin typeface="標楷體" pitchFamily="65" charset="-120"/>
              </a:rPr>
              <a:t>評量</a:t>
            </a:r>
            <a:r>
              <a:rPr lang="zh-TW" altLang="en-US" sz="4000" b="1" dirty="0" smtClean="0">
                <a:latin typeface="標楷體" pitchFamily="65" charset="-120"/>
              </a:rPr>
              <a:t>方式與內容</a:t>
            </a:r>
            <a:endParaRPr lang="zh-TW" altLang="en-US" sz="4000" b="1" dirty="0">
              <a:latin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/>
          <a:lstStyle/>
          <a:p>
            <a:r>
              <a:rPr lang="zh-TW" altLang="en-US" sz="3200" dirty="0" smtClean="0"/>
              <a:t>重點：</a:t>
            </a:r>
            <a:r>
              <a:rPr lang="zh-TW" altLang="zh-TW" sz="3200" dirty="0" smtClean="0">
                <a:solidFill>
                  <a:srgbClr val="FF0000"/>
                </a:solidFill>
              </a:rPr>
              <a:t>蒐集學習成果評量的多元證據</a:t>
            </a:r>
            <a:r>
              <a:rPr lang="zh-TW" altLang="zh-TW" sz="3200" dirty="0" smtClean="0"/>
              <a:t>，以及設計實作任務</a:t>
            </a:r>
            <a:endParaRPr lang="en-US" altLang="zh-TW" sz="3200" dirty="0" smtClean="0"/>
          </a:p>
          <a:p>
            <a:r>
              <a:rPr lang="zh-TW" altLang="zh-TW" sz="3200" dirty="0" smtClean="0"/>
              <a:t>可呈現學生學習表現之</a:t>
            </a:r>
            <a:r>
              <a:rPr lang="zh-TW" altLang="zh-TW" sz="3200" dirty="0" smtClean="0">
                <a:solidFill>
                  <a:srgbClr val="FF0000"/>
                </a:solidFill>
              </a:rPr>
              <a:t>評量方式與內容</a:t>
            </a:r>
            <a:r>
              <a:rPr lang="zh-TW" altLang="zh-TW" sz="3200" dirty="0" smtClean="0"/>
              <a:t>做說明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多元評量：實作評量、檔案評量、口頭評量、高層次紙筆測驗、報告、學生作品、學習單、觀察、問答題、學生自評和他評。</a:t>
            </a:r>
            <a:endParaRPr lang="en-US" altLang="zh-TW" sz="3200" dirty="0" smtClean="0"/>
          </a:p>
          <a:p>
            <a:r>
              <a:rPr lang="zh-TW" altLang="en-US" sz="3200" dirty="0" smtClean="0"/>
              <a:t>建立效標評量規準（</a:t>
            </a:r>
            <a:r>
              <a:rPr lang="en-US" altLang="zh-TW" sz="3200" dirty="0" smtClean="0"/>
              <a:t>Rubrics)</a:t>
            </a:r>
            <a:r>
              <a:rPr lang="zh-TW" altLang="en-US" sz="3200" dirty="0" smtClean="0"/>
              <a:t>：根據「國民中學學生學習成就評量標準」建立</a:t>
            </a: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/>
              <a:t>共同備課的功能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686800" cy="4989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3600" b="1" dirty="0" smtClean="0"/>
              <a:t>共同備課是</a:t>
            </a:r>
            <a:r>
              <a:rPr lang="zh-TW" altLang="en-US" sz="3600" b="1" dirty="0" smtClean="0"/>
              <a:t>「</a:t>
            </a:r>
            <a:r>
              <a:rPr lang="zh-TW" altLang="zh-TW" sz="3600" b="1" dirty="0" smtClean="0"/>
              <a:t>促進教師專業發展</a:t>
            </a:r>
            <a:r>
              <a:rPr lang="zh-TW" altLang="en-US" sz="3600" b="1" dirty="0" smtClean="0"/>
              <a:t>」</a:t>
            </a:r>
            <a:r>
              <a:rPr lang="zh-TW" altLang="zh-TW" sz="3600" b="1" dirty="0" smtClean="0"/>
              <a:t>的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世界性趨勢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pPr>
              <a:buNone/>
            </a:pPr>
            <a:endParaRPr lang="en-US" altLang="zh-TW" sz="3200" b="1" dirty="0" smtClean="0"/>
          </a:p>
          <a:p>
            <a:r>
              <a:rPr lang="zh-TW" altLang="zh-TW" sz="3600" dirty="0" smtClean="0"/>
              <a:t>建構教師教學與課程發展平台。</a:t>
            </a:r>
            <a:endParaRPr lang="zh-TW" altLang="zh-TW" sz="3600" b="1" dirty="0" smtClean="0"/>
          </a:p>
          <a:p>
            <a:r>
              <a:rPr lang="zh-TW" altLang="zh-TW" sz="3600" dirty="0" smtClean="0"/>
              <a:t>透過集思廣益方式，教師互惠互助學習。</a:t>
            </a:r>
            <a:endParaRPr lang="zh-TW" altLang="zh-TW" sz="3600" b="1" dirty="0" smtClean="0"/>
          </a:p>
          <a:p>
            <a:r>
              <a:rPr lang="zh-TW" altLang="zh-TW" sz="3600" dirty="0" smtClean="0"/>
              <a:t>提高學生學習效能，促進學習遷移。</a:t>
            </a:r>
            <a:endParaRPr lang="zh-TW" altLang="zh-TW" sz="3600" b="1" dirty="0" smtClean="0"/>
          </a:p>
          <a:p>
            <a:r>
              <a:rPr lang="zh-TW" altLang="zh-TW" sz="3600" dirty="0" smtClean="0"/>
              <a:t>發展學習型組織學校文化。</a:t>
            </a:r>
            <a:endParaRPr lang="zh-TW" altLang="zh-TW" sz="3600" b="1" dirty="0" smtClean="0"/>
          </a:p>
          <a:p>
            <a:pPr>
              <a:buNone/>
            </a:pPr>
            <a:endParaRPr lang="en-US" altLang="zh-TW" sz="36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4283968" y="6525344"/>
            <a:ext cx="645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學習領導與學習共同體計畫辦公室</a:t>
            </a:r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6EFC68-3467-42B8-B546-EDECA6D8BD7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4294967295"/>
          </p:nvPr>
        </p:nvSpPr>
        <p:spPr>
          <a:xfrm>
            <a:off x="179512" y="6492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</a:rPr>
              <a:t>示例       國八童軍：摩登原始人</a:t>
            </a: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zh-TW" altLang="en-US" sz="3600" dirty="0" smtClean="0">
                <a:solidFill>
                  <a:schemeClr val="tx1"/>
                </a:solidFill>
              </a:rPr>
              <a:t>評量方式與內容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6" name="內容版面配置區 5" descr="原始摩登人評量 內容與方式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488832" cy="37581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251520" y="220486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評量方式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1520" y="3356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戶外</a:t>
            </a:r>
            <a:endParaRPr lang="en-US" altLang="zh-TW" b="1" dirty="0" smtClean="0"/>
          </a:p>
          <a:p>
            <a:r>
              <a:rPr lang="zh-TW" altLang="en-US" b="1" dirty="0" smtClean="0"/>
              <a:t>活動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1520" y="450912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單元</a:t>
            </a:r>
            <a:endParaRPr lang="en-US" altLang="zh-TW" b="1" dirty="0" smtClean="0"/>
          </a:p>
          <a:p>
            <a:r>
              <a:rPr lang="zh-TW" altLang="en-US" b="1" dirty="0" smtClean="0"/>
              <a:t>評分</a:t>
            </a:r>
            <a:endParaRPr lang="en-US" altLang="zh-TW" b="1" dirty="0" smtClean="0"/>
          </a:p>
          <a:p>
            <a:r>
              <a:rPr lang="zh-TW" altLang="en-US" b="1" dirty="0" smtClean="0"/>
              <a:t>規準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示例   國</a:t>
            </a:r>
            <a:r>
              <a:rPr lang="zh-TW" altLang="en-US" sz="3200" dirty="0" smtClean="0">
                <a:solidFill>
                  <a:schemeClr val="tx1"/>
                </a:solidFill>
              </a:rPr>
              <a:t>八童軍：摩登原始人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     各節次學習重點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539552" y="1484785"/>
          <a:ext cx="8208912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21"/>
                <a:gridCol w="6951691"/>
              </a:tblGrid>
              <a:tr h="741833">
                <a:tc>
                  <a:txBody>
                    <a:bodyPr/>
                    <a:lstStyle/>
                    <a:p>
                      <a:r>
                        <a:rPr kumimoji="0" lang="zh-TW" altLang="zh-TW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節次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zh-TW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學習重點</a:t>
                      </a:r>
                      <a:endParaRPr lang="zh-TW" altLang="en-US" sz="2800" dirty="0"/>
                    </a:p>
                  </a:txBody>
                  <a:tcPr/>
                </a:tc>
              </a:tr>
              <a:tr h="1298208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歸納、分類食材準備及野外炊事的要領。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了解菜單設計的五大原則。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了解野外炊事與家中烹煮的異同。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1500259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利用指定的食材與數量，設計合宜的四菜一湯野外炊事菜單，並簡述製作方式。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思考我們在野炊過程中需要注意哪些事情，以降低對環境的影響及傷害。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1500259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3</a:t>
                      </a:r>
                      <a:r>
                        <a:rPr lang="zh-TW" altLang="en-US" sz="2800" dirty="0" smtClean="0"/>
                        <a:t>、</a:t>
                      </a:r>
                      <a:r>
                        <a:rPr lang="en-US" altLang="zh-TW" sz="2800" dirty="0" smtClean="0"/>
                        <a:t>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利用指定的食材與數量，設計合宜的四菜一湯野外炊事菜單，並簡述製作方式。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思考我們在野炊過程中需要注意哪些事情，以降低對環境的影響及傷害。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zh-TW" sz="3600" b="1" dirty="0" smtClean="0">
                <a:latin typeface="新細明體" pitchFamily="18" charset="-120"/>
                <a:ea typeface="新細明體" pitchFamily="18" charset="-120"/>
              </a:rPr>
              <a:t>本單元第</a:t>
            </a:r>
            <a:r>
              <a:rPr lang="zh-TW" altLang="zh-TW" sz="3600" b="1" u="sng" dirty="0" smtClean="0">
                <a:latin typeface="新細明體" pitchFamily="18" charset="-120"/>
                <a:ea typeface="新細明體" pitchFamily="18" charset="-120"/>
              </a:rPr>
              <a:t>　</a:t>
            </a:r>
            <a:r>
              <a:rPr lang="zh-TW" altLang="zh-TW" sz="3600" b="1" dirty="0" smtClean="0">
                <a:latin typeface="新細明體" pitchFamily="18" charset="-120"/>
                <a:ea typeface="新細明體" pitchFamily="18" charset="-120"/>
              </a:rPr>
              <a:t>節學習活動設計</a:t>
            </a: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（</a:t>
            </a:r>
            <a:r>
              <a:rPr lang="zh-TW" altLang="en-US" sz="36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教學流程</a:t>
            </a: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b="1" dirty="0">
              <a:latin typeface="新細明體" pitchFamily="18" charset="-120"/>
              <a:ea typeface="新細明體" pitchFamily="18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50971760"/>
              </p:ext>
            </p:extLst>
          </p:nvPr>
        </p:nvGraphicFramePr>
        <p:xfrm>
          <a:off x="179512" y="692695"/>
          <a:ext cx="8640960" cy="6024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20258"/>
                <a:gridCol w="1196166"/>
                <a:gridCol w="2160240"/>
              </a:tblGrid>
              <a:tr h="1395935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流程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時間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學習指導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注意事項</a:t>
                      </a:r>
                      <a:endParaRPr lang="zh-TW" altLang="en-US" sz="2400" dirty="0"/>
                    </a:p>
                  </a:txBody>
                  <a:tcPr/>
                </a:tc>
              </a:tr>
              <a:tr h="131706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準備活動</a:t>
                      </a:r>
                      <a:endParaRPr lang="en-US" altLang="zh-TW" sz="2400" dirty="0" smtClean="0"/>
                    </a:p>
                    <a:p>
                      <a:pPr marL="0" algn="l" rtl="0" eaLnBrk="1" latinLnBrk="0" hangingPunct="1"/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（引起動機或複習舊經驗）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149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發展活動</a:t>
                      </a:r>
                      <a:endParaRPr lang="en-US" altLang="zh-TW" sz="2400" dirty="0" smtClean="0"/>
                    </a:p>
                    <a:p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主題活動</a:t>
                      </a:r>
                      <a:r>
                        <a:rPr kumimoji="0"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討論與實作練習</a:t>
                      </a:r>
                      <a:r>
                        <a:rPr kumimoji="0"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伸展跳躍的課題</a:t>
                      </a:r>
                      <a:r>
                        <a:rPr kumimoji="0"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kumimoji="0"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等）</a:t>
                      </a:r>
                      <a:endParaRPr lang="en-US" altLang="zh-TW" sz="24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824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總結活動</a:t>
                      </a:r>
                      <a:endParaRPr lang="en-US" altLang="zh-TW" sz="2400" dirty="0" smtClean="0"/>
                    </a:p>
                    <a:p>
                      <a:r>
                        <a:rPr kumimoji="0"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（評量與統整本節學習重點）</a:t>
                      </a:r>
                      <a:endParaRPr lang="zh-TW" alt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6EFC68-3467-42B8-B546-EDECA6D8BD77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179512" y="6492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892480" cy="10527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zh-TW" sz="4000" dirty="0" smtClean="0">
                <a:solidFill>
                  <a:schemeClr val="tx1"/>
                </a:solidFill>
                <a:ea typeface="標楷體" pitchFamily="65" charset="-120"/>
              </a:rPr>
              <a:t>學習活動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的</a:t>
            </a:r>
            <a:r>
              <a:rPr lang="zh-TW" altLang="zh-TW" sz="4000" dirty="0" smtClean="0">
                <a:solidFill>
                  <a:schemeClr val="tx1"/>
                </a:solidFill>
                <a:ea typeface="標楷體" pitchFamily="65" charset="-120"/>
              </a:rPr>
              <a:t>設計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注意事項</a:t>
            </a:r>
            <a:r>
              <a:rPr lang="en-US" altLang="zh-TW" sz="2400" dirty="0" smtClean="0">
                <a:solidFill>
                  <a:schemeClr val="tx1"/>
                </a:solidFill>
                <a:ea typeface="標楷體" pitchFamily="65" charset="-120"/>
              </a:rPr>
              <a:t>1</a:t>
            </a:r>
            <a:endParaRPr lang="zh-TW" altLang="en-US" sz="24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196752"/>
            <a:ext cx="8363272" cy="5472336"/>
          </a:xfrm>
          <a:solidFill>
            <a:srgbClr val="FFFFCC"/>
          </a:solidFill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「</a:t>
            </a:r>
            <a:r>
              <a:rPr lang="zh-TW" altLang="zh-TW" sz="3600" dirty="0" smtClean="0">
                <a:solidFill>
                  <a:srgbClr val="FF0000"/>
                </a:solidFill>
              </a:rPr>
              <a:t>學習指導注意事項</a:t>
            </a:r>
            <a:r>
              <a:rPr lang="zh-TW" altLang="en-US" sz="3600" dirty="0" smtClean="0">
                <a:solidFill>
                  <a:srgbClr val="FF0000"/>
                </a:solidFill>
              </a:rPr>
              <a:t>」</a:t>
            </a:r>
            <a:r>
              <a:rPr lang="zh-TW" altLang="en-US" sz="3600" dirty="0" smtClean="0"/>
              <a:t>可包含</a:t>
            </a:r>
            <a:r>
              <a:rPr lang="zh-TW" altLang="en-US" sz="3600" dirty="0" smtClean="0">
                <a:solidFill>
                  <a:srgbClr val="FF0000"/>
                </a:solidFill>
              </a:rPr>
              <a:t>（</a:t>
            </a:r>
            <a:r>
              <a:rPr lang="zh-TW" altLang="en-US" sz="3600" i="1" dirty="0" smtClean="0">
                <a:solidFill>
                  <a:srgbClr val="FF0000"/>
                </a:solidFill>
              </a:rPr>
              <a:t>視需要填寫</a:t>
            </a:r>
            <a:r>
              <a:rPr lang="zh-TW" altLang="en-US" sz="3600" dirty="0" smtClean="0">
                <a:solidFill>
                  <a:srgbClr val="FF0000"/>
                </a:solidFill>
              </a:rPr>
              <a:t>）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None/>
            </a:pPr>
            <a:r>
              <a:rPr lang="en-US" altLang="zh-TW" sz="3600" dirty="0" smtClean="0"/>
              <a:t>1. </a:t>
            </a:r>
            <a:r>
              <a:rPr lang="zh-TW" altLang="zh-TW" sz="3600" dirty="0" smtClean="0">
                <a:solidFill>
                  <a:srgbClr val="C00000"/>
                </a:solidFill>
              </a:rPr>
              <a:t>評量方式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  <a:buNone/>
            </a:pPr>
            <a:r>
              <a:rPr lang="en-US" altLang="zh-TW" sz="3600" dirty="0" smtClean="0"/>
              <a:t>2. </a:t>
            </a:r>
            <a:r>
              <a:rPr lang="zh-TW" altLang="zh-TW" sz="3600" dirty="0" smtClean="0"/>
              <a:t>教師要準備的</a:t>
            </a:r>
            <a:r>
              <a:rPr lang="zh-TW" altLang="zh-TW" sz="3600" dirty="0" smtClean="0">
                <a:solidFill>
                  <a:srgbClr val="C00000"/>
                </a:solidFill>
              </a:rPr>
              <a:t>媒材、資料</a:t>
            </a:r>
            <a:r>
              <a:rPr lang="zh-TW" altLang="zh-TW" sz="3600" dirty="0" smtClean="0"/>
              <a:t>等</a:t>
            </a:r>
            <a:endParaRPr lang="en-US" altLang="zh-TW" sz="3600" dirty="0" smtClean="0"/>
          </a:p>
          <a:p>
            <a:pPr>
              <a:spcBef>
                <a:spcPts val="300"/>
              </a:spcBef>
              <a:buNone/>
            </a:pPr>
            <a:r>
              <a:rPr lang="en-US" altLang="zh-TW" sz="3600" dirty="0" smtClean="0"/>
              <a:t>3. </a:t>
            </a:r>
            <a:r>
              <a:rPr lang="zh-TW" altLang="zh-TW" sz="3600" dirty="0" smtClean="0">
                <a:solidFill>
                  <a:srgbClr val="C00000"/>
                </a:solidFill>
              </a:rPr>
              <a:t>預測</a:t>
            </a:r>
            <a:r>
              <a:rPr lang="zh-TW" altLang="zh-TW" sz="3600" dirty="0" smtClean="0"/>
              <a:t>學生可能的答案或反應</a:t>
            </a:r>
            <a:endParaRPr lang="en-US" altLang="zh-TW" sz="3600" dirty="0" smtClean="0"/>
          </a:p>
          <a:p>
            <a:pPr>
              <a:spcBef>
                <a:spcPts val="300"/>
              </a:spcBef>
              <a:buNone/>
            </a:pPr>
            <a:endParaRPr lang="en-US" altLang="zh-TW" sz="3600" dirty="0" smtClean="0"/>
          </a:p>
          <a:p>
            <a:pPr>
              <a:spcBef>
                <a:spcPts val="300"/>
              </a:spcBef>
              <a:buNone/>
            </a:pPr>
            <a:r>
              <a:rPr lang="en-US" altLang="zh-TW" sz="3600" dirty="0" smtClean="0"/>
              <a:t>4. </a:t>
            </a:r>
            <a:r>
              <a:rPr lang="zh-TW" altLang="zh-TW" sz="3600" dirty="0" smtClean="0"/>
              <a:t>就學生可能的</a:t>
            </a:r>
            <a:r>
              <a:rPr lang="zh-TW" altLang="zh-TW" sz="3600" dirty="0" smtClean="0">
                <a:solidFill>
                  <a:srgbClr val="C00000"/>
                </a:solidFill>
              </a:rPr>
              <a:t>迷思或困</a:t>
            </a:r>
            <a:r>
              <a:rPr lang="zh-TW" altLang="zh-TW" sz="3600" dirty="0" smtClean="0">
                <a:solidFill>
                  <a:srgbClr val="FF0000"/>
                </a:solidFill>
              </a:rPr>
              <a:t>惑</a:t>
            </a:r>
            <a:r>
              <a:rPr lang="zh-TW" altLang="zh-TW" sz="3600" dirty="0" smtClean="0"/>
              <a:t>所做的引導</a:t>
            </a:r>
            <a:endParaRPr lang="en-US" altLang="zh-TW" sz="3600" dirty="0" smtClean="0"/>
          </a:p>
          <a:p>
            <a:pPr>
              <a:spcBef>
                <a:spcPts val="300"/>
              </a:spcBef>
              <a:buNone/>
            </a:pPr>
            <a:r>
              <a:rPr lang="en-US" altLang="zh-TW" sz="3600" dirty="0" smtClean="0"/>
              <a:t>5. </a:t>
            </a:r>
            <a:r>
              <a:rPr lang="zh-TW" altLang="zh-TW" sz="3600" dirty="0" smtClean="0">
                <a:solidFill>
                  <a:srgbClr val="C00000"/>
                </a:solidFill>
              </a:rPr>
              <a:t>提問層次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  <a:buNone/>
            </a:pPr>
            <a:r>
              <a:rPr lang="en-US" altLang="zh-TW" sz="3600" dirty="0" smtClean="0"/>
              <a:t>6. </a:t>
            </a:r>
            <a:r>
              <a:rPr lang="zh-TW" altLang="zh-TW" sz="3600" dirty="0" smtClean="0"/>
              <a:t>其他注意事項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40902C-8E52-41B1-9E2C-1619851ECA5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EB3CB-38A4-4B90-9ABE-0C9257D9794A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892480" cy="10527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zh-TW" sz="4000" dirty="0" smtClean="0">
                <a:solidFill>
                  <a:schemeClr val="tx1"/>
                </a:solidFill>
                <a:ea typeface="標楷體" pitchFamily="65" charset="-120"/>
              </a:rPr>
              <a:t>學習活動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的</a:t>
            </a:r>
            <a:r>
              <a:rPr lang="zh-TW" altLang="zh-TW" sz="4000" dirty="0" smtClean="0">
                <a:solidFill>
                  <a:schemeClr val="tx1"/>
                </a:solidFill>
                <a:ea typeface="標楷體" pitchFamily="65" charset="-120"/>
              </a:rPr>
              <a:t>設計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注意事項</a:t>
            </a:r>
            <a:r>
              <a:rPr lang="en-US" altLang="zh-TW" sz="2400" dirty="0" smtClean="0">
                <a:solidFill>
                  <a:schemeClr val="tx1"/>
                </a:solidFill>
                <a:ea typeface="標楷體" pitchFamily="65" charset="-120"/>
              </a:rPr>
              <a:t>2</a:t>
            </a:r>
            <a:endParaRPr lang="zh-TW" altLang="en-US" sz="24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196752"/>
            <a:ext cx="8219256" cy="5472336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zh-TW" altLang="en-US" sz="3200" dirty="0" smtClean="0"/>
              <a:t>一、</a:t>
            </a:r>
            <a:r>
              <a:rPr lang="zh-TW" altLang="zh-TW" sz="3200" dirty="0" smtClean="0"/>
              <a:t>活動設計必須以</a:t>
            </a:r>
            <a:r>
              <a:rPr lang="zh-TW" altLang="zh-TW" sz="3200" dirty="0" smtClean="0">
                <a:solidFill>
                  <a:srgbClr val="FF0000"/>
                </a:solidFill>
              </a:rPr>
              <a:t>學生學習</a:t>
            </a:r>
            <a:r>
              <a:rPr lang="zh-TW" altLang="zh-TW" sz="3200" dirty="0" smtClean="0"/>
              <a:t>和</a:t>
            </a:r>
            <a:r>
              <a:rPr lang="zh-TW" altLang="zh-TW" sz="3200" dirty="0" smtClean="0">
                <a:solidFill>
                  <a:srgbClr val="FF0000"/>
                </a:solidFill>
              </a:rPr>
              <a:t>意義建構</a:t>
            </a:r>
            <a:r>
              <a:rPr lang="zh-TW" altLang="zh-TW" sz="3200" dirty="0" smtClean="0"/>
              <a:t>為前提。</a:t>
            </a:r>
          </a:p>
          <a:p>
            <a:pPr lvl="0">
              <a:buNone/>
            </a:pPr>
            <a:r>
              <a:rPr lang="zh-TW" altLang="en-US" sz="3200" dirty="0" smtClean="0"/>
              <a:t>二、</a:t>
            </a:r>
            <a:r>
              <a:rPr lang="zh-TW" altLang="zh-TW" sz="3200" dirty="0" smtClean="0"/>
              <a:t>活動設計重在培養學生</a:t>
            </a:r>
            <a:r>
              <a:rPr lang="zh-TW" altLang="zh-TW" sz="3200" dirty="0" smtClean="0">
                <a:solidFill>
                  <a:srgbClr val="FF0000"/>
                </a:solidFill>
              </a:rPr>
              <a:t>探究、合作、表達</a:t>
            </a:r>
            <a:r>
              <a:rPr lang="zh-TW" altLang="zh-TW" sz="3200" dirty="0" smtClean="0"/>
              <a:t>的能力。</a:t>
            </a:r>
          </a:p>
          <a:p>
            <a:pPr>
              <a:buNone/>
            </a:pPr>
            <a:r>
              <a:rPr lang="zh-TW" altLang="en-US" sz="3200" dirty="0" smtClean="0"/>
              <a:t>三</a:t>
            </a:r>
            <a:r>
              <a:rPr lang="zh-TW" altLang="zh-TW" sz="3200" dirty="0" smtClean="0"/>
              <a:t>、</a:t>
            </a:r>
            <a:r>
              <a:rPr lang="zh-TW" altLang="zh-TW" sz="3200" dirty="0" smtClean="0">
                <a:solidFill>
                  <a:srgbClr val="FF0000"/>
                </a:solidFill>
              </a:rPr>
              <a:t>用不同層次的提問做為學習鷹架</a:t>
            </a:r>
            <a:r>
              <a:rPr lang="zh-TW" altLang="zh-TW" sz="3200" dirty="0" smtClean="0"/>
              <a:t>，引導學生知識理解、意義建構及學習遷移。</a:t>
            </a:r>
          </a:p>
          <a:p>
            <a:pPr>
              <a:buNone/>
            </a:pPr>
            <a:r>
              <a:rPr lang="zh-TW" altLang="en-US" sz="3200" dirty="0"/>
              <a:t>四</a:t>
            </a:r>
            <a:r>
              <a:rPr lang="zh-TW" altLang="zh-TW" sz="3200" dirty="0" smtClean="0"/>
              <a:t>、教學歷程中宜進行</a:t>
            </a:r>
            <a:r>
              <a:rPr lang="zh-TW" altLang="zh-TW" sz="3200" dirty="0" smtClean="0">
                <a:solidFill>
                  <a:srgbClr val="FF0000"/>
                </a:solidFill>
              </a:rPr>
              <a:t>聆聽、串聯、返回</a:t>
            </a:r>
            <a:r>
              <a:rPr lang="zh-TW" altLang="zh-TW" sz="3200" dirty="0" smtClean="0"/>
              <a:t>之教學引導三工作。</a:t>
            </a:r>
          </a:p>
          <a:p>
            <a:pPr>
              <a:buNone/>
            </a:pPr>
            <a:r>
              <a:rPr lang="en-US" altLang="zh-TW" sz="3200" dirty="0" smtClean="0"/>
              <a:t> </a:t>
            </a:r>
            <a:endParaRPr lang="zh-TW" altLang="zh-TW" sz="3200" dirty="0" smtClean="0"/>
          </a:p>
          <a:p>
            <a:pPr eaLnBrk="1" hangingPunct="1">
              <a:spcBef>
                <a:spcPts val="300"/>
              </a:spcBef>
              <a:buNone/>
            </a:pPr>
            <a:endParaRPr lang="zh-TW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300"/>
              </a:spcBef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40902C-8E52-41B1-9E2C-1619851ECA5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EB3CB-38A4-4B90-9ABE-0C9257D9794A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實作</a:t>
            </a:r>
            <a: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  <a:t>3</a:t>
            </a: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         學習活動設計實作與討論</a:t>
            </a:r>
            <a:endParaRPr lang="zh-TW" altLang="en-US" sz="32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712968" cy="5904656"/>
          </a:xfrm>
        </p:spPr>
        <p:txBody>
          <a:bodyPr/>
          <a:lstStyle/>
          <a:p>
            <a:pPr>
              <a:buNone/>
            </a:pPr>
            <a:r>
              <a:rPr lang="zh-TW" altLang="en-US" sz="2800" b="1" dirty="0" smtClean="0"/>
              <a:t>實作</a:t>
            </a:r>
            <a:r>
              <a:rPr lang="en-US" altLang="zh-TW" sz="2800" b="1" dirty="0" smtClean="0"/>
              <a:t>(20’)</a:t>
            </a:r>
            <a:r>
              <a:rPr lang="zh-TW" altLang="en-US" sz="2800" b="1" dirty="0" smtClean="0"/>
              <a:t>：</a:t>
            </a:r>
            <a:endParaRPr lang="en-US" altLang="zh-TW" sz="3200" b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000" dirty="0" smtClean="0"/>
              <a:t>接續實作</a:t>
            </a:r>
            <a:r>
              <a:rPr lang="en-US" altLang="zh-TW" sz="3000" dirty="0" smtClean="0"/>
              <a:t>2</a:t>
            </a:r>
            <a:r>
              <a:rPr lang="zh-TW" altLang="en-US" sz="3000" dirty="0" smtClean="0"/>
              <a:t>進行評量方式與內容、學習活動設計</a:t>
            </a:r>
            <a:endParaRPr lang="en-US" altLang="zh-TW" sz="3000" dirty="0" smtClean="0"/>
          </a:p>
          <a:p>
            <a:pPr lvl="1">
              <a:buFont typeface="Wingdings" pitchFamily="2" charset="2"/>
              <a:buChar char="u"/>
            </a:pPr>
            <a:r>
              <a:rPr lang="zh-TW" altLang="en-US" sz="3000" dirty="0" smtClean="0"/>
              <a:t>請以</a:t>
            </a:r>
            <a:r>
              <a:rPr lang="zh-TW" altLang="en-US" sz="3000" u="sng" dirty="0" smtClean="0">
                <a:solidFill>
                  <a:srgbClr val="FF0000"/>
                </a:solidFill>
              </a:rPr>
              <a:t>單元其中一堂課</a:t>
            </a:r>
            <a:r>
              <a:rPr lang="zh-TW" altLang="en-US" sz="3000" dirty="0" smtClean="0"/>
              <a:t>進行學習活動設計（</a:t>
            </a:r>
            <a:r>
              <a:rPr lang="zh-TW" altLang="en-US" sz="3000" u="sng" dirty="0" smtClean="0">
                <a:solidFill>
                  <a:srgbClr val="FF0000"/>
                </a:solidFill>
              </a:rPr>
              <a:t>請填上堂次</a:t>
            </a:r>
            <a:r>
              <a:rPr lang="zh-TW" altLang="en-US" sz="3000" dirty="0" smtClean="0"/>
              <a:t>）</a:t>
            </a:r>
            <a:endParaRPr lang="en-US" altLang="zh-TW" sz="3000" dirty="0" smtClean="0"/>
          </a:p>
          <a:p>
            <a:pPr lvl="2">
              <a:buNone/>
            </a:pPr>
            <a:r>
              <a:rPr lang="en-US" altLang="zh-TW" sz="3000" dirty="0" smtClean="0"/>
              <a:t>1.</a:t>
            </a:r>
            <a:r>
              <a:rPr lang="zh-TW" altLang="en-US" sz="3000" dirty="0" smtClean="0"/>
              <a:t>準備活動</a:t>
            </a:r>
            <a:r>
              <a:rPr lang="zh-TW" altLang="en-US" sz="3000" dirty="0"/>
              <a:t>：</a:t>
            </a:r>
            <a:r>
              <a:rPr lang="zh-TW" altLang="en-US" sz="3000" dirty="0" smtClean="0"/>
              <a:t>至少</a:t>
            </a:r>
            <a:r>
              <a:rPr lang="en-US" altLang="zh-TW" sz="3000" dirty="0" smtClean="0"/>
              <a:t>1</a:t>
            </a:r>
            <a:r>
              <a:rPr lang="zh-TW" altLang="en-US" sz="3000" dirty="0"/>
              <a:t>項</a:t>
            </a:r>
            <a:r>
              <a:rPr lang="zh-TW" altLang="en-US" sz="3000" dirty="0" smtClean="0"/>
              <a:t>引起動機或複習舊經驗活動。</a:t>
            </a:r>
            <a:endParaRPr lang="en-US" altLang="zh-TW" sz="3000" dirty="0" smtClean="0"/>
          </a:p>
          <a:p>
            <a:pPr lvl="2">
              <a:buNone/>
            </a:pPr>
            <a:r>
              <a:rPr lang="en-US" altLang="zh-TW" sz="3000" dirty="0" smtClean="0"/>
              <a:t>2.</a:t>
            </a:r>
            <a:r>
              <a:rPr lang="zh-TW" altLang="en-US" sz="3000" dirty="0" smtClean="0"/>
              <a:t>發展活動：安排</a:t>
            </a:r>
            <a:r>
              <a:rPr lang="en-US" altLang="zh-TW" sz="3000" dirty="0" smtClean="0"/>
              <a:t>1~2</a:t>
            </a:r>
            <a:r>
              <a:rPr lang="zh-TW" altLang="en-US" sz="3000" dirty="0"/>
              <a:t>項</a:t>
            </a:r>
            <a:r>
              <a:rPr lang="zh-TW" altLang="en-US" sz="3000" dirty="0" smtClean="0"/>
              <a:t>學生可進行「協同學習」 活動。</a:t>
            </a:r>
            <a:endParaRPr lang="en-US" altLang="zh-TW" sz="3000" dirty="0" smtClean="0"/>
          </a:p>
          <a:p>
            <a:pPr lvl="2">
              <a:buNone/>
            </a:pPr>
            <a:r>
              <a:rPr lang="en-US" altLang="zh-TW" sz="3000" dirty="0" smtClean="0"/>
              <a:t>3.</a:t>
            </a:r>
            <a:r>
              <a:rPr lang="zh-TW" altLang="en-US" sz="3000" dirty="0"/>
              <a:t>總結</a:t>
            </a:r>
            <a:r>
              <a:rPr lang="zh-TW" altLang="en-US" sz="3000" dirty="0" smtClean="0"/>
              <a:t>活動：師生進行歸納與統整的活動。</a:t>
            </a:r>
            <a:endParaRPr lang="en-US" altLang="zh-TW" sz="3000" dirty="0" smtClean="0"/>
          </a:p>
          <a:p>
            <a:pPr>
              <a:buNone/>
            </a:pPr>
            <a:r>
              <a:rPr lang="zh-TW" altLang="en-US" sz="3000" dirty="0" smtClean="0"/>
              <a:t>請注意： </a:t>
            </a:r>
            <a:r>
              <a:rPr lang="zh-TW" altLang="en-US" sz="3000" u="sng" dirty="0" smtClean="0"/>
              <a:t>要扣緊學習目標（主要概念、知識和技能）、 評量和上一頁的注意事項。</a:t>
            </a:r>
            <a:endParaRPr lang="en-US" altLang="zh-TW" sz="3000" u="sng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936104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總結：</a:t>
            </a:r>
            <a: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3600" b="1" dirty="0" smtClean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3600" b="1" dirty="0" smtClean="0">
                <a:latin typeface="新細明體" pitchFamily="18" charset="-120"/>
                <a:ea typeface="新細明體" pitchFamily="18" charset="-120"/>
              </a:rPr>
              <a:t>一般課程（教學）設計常見的現象</a:t>
            </a:r>
            <a:endParaRPr lang="zh-TW" altLang="en-US" sz="24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421216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FF0000"/>
                </a:solidFill>
              </a:rPr>
              <a:t>「按內容」</a:t>
            </a:r>
            <a:r>
              <a:rPr lang="zh-TW" altLang="en-US" sz="3000" dirty="0" smtClean="0"/>
              <a:t>的課程設計：讓教科書決定教學內容和教學順序，缺乏</a:t>
            </a:r>
            <a:r>
              <a:rPr lang="zh-TW" altLang="en-US" sz="3000" dirty="0" smtClean="0">
                <a:solidFill>
                  <a:srgbClr val="FF0000"/>
                </a:solidFill>
              </a:rPr>
              <a:t>主要概念</a:t>
            </a:r>
            <a:r>
              <a:rPr lang="en-US" altLang="zh-TW" sz="3000" dirty="0" smtClean="0">
                <a:solidFill>
                  <a:srgbClr val="FF0000"/>
                </a:solidFill>
              </a:rPr>
              <a:t>(Big</a:t>
            </a:r>
            <a:r>
              <a:rPr lang="zh-TW" altLang="en-US" sz="3000" dirty="0" smtClean="0">
                <a:solidFill>
                  <a:srgbClr val="FF0000"/>
                </a:solidFill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</a:rPr>
              <a:t>Ideas)</a:t>
            </a:r>
            <a:r>
              <a:rPr lang="zh-TW" altLang="en-US" sz="3000" dirty="0" smtClean="0"/>
              <a:t>引導教學。</a:t>
            </a:r>
            <a:endParaRPr lang="en-US" altLang="zh-TW" sz="30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/>
              <a:t>偏向</a:t>
            </a:r>
            <a:r>
              <a:rPr lang="zh-TW" altLang="en-US" sz="3000" dirty="0" smtClean="0">
                <a:solidFill>
                  <a:srgbClr val="FF0000"/>
                </a:solidFill>
              </a:rPr>
              <a:t>「活動導向」</a:t>
            </a:r>
            <a:r>
              <a:rPr lang="zh-TW" altLang="en-US" sz="3000" dirty="0" smtClean="0"/>
              <a:t>的設計：動手不動腦。</a:t>
            </a:r>
            <a:endParaRPr lang="en-US" altLang="zh-TW" sz="30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FF0000"/>
                </a:solidFill>
              </a:rPr>
              <a:t>忽略教材的組織分析</a:t>
            </a:r>
            <a:r>
              <a:rPr lang="zh-TW" altLang="en-US" sz="3000" dirty="0" smtClean="0"/>
              <a:t>，無法精熟教材，掌握核心概念。</a:t>
            </a:r>
            <a:endParaRPr lang="en-US" altLang="zh-TW" sz="30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FF0000"/>
                </a:solidFill>
              </a:rPr>
              <a:t>缺乏學習鷹架的搭建</a:t>
            </a:r>
            <a:r>
              <a:rPr lang="zh-TW" altLang="en-US" sz="3000" dirty="0" smtClean="0"/>
              <a:t>，無法達成預期的學習結果。</a:t>
            </a:r>
            <a:endParaRPr lang="en-US" altLang="zh-TW" sz="3000" dirty="0" smtClean="0"/>
          </a:p>
          <a:p>
            <a:r>
              <a:rPr lang="zh-TW" altLang="en-US" sz="3000" dirty="0" smtClean="0">
                <a:solidFill>
                  <a:srgbClr val="FF0000"/>
                </a:solidFill>
              </a:rPr>
              <a:t>教學設計「獨行俠」</a:t>
            </a:r>
            <a:r>
              <a:rPr lang="zh-TW" altLang="en-US" sz="3000" dirty="0" smtClean="0"/>
              <a:t>，時間精力有限，難以發展優質設計。</a:t>
            </a:r>
            <a:endParaRPr lang="en-US" altLang="zh-TW" sz="3000" dirty="0" smtClean="0"/>
          </a:p>
          <a:p>
            <a:pPr>
              <a:buNone/>
            </a:pPr>
            <a:endParaRPr lang="en-US" altLang="zh-TW" sz="31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6EFC68-3467-42B8-B546-EDECA6D8BD77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611560" y="5489848"/>
            <a:ext cx="734481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教師要透過</a:t>
            </a:r>
            <a:r>
              <a:rPr lang="zh-TW" altLang="en-US" sz="3600" dirty="0" smtClean="0">
                <a:solidFill>
                  <a:srgbClr val="FF0000"/>
                </a:solidFill>
                <a:latin typeface="Arial" charset="0"/>
                <a:ea typeface="新細明體" pitchFamily="18" charset="-120"/>
                <a:hlinkClick r:id="rId2" action="ppaction://hlinkfile"/>
              </a:rPr>
              <a:t>共同備課</a:t>
            </a:r>
            <a:r>
              <a:rPr lang="zh-TW" altLang="en-US" sz="240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，發展以學生為中心，探究為基礎，重視持續理解，促進學習遷移的優質教學設計。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新細明體" pitchFamily="18" charset="-120"/>
                <a:ea typeface="新細明體" pitchFamily="18" charset="-120"/>
              </a:rPr>
              <a:t>共同備課開步走</a:t>
            </a:r>
            <a:endParaRPr lang="zh-TW" altLang="en-US" sz="4000" b="1" dirty="0">
              <a:latin typeface="新細明體" pitchFamily="18" charset="-120"/>
              <a:ea typeface="新細明體" pitchFamily="18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94424817"/>
              </p:ext>
            </p:extLst>
          </p:nvPr>
        </p:nvGraphicFramePr>
        <p:xfrm>
          <a:off x="251520" y="1340768"/>
          <a:ext cx="85072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EC7806-8BB0-4997-8D8E-5DAE43AC93E7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256490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2195736" y="1556792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5004048" y="1628800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207252" y="2611103"/>
            <a:ext cx="5006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100" dirty="0">
                <a:latin typeface="Calibri"/>
                <a:ea typeface="新細明體"/>
                <a:cs typeface="Times New Roman"/>
              </a:rPr>
              <a:t>共</a:t>
            </a: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latin typeface="Calibri"/>
                <a:ea typeface="新細明體"/>
                <a:cs typeface="Times New Roman"/>
              </a:rPr>
              <a:t>同</a:t>
            </a: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latin typeface="Calibri"/>
                <a:ea typeface="新細明體"/>
                <a:cs typeface="Times New Roman"/>
              </a:rPr>
              <a:t>備</a:t>
            </a: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latin typeface="Calibri"/>
                <a:ea typeface="新細明體"/>
                <a:cs typeface="Times New Roman"/>
              </a:rPr>
              <a:t>課</a:t>
            </a:r>
          </a:p>
          <a:p>
            <a:pPr>
              <a:spcAft>
                <a:spcPts val="0"/>
              </a:spcAft>
            </a:pPr>
            <a:r>
              <a:rPr lang="en-US" altLang="zh-TW" b="1" kern="100" dirty="0">
                <a:latin typeface="Calibri"/>
                <a:ea typeface="新細明體"/>
                <a:cs typeface="Times New Roman"/>
              </a:rPr>
              <a:t> </a:t>
            </a:r>
            <a:endParaRPr lang="zh-TW" altLang="zh-TW" b="1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3428" y="2060848"/>
            <a:ext cx="48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/>
              <a:t>共</a:t>
            </a:r>
          </a:p>
          <a:p>
            <a:r>
              <a:rPr lang="zh-TW" altLang="zh-TW" sz="2000" b="1" dirty="0"/>
              <a:t>同</a:t>
            </a:r>
          </a:p>
          <a:p>
            <a:r>
              <a:rPr lang="zh-TW" altLang="zh-TW" sz="2000" b="1" dirty="0"/>
              <a:t>備</a:t>
            </a:r>
          </a:p>
          <a:p>
            <a:r>
              <a:rPr lang="zh-TW" altLang="zh-TW" sz="2000" b="1" dirty="0"/>
              <a:t>課</a:t>
            </a:r>
          </a:p>
          <a:p>
            <a:r>
              <a:rPr lang="zh-TW" altLang="zh-TW" sz="2000" b="1" dirty="0"/>
              <a:t>公</a:t>
            </a:r>
          </a:p>
          <a:p>
            <a:r>
              <a:rPr lang="zh-TW" altLang="zh-TW" sz="2000" b="1" dirty="0"/>
              <a:t>開</a:t>
            </a:r>
          </a:p>
          <a:p>
            <a:r>
              <a:rPr lang="zh-TW" altLang="zh-TW" sz="2000" b="1" dirty="0"/>
              <a:t>授</a:t>
            </a:r>
          </a:p>
          <a:p>
            <a:r>
              <a:rPr lang="zh-TW" altLang="zh-TW" sz="2000" b="1" dirty="0"/>
              <a:t>課</a:t>
            </a:r>
          </a:p>
          <a:p>
            <a:r>
              <a:rPr lang="zh-TW" altLang="zh-TW" sz="2000" b="1" dirty="0"/>
              <a:t>觀</a:t>
            </a:r>
          </a:p>
          <a:p>
            <a:r>
              <a:rPr lang="zh-TW" altLang="zh-TW" sz="2000" b="1" dirty="0"/>
              <a:t>課</a:t>
            </a:r>
          </a:p>
          <a:p>
            <a:r>
              <a:rPr lang="zh-TW" altLang="zh-TW" sz="2000" b="1" dirty="0"/>
              <a:t>議</a:t>
            </a:r>
          </a:p>
          <a:p>
            <a:r>
              <a:rPr lang="zh-TW" altLang="zh-TW" sz="2000" b="1" dirty="0"/>
              <a:t>課</a:t>
            </a:r>
          </a:p>
        </p:txBody>
      </p:sp>
      <p:sp>
        <p:nvSpPr>
          <p:cNvPr id="12" name="矩形 11"/>
          <p:cNvSpPr/>
          <p:nvPr/>
        </p:nvSpPr>
        <p:spPr>
          <a:xfrm>
            <a:off x="323528" y="2204864"/>
            <a:ext cx="48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/>
              <a:t>成</a:t>
            </a:r>
          </a:p>
          <a:p>
            <a:r>
              <a:rPr lang="zh-TW" altLang="zh-TW" sz="2000" b="1" dirty="0"/>
              <a:t>立</a:t>
            </a:r>
          </a:p>
          <a:p>
            <a:r>
              <a:rPr lang="zh-TW" altLang="zh-TW" sz="2000" b="1" dirty="0"/>
              <a:t>教</a:t>
            </a:r>
          </a:p>
          <a:p>
            <a:r>
              <a:rPr lang="zh-TW" altLang="zh-TW" sz="2000" b="1" dirty="0"/>
              <a:t>師</a:t>
            </a:r>
          </a:p>
          <a:p>
            <a:r>
              <a:rPr lang="zh-TW" altLang="zh-TW" sz="2000" b="1" dirty="0"/>
              <a:t>學</a:t>
            </a:r>
          </a:p>
          <a:p>
            <a:r>
              <a:rPr lang="zh-TW" altLang="zh-TW" sz="2000" b="1" dirty="0"/>
              <a:t>習</a:t>
            </a:r>
          </a:p>
          <a:p>
            <a:r>
              <a:rPr lang="zh-TW" altLang="zh-TW" sz="2000" b="1" dirty="0"/>
              <a:t>共</a:t>
            </a:r>
          </a:p>
          <a:p>
            <a:r>
              <a:rPr lang="zh-TW" altLang="zh-TW" sz="2000" b="1" dirty="0"/>
              <a:t>同</a:t>
            </a:r>
          </a:p>
          <a:p>
            <a:r>
              <a:rPr lang="zh-TW" altLang="zh-TW" sz="2000" b="1" dirty="0"/>
              <a:t>體</a:t>
            </a:r>
          </a:p>
          <a:p>
            <a:r>
              <a:rPr lang="en-US" altLang="zh-TW" sz="2000" b="1" dirty="0"/>
              <a:t>P</a:t>
            </a:r>
            <a:endParaRPr lang="zh-TW" altLang="zh-TW" sz="2000" b="1" dirty="0"/>
          </a:p>
          <a:p>
            <a:r>
              <a:rPr lang="en-US" altLang="zh-TW" sz="2000" b="1" dirty="0"/>
              <a:t>L</a:t>
            </a:r>
            <a:endParaRPr lang="zh-TW" altLang="zh-TW" sz="2000" b="1" dirty="0"/>
          </a:p>
          <a:p>
            <a:r>
              <a:rPr lang="en-US" altLang="zh-TW" sz="2000" b="1" dirty="0"/>
              <a:t>C</a:t>
            </a:r>
            <a:endParaRPr lang="zh-TW" altLang="zh-TW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善用資源共同備課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/>
          <a:lstStyle/>
          <a:p>
            <a:r>
              <a:rPr lang="zh-TW" altLang="en-US" sz="3200" dirty="0" smtClean="0"/>
              <a:t>出版社所提供資源：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教科書學習重點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教師手冊：主要概念、結構分析、提問設計、補充教材</a:t>
            </a:r>
            <a:r>
              <a:rPr lang="en-US" altLang="zh-TW" sz="3200" dirty="0" smtClean="0"/>
              <a:t>……</a:t>
            </a:r>
            <a:r>
              <a:rPr lang="zh-TW" altLang="en-US" sz="3200" dirty="0" smtClean="0"/>
              <a:t>等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教師備課用書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數位學習教材：各項媒材</a:t>
            </a:r>
            <a:endParaRPr lang="en-US" altLang="zh-TW" sz="3200" dirty="0" smtClean="0"/>
          </a:p>
          <a:p>
            <a:r>
              <a:rPr lang="zh-TW" altLang="en-US" sz="3200" dirty="0" smtClean="0"/>
              <a:t>九年一貫課程綱要</a:t>
            </a:r>
            <a:endParaRPr lang="en-US" altLang="zh-TW" sz="3200" dirty="0" smtClean="0"/>
          </a:p>
          <a:p>
            <a:r>
              <a:rPr lang="zh-TW" altLang="en-US" sz="3200" dirty="0" smtClean="0"/>
              <a:t>各相關教學或學習網站</a:t>
            </a:r>
            <a:endParaRPr lang="en-US" altLang="zh-TW" sz="3200" dirty="0" smtClean="0"/>
          </a:p>
          <a:p>
            <a:r>
              <a:rPr lang="zh-TW" altLang="en-US" sz="3200" dirty="0" smtClean="0"/>
              <a:t>外部資源：輔導團、專家學者、菁英教師</a:t>
            </a:r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5796136" y="3212976"/>
            <a:ext cx="295232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/>
              <a:t>上述資源，僅提供參考。</a:t>
            </a:r>
            <a:endParaRPr lang="en-US" altLang="zh-TW" sz="2400" dirty="0" smtClean="0"/>
          </a:p>
          <a:p>
            <a:r>
              <a:rPr lang="zh-TW" altLang="en-US" sz="2400" dirty="0" smtClean="0"/>
              <a:t>教師要根據學生先備知識、學生特性及需求和教師教學邏輯風格彈性使用之。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368152"/>
          </a:xfrm>
        </p:spPr>
        <p:txBody>
          <a:bodyPr>
            <a:noAutofit/>
          </a:bodyPr>
          <a:lstStyle/>
          <a:p>
            <a:pPr algn="ctr"/>
            <a:r>
              <a:rPr lang="zh-TW" altLang="zh-TW" sz="4000" b="1" dirty="0" smtClean="0"/>
              <a:t>共同備課的內涵</a:t>
            </a:r>
            <a:r>
              <a:rPr lang="zh-TW" altLang="zh-TW" sz="4000" dirty="0" smtClean="0"/>
              <a:t/>
            </a:r>
            <a:br>
              <a:rPr lang="zh-TW" altLang="zh-TW" sz="4000" dirty="0" smtClean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5277200"/>
          </a:xfrm>
        </p:spPr>
        <p:txBody>
          <a:bodyPr/>
          <a:lstStyle/>
          <a:p>
            <a:pPr>
              <a:buNone/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552" y="1268760"/>
          <a:ext cx="8064896" cy="521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168352"/>
              </a:tblGrid>
              <a:tr h="1280562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是    </a:t>
                      </a:r>
                      <a:endParaRPr lang="en-US" altLang="zh-TW" sz="3200" dirty="0" smtClean="0"/>
                    </a:p>
                    <a:p>
                      <a:r>
                        <a:rPr lang="zh-TW" altLang="en-US" sz="3200" dirty="0" smtClean="0"/>
                        <a:t>共同備課的工作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  不是 </a:t>
                      </a:r>
                      <a:r>
                        <a:rPr lang="zh-TW" altLang="en-US" sz="2400" dirty="0" smtClean="0"/>
                        <a:t>      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</a:t>
                      </a:r>
                      <a:r>
                        <a:rPr lang="zh-TW" altLang="en-US" sz="3200" dirty="0" smtClean="0"/>
                        <a:t>共同備課的工作</a:t>
                      </a:r>
                      <a:endParaRPr lang="zh-TW" altLang="en-US" sz="3200" dirty="0"/>
                    </a:p>
                  </a:txBody>
                  <a:tcPr/>
                </a:tc>
              </a:tr>
              <a:tr h="375999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研發校本特色課程課程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自編教材或講義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會考（段考）命題分析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與學生成績診斷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行動研究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單元學習活動設計</a:t>
                      </a:r>
                      <a:endParaRPr kumimoji="0" lang="en-US" altLang="zh-TW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議題融入教學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專題演講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……………………….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政策轉達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政令宣導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命題分工</a:t>
                      </a:r>
                      <a:endParaRPr kumimoji="0" lang="en-US" altLang="zh-TW" sz="2800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學生個案討論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和備課主題無關的演講</a:t>
                      </a:r>
                      <a:endParaRPr kumimoji="0"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……………….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/>
              <a:t>本學年度</a:t>
            </a:r>
            <a:r>
              <a:rPr lang="zh-TW" altLang="zh-TW" sz="4000" b="1" dirty="0" smtClean="0"/>
              <a:t>共同備課</a:t>
            </a:r>
            <a:r>
              <a:rPr lang="zh-TW" altLang="en-US" sz="4000" b="1" dirty="0" smtClean="0"/>
              <a:t>的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焦點</a:t>
            </a:r>
            <a:r>
              <a:rPr lang="zh-TW" altLang="zh-TW" sz="4000" dirty="0" smtClean="0">
                <a:solidFill>
                  <a:srgbClr val="FF0000"/>
                </a:solidFill>
              </a:rPr>
              <a:t/>
            </a:r>
            <a:br>
              <a:rPr lang="zh-TW" altLang="zh-TW" sz="4000" dirty="0" smtClean="0">
                <a:solidFill>
                  <a:srgbClr val="FF0000"/>
                </a:solidFill>
              </a:rPr>
            </a:b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5061176"/>
          </a:xfrm>
        </p:spPr>
        <p:txBody>
          <a:bodyPr/>
          <a:lstStyle/>
          <a:p>
            <a:r>
              <a:rPr lang="zh-TW" altLang="zh-TW" sz="3200" dirty="0" smtClean="0"/>
              <a:t>聚焦</a:t>
            </a:r>
            <a:r>
              <a:rPr lang="zh-TW" altLang="en-US" sz="3200" dirty="0" smtClean="0"/>
              <a:t>「</a:t>
            </a:r>
            <a:r>
              <a:rPr lang="zh-TW" altLang="zh-TW" sz="3200" dirty="0" smtClean="0"/>
              <a:t>學習者中心</a:t>
            </a:r>
            <a:r>
              <a:rPr lang="zh-TW" altLang="en-US" sz="3200" dirty="0" smtClean="0"/>
              <a:t>」</a:t>
            </a:r>
            <a:r>
              <a:rPr lang="zh-TW" altLang="zh-TW" sz="3200" dirty="0" smtClean="0"/>
              <a:t>單元學習活動設計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buNone/>
            </a:pPr>
            <a:endParaRPr lang="en-US" altLang="zh-TW" sz="2800" dirty="0" smtClean="0"/>
          </a:p>
          <a:p>
            <a:r>
              <a:rPr lang="zh-TW" altLang="zh-TW" sz="2800" dirty="0" smtClean="0"/>
              <a:t>以教師為「學習專家」做出發，將傳統的教學研究會轉型為教師專業學習社群（</a:t>
            </a:r>
            <a:r>
              <a:rPr lang="en-US" altLang="zh-TW" sz="2800" dirty="0" smtClean="0"/>
              <a:t>Professional Learning Community</a:t>
            </a:r>
            <a:r>
              <a:rPr lang="zh-TW" altLang="zh-TW" sz="2800" dirty="0" smtClean="0"/>
              <a:t>，以下簡稱</a:t>
            </a:r>
            <a:r>
              <a:rPr lang="en-US" altLang="zh-TW" sz="2800" dirty="0" smtClean="0"/>
              <a:t>PLC</a:t>
            </a:r>
            <a:r>
              <a:rPr lang="zh-TW" altLang="zh-TW" sz="2800" dirty="0" smtClean="0"/>
              <a:t>）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r>
              <a:rPr lang="zh-TW" altLang="zh-TW" sz="2800" dirty="0" smtClean="0"/>
              <a:t>以課堂教學研究三部曲（共同備課、公開授課</a:t>
            </a:r>
            <a:r>
              <a:rPr lang="en-US" altLang="zh-TW" sz="2800" dirty="0" smtClean="0"/>
              <a:t>/</a:t>
            </a:r>
            <a:r>
              <a:rPr lang="zh-TW" altLang="zh-TW" sz="2800" dirty="0" smtClean="0"/>
              <a:t>觀課、共同議課）為運作方式，促進課堂教學之改變，提升教師專業知能。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pPr algn="ctr"/>
            <a:r>
              <a:rPr lang="zh-TW" altLang="zh-TW" sz="4400" b="1" dirty="0" smtClean="0"/>
              <a:t>共同備課的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特性</a:t>
            </a:r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endParaRPr lang="zh-TW" altLang="en-US" sz="4400" dirty="0"/>
          </a:p>
        </p:txBody>
      </p:sp>
      <p:pic>
        <p:nvPicPr>
          <p:cNvPr id="6" name="內容版面配置區 5" descr="共同備課的特性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28700"/>
            <a:ext cx="7772400" cy="58293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特性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1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   「</a:t>
            </a:r>
            <a:r>
              <a:rPr lang="zh-TW" altLang="zh-TW" sz="4400" b="1" dirty="0" smtClean="0">
                <a:solidFill>
                  <a:schemeClr val="tx1"/>
                </a:solidFill>
              </a:rPr>
              <a:t>學習者中心」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定義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12800" dirty="0" smtClean="0">
                <a:solidFill>
                  <a:srgbClr val="FF0000"/>
                </a:solidFill>
              </a:rPr>
              <a:t>  </a:t>
            </a:r>
            <a:r>
              <a:rPr lang="zh-TW" altLang="zh-TW" sz="11200" dirty="0" smtClean="0">
                <a:solidFill>
                  <a:srgbClr val="FF0000"/>
                </a:solidFill>
              </a:rPr>
              <a:t>學校場域</a:t>
            </a:r>
            <a:r>
              <a:rPr lang="zh-TW" altLang="en-US" sz="11200" dirty="0" smtClean="0"/>
              <a:t>：</a:t>
            </a:r>
            <a:r>
              <a:rPr lang="zh-TW" altLang="zh-TW" sz="11200" dirty="0" smtClean="0"/>
              <a:t>每個成員包含校長、主任、教師、學生與家長均為學習者</a:t>
            </a:r>
            <a:r>
              <a:rPr lang="zh-TW" altLang="en-US" sz="11200" dirty="0" smtClean="0"/>
              <a:t>，</a:t>
            </a:r>
            <a:r>
              <a:rPr lang="zh-TW" altLang="zh-TW" sz="11200" dirty="0" smtClean="0"/>
              <a:t>才能確保學生學習品質</a:t>
            </a:r>
            <a:r>
              <a:rPr lang="zh-TW" altLang="en-US" sz="11200" dirty="0" smtClean="0"/>
              <a:t>。</a:t>
            </a:r>
            <a:endParaRPr lang="en-US" altLang="zh-TW" sz="11200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11200" dirty="0" smtClean="0">
                <a:solidFill>
                  <a:srgbClr val="FF0000"/>
                </a:solidFill>
              </a:rPr>
              <a:t>課堂教學樣貌：師生均為學習者</a:t>
            </a:r>
            <a:r>
              <a:rPr lang="zh-TW" altLang="en-US" sz="11200" b="1" dirty="0" smtClean="0"/>
              <a:t>。</a:t>
            </a:r>
            <a:endParaRPr lang="en-US" altLang="zh-TW" sz="11200" b="1" dirty="0" smtClean="0"/>
          </a:p>
          <a:p>
            <a:pPr>
              <a:buNone/>
            </a:pPr>
            <a:r>
              <a:rPr lang="zh-TW" altLang="en-US" sz="11200" dirty="0" smtClean="0"/>
              <a:t>  課堂是</a:t>
            </a:r>
            <a:r>
              <a:rPr lang="zh-TW" altLang="zh-TW" sz="11200" dirty="0" smtClean="0"/>
              <a:t>師生</a:t>
            </a:r>
            <a:r>
              <a:rPr lang="zh-TW" altLang="en-US" sz="11200" dirty="0" smtClean="0"/>
              <a:t>「</a:t>
            </a:r>
            <a:r>
              <a:rPr lang="zh-TW" altLang="zh-TW" sz="11200" dirty="0" smtClean="0"/>
              <a:t>共創建構知識</a:t>
            </a:r>
            <a:r>
              <a:rPr lang="zh-TW" altLang="en-US" sz="11200" dirty="0" smtClean="0"/>
              <a:t>」</a:t>
            </a:r>
            <a:r>
              <a:rPr lang="zh-TW" altLang="zh-TW" sz="11200" dirty="0" smtClean="0"/>
              <a:t>的學習歷程。</a:t>
            </a:r>
            <a:r>
              <a:rPr lang="zh-TW" altLang="en-US" sz="11200" dirty="0" smtClean="0"/>
              <a:t>強調參與、互動、共學、討論、對話。</a:t>
            </a:r>
            <a:endParaRPr lang="en-US" altLang="zh-TW" sz="11200" dirty="0" smtClean="0"/>
          </a:p>
          <a:p>
            <a:pPr>
              <a:buNone/>
            </a:pPr>
            <a:endParaRPr lang="en-US" altLang="zh-TW" sz="7400" dirty="0" smtClean="0"/>
          </a:p>
          <a:p>
            <a:pPr>
              <a:buFont typeface="Wingdings" pitchFamily="2" charset="2"/>
              <a:buChar char="u"/>
            </a:pPr>
            <a:r>
              <a:rPr lang="zh-TW" altLang="zh-TW" sz="11200" dirty="0" smtClean="0">
                <a:solidFill>
                  <a:srgbClr val="FF0000"/>
                </a:solidFill>
              </a:rPr>
              <a:t>教學</a:t>
            </a:r>
            <a:r>
              <a:rPr lang="zh-TW" altLang="en-US" sz="11200" dirty="0" smtClean="0">
                <a:solidFill>
                  <a:srgbClr val="FF0000"/>
                </a:solidFill>
              </a:rPr>
              <a:t>目標：</a:t>
            </a:r>
            <a:r>
              <a:rPr lang="zh-TW" altLang="zh-TW" sz="11200" dirty="0" smtClean="0"/>
              <a:t>不僅要關注學生學業成就，也要關注學生探究、合作、表達、人際互助、問題解決與創意思考等能力</a:t>
            </a:r>
            <a:r>
              <a:rPr lang="zh-TW" altLang="en-US" sz="11200" dirty="0" smtClean="0"/>
              <a:t>。</a:t>
            </a:r>
            <a:r>
              <a:rPr lang="zh-TW" altLang="zh-TW" sz="11200" dirty="0" smtClean="0"/>
              <a:t>知識與能力同步學習</a:t>
            </a:r>
            <a:r>
              <a:rPr lang="zh-TW" altLang="en-US" sz="11200" dirty="0" smtClean="0"/>
              <a:t>。</a:t>
            </a:r>
            <a:endParaRPr lang="en-US" altLang="zh-TW" sz="11200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11200" dirty="0" smtClean="0">
                <a:solidFill>
                  <a:srgbClr val="FF0000"/>
                </a:solidFill>
              </a:rPr>
              <a:t>重</a:t>
            </a:r>
            <a:r>
              <a:rPr lang="zh-TW" altLang="zh-TW" sz="11200" dirty="0" smtClean="0">
                <a:solidFill>
                  <a:srgbClr val="FF0000"/>
                </a:solidFill>
              </a:rPr>
              <a:t>視學習者的</a:t>
            </a:r>
            <a:r>
              <a:rPr lang="zh-TW" altLang="en-US" sz="11200" dirty="0" smtClean="0">
                <a:solidFill>
                  <a:srgbClr val="FF0000"/>
                </a:solidFill>
              </a:rPr>
              <a:t>差異性</a:t>
            </a:r>
            <a:r>
              <a:rPr lang="zh-TW" altLang="en-US" sz="11200" dirty="0" smtClean="0"/>
              <a:t>：包含：</a:t>
            </a:r>
            <a:r>
              <a:rPr lang="zh-TW" altLang="zh-TW" sz="11200" dirty="0" smtClean="0"/>
              <a:t>生理與智力、內在動機、情感因素、家庭、文化及社區等因素的差異</a:t>
            </a:r>
            <a:r>
              <a:rPr lang="zh-TW" altLang="en-US" sz="11200" dirty="0" smtClean="0"/>
              <a:t>。</a:t>
            </a:r>
            <a:endParaRPr lang="en-US" altLang="zh-TW" sz="11200" dirty="0" smtClean="0"/>
          </a:p>
          <a:p>
            <a:pPr>
              <a:buNone/>
            </a:pPr>
            <a:endParaRPr lang="en-US" altLang="zh-TW" sz="11200" dirty="0" smtClean="0"/>
          </a:p>
          <a:p>
            <a:pPr>
              <a:buFont typeface="Wingdings" pitchFamily="2" charset="2"/>
              <a:buChar char="u"/>
            </a:pPr>
            <a:r>
              <a:rPr lang="zh-TW" altLang="zh-TW" sz="11200" dirty="0" smtClean="0">
                <a:solidFill>
                  <a:srgbClr val="FF0000"/>
                </a:solidFill>
              </a:rPr>
              <a:t>必須關心每一個孩子</a:t>
            </a:r>
            <a:r>
              <a:rPr lang="zh-TW" altLang="en-US" sz="11200" dirty="0" smtClean="0"/>
              <a:t>：而</a:t>
            </a:r>
            <a:r>
              <a:rPr lang="zh-TW" altLang="zh-TW" sz="11200" dirty="0" smtClean="0"/>
              <a:t>不只是關注某些孩子</a:t>
            </a:r>
            <a:endParaRPr lang="ja-JP" altLang="en-US" sz="11200" dirty="0" smtClean="0"/>
          </a:p>
          <a:p>
            <a:pPr>
              <a:buNone/>
            </a:pPr>
            <a:endParaRPr lang="en-US" altLang="zh-TW" sz="80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Font typeface="Wingdings" pitchFamily="2" charset="2"/>
              <a:buChar char="u"/>
            </a:pPr>
            <a:endParaRPr lang="en-US" altLang="zh-TW" sz="3200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179388" y="6492875"/>
            <a:ext cx="320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pic>
        <p:nvPicPr>
          <p:cNvPr id="6" name="圖片 5" descr="共同備課的特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/>
              <a:t>學習者中心</a:t>
            </a:r>
            <a:r>
              <a:rPr lang="en-US" altLang="zh-TW" sz="4000" b="1" dirty="0" smtClean="0"/>
              <a:t>--</a:t>
            </a:r>
            <a:r>
              <a:rPr lang="zh-TW" altLang="en-US" sz="4000" dirty="0" smtClean="0">
                <a:solidFill>
                  <a:srgbClr val="FF0000"/>
                </a:solidFill>
              </a:rPr>
              <a:t>學習典範的轉變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349208"/>
          </a:xfrm>
        </p:spPr>
        <p:txBody>
          <a:bodyPr/>
          <a:lstStyle/>
          <a:p>
            <a:pPr lvl="1">
              <a:buFont typeface="Wingdings" pitchFamily="2" charset="2"/>
              <a:buChar char="u"/>
            </a:pPr>
            <a:r>
              <a:rPr lang="zh-TW" altLang="en-US" sz="3600" dirty="0" smtClean="0"/>
              <a:t>教師中心</a:t>
            </a:r>
            <a:r>
              <a:rPr lang="en-US" altLang="zh-TW" sz="3600" dirty="0" smtClean="0"/>
              <a:t>—</a:t>
            </a:r>
            <a:r>
              <a:rPr lang="zh-TW" altLang="en-US" sz="3600" dirty="0" smtClean="0"/>
              <a:t>學生中心</a:t>
            </a:r>
            <a:r>
              <a:rPr lang="en-US" altLang="zh-TW" sz="3600" dirty="0" smtClean="0"/>
              <a:t>--</a:t>
            </a:r>
            <a:r>
              <a:rPr lang="zh-TW" altLang="en-US" sz="3600" dirty="0" smtClean="0">
                <a:solidFill>
                  <a:srgbClr val="FF0000"/>
                </a:solidFill>
              </a:rPr>
              <a:t>學習者中心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4000" dirty="0" smtClean="0"/>
              <a:t>     有效教學</a:t>
            </a:r>
            <a:r>
              <a:rPr lang="en-US" altLang="zh-TW" sz="4000" dirty="0" smtClean="0"/>
              <a:t>—</a:t>
            </a:r>
            <a:r>
              <a:rPr lang="zh-TW" altLang="en-US" sz="4000" dirty="0" smtClean="0">
                <a:solidFill>
                  <a:srgbClr val="FF0000"/>
                </a:solidFill>
              </a:rPr>
              <a:t>有效學習</a:t>
            </a:r>
            <a:r>
              <a:rPr lang="en-US" altLang="zh-TW" sz="4000" dirty="0" smtClean="0"/>
              <a:t>—</a:t>
            </a:r>
            <a:r>
              <a:rPr lang="zh-TW" altLang="en-US" sz="4000" dirty="0" smtClean="0"/>
              <a:t>學習遷移</a:t>
            </a:r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4000" dirty="0" smtClean="0"/>
              <a:t>   知識由誰建構？</a:t>
            </a:r>
            <a:endParaRPr lang="en-US" altLang="zh-TW" sz="40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4000" dirty="0" smtClean="0"/>
              <a:t>   學習的主權在誰？</a:t>
            </a:r>
            <a:endParaRPr lang="en-US" altLang="zh-TW" sz="40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4000" dirty="0" smtClean="0"/>
              <a:t>   自主學習能力的培養？</a:t>
            </a:r>
            <a:endParaRPr lang="en-US" altLang="zh-TW" sz="4000" dirty="0" smtClean="0"/>
          </a:p>
          <a:p>
            <a:pPr lvl="1">
              <a:buFont typeface="Wingdings" pitchFamily="2" charset="2"/>
              <a:buChar char="ü"/>
            </a:pP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endParaRPr lang="en-US" altLang="zh-TW" dirty="0" smtClean="0"/>
          </a:p>
          <a:p>
            <a:pPr lvl="1">
              <a:buFont typeface="Wingdings" pitchFamily="2" charset="2"/>
              <a:buChar char="ü"/>
            </a:pP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04DA-BF1E-4422-9FE6-C5CBE753075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1030610完整版台東教學觀察重點與技巧(2007)</Template>
  <TotalTime>14652</TotalTime>
  <Words>3364</Words>
  <Application>Microsoft Office PowerPoint</Application>
  <PresentationFormat>如螢幕大小 (4:3)</PresentationFormat>
  <Paragraphs>488</Paragraphs>
  <Slides>48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壁窗</vt:lpstr>
      <vt:lpstr>臺北市104學年度公私立國民中學綜合活動領域召集人職務專修研習班  綜合活動學習領域 共同備課理念與實作</vt:lpstr>
      <vt:lpstr>共同備課的理念</vt:lpstr>
      <vt:lpstr>他山之石--日本百年歷史的共同備課 Lesson  STUDY（授業研究）5’33”</vt:lpstr>
      <vt:lpstr>共同備課的功能</vt:lpstr>
      <vt:lpstr>共同備課的內涵 </vt:lpstr>
      <vt:lpstr>本學年度共同備課的焦點 </vt:lpstr>
      <vt:lpstr>共同備課的特性 </vt:lpstr>
      <vt:lpstr>特性1   「學習者中心」定義</vt:lpstr>
      <vt:lpstr>學習者中心--學習典範的轉變 </vt:lpstr>
      <vt:lpstr>學習者中心--教學典範的轉移 </vt:lpstr>
      <vt:lpstr>「學習者中心」教學目的</vt:lpstr>
      <vt:lpstr>「學習者中心」教學設計理念</vt:lpstr>
      <vt:lpstr>「學習者中心」教學設計</vt:lpstr>
      <vt:lpstr>特性2     掌握學科本質 「綜合活動學習領域」的基本理念</vt:lpstr>
      <vt:lpstr>綜合活動學習領域之課程目標</vt:lpstr>
      <vt:lpstr>綜合活動學習領域之內涵架構</vt:lpstr>
      <vt:lpstr>特性3   教學實踐 特性4   專業反思</vt:lpstr>
      <vt:lpstr>共同備課的型態</vt:lpstr>
      <vt:lpstr>初次共同備課歷程建議1 </vt:lpstr>
      <vt:lpstr>初次共同備課歷程建議2 </vt:lpstr>
      <vt:lpstr>初次共同備課歷程建議3 </vt:lpstr>
      <vt:lpstr>共同備課實作 </vt:lpstr>
      <vt:lpstr>綜合活動領域備課單要素</vt:lpstr>
      <vt:lpstr>HOW?設計注意事項</vt:lpstr>
      <vt:lpstr>HOW?設計注意事項2</vt:lpstr>
      <vt:lpstr>共同備課流程</vt:lpstr>
      <vt:lpstr>課前評估</vt:lpstr>
      <vt:lpstr> 教材內容結構分析目的 </vt:lpstr>
      <vt:lpstr>示例    課前評估      國八童軍：摩登原始人</vt:lpstr>
      <vt:lpstr>實作1</vt:lpstr>
      <vt:lpstr> 課程綱要課程目標或能力指標</vt:lpstr>
      <vt:lpstr>單元學習目標</vt:lpstr>
      <vt:lpstr>主要概念（Big  Ideas )的內涵與特性</vt:lpstr>
      <vt:lpstr>如何找出主要概念（Big   Ideas) ？</vt:lpstr>
      <vt:lpstr>示例         國八童軍：摩登原始人                      單元學習目標</vt:lpstr>
      <vt:lpstr>示例         國八輔導：心靈即時通 單元學習目標</vt:lpstr>
      <vt:lpstr>示例         國八家政：服裝密碼                      單元學習目標</vt:lpstr>
      <vt:lpstr>實作2</vt:lpstr>
      <vt:lpstr>評量方式與內容</vt:lpstr>
      <vt:lpstr>示例       國八童軍：摩登原始人 評量方式與內容 </vt:lpstr>
      <vt:lpstr>示例   國八童軍：摩登原始人       各節次學習重點</vt:lpstr>
      <vt:lpstr> 本單元第　節學習活動設計（教學流程） </vt:lpstr>
      <vt:lpstr>學習活動的設計注意事項1</vt:lpstr>
      <vt:lpstr>學習活動的設計注意事項2</vt:lpstr>
      <vt:lpstr>實作3         學習活動設計實作與討論</vt:lpstr>
      <vt:lpstr>總結： 一般課程（教學）設計常見的現象</vt:lpstr>
      <vt:lpstr>共同備課開步走</vt:lpstr>
      <vt:lpstr>善用資源共同備課</vt:lpstr>
    </vt:vector>
  </TitlesOfParts>
  <Company>自強國小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重理解的課程設計</dc:title>
  <dc:creator>資訊組</dc:creator>
  <cp:lastModifiedBy>Cindy</cp:lastModifiedBy>
  <cp:revision>895</cp:revision>
  <dcterms:created xsi:type="dcterms:W3CDTF">2013-09-14T03:10:37Z</dcterms:created>
  <dcterms:modified xsi:type="dcterms:W3CDTF">2015-08-13T10:23:31Z</dcterms:modified>
</cp:coreProperties>
</file>