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13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1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5"/>
    <p:sldMasterId id="214748364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y="6858000" cx="9144000"/>
  <p:notesSz cx="6807200" cy="9939325"/>
  <p:defaultTextStyle>
    <a:defPPr lvl="0">
      <a:defRPr lang="zh-TW"/>
    </a:defPPr>
    <a:lvl1pPr eaLnBrk="0" hangingPunct="0" lvl="0" rtl="0" algn="l" fontAlgn="base">
      <a:spcBef>
        <a:spcPct val="0"/>
      </a:spcBef>
      <a:spcAft>
        <a:spcPct val="0"/>
      </a:spcAft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eaLnBrk="0" hangingPunct="0" lvl="1" marL="457200" rtl="0" algn="l" fontAlgn="base">
      <a:spcBef>
        <a:spcPct val="0"/>
      </a:spcBef>
      <a:spcAft>
        <a:spcPct val="0"/>
      </a:spcAft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eaLnBrk="0" hangingPunct="0" lvl="2" marL="914400" rtl="0" algn="l" fontAlgn="base">
      <a:spcBef>
        <a:spcPct val="0"/>
      </a:spcBef>
      <a:spcAft>
        <a:spcPct val="0"/>
      </a:spcAft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eaLnBrk="0" hangingPunct="0" lvl="3" marL="1371600" rtl="0" algn="l" fontAlgn="base">
      <a:spcBef>
        <a:spcPct val="0"/>
      </a:spcBef>
      <a:spcAft>
        <a:spcPct val="0"/>
      </a:spcAft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eaLnBrk="0" hangingPunct="0" lvl="4" marL="1828800" rtl="0" algn="l" fontAlgn="base">
      <a:spcBef>
        <a:spcPct val="0"/>
      </a:spcBef>
      <a:spcAft>
        <a:spcPct val="0"/>
      </a:spcAft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defTabSz="914400" eaLnBrk="1" hangingPunct="1" latinLnBrk="0" lvl="5" marL="2286000" rtl="0" algn="l"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defTabSz="914400" eaLnBrk="1" hangingPunct="1" latinLnBrk="0" lvl="6" marL="2743200" rtl="0" algn="l"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defTabSz="914400" eaLnBrk="1" hangingPunct="1" latinLnBrk="0" lvl="7" marL="3200400" rtl="0" algn="l"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defTabSz="914400" eaLnBrk="1" hangingPunct="1" latinLnBrk="0" lvl="8" marL="3657600" rtl="0" algn="l">
      <a:defRPr kern="1200" kumimoji="1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1.xml><?xml version="1.0" encoding="utf-8"?>
<a:tblStyleLst xmlns:a="http://schemas.openxmlformats.org/drawingml/2006/main" xmlns:r="http://schemas.openxmlformats.org/officeDocument/2006/relationships" def="{90651C3A-4460-11DB-9652-00E08161165F}"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cmpd="sng" w="12700">
              <a:solidFill>
                <a:schemeClr val="lt1"/>
              </a:solidFill>
            </a:ln>
          </a:left>
          <a:right>
            <a:ln cmpd="sng" w="12700">
              <a:solidFill>
                <a:schemeClr val="lt1"/>
              </a:solidFill>
            </a:ln>
          </a:right>
          <a:top>
            <a:ln cmpd="sng" w="12700">
              <a:solidFill>
                <a:schemeClr val="lt1"/>
              </a:solidFill>
            </a:ln>
          </a:top>
          <a:bottom>
            <a:ln cmpd="sng" w="12700">
              <a:solidFill>
                <a:schemeClr val="lt1"/>
              </a:solidFill>
            </a:ln>
          </a:bottom>
          <a:insideH>
            <a:ln cmpd="sng" w="12700">
              <a:solidFill>
                <a:schemeClr val="lt1"/>
              </a:solidFill>
            </a:ln>
          </a:insideH>
          <a:insideV>
            <a:ln cmpd="sng" w="12700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cmpd="sng" w="38100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cmpd="sng" w="38100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1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1.xml"/><Relationship Id="rId3" Type="http://schemas.openxmlformats.org/officeDocument/2006/relationships/presProps" Target="presProps1.xml"/><Relationship Id="rId4" Type="http://schemas.openxmlformats.org/officeDocument/2006/relationships/tableStyles" Target="tableStyles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842" tIns="45921" rIns="91842" bIns="45921" rtlCol="0"/>
          <a:lstStyle>
            <a:lvl1pPr algn="l" eaLnBrk="1" hangingPunct="1">
              <a:defRPr sz="1200">
                <a:latin typeface="Arial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1842" tIns="45921" rIns="91842" bIns="4592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BA7F944A-E39A-4F9B-82BA-A8854FE96CDE}" type="datetimeFigureOut">
              <a:rPr lang="zh-TW" altLang="en-US"/>
              <a:pPr>
                <a:defRPr/>
              </a:pPr>
              <a:t>2019/6/19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42" tIns="45921" rIns="91842" bIns="45921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3575"/>
          </a:xfrm>
          <a:prstGeom prst="rect">
            <a:avLst/>
          </a:prstGeom>
        </p:spPr>
        <p:txBody>
          <a:bodyPr vert="horz" lIns="91842" tIns="45921" rIns="91842" bIns="45921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lIns="91842" tIns="45921" rIns="91842" bIns="45921" rtlCol="0" anchor="b"/>
          <a:lstStyle>
            <a:lvl1pPr algn="l" eaLnBrk="1" hangingPunct="1">
              <a:defRPr sz="1200">
                <a:latin typeface="Arial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1842" tIns="45921" rIns="91842" bIns="4592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24390E4A-F47D-4647-86C5-FB50944562A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新細明體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kumimoji="0" lang="zh-TW" altLang="en-US" smtClean="0"/>
              <a:t>各位評審午安，我們是新生國小「不一樣的兒童節</a:t>
            </a:r>
            <a:r>
              <a:rPr kumimoji="0" lang="en-US" altLang="zh-TW" smtClean="0"/>
              <a:t>~</a:t>
            </a:r>
            <a:r>
              <a:rPr kumimoji="0" lang="zh-TW" altLang="en-US" smtClean="0"/>
              <a:t>愛心動一動」服務挑戰．關懷他人教學行政團隊。</a:t>
            </a:r>
          </a:p>
        </p:txBody>
      </p:sp>
      <p:sp>
        <p:nvSpPr>
          <p:cNvPr id="184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0EEBDFC-F73E-416C-A112-CB0D102D5364}" type="slidenum">
              <a:rPr lang="zh-TW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zh-TW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3686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3F36C63-2286-42F3-9EF0-846F1224DB56}" type="slidenum">
              <a:rPr lang="zh-TW" altLang="en-US" smtClean="0"/>
              <a:pPr/>
              <a:t>10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3891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E91EF7B-AB9E-4013-8419-A45C9BAEA551}" type="slidenum">
              <a:rPr lang="zh-TW" altLang="en-US" smtClean="0"/>
              <a:pPr/>
              <a:t>11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096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A16F51FC-1F40-4983-8C8D-B4AFEF830F8B}" type="slidenum">
              <a:rPr lang="zh-TW" altLang="en-US" smtClean="0"/>
              <a:pPr/>
              <a:t>12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30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3156176-9378-412B-B1C2-A3DCA478E02F}" type="slidenum">
              <a:rPr lang="zh-TW" altLang="en-US" smtClean="0"/>
              <a:pPr/>
              <a:t>13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50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A4C16234-2AD9-48E7-B007-80CEB19A06E3}" type="slidenum">
              <a:rPr lang="zh-TW" altLang="en-US" smtClean="0"/>
              <a:pPr/>
              <a:t>14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71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5368980-0706-40F5-BCD5-9A68C83BAEE0}" type="slidenum">
              <a:rPr lang="zh-TW" altLang="en-US" smtClean="0"/>
              <a:pPr/>
              <a:t>15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91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437AEFC-2B60-4A6A-981F-D2D8196934A5}" type="slidenum">
              <a:rPr lang="zh-TW" altLang="en-US" smtClean="0"/>
              <a:pPr/>
              <a:t>16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512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735BCAE-B646-4FFA-A960-A28BC584DC61}" type="slidenum">
              <a:rPr lang="zh-TW" altLang="en-US" smtClean="0"/>
              <a:pPr/>
              <a:t>17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5325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53C0D86-C4D6-4D18-B423-E6C212C53CCC}" type="slidenum">
              <a:rPr lang="zh-TW" altLang="en-US" smtClean="0"/>
              <a:pPr/>
              <a:t>18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553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E72082F-F5BF-4FF7-945D-680DD1EA8726}" type="slidenum">
              <a:rPr lang="zh-TW" altLang="en-US" smtClean="0"/>
              <a:pPr/>
              <a:t>19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204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05CAE93-F41A-4F53-9429-421EBC2FC212}" type="slidenum">
              <a:rPr lang="zh-TW" altLang="en-US" smtClean="0"/>
              <a:pPr/>
              <a:t>2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573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348AF79-88BE-4659-905A-A9D7945C0C44}" type="slidenum">
              <a:rPr lang="zh-TW" altLang="en-US" smtClean="0"/>
              <a:pPr/>
              <a:t>20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593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901B93D7-5D5D-4021-9A83-846CB10FFFE6}" type="slidenum">
              <a:rPr lang="zh-TW" altLang="en-US" smtClean="0"/>
              <a:pPr/>
              <a:t>21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614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F701267-B077-47BA-98FA-59AB567F69EA}" type="slidenum">
              <a:rPr lang="zh-TW" altLang="en-US" smtClean="0"/>
              <a:pPr/>
              <a:t>22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614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F701267-B077-47BA-98FA-59AB567F69EA}" type="slidenum">
              <a:rPr lang="zh-TW" altLang="en-US" smtClean="0"/>
              <a:pPr/>
              <a:t>23</a:t>
            </a:fld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35337225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614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FF701267-B077-47BA-98FA-59AB567F69EA}" type="slidenum">
              <a:rPr lang="zh-TW" altLang="en-US" smtClean="0"/>
              <a:pPr/>
              <a:t>24</a:t>
            </a:fld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16754118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6554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CC28686-5181-465C-9D07-F0E43C1DA905}" type="slidenum">
              <a:rPr lang="zh-TW" altLang="en-US" smtClean="0"/>
              <a:pPr/>
              <a:t>25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6349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5C16104-5FA4-4AFB-A316-965CBCAD382C}" type="slidenum">
              <a:rPr lang="zh-TW" altLang="en-US" smtClean="0"/>
              <a:pPr/>
              <a:t>26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542" name="Shape 65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3" name="Google Shape;65543;g3fb873fe87ed8a7_0:notes"/>
          <p:cNvSpPr/>
          <p:nvPr>
            <p:ph idx="2" type="sldImg"/>
          </p:nvPr>
        </p:nvSpPr>
        <p:spPr>
          <a:xfrm>
            <a:off x="920750" y="746125"/>
            <a:ext cx="4965600" cy="3726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544" name="Google Shape;65544;g3fb873fe87ed8a7_0:notes"/>
          <p:cNvSpPr txBox="1"/>
          <p:nvPr>
            <p:ph idx="1" type="body"/>
          </p:nvPr>
        </p:nvSpPr>
        <p:spPr>
          <a:xfrm>
            <a:off x="681038" y="4721225"/>
            <a:ext cx="5445000" cy="44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900" lIns="91825" spcFirstLastPara="1" rIns="91825" wrap="square" tIns="459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45" name="Google Shape;65545;g3fb873fe87ed8a7_0:notes"/>
          <p:cNvSpPr txBox="1"/>
          <p:nvPr>
            <p:ph idx="12" type="sldNum"/>
          </p:nvPr>
        </p:nvSpPr>
        <p:spPr>
          <a:xfrm>
            <a:off x="3854450" y="9440863"/>
            <a:ext cx="29511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900" lIns="91825" spcFirstLastPara="1" rIns="91825" wrap="square" tIns="45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225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15CC22D-F9FD-46E0-B481-7135BCE99994}" type="slidenum">
              <a:rPr lang="zh-TW" altLang="en-US" smtClean="0"/>
              <a:pPr/>
              <a:t>3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9DEE7C2-6502-4C19-9C45-18E31E2F74B7}" type="slidenum">
              <a:rPr lang="zh-TW" altLang="en-US" smtClean="0"/>
              <a:pPr/>
              <a:t>4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B9363DD-96F8-4E80-8B3A-3D1B26BEA10E}" type="slidenum">
              <a:rPr lang="zh-TW" altLang="en-US" smtClean="0"/>
              <a:pPr/>
              <a:t>5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286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B6B6836-E978-43B1-8A74-307FEA9B0346}" type="slidenum">
              <a:rPr lang="zh-TW" altLang="en-US" smtClean="0"/>
              <a:pPr/>
              <a:t>6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3072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57517EA-5C60-4C02-B426-508F8A735112}" type="slidenum">
              <a:rPr lang="zh-TW" altLang="en-US" smtClean="0"/>
              <a:pPr/>
              <a:t>7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327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853585D6-65F8-46F2-B9B0-03662357EF84}" type="slidenum">
              <a:rPr lang="zh-TW" altLang="en-US" smtClean="0"/>
              <a:pPr/>
              <a:t>8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348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FFE4AA4-8836-4C79-87E7-142C6425A25A}" type="slidenum">
              <a:rPr lang="zh-TW" altLang="en-US" smtClean="0"/>
              <a:pPr/>
              <a:t>9</a:t>
            </a:fld>
            <a:endParaRPr lang="zh-TW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樹-寬版拷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1963"/>
            <a:ext cx="9144000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216650" y="6237288"/>
            <a:ext cx="2927350" cy="36671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en-US" smtClean="0">
                <a:solidFill>
                  <a:srgbClr val="663300"/>
                </a:solidFill>
                <a:latin typeface="微軟正黑體" pitchFamily="34" charset="-120"/>
                <a:ea typeface="微軟正黑體" pitchFamily="34" charset="-120"/>
              </a:rPr>
              <a:t>臺北市大安區新生國民小學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-74613" y="6719888"/>
            <a:ext cx="946151" cy="1841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en-US" sz="600" smtClean="0">
                <a:solidFill>
                  <a:schemeClr val="bg1"/>
                </a:solidFill>
              </a:rPr>
              <a:t>範本設計：莊志明老師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87450" y="1700213"/>
            <a:ext cx="7632700" cy="1470025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algn="ctr">
              <a:defRPr sz="4400" b="1">
                <a:solidFill>
                  <a:srgbClr val="008000"/>
                </a:solidFill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140200" y="3500438"/>
            <a:ext cx="4464050" cy="230505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>
                <a:latin typeface="微軟正黑體" pitchFamily="34" charset="-120"/>
                <a:ea typeface="微軟正黑體" pitchFamily="34" charset="-120"/>
              </a:defRPr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4512C-4793-40D4-9A27-E3A0CAA7998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3463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5DB0E-B1FF-43CD-B660-C9C4E0B513F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3919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38925" y="260350"/>
            <a:ext cx="2058988" cy="586581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29325" cy="586581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F4841-E20B-4597-9821-18FEEA2CB3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24423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B6094-9ADD-42C9-AAAC-1FDDA1B9F96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41638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47FF7-14C1-48AC-88DD-064305B8F3E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71715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3B313-4FA0-49FC-9B00-60B15ABAD45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9849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18BEA-65EC-4BAE-A5A5-FE9AAA30C2D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53963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64317-7F84-4A50-AECF-BCF9A91F055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25946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2F930-13F2-4F8C-AFC4-9D900F0CB9C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7687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22D68-0436-4E8E-9FAA-D0958BC540F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94250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958C4-D3B6-46A3-8CA3-BC3FAB6C2BE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587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916D4-0139-49D8-9F7D-A53C95340A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406183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1B47F-BCF0-419A-A44B-B41F5CA7568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6711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30D89-77B2-4289-A465-8C2EFEDB38B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21913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46050"/>
            <a:ext cx="2057400" cy="598011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6050"/>
            <a:ext cx="6019800" cy="598011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5A71E-84BB-4AC4-83C4-4CA4D09F15F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0452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2AC4B-6DB2-45D1-BAEC-6ECEA5AF33C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07193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41F9-E9FB-46C3-A5F2-6DF883DF0D9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07633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BF660-D33B-49A3-891D-ED0D1A6303D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03508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8A916-2C68-479C-94FB-6B0019B53DF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1303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16F06-9D00-4DEB-91D4-FBF6B7B58AA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05378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6D6F3-4FA9-48D1-B173-D201590766F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87030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5D6ED-DB28-4DFE-A161-EDC2EE5DD80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8008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葉-寬版拷貝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9144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6D6658EE-2E07-4B5D-8D3B-2603ECC069F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2" name="Text Box 9"/>
          <p:cNvSpPr txBox="1">
            <a:spLocks noChangeArrowheads="1"/>
          </p:cNvSpPr>
          <p:nvPr/>
        </p:nvSpPr>
        <p:spPr bwMode="auto">
          <a:xfrm>
            <a:off x="6216650" y="6157913"/>
            <a:ext cx="2927350" cy="36671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en-US" smtClean="0">
                <a:solidFill>
                  <a:srgbClr val="663300"/>
                </a:solidFill>
                <a:latin typeface="微軟正黑體" pitchFamily="34" charset="-120"/>
                <a:ea typeface="微軟正黑體" pitchFamily="34" charset="-120"/>
              </a:rPr>
              <a:t>臺北市大安區新生國民小學</a:t>
            </a:r>
          </a:p>
        </p:txBody>
      </p:sp>
      <p:sp>
        <p:nvSpPr>
          <p:cNvPr id="1033" name="Text Box 10"/>
          <p:cNvSpPr txBox="1">
            <a:spLocks noChangeArrowheads="1"/>
          </p:cNvSpPr>
          <p:nvPr/>
        </p:nvSpPr>
        <p:spPr bwMode="auto">
          <a:xfrm>
            <a:off x="-74613" y="6719888"/>
            <a:ext cx="946151" cy="1841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en-US" sz="600" smtClean="0">
                <a:solidFill>
                  <a:schemeClr val="bg1"/>
                </a:solidFill>
              </a:rPr>
              <a:t>範本設計：莊志明老師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5" r:id="rId1"/>
    <p:sldLayoutId id="2147485895" r:id="rId2"/>
    <p:sldLayoutId id="2147485896" r:id="rId3"/>
    <p:sldLayoutId id="2147485897" r:id="rId4"/>
    <p:sldLayoutId id="2147485898" r:id="rId5"/>
    <p:sldLayoutId id="2147485899" r:id="rId6"/>
    <p:sldLayoutId id="2147485900" r:id="rId7"/>
    <p:sldLayoutId id="2147485901" r:id="rId8"/>
    <p:sldLayoutId id="2147485902" r:id="rId9"/>
    <p:sldLayoutId id="2147485903" r:id="rId10"/>
    <p:sldLayoutId id="214748590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Arial" charset="0"/>
          <a:ea typeface="華康細圓體" pitchFamily="49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Arial" charset="0"/>
          <a:ea typeface="華康細圓體" pitchFamily="49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Arial" charset="0"/>
          <a:ea typeface="華康細圓體" pitchFamily="49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663300"/>
          </a:solidFill>
          <a:latin typeface="Arial" charset="0"/>
          <a:ea typeface="華康細圓體" pitchFamily="49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rgbClr val="663300"/>
          </a:solidFill>
          <a:latin typeface="微軟正黑體" pitchFamily="34" charset="-120"/>
          <a:ea typeface="微軟正黑體" pitchFamily="34" charset="-120"/>
          <a:cs typeface="微軟正黑體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rgbClr val="663300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rgbClr val="663300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rgbClr val="663300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rgbClr val="663300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7" descr="未命名-3"/>
          <p:cNvPicPr>
            <a:picLocks noChangeAspect="1" noChangeArrowheads="1"/>
          </p:cNvPicPr>
          <p:nvPr userDrawn="1"/>
        </p:nvPicPr>
        <p:blipFill>
          <a:blip r:embed="rId13">
            <a:lum brigh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589463"/>
            <a:ext cx="2843213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146050"/>
            <a:ext cx="4321175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rgbClr val="000000"/>
                </a:solidFill>
                <a:latin typeface="Arial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rgbClr val="000000"/>
                </a:solidFill>
                <a:latin typeface="Arial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B54AC59A-8B59-4C2F-9766-8C06783D1AC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grpSp>
        <p:nvGrpSpPr>
          <p:cNvPr id="2056" name="Group 35"/>
          <p:cNvGrpSpPr>
            <a:grpSpLocks/>
          </p:cNvGrpSpPr>
          <p:nvPr userDrawn="1"/>
        </p:nvGrpSpPr>
        <p:grpSpPr bwMode="auto">
          <a:xfrm rot="5400000">
            <a:off x="-3267075" y="3267075"/>
            <a:ext cx="6858000" cy="323850"/>
            <a:chOff x="0" y="4094"/>
            <a:chExt cx="5760" cy="155"/>
          </a:xfrm>
        </p:grpSpPr>
        <p:sp>
          <p:nvSpPr>
            <p:cNvPr id="13321" name="Rectangle 18"/>
            <p:cNvSpPr>
              <a:spLocks noChangeArrowheads="1"/>
            </p:cNvSpPr>
            <p:nvPr userDrawn="1"/>
          </p:nvSpPr>
          <p:spPr bwMode="auto">
            <a:xfrm>
              <a:off x="-24" y="4131"/>
              <a:ext cx="5760" cy="43"/>
            </a:xfrm>
            <a:prstGeom prst="rect">
              <a:avLst/>
            </a:prstGeom>
            <a:solidFill>
              <a:srgbClr val="66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>
                <a:defRPr/>
              </a:pPr>
              <a:endParaRPr lang="zh-TW" altLang="en-US" sz="1800" b="1" smtClean="0">
                <a:solidFill>
                  <a:srgbClr val="000000"/>
                </a:solidFill>
              </a:endParaRPr>
            </a:p>
          </p:txBody>
        </p:sp>
        <p:sp>
          <p:nvSpPr>
            <p:cNvPr id="13322" name="Rectangle 16"/>
            <p:cNvSpPr>
              <a:spLocks noChangeArrowheads="1"/>
            </p:cNvSpPr>
            <p:nvPr userDrawn="1"/>
          </p:nvSpPr>
          <p:spPr bwMode="auto">
            <a:xfrm>
              <a:off x="-24" y="4176"/>
              <a:ext cx="5760" cy="93"/>
            </a:xfrm>
            <a:prstGeom prst="rect">
              <a:avLst/>
            </a:prstGeom>
            <a:solidFill>
              <a:srgbClr val="66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>
                <a:defRPr/>
              </a:pPr>
              <a:endParaRPr lang="zh-TW" altLang="en-US" sz="1800" b="1" smtClean="0">
                <a:solidFill>
                  <a:srgbClr val="000000"/>
                </a:solidFill>
              </a:endParaRPr>
            </a:p>
          </p:txBody>
        </p:sp>
        <p:sp>
          <p:nvSpPr>
            <p:cNvPr id="2059" name="Line 20"/>
            <p:cNvSpPr>
              <a:spLocks noChangeShapeType="1"/>
            </p:cNvSpPr>
            <p:nvPr userDrawn="1"/>
          </p:nvSpPr>
          <p:spPr bwMode="auto">
            <a:xfrm>
              <a:off x="0" y="4094"/>
              <a:ext cx="5760" cy="0"/>
            </a:xfrm>
            <a:prstGeom prst="line">
              <a:avLst/>
            </a:prstGeom>
            <a:noFill/>
            <a:ln w="9525">
              <a:solidFill>
                <a:srgbClr val="66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6" r:id="rId1"/>
    <p:sldLayoutId id="2147485907" r:id="rId2"/>
    <p:sldLayoutId id="2147485908" r:id="rId3"/>
    <p:sldLayoutId id="2147485909" r:id="rId4"/>
    <p:sldLayoutId id="2147485910" r:id="rId5"/>
    <p:sldLayoutId id="2147485911" r:id="rId6"/>
    <p:sldLayoutId id="2147485912" r:id="rId7"/>
    <p:sldLayoutId id="2147485913" r:id="rId8"/>
    <p:sldLayoutId id="2147485914" r:id="rId9"/>
    <p:sldLayoutId id="2147485915" r:id="rId10"/>
    <p:sldLayoutId id="214748591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+mj-lt"/>
          <a:ea typeface="+mj-ea"/>
          <a:cs typeface="華康中圓體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  <a:cs typeface="華康中圓體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  <a:cs typeface="華康中圓體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  <a:cs typeface="華康中圓體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  <a:cs typeface="華康中圓體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>
          <a:solidFill>
            <a:schemeClr val="bg1"/>
          </a:solidFill>
          <a:latin typeface="Arial" charset="0"/>
          <a:ea typeface="華康中圓體" pitchFamily="49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標楷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  <a:cs typeface="標楷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標楷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  <a:cs typeface="標楷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  <a:cs typeface="標楷體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1238" y="1989138"/>
            <a:ext cx="7089775" cy="1470025"/>
          </a:xfrm>
        </p:spPr>
        <p:txBody>
          <a:bodyPr/>
          <a:lstStyle/>
          <a:p>
            <a:pPr algn="r" eaLnBrk="1" hangingPunct="1"/>
            <a:r>
              <a:rPr lang="zh-TW" altLang="en-US" sz="4800" smtClean="0"/>
              <a:t>資訊教育</a:t>
            </a:r>
          </a:p>
        </p:txBody>
      </p:sp>
      <p:sp>
        <p:nvSpPr>
          <p:cNvPr id="276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13000" y="3181350"/>
            <a:ext cx="5903913" cy="1295400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r" eaLnBrk="1" hangingPunct="1">
              <a:defRPr/>
            </a:pPr>
            <a:r>
              <a:rPr lang="zh-TW" altLang="en-US" sz="6000" dirty="0" smtClean="0">
                <a:solidFill>
                  <a:schemeClr val="accent6"/>
                </a:solidFill>
              </a:rPr>
              <a:t>課程介紹</a:t>
            </a:r>
            <a:endParaRPr lang="en-US" altLang="zh-TW" sz="6000" dirty="0" smtClean="0">
              <a:solidFill>
                <a:schemeClr val="accent6"/>
              </a:solidFill>
            </a:endParaRPr>
          </a:p>
          <a:p>
            <a:pPr algn="r" eaLnBrk="1" hangingPunct="1">
              <a:defRPr/>
            </a:pPr>
            <a:endParaRPr lang="en-US" altLang="zh-TW" sz="2800" dirty="0" smtClean="0"/>
          </a:p>
          <a:p>
            <a:pPr algn="r" eaLnBrk="1" hangingPunct="1">
              <a:defRPr/>
            </a:pPr>
            <a:r>
              <a:rPr lang="zh-TW" altLang="en-US" sz="2800" dirty="0" smtClean="0"/>
              <a:t>莊志明、呂淑惠、吳建勳</a:t>
            </a:r>
          </a:p>
        </p:txBody>
      </p:sp>
      <p:sp>
        <p:nvSpPr>
          <p:cNvPr id="11" name="Rectangle 5"/>
          <p:cNvSpPr txBox="1">
            <a:spLocks noChangeArrowheads="1"/>
          </p:cNvSpPr>
          <p:nvPr/>
        </p:nvSpPr>
        <p:spPr bwMode="auto">
          <a:xfrm>
            <a:off x="2987675" y="1773238"/>
            <a:ext cx="5184775" cy="129540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kumimoji="1" sz="3200">
                <a:solidFill>
                  <a:srgbClr val="6633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rgbClr val="663300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rgbClr val="663300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rgbClr val="663300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663300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663300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663300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663300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rgbClr val="663300"/>
                </a:solidFill>
                <a:latin typeface="+mn-lt"/>
                <a:ea typeface="+mn-ea"/>
              </a:defRPr>
            </a:lvl9pPr>
          </a:lstStyle>
          <a:p>
            <a:pPr algn="r">
              <a:defRPr/>
            </a:pPr>
            <a:r>
              <a:rPr lang="zh-TW" altLang="en-US" kern="0" dirty="0" smtClean="0">
                <a:latin typeface="微軟正黑體" pitchFamily="34" charset="-120"/>
                <a:ea typeface="微軟正黑體" pitchFamily="34" charset="-120"/>
              </a:rPr>
              <a:t>快樂學習．自在成長</a:t>
            </a:r>
            <a:endParaRPr lang="en-US" altLang="zh-TW" kern="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17413" name="Group 55"/>
          <p:cNvGrpSpPr>
            <a:grpSpLocks/>
          </p:cNvGrpSpPr>
          <p:nvPr/>
        </p:nvGrpSpPr>
        <p:grpSpPr bwMode="auto">
          <a:xfrm>
            <a:off x="2051050" y="603250"/>
            <a:ext cx="1295400" cy="1295400"/>
            <a:chOff x="1973" y="346"/>
            <a:chExt cx="771" cy="771"/>
          </a:xfrm>
        </p:grpSpPr>
        <p:pic>
          <p:nvPicPr>
            <p:cNvPr id="17423" name="Picture 40" descr="感動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346"/>
              <a:ext cx="771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Oval 48"/>
            <p:cNvSpPr>
              <a:spLocks noChangeArrowheads="1"/>
            </p:cNvSpPr>
            <p:nvPr/>
          </p:nvSpPr>
          <p:spPr bwMode="auto">
            <a:xfrm>
              <a:off x="1981" y="346"/>
              <a:ext cx="751" cy="742"/>
            </a:xfrm>
            <a:prstGeom prst="ellipse">
              <a:avLst/>
            </a:prstGeom>
            <a:noFill/>
            <a:ln w="63500" cmpd="dbl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endParaRPr>
            </a:p>
          </p:txBody>
        </p:sp>
      </p:grpSp>
      <p:grpSp>
        <p:nvGrpSpPr>
          <p:cNvPr id="17414" name="Group 52"/>
          <p:cNvGrpSpPr>
            <a:grpSpLocks/>
          </p:cNvGrpSpPr>
          <p:nvPr/>
        </p:nvGrpSpPr>
        <p:grpSpPr bwMode="auto">
          <a:xfrm>
            <a:off x="3635375" y="188913"/>
            <a:ext cx="1296988" cy="1296987"/>
            <a:chOff x="3107" y="210"/>
            <a:chExt cx="817" cy="817"/>
          </a:xfrm>
        </p:grpSpPr>
        <p:pic>
          <p:nvPicPr>
            <p:cNvPr id="17421" name="Picture 39" descr="感動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7" y="21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2" name="Oval 49"/>
            <p:cNvSpPr>
              <a:spLocks noChangeArrowheads="1"/>
            </p:cNvSpPr>
            <p:nvPr/>
          </p:nvSpPr>
          <p:spPr bwMode="auto">
            <a:xfrm>
              <a:off x="3107" y="210"/>
              <a:ext cx="816" cy="816"/>
            </a:xfrm>
            <a:prstGeom prst="ellipse">
              <a:avLst/>
            </a:prstGeom>
            <a:noFill/>
            <a:ln w="63500" cmpd="dbl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endParaRPr>
            </a:p>
          </p:txBody>
        </p:sp>
      </p:grpSp>
      <p:grpSp>
        <p:nvGrpSpPr>
          <p:cNvPr id="17415" name="Group 53"/>
          <p:cNvGrpSpPr>
            <a:grpSpLocks/>
          </p:cNvGrpSpPr>
          <p:nvPr/>
        </p:nvGrpSpPr>
        <p:grpSpPr bwMode="auto">
          <a:xfrm>
            <a:off x="5364163" y="188913"/>
            <a:ext cx="1152525" cy="1152525"/>
            <a:chOff x="4014" y="482"/>
            <a:chExt cx="726" cy="726"/>
          </a:xfrm>
        </p:grpSpPr>
        <p:pic>
          <p:nvPicPr>
            <p:cNvPr id="17419" name="Picture 36" descr="感動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4" y="482"/>
              <a:ext cx="726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0" name="Oval 50"/>
            <p:cNvSpPr>
              <a:spLocks noChangeArrowheads="1"/>
            </p:cNvSpPr>
            <p:nvPr/>
          </p:nvSpPr>
          <p:spPr bwMode="auto">
            <a:xfrm>
              <a:off x="4036" y="482"/>
              <a:ext cx="704" cy="712"/>
            </a:xfrm>
            <a:prstGeom prst="ellipse">
              <a:avLst/>
            </a:prstGeom>
            <a:noFill/>
            <a:ln w="63500" cmpd="dbl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endParaRPr>
            </a:p>
          </p:txBody>
        </p:sp>
      </p:grpSp>
      <p:grpSp>
        <p:nvGrpSpPr>
          <p:cNvPr id="17416" name="Group 40"/>
          <p:cNvGrpSpPr>
            <a:grpSpLocks/>
          </p:cNvGrpSpPr>
          <p:nvPr/>
        </p:nvGrpSpPr>
        <p:grpSpPr bwMode="auto">
          <a:xfrm>
            <a:off x="179388" y="1484313"/>
            <a:ext cx="1908175" cy="1908175"/>
            <a:chOff x="3878" y="663"/>
            <a:chExt cx="1497" cy="1497"/>
          </a:xfrm>
        </p:grpSpPr>
        <p:pic>
          <p:nvPicPr>
            <p:cNvPr id="17417" name="Picture 30" descr="感動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" y="663"/>
              <a:ext cx="1497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8" name="Oval 39"/>
            <p:cNvSpPr>
              <a:spLocks noChangeArrowheads="1"/>
            </p:cNvSpPr>
            <p:nvPr/>
          </p:nvSpPr>
          <p:spPr bwMode="auto">
            <a:xfrm>
              <a:off x="3887" y="663"/>
              <a:ext cx="1478" cy="1497"/>
            </a:xfrm>
            <a:prstGeom prst="ellipse">
              <a:avLst/>
            </a:prstGeom>
            <a:noFill/>
            <a:ln w="63500" cmpd="dbl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rgbClr val="6633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5843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35846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7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  <p:sp>
        <p:nvSpPr>
          <p:cNvPr id="8" name="文字版面配置區 2"/>
          <p:cNvSpPr txBox="1">
            <a:spLocks/>
          </p:cNvSpPr>
          <p:nvPr/>
        </p:nvSpPr>
        <p:spPr bwMode="auto">
          <a:xfrm>
            <a:off x="34925" y="512763"/>
            <a:ext cx="9164638" cy="558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>
              <a:buFontTx/>
              <a:buNone/>
              <a:defRPr/>
            </a:pPr>
            <a:endParaRPr lang="en-US" altLang="zh-TW" sz="3200" kern="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</a:t>
            </a:r>
            <a:r>
              <a:rPr lang="zh-TW" altLang="en-US" sz="32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臺北市資訊課程綱要</a:t>
            </a: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與本校資訊課程</a:t>
            </a:r>
            <a:endParaRPr lang="en-US" altLang="zh-TW" sz="3200" kern="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學科統整教學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配合學年主題課程的機動調整</a:t>
            </a: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</a:p>
          <a:p>
            <a:pPr marL="857250" lvl="2" indent="0">
              <a:buFontTx/>
              <a:buNone/>
              <a:defRPr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三四六年級：配合主題課程。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57250" lvl="2" indent="0">
              <a:buFontTx/>
              <a:buNone/>
              <a:defRPr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五年級：藝術人文領域課程攝影及影像處理。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57250" lvl="2" indent="0">
              <a:buFontTx/>
              <a:buNone/>
              <a:defRPr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三到六年級：藝術人文領域搭配創客課程。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題頭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2384425"/>
            <a:ext cx="76390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339975" y="2347913"/>
            <a:ext cx="6443663" cy="1470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66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5400">
                <a:solidFill>
                  <a:schemeClr val="bg1"/>
                </a:solidFill>
                <a:ea typeface="華康中圓體" panose="020F0509000000000000" pitchFamily="49" charset="-120"/>
              </a:rPr>
              <a:t>資訊課程規劃</a:t>
            </a:r>
          </a:p>
        </p:txBody>
      </p:sp>
      <p:pic>
        <p:nvPicPr>
          <p:cNvPr id="37892" name="Picture 4" descr="豆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756275"/>
            <a:ext cx="205105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標題 1"/>
          <p:cNvSpPr>
            <a:spLocks/>
          </p:cNvSpPr>
          <p:nvPr/>
        </p:nvSpPr>
        <p:spPr bwMode="auto">
          <a:xfrm>
            <a:off x="3779838" y="3860800"/>
            <a:ext cx="6115050" cy="205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6600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6000">
              <a:solidFill>
                <a:srgbClr val="567400"/>
              </a:solidFill>
              <a:latin typeface="標楷體" panose="03000509000000000000" pitchFamily="65" charset="-120"/>
            </a:endParaRP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1042988" y="2133600"/>
            <a:ext cx="2016125" cy="2016125"/>
          </a:xfrm>
          <a:prstGeom prst="ellipse">
            <a:avLst/>
          </a:prstGeom>
          <a:solidFill>
            <a:srgbClr val="FF9900"/>
          </a:solidFill>
          <a:ln w="76200" cmpd="dbl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fontAlgn="t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TW" sz="12000">
                <a:solidFill>
                  <a:schemeClr val="bg1"/>
                </a:solidFill>
                <a:ea typeface="新細明體" panose="02020500000000000000" pitchFamily="18" charset="-120"/>
              </a:rPr>
              <a:t>@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9939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39954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5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課程概念</a:t>
            </a:r>
          </a:p>
        </p:txBody>
      </p:sp>
      <p:sp>
        <p:nvSpPr>
          <p:cNvPr id="9" name="手繪多邊形 8"/>
          <p:cNvSpPr/>
          <p:nvPr/>
        </p:nvSpPr>
        <p:spPr>
          <a:xfrm>
            <a:off x="3165475" y="2406650"/>
            <a:ext cx="2444750" cy="2444750"/>
          </a:xfrm>
          <a:custGeom>
            <a:avLst/>
            <a:gdLst>
              <a:gd name="connsiteX0" fmla="*/ 0 w 2445208"/>
              <a:gd name="connsiteY0" fmla="*/ 1222604 h 2445208"/>
              <a:gd name="connsiteX1" fmla="*/ 1222604 w 2445208"/>
              <a:gd name="connsiteY1" fmla="*/ 0 h 2445208"/>
              <a:gd name="connsiteX2" fmla="*/ 2445208 w 2445208"/>
              <a:gd name="connsiteY2" fmla="*/ 1222604 h 2445208"/>
              <a:gd name="connsiteX3" fmla="*/ 1222604 w 2445208"/>
              <a:gd name="connsiteY3" fmla="*/ 2445208 h 2445208"/>
              <a:gd name="connsiteX4" fmla="*/ 0 w 2445208"/>
              <a:gd name="connsiteY4" fmla="*/ 1222604 h 244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5208" h="2445208">
                <a:moveTo>
                  <a:pt x="0" y="1222604"/>
                </a:moveTo>
                <a:cubicBezTo>
                  <a:pt x="0" y="547378"/>
                  <a:pt x="547378" y="0"/>
                  <a:pt x="1222604" y="0"/>
                </a:cubicBezTo>
                <a:cubicBezTo>
                  <a:pt x="1897830" y="0"/>
                  <a:pt x="2445208" y="547378"/>
                  <a:pt x="2445208" y="1222604"/>
                </a:cubicBezTo>
                <a:cubicBezTo>
                  <a:pt x="2445208" y="1897830"/>
                  <a:pt x="1897830" y="2445208"/>
                  <a:pt x="1222604" y="2445208"/>
                </a:cubicBezTo>
                <a:cubicBezTo>
                  <a:pt x="547378" y="2445208"/>
                  <a:pt x="0" y="1897830"/>
                  <a:pt x="0" y="1222604"/>
                </a:cubicBezTo>
                <a:close/>
              </a:path>
            </a:pathLst>
          </a:custGeom>
          <a:solidFill>
            <a:srgbClr val="C0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5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lIns="424132" tIns="424132" rIns="424132" bIns="424132" spcCol="1270" anchor="ctr"/>
          <a:lstStyle/>
          <a:p>
            <a:pPr algn="ctr" defTabSz="23114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5200" dirty="0">
                <a:solidFill>
                  <a:schemeClr val="bg1"/>
                </a:solidFill>
              </a:rPr>
              <a:t>問題解決</a:t>
            </a:r>
          </a:p>
        </p:txBody>
      </p:sp>
      <p:sp>
        <p:nvSpPr>
          <p:cNvPr id="10" name="手繪多邊形 9"/>
          <p:cNvSpPr/>
          <p:nvPr/>
        </p:nvSpPr>
        <p:spPr>
          <a:xfrm>
            <a:off x="3776663" y="1425575"/>
            <a:ext cx="1222375" cy="1222375"/>
          </a:xfrm>
          <a:custGeom>
            <a:avLst/>
            <a:gdLst>
              <a:gd name="connsiteX0" fmla="*/ 0 w 1222604"/>
              <a:gd name="connsiteY0" fmla="*/ 611302 h 1222604"/>
              <a:gd name="connsiteX1" fmla="*/ 611302 w 1222604"/>
              <a:gd name="connsiteY1" fmla="*/ 0 h 1222604"/>
              <a:gd name="connsiteX2" fmla="*/ 1222604 w 1222604"/>
              <a:gd name="connsiteY2" fmla="*/ 611302 h 1222604"/>
              <a:gd name="connsiteX3" fmla="*/ 611302 w 1222604"/>
              <a:gd name="connsiteY3" fmla="*/ 1222604 h 1222604"/>
              <a:gd name="connsiteX4" fmla="*/ 0 w 1222604"/>
              <a:gd name="connsiteY4" fmla="*/ 611302 h 1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604" h="1222604">
                <a:moveTo>
                  <a:pt x="0" y="611302"/>
                </a:moveTo>
                <a:cubicBezTo>
                  <a:pt x="0" y="273689"/>
                  <a:pt x="273689" y="0"/>
                  <a:pt x="611302" y="0"/>
                </a:cubicBezTo>
                <a:cubicBezTo>
                  <a:pt x="948915" y="0"/>
                  <a:pt x="1222604" y="273689"/>
                  <a:pt x="1222604" y="611302"/>
                </a:cubicBezTo>
                <a:cubicBezTo>
                  <a:pt x="1222604" y="948915"/>
                  <a:pt x="948915" y="1222604"/>
                  <a:pt x="611302" y="1222604"/>
                </a:cubicBezTo>
                <a:cubicBezTo>
                  <a:pt x="273689" y="1222604"/>
                  <a:pt x="0" y="948915"/>
                  <a:pt x="0" y="611302"/>
                </a:cubicBezTo>
                <a:close/>
              </a:path>
            </a:pathLst>
          </a:custGeom>
          <a:solidFill>
            <a:srgbClr val="FFFD7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5">
              <a:alpha val="50000"/>
              <a:hueOff val="542837"/>
              <a:satOff val="1866"/>
              <a:lumOff val="-8954"/>
              <a:alphaOff val="0"/>
            </a:schemeClr>
          </a:effectRef>
          <a:fontRef idx="minor">
            <a:schemeClr val="tx1"/>
          </a:fontRef>
        </p:style>
        <p:txBody>
          <a:bodyPr lIns="209526" tIns="209526" rIns="209526" bIns="209526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2400" dirty="0"/>
              <a:t>網路應用</a:t>
            </a:r>
          </a:p>
        </p:txBody>
      </p:sp>
      <p:sp>
        <p:nvSpPr>
          <p:cNvPr id="11" name="手繪多邊形 10"/>
          <p:cNvSpPr/>
          <p:nvPr/>
        </p:nvSpPr>
        <p:spPr>
          <a:xfrm>
            <a:off x="5154613" y="2220913"/>
            <a:ext cx="1223962" cy="1222375"/>
          </a:xfrm>
          <a:custGeom>
            <a:avLst/>
            <a:gdLst>
              <a:gd name="connsiteX0" fmla="*/ 0 w 1222604"/>
              <a:gd name="connsiteY0" fmla="*/ 611302 h 1222604"/>
              <a:gd name="connsiteX1" fmla="*/ 611302 w 1222604"/>
              <a:gd name="connsiteY1" fmla="*/ 0 h 1222604"/>
              <a:gd name="connsiteX2" fmla="*/ 1222604 w 1222604"/>
              <a:gd name="connsiteY2" fmla="*/ 611302 h 1222604"/>
              <a:gd name="connsiteX3" fmla="*/ 611302 w 1222604"/>
              <a:gd name="connsiteY3" fmla="*/ 1222604 h 1222604"/>
              <a:gd name="connsiteX4" fmla="*/ 0 w 1222604"/>
              <a:gd name="connsiteY4" fmla="*/ 611302 h 1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604" h="1222604">
                <a:moveTo>
                  <a:pt x="0" y="611302"/>
                </a:moveTo>
                <a:cubicBezTo>
                  <a:pt x="0" y="273689"/>
                  <a:pt x="273689" y="0"/>
                  <a:pt x="611302" y="0"/>
                </a:cubicBezTo>
                <a:cubicBezTo>
                  <a:pt x="948915" y="0"/>
                  <a:pt x="1222604" y="273689"/>
                  <a:pt x="1222604" y="611302"/>
                </a:cubicBezTo>
                <a:cubicBezTo>
                  <a:pt x="1222604" y="948915"/>
                  <a:pt x="948915" y="1222604"/>
                  <a:pt x="611302" y="1222604"/>
                </a:cubicBezTo>
                <a:cubicBezTo>
                  <a:pt x="273689" y="1222604"/>
                  <a:pt x="0" y="948915"/>
                  <a:pt x="0" y="611302"/>
                </a:cubicBezTo>
                <a:close/>
              </a:path>
            </a:pathLst>
          </a:custGeom>
          <a:solidFill>
            <a:srgbClr val="73FDD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5">
              <a:alpha val="50000"/>
              <a:hueOff val="1085675"/>
              <a:satOff val="3732"/>
              <a:lumOff val="-17909"/>
              <a:alphaOff val="0"/>
            </a:schemeClr>
          </a:effectRef>
          <a:fontRef idx="minor">
            <a:schemeClr val="tx1"/>
          </a:fontRef>
        </p:style>
        <p:txBody>
          <a:bodyPr lIns="209526" tIns="209526" rIns="209526" bIns="209526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2400" dirty="0"/>
              <a:t>基本操作</a:t>
            </a:r>
          </a:p>
        </p:txBody>
      </p:sp>
      <p:sp>
        <p:nvSpPr>
          <p:cNvPr id="17" name="手繪多邊形 16"/>
          <p:cNvSpPr/>
          <p:nvPr/>
        </p:nvSpPr>
        <p:spPr>
          <a:xfrm>
            <a:off x="5154613" y="3813175"/>
            <a:ext cx="1223962" cy="1222375"/>
          </a:xfrm>
          <a:custGeom>
            <a:avLst/>
            <a:gdLst>
              <a:gd name="connsiteX0" fmla="*/ 0 w 1222604"/>
              <a:gd name="connsiteY0" fmla="*/ 611302 h 1222604"/>
              <a:gd name="connsiteX1" fmla="*/ 611302 w 1222604"/>
              <a:gd name="connsiteY1" fmla="*/ 0 h 1222604"/>
              <a:gd name="connsiteX2" fmla="*/ 1222604 w 1222604"/>
              <a:gd name="connsiteY2" fmla="*/ 611302 h 1222604"/>
              <a:gd name="connsiteX3" fmla="*/ 611302 w 1222604"/>
              <a:gd name="connsiteY3" fmla="*/ 1222604 h 1222604"/>
              <a:gd name="connsiteX4" fmla="*/ 0 w 1222604"/>
              <a:gd name="connsiteY4" fmla="*/ 611302 h 1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604" h="1222604">
                <a:moveTo>
                  <a:pt x="0" y="611302"/>
                </a:moveTo>
                <a:cubicBezTo>
                  <a:pt x="0" y="273689"/>
                  <a:pt x="273689" y="0"/>
                  <a:pt x="611302" y="0"/>
                </a:cubicBezTo>
                <a:cubicBezTo>
                  <a:pt x="948915" y="0"/>
                  <a:pt x="1222604" y="273689"/>
                  <a:pt x="1222604" y="611302"/>
                </a:cubicBezTo>
                <a:cubicBezTo>
                  <a:pt x="1222604" y="948915"/>
                  <a:pt x="948915" y="1222604"/>
                  <a:pt x="611302" y="1222604"/>
                </a:cubicBezTo>
                <a:cubicBezTo>
                  <a:pt x="273689" y="1222604"/>
                  <a:pt x="0" y="948915"/>
                  <a:pt x="0" y="611302"/>
                </a:cubicBezTo>
                <a:close/>
              </a:path>
            </a:pathLst>
          </a:custGeom>
          <a:solidFill>
            <a:srgbClr val="7A81FF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5">
              <a:alpha val="50000"/>
              <a:hueOff val="1628512"/>
              <a:satOff val="5598"/>
              <a:lumOff val="-26863"/>
              <a:alphaOff val="0"/>
            </a:schemeClr>
          </a:effectRef>
          <a:fontRef idx="minor">
            <a:schemeClr val="tx1"/>
          </a:fontRef>
        </p:style>
        <p:txBody>
          <a:bodyPr lIns="209526" tIns="209526" rIns="209526" bIns="209526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2400" dirty="0"/>
              <a:t>運算思維</a:t>
            </a:r>
          </a:p>
        </p:txBody>
      </p:sp>
      <p:sp>
        <p:nvSpPr>
          <p:cNvPr id="18" name="手繪多邊形 17"/>
          <p:cNvSpPr/>
          <p:nvPr/>
        </p:nvSpPr>
        <p:spPr>
          <a:xfrm>
            <a:off x="3776663" y="4610100"/>
            <a:ext cx="1222375" cy="1222375"/>
          </a:xfrm>
          <a:custGeom>
            <a:avLst/>
            <a:gdLst>
              <a:gd name="connsiteX0" fmla="*/ 0 w 1222604"/>
              <a:gd name="connsiteY0" fmla="*/ 611302 h 1222604"/>
              <a:gd name="connsiteX1" fmla="*/ 611302 w 1222604"/>
              <a:gd name="connsiteY1" fmla="*/ 0 h 1222604"/>
              <a:gd name="connsiteX2" fmla="*/ 1222604 w 1222604"/>
              <a:gd name="connsiteY2" fmla="*/ 611302 h 1222604"/>
              <a:gd name="connsiteX3" fmla="*/ 611302 w 1222604"/>
              <a:gd name="connsiteY3" fmla="*/ 1222604 h 1222604"/>
              <a:gd name="connsiteX4" fmla="*/ 0 w 1222604"/>
              <a:gd name="connsiteY4" fmla="*/ 611302 h 1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604" h="1222604">
                <a:moveTo>
                  <a:pt x="0" y="611302"/>
                </a:moveTo>
                <a:cubicBezTo>
                  <a:pt x="0" y="273689"/>
                  <a:pt x="273689" y="0"/>
                  <a:pt x="611302" y="0"/>
                </a:cubicBezTo>
                <a:cubicBezTo>
                  <a:pt x="948915" y="0"/>
                  <a:pt x="1222604" y="273689"/>
                  <a:pt x="1222604" y="611302"/>
                </a:cubicBezTo>
                <a:cubicBezTo>
                  <a:pt x="1222604" y="948915"/>
                  <a:pt x="948915" y="1222604"/>
                  <a:pt x="611302" y="1222604"/>
                </a:cubicBezTo>
                <a:cubicBezTo>
                  <a:pt x="273689" y="1222604"/>
                  <a:pt x="0" y="948915"/>
                  <a:pt x="0" y="611302"/>
                </a:cubicBezTo>
                <a:close/>
              </a:path>
            </a:pathLst>
          </a:custGeom>
          <a:solidFill>
            <a:srgbClr val="FF85FF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5">
              <a:alpha val="50000"/>
              <a:hueOff val="2171350"/>
              <a:satOff val="7464"/>
              <a:lumOff val="-35817"/>
              <a:alphaOff val="0"/>
            </a:schemeClr>
          </a:effectRef>
          <a:fontRef idx="minor">
            <a:schemeClr val="tx1"/>
          </a:fontRef>
        </p:style>
        <p:txBody>
          <a:bodyPr lIns="209526" tIns="209526" rIns="209526" bIns="209526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2400" dirty="0"/>
              <a:t>團隊合作</a:t>
            </a:r>
          </a:p>
        </p:txBody>
      </p:sp>
      <p:sp>
        <p:nvSpPr>
          <p:cNvPr id="19" name="手繪多邊形 18"/>
          <p:cNvSpPr/>
          <p:nvPr/>
        </p:nvSpPr>
        <p:spPr>
          <a:xfrm>
            <a:off x="2397125" y="3813175"/>
            <a:ext cx="1222375" cy="1222375"/>
          </a:xfrm>
          <a:custGeom>
            <a:avLst/>
            <a:gdLst>
              <a:gd name="connsiteX0" fmla="*/ 0 w 1222604"/>
              <a:gd name="connsiteY0" fmla="*/ 611302 h 1222604"/>
              <a:gd name="connsiteX1" fmla="*/ 611302 w 1222604"/>
              <a:gd name="connsiteY1" fmla="*/ 0 h 1222604"/>
              <a:gd name="connsiteX2" fmla="*/ 1222604 w 1222604"/>
              <a:gd name="connsiteY2" fmla="*/ 611302 h 1222604"/>
              <a:gd name="connsiteX3" fmla="*/ 611302 w 1222604"/>
              <a:gd name="connsiteY3" fmla="*/ 1222604 h 1222604"/>
              <a:gd name="connsiteX4" fmla="*/ 0 w 1222604"/>
              <a:gd name="connsiteY4" fmla="*/ 611302 h 1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604" h="1222604">
                <a:moveTo>
                  <a:pt x="0" y="611302"/>
                </a:moveTo>
                <a:cubicBezTo>
                  <a:pt x="0" y="273689"/>
                  <a:pt x="273689" y="0"/>
                  <a:pt x="611302" y="0"/>
                </a:cubicBezTo>
                <a:cubicBezTo>
                  <a:pt x="948915" y="0"/>
                  <a:pt x="1222604" y="273689"/>
                  <a:pt x="1222604" y="611302"/>
                </a:cubicBezTo>
                <a:cubicBezTo>
                  <a:pt x="1222604" y="948915"/>
                  <a:pt x="948915" y="1222604"/>
                  <a:pt x="611302" y="1222604"/>
                </a:cubicBezTo>
                <a:cubicBezTo>
                  <a:pt x="273689" y="1222604"/>
                  <a:pt x="0" y="948915"/>
                  <a:pt x="0" y="611302"/>
                </a:cubicBezTo>
                <a:close/>
              </a:path>
            </a:pathLst>
          </a:custGeom>
          <a:solidFill>
            <a:srgbClr val="76D6FF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5">
              <a:alpha val="50000"/>
              <a:hueOff val="2714187"/>
              <a:satOff val="9330"/>
              <a:lumOff val="-44772"/>
              <a:alphaOff val="0"/>
            </a:schemeClr>
          </a:effectRef>
          <a:fontRef idx="minor">
            <a:schemeClr val="tx1"/>
          </a:fontRef>
        </p:style>
        <p:txBody>
          <a:bodyPr lIns="209526" tIns="209526" rIns="209526" bIns="209526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2400" dirty="0"/>
              <a:t>創意設計</a:t>
            </a:r>
          </a:p>
        </p:txBody>
      </p:sp>
      <p:sp>
        <p:nvSpPr>
          <p:cNvPr id="20" name="手繪多邊形 19"/>
          <p:cNvSpPr/>
          <p:nvPr/>
        </p:nvSpPr>
        <p:spPr>
          <a:xfrm>
            <a:off x="2397125" y="2220913"/>
            <a:ext cx="1222375" cy="1222375"/>
          </a:xfrm>
          <a:custGeom>
            <a:avLst/>
            <a:gdLst>
              <a:gd name="connsiteX0" fmla="*/ 0 w 1222604"/>
              <a:gd name="connsiteY0" fmla="*/ 611302 h 1222604"/>
              <a:gd name="connsiteX1" fmla="*/ 611302 w 1222604"/>
              <a:gd name="connsiteY1" fmla="*/ 0 h 1222604"/>
              <a:gd name="connsiteX2" fmla="*/ 1222604 w 1222604"/>
              <a:gd name="connsiteY2" fmla="*/ 611302 h 1222604"/>
              <a:gd name="connsiteX3" fmla="*/ 611302 w 1222604"/>
              <a:gd name="connsiteY3" fmla="*/ 1222604 h 1222604"/>
              <a:gd name="connsiteX4" fmla="*/ 0 w 1222604"/>
              <a:gd name="connsiteY4" fmla="*/ 611302 h 1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604" h="1222604">
                <a:moveTo>
                  <a:pt x="0" y="611302"/>
                </a:moveTo>
                <a:cubicBezTo>
                  <a:pt x="0" y="273689"/>
                  <a:pt x="273689" y="0"/>
                  <a:pt x="611302" y="0"/>
                </a:cubicBezTo>
                <a:cubicBezTo>
                  <a:pt x="948915" y="0"/>
                  <a:pt x="1222604" y="273689"/>
                  <a:pt x="1222604" y="611302"/>
                </a:cubicBezTo>
                <a:cubicBezTo>
                  <a:pt x="1222604" y="948915"/>
                  <a:pt x="948915" y="1222604"/>
                  <a:pt x="611302" y="1222604"/>
                </a:cubicBezTo>
                <a:cubicBezTo>
                  <a:pt x="273689" y="1222604"/>
                  <a:pt x="0" y="948915"/>
                  <a:pt x="0" y="611302"/>
                </a:cubicBezTo>
                <a:close/>
              </a:path>
            </a:pathLst>
          </a:custGeom>
          <a:solidFill>
            <a:srgbClr val="FFD579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5">
              <a:alpha val="50000"/>
              <a:hueOff val="3257024"/>
              <a:satOff val="11196"/>
              <a:lumOff val="-53726"/>
              <a:alphaOff val="0"/>
            </a:schemeClr>
          </a:effectRef>
          <a:fontRef idx="minor">
            <a:schemeClr val="tx1"/>
          </a:fontRef>
        </p:style>
        <p:txBody>
          <a:bodyPr lIns="209526" tIns="209526" rIns="209526" bIns="209526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2400" dirty="0"/>
              <a:t>倫理素養</a:t>
            </a:r>
          </a:p>
        </p:txBody>
      </p:sp>
      <p:sp>
        <p:nvSpPr>
          <p:cNvPr id="6" name="文字方塊 5"/>
          <p:cNvSpPr txBox="1">
            <a:spLocks noChangeArrowheads="1"/>
          </p:cNvSpPr>
          <p:nvPr/>
        </p:nvSpPr>
        <p:spPr bwMode="auto">
          <a:xfrm>
            <a:off x="5148263" y="898525"/>
            <a:ext cx="39957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G3.</a:t>
            </a:r>
            <a:r>
              <a:rPr lang="zh-TW" altLang="en-US" sz="1600" dirty="0">
                <a:ea typeface="新細明體" panose="02020500000000000000" pitchFamily="18" charset="-120"/>
              </a:rPr>
              <a:t>資源搜尋</a:t>
            </a:r>
            <a:r>
              <a:rPr lang="en-US" altLang="zh-TW" sz="1600" dirty="0">
                <a:ea typeface="新細明體" panose="02020500000000000000" pitchFamily="18" charset="-120"/>
              </a:rPr>
              <a:t> </a:t>
            </a:r>
            <a:r>
              <a:rPr lang="zh-TW" altLang="en-US" sz="1600" dirty="0">
                <a:ea typeface="新細明體" panose="02020500000000000000" pitchFamily="18" charset="-120"/>
              </a:rPr>
              <a:t>、</a:t>
            </a:r>
            <a:r>
              <a:rPr lang="en-US" altLang="zh-TW" sz="1600" dirty="0">
                <a:ea typeface="新細明體" panose="02020500000000000000" pitchFamily="18" charset="-120"/>
              </a:rPr>
              <a:t>Google</a:t>
            </a:r>
            <a:r>
              <a:rPr lang="zh-TW" altLang="en-US" sz="1600" dirty="0">
                <a:ea typeface="新細明體" panose="02020500000000000000" pitchFamily="18" charset="-120"/>
              </a:rPr>
              <a:t> 文件、</a:t>
            </a:r>
            <a:r>
              <a:rPr lang="en-US" altLang="zh-TW" sz="1600" dirty="0">
                <a:ea typeface="新細明體" panose="02020500000000000000" pitchFamily="18" charset="-120"/>
              </a:rPr>
              <a:t>email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G4.Google</a:t>
            </a:r>
            <a:r>
              <a:rPr lang="zh-TW" altLang="en-US" sz="1600" dirty="0">
                <a:ea typeface="新細明體" panose="02020500000000000000" pitchFamily="18" charset="-120"/>
              </a:rPr>
              <a:t>簡報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G5.</a:t>
            </a:r>
            <a:r>
              <a:rPr lang="zh-TW" altLang="en-US" sz="1600" dirty="0">
                <a:ea typeface="新細明體" panose="02020500000000000000" pitchFamily="18" charset="-120"/>
              </a:rPr>
              <a:t>部落格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G6.</a:t>
            </a:r>
            <a:r>
              <a:rPr lang="zh-TW" altLang="en-US" sz="1600" dirty="0">
                <a:ea typeface="新細明體" panose="02020500000000000000" pitchFamily="18" charset="-120"/>
              </a:rPr>
              <a:t>創用</a:t>
            </a:r>
            <a:r>
              <a:rPr lang="en-US" altLang="zh-TW" sz="1600" dirty="0">
                <a:ea typeface="新細明體" panose="02020500000000000000" pitchFamily="18" charset="-120"/>
              </a:rPr>
              <a:t>CC</a:t>
            </a:r>
            <a:r>
              <a:rPr lang="zh-TW" altLang="en-US" sz="1600" dirty="0">
                <a:ea typeface="新細明體" panose="02020500000000000000" pitchFamily="18" charset="-120"/>
              </a:rPr>
              <a:t>資源</a:t>
            </a:r>
            <a:endParaRPr lang="en-US" altLang="zh-TW" sz="1600" dirty="0">
              <a:ea typeface="新細明體" panose="02020500000000000000" pitchFamily="18" charset="-120"/>
            </a:endParaRPr>
          </a:p>
        </p:txBody>
      </p:sp>
      <p:sp>
        <p:nvSpPr>
          <p:cNvPr id="12" name="文字方塊 11"/>
          <p:cNvSpPr txBox="1">
            <a:spLocks noChangeArrowheads="1"/>
          </p:cNvSpPr>
          <p:nvPr/>
        </p:nvSpPr>
        <p:spPr bwMode="auto">
          <a:xfrm>
            <a:off x="407988" y="1163638"/>
            <a:ext cx="38893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G3</a:t>
            </a:r>
            <a:r>
              <a:rPr lang="en-US" altLang="zh-TW" sz="1600" dirty="0" smtClean="0">
                <a:ea typeface="新細明體" panose="02020500000000000000" pitchFamily="18" charset="-120"/>
              </a:rPr>
              <a:t>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網站</a:t>
            </a:r>
            <a:r>
              <a:rPr lang="zh-TW" altLang="en-US" sz="1600" dirty="0">
                <a:ea typeface="新細明體" panose="02020500000000000000" pitchFamily="18" charset="-120"/>
              </a:rPr>
              <a:t>識讀、郵件禮儀、數位詐騙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G4</a:t>
            </a:r>
            <a:r>
              <a:rPr lang="en-US" altLang="zh-TW" sz="1600" dirty="0" smtClean="0">
                <a:ea typeface="新細明體" panose="02020500000000000000" pitchFamily="18" charset="-120"/>
              </a:rPr>
              <a:t>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個</a:t>
            </a:r>
            <a:r>
              <a:rPr lang="zh-TW" altLang="en-US" sz="1600" dirty="0">
                <a:ea typeface="新細明體" panose="02020500000000000000" pitchFamily="18" charset="-120"/>
              </a:rPr>
              <a:t>資保護、行動分享、網路交友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G5.</a:t>
            </a:r>
            <a:r>
              <a:rPr lang="zh-TW" altLang="en-US" sz="1600" dirty="0">
                <a:ea typeface="新細明體" panose="02020500000000000000" pitchFamily="18" charset="-120"/>
              </a:rPr>
              <a:t>網路隱私、智慧分享、網路沉迷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G6</a:t>
            </a:r>
            <a:r>
              <a:rPr lang="en-US" altLang="zh-TW" sz="1600" dirty="0" smtClean="0">
                <a:ea typeface="新細明體" panose="02020500000000000000" pitchFamily="18" charset="-120"/>
              </a:rPr>
              <a:t>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病毒</a:t>
            </a:r>
            <a:r>
              <a:rPr lang="zh-TW" altLang="en-US" sz="1600" dirty="0">
                <a:ea typeface="新細明體" panose="02020500000000000000" pitchFamily="18" charset="-120"/>
              </a:rPr>
              <a:t>防護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TW" sz="1600" dirty="0">
              <a:ea typeface="新細明體" panose="02020500000000000000" pitchFamily="18" charset="-120"/>
            </a:endParaRPr>
          </a:p>
        </p:txBody>
      </p:sp>
      <p:sp>
        <p:nvSpPr>
          <p:cNvPr id="13" name="文字方塊 12"/>
          <p:cNvSpPr txBox="1">
            <a:spLocks noChangeArrowheads="1"/>
          </p:cNvSpPr>
          <p:nvPr/>
        </p:nvSpPr>
        <p:spPr bwMode="auto">
          <a:xfrm>
            <a:off x="3417888" y="5772150"/>
            <a:ext cx="30241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600" dirty="0">
                <a:ea typeface="新細明體" panose="02020500000000000000" pitchFamily="18" charset="-120"/>
              </a:rPr>
              <a:t>小組作業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G3.google</a:t>
            </a:r>
            <a:r>
              <a:rPr lang="zh-TW" altLang="en-US" sz="1600" dirty="0">
                <a:ea typeface="新細明體" panose="02020500000000000000" pitchFamily="18" charset="-120"/>
              </a:rPr>
              <a:t>文件共用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G4.google</a:t>
            </a:r>
            <a:r>
              <a:rPr lang="zh-TW" altLang="en-US" sz="1600" dirty="0">
                <a:ea typeface="新細明體" panose="02020500000000000000" pitchFamily="18" charset="-120"/>
              </a:rPr>
              <a:t>簡報協作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G6.Scatch</a:t>
            </a:r>
            <a:r>
              <a:rPr lang="zh-TW" altLang="en-US" sz="1600" dirty="0">
                <a:ea typeface="新細明體" panose="02020500000000000000" pitchFamily="18" charset="-120"/>
              </a:rPr>
              <a:t>程式設計專題</a:t>
            </a:r>
            <a:endParaRPr lang="en-US" altLang="zh-TW" sz="1600" dirty="0">
              <a:ea typeface="新細明體" panose="02020500000000000000" pitchFamily="18" charset="-120"/>
            </a:endParaRPr>
          </a:p>
        </p:txBody>
      </p:sp>
      <p:sp>
        <p:nvSpPr>
          <p:cNvPr id="14" name="文字方塊 13"/>
          <p:cNvSpPr txBox="1">
            <a:spLocks noChangeArrowheads="1"/>
          </p:cNvSpPr>
          <p:nvPr/>
        </p:nvSpPr>
        <p:spPr bwMode="auto">
          <a:xfrm>
            <a:off x="6084888" y="4894263"/>
            <a:ext cx="31892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G3</a:t>
            </a:r>
            <a:r>
              <a:rPr lang="en-US" altLang="zh-TW" sz="1600" dirty="0" smtClean="0">
                <a:ea typeface="新細明體" panose="02020500000000000000" pitchFamily="18" charset="-120"/>
              </a:rPr>
              <a:t>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遊戲</a:t>
            </a:r>
            <a:r>
              <a:rPr lang="zh-TW" altLang="en-US" sz="1600" dirty="0">
                <a:ea typeface="新細明體" panose="02020500000000000000" pitchFamily="18" charset="-120"/>
              </a:rPr>
              <a:t>中學程式</a:t>
            </a:r>
            <a:r>
              <a:rPr lang="en-US" altLang="zh-TW" sz="1600" dirty="0">
                <a:ea typeface="新細明體" panose="02020500000000000000" pitchFamily="18" charset="-120"/>
              </a:rPr>
              <a:t>(</a:t>
            </a:r>
            <a:r>
              <a:rPr lang="en-US" altLang="zh-TW" sz="1600" dirty="0" err="1">
                <a:ea typeface="新細明體" panose="02020500000000000000" pitchFamily="18" charset="-120"/>
              </a:rPr>
              <a:t>CodeMoneky</a:t>
            </a:r>
            <a:r>
              <a:rPr lang="en-US" altLang="zh-TW" sz="1600" dirty="0">
                <a:ea typeface="新細明體" panose="02020500000000000000" pitchFamily="18" charset="-12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G4.ppt</a:t>
            </a:r>
            <a:r>
              <a:rPr lang="zh-TW" altLang="en-US" sz="1600" dirty="0">
                <a:ea typeface="新細明體" panose="02020500000000000000" pitchFamily="18" charset="-120"/>
              </a:rPr>
              <a:t>簡報互動遊戲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>
                <a:ea typeface="新細明體" panose="02020500000000000000" pitchFamily="18" charset="-120"/>
              </a:rPr>
              <a:t>G4</a:t>
            </a:r>
            <a:r>
              <a:rPr lang="en-US" altLang="zh-TW" sz="1600" dirty="0" smtClean="0">
                <a:ea typeface="新細明體" panose="02020500000000000000" pitchFamily="18" charset="-120"/>
              </a:rPr>
              <a:t>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程式設計</a:t>
            </a:r>
            <a:r>
              <a:rPr lang="zh-TW" altLang="en-US" sz="1600" dirty="0">
                <a:ea typeface="新細明體" panose="02020500000000000000" pitchFamily="18" charset="-120"/>
              </a:rPr>
              <a:t>概念 </a:t>
            </a:r>
            <a:r>
              <a:rPr lang="en-US" altLang="zh-TW" sz="1600" dirty="0">
                <a:ea typeface="新細明體" panose="02020500000000000000" pitchFamily="18" charset="-120"/>
              </a:rPr>
              <a:t>(Code.org)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G5.Scatch</a:t>
            </a:r>
            <a:r>
              <a:rPr lang="zh-TW" altLang="en-US" sz="1600" dirty="0">
                <a:ea typeface="新細明體" panose="02020500000000000000" pitchFamily="18" charset="-120"/>
              </a:rPr>
              <a:t>程式寫作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G6.Scatch</a:t>
            </a:r>
            <a:r>
              <a:rPr lang="zh-TW" altLang="en-US" sz="1600" dirty="0">
                <a:ea typeface="新細明體" panose="02020500000000000000" pitchFamily="18" charset="-120"/>
              </a:rPr>
              <a:t>程式設計專題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TW" sz="1600" dirty="0">
              <a:ea typeface="新細明體" panose="02020500000000000000" pitchFamily="18" charset="-120"/>
            </a:endParaRPr>
          </a:p>
        </p:txBody>
      </p:sp>
      <p:sp>
        <p:nvSpPr>
          <p:cNvPr id="15" name="文字方塊 14"/>
          <p:cNvSpPr txBox="1">
            <a:spLocks noChangeArrowheads="1"/>
          </p:cNvSpPr>
          <p:nvPr/>
        </p:nvSpPr>
        <p:spPr bwMode="auto">
          <a:xfrm>
            <a:off x="6534150" y="2322513"/>
            <a:ext cx="316865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G3.Word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G4.Power </a:t>
            </a:r>
            <a:r>
              <a:rPr lang="en-US" altLang="zh-TW" sz="1600" dirty="0">
                <a:ea typeface="新細明體" panose="02020500000000000000" pitchFamily="18" charset="-120"/>
              </a:rPr>
              <a:t>point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G5.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平板</a:t>
            </a:r>
            <a:r>
              <a:rPr lang="zh-TW" altLang="en-US" sz="1600" dirty="0">
                <a:ea typeface="新細明體" panose="02020500000000000000" pitchFamily="18" charset="-120"/>
              </a:rPr>
              <a:t>電腦、影像處理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G6.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多媒體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G3-6.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中</a:t>
            </a:r>
            <a:r>
              <a:rPr lang="zh-TW" altLang="en-US" sz="1600" dirty="0">
                <a:ea typeface="新細明體" panose="02020500000000000000" pitchFamily="18" charset="-120"/>
              </a:rPr>
              <a:t>、英文打字</a:t>
            </a:r>
            <a:endParaRPr lang="en-US" altLang="zh-TW" sz="1600" dirty="0">
              <a:ea typeface="新細明體" panose="02020500000000000000" pitchFamily="18" charset="-120"/>
            </a:endParaRPr>
          </a:p>
        </p:txBody>
      </p:sp>
      <p:sp>
        <p:nvSpPr>
          <p:cNvPr id="16" name="文字方塊 15"/>
          <p:cNvSpPr txBox="1">
            <a:spLocks noChangeArrowheads="1"/>
          </p:cNvSpPr>
          <p:nvPr/>
        </p:nvSpPr>
        <p:spPr bwMode="auto">
          <a:xfrm>
            <a:off x="585788" y="4179888"/>
            <a:ext cx="3024187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G3.</a:t>
            </a:r>
            <a:r>
              <a:rPr lang="zh-TW" altLang="en-US" sz="1600" dirty="0" smtClean="0">
                <a:ea typeface="新細明體" panose="02020500000000000000" pitchFamily="18" charset="-120"/>
              </a:rPr>
              <a:t>名片</a:t>
            </a:r>
            <a:r>
              <a:rPr lang="zh-TW" altLang="en-US" sz="1600" dirty="0">
                <a:ea typeface="新細明體" panose="02020500000000000000" pitchFamily="18" charset="-120"/>
              </a:rPr>
              <a:t>設計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G4.ppt</a:t>
            </a:r>
            <a:r>
              <a:rPr lang="zh-TW" altLang="en-US" sz="1600" dirty="0">
                <a:ea typeface="新細明體" panose="02020500000000000000" pitchFamily="18" charset="-120"/>
              </a:rPr>
              <a:t>遊戲設計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600" dirty="0">
                <a:ea typeface="新細明體" panose="02020500000000000000" pitchFamily="18" charset="-120"/>
              </a:rPr>
              <a:t>      母親節卡片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G5.Scatch</a:t>
            </a:r>
            <a:r>
              <a:rPr lang="zh-TW" altLang="en-US" sz="1600" dirty="0">
                <a:ea typeface="新細明體" panose="02020500000000000000" pitchFamily="18" charset="-120"/>
              </a:rPr>
              <a:t>程式寫作</a:t>
            </a: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600" dirty="0" smtClean="0">
                <a:ea typeface="新細明體" panose="02020500000000000000" pitchFamily="18" charset="-120"/>
              </a:rPr>
              <a:t>G6.Scatch</a:t>
            </a:r>
            <a:r>
              <a:rPr lang="zh-TW" altLang="en-US" sz="1600" dirty="0">
                <a:ea typeface="新細明體" panose="02020500000000000000" pitchFamily="18" charset="-120"/>
              </a:rPr>
              <a:t>程式設計專題</a:t>
            </a:r>
            <a:r>
              <a:rPr lang="en-US" altLang="zh-TW" sz="1600" dirty="0">
                <a:ea typeface="新細明體" panose="02020500000000000000" pitchFamily="18" charset="-120"/>
              </a:rPr>
              <a:t/>
            </a:r>
            <a:br>
              <a:rPr lang="en-US" altLang="zh-TW" sz="1600" dirty="0">
                <a:ea typeface="新細明體" panose="02020500000000000000" pitchFamily="18" charset="-120"/>
              </a:rPr>
            </a:br>
            <a:r>
              <a:rPr lang="zh-TW" altLang="en-US" sz="1600" dirty="0">
                <a:ea typeface="新細明體" panose="02020500000000000000" pitchFamily="18" charset="-120"/>
              </a:rPr>
              <a:t>      多媒體</a:t>
            </a:r>
            <a:r>
              <a:rPr lang="en-US" altLang="zh-TW" sz="1600" dirty="0">
                <a:ea typeface="新細明體" panose="02020500000000000000" pitchFamily="18" charset="-120"/>
              </a:rPr>
              <a:t>(</a:t>
            </a:r>
            <a:r>
              <a:rPr lang="zh-TW" altLang="en-US" sz="1600" dirty="0">
                <a:ea typeface="新細明體" panose="02020500000000000000" pitchFamily="18" charset="-120"/>
              </a:rPr>
              <a:t>成長影片</a:t>
            </a:r>
            <a:r>
              <a:rPr lang="en-US" altLang="zh-TW" sz="1600" dirty="0">
                <a:ea typeface="新細明體" panose="02020500000000000000" pitchFamily="18" charset="-12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TW" sz="1600" dirty="0">
              <a:ea typeface="新細明體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TW" sz="1600" dirty="0">
              <a:ea typeface="新細明體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7" grpId="0" animBg="1"/>
      <p:bldP spid="18" grpId="0" animBg="1"/>
      <p:bldP spid="19" grpId="0" animBg="1"/>
      <p:bldP spid="20" grpId="0" animBg="1"/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字方塊 18"/>
          <p:cNvSpPr txBox="1">
            <a:spLocks noChangeArrowheads="1"/>
          </p:cNvSpPr>
          <p:nvPr/>
        </p:nvSpPr>
        <p:spPr bwMode="auto">
          <a:xfrm>
            <a:off x="611188" y="1125538"/>
            <a:ext cx="79930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rgbClr val="0033CC"/>
                </a:solidFill>
                <a:latin typeface="華康魏碑體" panose="03000709000000000000" pitchFamily="65" charset="-120"/>
                <a:ea typeface="華康魏碑體" panose="03000709000000000000" pitchFamily="65" charset="-120"/>
              </a:rPr>
              <a:t>一、資訊基本技能縱向課程與核心能力</a:t>
            </a:r>
          </a:p>
        </p:txBody>
      </p:sp>
      <p:sp>
        <p:nvSpPr>
          <p:cNvPr id="41987" name="AutoShape 8"/>
          <p:cNvSpPr>
            <a:spLocks noChangeArrowheads="1"/>
          </p:cNvSpPr>
          <p:nvPr/>
        </p:nvSpPr>
        <p:spPr bwMode="auto">
          <a:xfrm>
            <a:off x="466725" y="3141663"/>
            <a:ext cx="574675" cy="1849437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資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訊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基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本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技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能</a:t>
            </a:r>
          </a:p>
        </p:txBody>
      </p:sp>
      <p:sp>
        <p:nvSpPr>
          <p:cNvPr id="41988" name="AutoShape 9"/>
          <p:cNvSpPr>
            <a:spLocks noChangeArrowheads="1"/>
          </p:cNvSpPr>
          <p:nvPr/>
        </p:nvSpPr>
        <p:spPr bwMode="auto">
          <a:xfrm>
            <a:off x="1414463" y="1989138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三年級</a:t>
            </a:r>
          </a:p>
        </p:txBody>
      </p:sp>
      <p:cxnSp>
        <p:nvCxnSpPr>
          <p:cNvPr id="41989" name="AutoShape 5"/>
          <p:cNvCxnSpPr>
            <a:cxnSpLocks noChangeShapeType="1"/>
            <a:stCxn id="41987" idx="3"/>
            <a:endCxn id="41990" idx="1"/>
          </p:cNvCxnSpPr>
          <p:nvPr/>
        </p:nvCxnSpPr>
        <p:spPr bwMode="auto">
          <a:xfrm flipV="1">
            <a:off x="1079500" y="3573463"/>
            <a:ext cx="285750" cy="493712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990" name="AutoShape 9"/>
          <p:cNvSpPr>
            <a:spLocks noChangeArrowheads="1"/>
          </p:cNvSpPr>
          <p:nvPr/>
        </p:nvSpPr>
        <p:spPr bwMode="auto">
          <a:xfrm>
            <a:off x="1403350" y="3068638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四年級</a:t>
            </a:r>
          </a:p>
        </p:txBody>
      </p:sp>
      <p:sp>
        <p:nvSpPr>
          <p:cNvPr id="41991" name="AutoShape 9"/>
          <p:cNvSpPr>
            <a:spLocks noChangeArrowheads="1"/>
          </p:cNvSpPr>
          <p:nvPr/>
        </p:nvSpPr>
        <p:spPr bwMode="auto">
          <a:xfrm>
            <a:off x="1403350" y="414972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五年級</a:t>
            </a:r>
          </a:p>
        </p:txBody>
      </p:sp>
      <p:sp>
        <p:nvSpPr>
          <p:cNvPr id="41992" name="AutoShape 9"/>
          <p:cNvSpPr>
            <a:spLocks noChangeArrowheads="1"/>
          </p:cNvSpPr>
          <p:nvPr/>
        </p:nvSpPr>
        <p:spPr bwMode="auto">
          <a:xfrm>
            <a:off x="1403350" y="522922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六年級</a:t>
            </a:r>
          </a:p>
        </p:txBody>
      </p:sp>
      <p:cxnSp>
        <p:nvCxnSpPr>
          <p:cNvPr id="41993" name="AutoShape 9"/>
          <p:cNvCxnSpPr>
            <a:cxnSpLocks noChangeShapeType="1"/>
            <a:stCxn id="41987" idx="3"/>
            <a:endCxn id="41988" idx="1"/>
          </p:cNvCxnSpPr>
          <p:nvPr/>
        </p:nvCxnSpPr>
        <p:spPr bwMode="auto">
          <a:xfrm flipV="1">
            <a:off x="1079500" y="2493963"/>
            <a:ext cx="296863" cy="1573212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4" name="AutoShape 10"/>
          <p:cNvCxnSpPr>
            <a:cxnSpLocks noChangeShapeType="1"/>
            <a:stCxn id="41987" idx="3"/>
            <a:endCxn id="41991" idx="1"/>
          </p:cNvCxnSpPr>
          <p:nvPr/>
        </p:nvCxnSpPr>
        <p:spPr bwMode="auto">
          <a:xfrm>
            <a:off x="1079500" y="4067175"/>
            <a:ext cx="285750" cy="5873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95" name="AutoShape 11"/>
          <p:cNvCxnSpPr>
            <a:cxnSpLocks noChangeShapeType="1"/>
            <a:stCxn id="41987" idx="3"/>
            <a:endCxn id="41992" idx="1"/>
          </p:cNvCxnSpPr>
          <p:nvPr/>
        </p:nvCxnSpPr>
        <p:spPr bwMode="auto">
          <a:xfrm>
            <a:off x="1079500" y="4067175"/>
            <a:ext cx="285750" cy="16668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996" name="AutoShape 9"/>
          <p:cNvSpPr>
            <a:spLocks noChangeArrowheads="1"/>
          </p:cNvSpPr>
          <p:nvPr/>
        </p:nvSpPr>
        <p:spPr bwMode="auto">
          <a:xfrm>
            <a:off x="2854325" y="1989138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好奇 探索</a:t>
            </a:r>
          </a:p>
        </p:txBody>
      </p:sp>
      <p:sp>
        <p:nvSpPr>
          <p:cNvPr id="41997" name="AutoShape 9"/>
          <p:cNvSpPr>
            <a:spLocks noChangeArrowheads="1"/>
          </p:cNvSpPr>
          <p:nvPr/>
        </p:nvSpPr>
        <p:spPr bwMode="auto">
          <a:xfrm>
            <a:off x="2843213" y="3068638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表現 搜尋</a:t>
            </a:r>
          </a:p>
        </p:txBody>
      </p:sp>
      <p:sp>
        <p:nvSpPr>
          <p:cNvPr id="41998" name="AutoShape 9"/>
          <p:cNvSpPr>
            <a:spLocks noChangeArrowheads="1"/>
          </p:cNvSpPr>
          <p:nvPr/>
        </p:nvSpPr>
        <p:spPr bwMode="auto">
          <a:xfrm>
            <a:off x="2843213" y="414972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新細明體" panose="02020500000000000000" pitchFamily="18" charset="-120"/>
              </a:rPr>
              <a:t>創意 </a:t>
            </a: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溝通</a:t>
            </a:r>
          </a:p>
        </p:txBody>
      </p:sp>
      <p:sp>
        <p:nvSpPr>
          <p:cNvPr id="41999" name="AutoShape 9"/>
          <p:cNvSpPr>
            <a:spLocks noChangeArrowheads="1"/>
          </p:cNvSpPr>
          <p:nvPr/>
        </p:nvSpPr>
        <p:spPr bwMode="auto">
          <a:xfrm>
            <a:off x="2843213" y="522922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統整 設計</a:t>
            </a:r>
          </a:p>
        </p:txBody>
      </p:sp>
      <p:sp>
        <p:nvSpPr>
          <p:cNvPr id="42000" name="AutoShape 9"/>
          <p:cNvSpPr>
            <a:spLocks noChangeArrowheads="1"/>
          </p:cNvSpPr>
          <p:nvPr/>
        </p:nvSpPr>
        <p:spPr bwMode="auto">
          <a:xfrm>
            <a:off x="4211638" y="1989138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培養文書處理軟體操作能力。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熟練中英文輸入，通過年段能力檢測。</a:t>
            </a:r>
          </a:p>
        </p:txBody>
      </p:sp>
      <p:sp>
        <p:nvSpPr>
          <p:cNvPr id="42001" name="AutoShape 9"/>
          <p:cNvSpPr>
            <a:spLocks noChangeArrowheads="1"/>
          </p:cNvSpPr>
          <p:nvPr/>
        </p:nvSpPr>
        <p:spPr bwMode="auto">
          <a:xfrm>
            <a:off x="4200525" y="3068638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培養簡報軟體製作報告及展示專題能力。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熟練中英文輸入，通過年段能力檢測。</a:t>
            </a:r>
          </a:p>
        </p:txBody>
      </p:sp>
      <p:sp>
        <p:nvSpPr>
          <p:cNvPr id="42002" name="AutoShape 9"/>
          <p:cNvSpPr>
            <a:spLocks noChangeArrowheads="1"/>
          </p:cNvSpPr>
          <p:nvPr/>
        </p:nvSpPr>
        <p:spPr bwMode="auto">
          <a:xfrm>
            <a:off x="4200525" y="414972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培養數位繪圖能力，發揮創意。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培養試算表軟體繪製統計圖表、函數計算能力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熟練中英文輸入，通過年段能力檢測。</a:t>
            </a:r>
          </a:p>
        </p:txBody>
      </p:sp>
      <p:sp>
        <p:nvSpPr>
          <p:cNvPr id="42003" name="AutoShape 9"/>
          <p:cNvSpPr>
            <a:spLocks noChangeArrowheads="1"/>
          </p:cNvSpPr>
          <p:nvPr/>
        </p:nvSpPr>
        <p:spPr bwMode="auto">
          <a:xfrm>
            <a:off x="4200525" y="522922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培養多媒體編輯軟體製作影音資料能力。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熟練中英文輸入，通過年段能力檢測。</a:t>
            </a:r>
          </a:p>
        </p:txBody>
      </p:sp>
      <p:cxnSp>
        <p:nvCxnSpPr>
          <p:cNvPr id="42004" name="AutoShape 20"/>
          <p:cNvCxnSpPr>
            <a:cxnSpLocks noChangeShapeType="1"/>
            <a:stCxn id="41988" idx="3"/>
            <a:endCxn id="41996" idx="1"/>
          </p:cNvCxnSpPr>
          <p:nvPr/>
        </p:nvCxnSpPr>
        <p:spPr bwMode="auto">
          <a:xfrm>
            <a:off x="2593975" y="2493963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05" name="AutoShape 21"/>
          <p:cNvCxnSpPr>
            <a:cxnSpLocks noChangeShapeType="1"/>
            <a:stCxn id="41996" idx="3"/>
            <a:endCxn id="42000" idx="1"/>
          </p:cNvCxnSpPr>
          <p:nvPr/>
        </p:nvCxnSpPr>
        <p:spPr bwMode="auto">
          <a:xfrm>
            <a:off x="4033838" y="2493963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06" name="AutoShape 22"/>
          <p:cNvCxnSpPr>
            <a:cxnSpLocks noChangeShapeType="1"/>
            <a:stCxn id="41990" idx="3"/>
            <a:endCxn id="41997" idx="1"/>
          </p:cNvCxnSpPr>
          <p:nvPr/>
        </p:nvCxnSpPr>
        <p:spPr bwMode="auto">
          <a:xfrm>
            <a:off x="2582863" y="3573463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07" name="AutoShape 23"/>
          <p:cNvCxnSpPr>
            <a:cxnSpLocks noChangeShapeType="1"/>
            <a:stCxn id="41991" idx="3"/>
            <a:endCxn id="41998" idx="1"/>
          </p:cNvCxnSpPr>
          <p:nvPr/>
        </p:nvCxnSpPr>
        <p:spPr bwMode="auto">
          <a:xfrm>
            <a:off x="2582863" y="465455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08" name="AutoShape 24"/>
          <p:cNvCxnSpPr>
            <a:cxnSpLocks noChangeShapeType="1"/>
            <a:stCxn id="41992" idx="3"/>
            <a:endCxn id="41999" idx="1"/>
          </p:cNvCxnSpPr>
          <p:nvPr/>
        </p:nvCxnSpPr>
        <p:spPr bwMode="auto">
          <a:xfrm>
            <a:off x="2582863" y="573405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09" name="AutoShape 25"/>
          <p:cNvCxnSpPr>
            <a:cxnSpLocks noChangeShapeType="1"/>
            <a:stCxn id="41999" idx="3"/>
            <a:endCxn id="42003" idx="1"/>
          </p:cNvCxnSpPr>
          <p:nvPr/>
        </p:nvCxnSpPr>
        <p:spPr bwMode="auto">
          <a:xfrm>
            <a:off x="4022725" y="5734050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10" name="AutoShape 26"/>
          <p:cNvCxnSpPr>
            <a:cxnSpLocks noChangeShapeType="1"/>
            <a:stCxn id="41998" idx="3"/>
            <a:endCxn id="42002" idx="1"/>
          </p:cNvCxnSpPr>
          <p:nvPr/>
        </p:nvCxnSpPr>
        <p:spPr bwMode="auto">
          <a:xfrm>
            <a:off x="4022725" y="4654550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011" name="AutoShape 27"/>
          <p:cNvCxnSpPr>
            <a:cxnSpLocks noChangeShapeType="1"/>
            <a:stCxn id="41997" idx="3"/>
            <a:endCxn id="42001" idx="1"/>
          </p:cNvCxnSpPr>
          <p:nvPr/>
        </p:nvCxnSpPr>
        <p:spPr bwMode="auto">
          <a:xfrm>
            <a:off x="4022725" y="3573463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/>
          </a:p>
        </p:txBody>
      </p:sp>
      <p:grpSp>
        <p:nvGrpSpPr>
          <p:cNvPr id="42013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42015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6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字方塊 18"/>
          <p:cNvSpPr txBox="1">
            <a:spLocks noChangeArrowheads="1"/>
          </p:cNvSpPr>
          <p:nvPr/>
        </p:nvSpPr>
        <p:spPr bwMode="auto">
          <a:xfrm>
            <a:off x="325438" y="1265238"/>
            <a:ext cx="87836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rgbClr val="0033CC"/>
                </a:solidFill>
                <a:latin typeface="華康魏碑體" panose="03000709000000000000" pitchFamily="65" charset="-120"/>
                <a:ea typeface="華康魏碑體" panose="03000709000000000000" pitchFamily="65" charset="-120"/>
              </a:rPr>
              <a:t>二、網路應用能力縱向課程與核心能力</a:t>
            </a:r>
          </a:p>
        </p:txBody>
      </p:sp>
      <p:sp>
        <p:nvSpPr>
          <p:cNvPr id="44035" name="AutoShape 8"/>
          <p:cNvSpPr>
            <a:spLocks noChangeArrowheads="1"/>
          </p:cNvSpPr>
          <p:nvPr/>
        </p:nvSpPr>
        <p:spPr bwMode="auto">
          <a:xfrm>
            <a:off x="466725" y="3213100"/>
            <a:ext cx="574675" cy="1849438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路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應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用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能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力</a:t>
            </a:r>
          </a:p>
        </p:txBody>
      </p:sp>
      <p:sp>
        <p:nvSpPr>
          <p:cNvPr id="44036" name="AutoShape 9"/>
          <p:cNvSpPr>
            <a:spLocks noChangeArrowheads="1"/>
          </p:cNvSpPr>
          <p:nvPr/>
        </p:nvSpPr>
        <p:spPr bwMode="auto">
          <a:xfrm>
            <a:off x="1414463" y="206057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三年級</a:t>
            </a:r>
          </a:p>
        </p:txBody>
      </p:sp>
      <p:cxnSp>
        <p:nvCxnSpPr>
          <p:cNvPr id="44037" name="AutoShape 5"/>
          <p:cNvCxnSpPr>
            <a:cxnSpLocks noChangeShapeType="1"/>
            <a:stCxn id="44035" idx="3"/>
            <a:endCxn id="44038" idx="1"/>
          </p:cNvCxnSpPr>
          <p:nvPr/>
        </p:nvCxnSpPr>
        <p:spPr bwMode="auto">
          <a:xfrm flipV="1">
            <a:off x="1079500" y="3644900"/>
            <a:ext cx="285750" cy="493713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38" name="AutoShape 9"/>
          <p:cNvSpPr>
            <a:spLocks noChangeArrowheads="1"/>
          </p:cNvSpPr>
          <p:nvPr/>
        </p:nvSpPr>
        <p:spPr bwMode="auto">
          <a:xfrm>
            <a:off x="1403350" y="314007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四年級</a:t>
            </a:r>
          </a:p>
        </p:txBody>
      </p:sp>
      <p:sp>
        <p:nvSpPr>
          <p:cNvPr id="44039" name="AutoShape 9"/>
          <p:cNvSpPr>
            <a:spLocks noChangeArrowheads="1"/>
          </p:cNvSpPr>
          <p:nvPr/>
        </p:nvSpPr>
        <p:spPr bwMode="auto">
          <a:xfrm>
            <a:off x="1403350" y="4221163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五年級</a:t>
            </a:r>
          </a:p>
        </p:txBody>
      </p:sp>
      <p:sp>
        <p:nvSpPr>
          <p:cNvPr id="44040" name="AutoShape 9"/>
          <p:cNvSpPr>
            <a:spLocks noChangeArrowheads="1"/>
          </p:cNvSpPr>
          <p:nvPr/>
        </p:nvSpPr>
        <p:spPr bwMode="auto">
          <a:xfrm>
            <a:off x="1403350" y="5300663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六年級</a:t>
            </a:r>
          </a:p>
        </p:txBody>
      </p:sp>
      <p:cxnSp>
        <p:nvCxnSpPr>
          <p:cNvPr id="44041" name="AutoShape 9"/>
          <p:cNvCxnSpPr>
            <a:cxnSpLocks noChangeShapeType="1"/>
            <a:stCxn id="44035" idx="3"/>
            <a:endCxn id="44036" idx="1"/>
          </p:cNvCxnSpPr>
          <p:nvPr/>
        </p:nvCxnSpPr>
        <p:spPr bwMode="auto">
          <a:xfrm flipV="1">
            <a:off x="1079500" y="2565400"/>
            <a:ext cx="296863" cy="1573213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2" name="AutoShape 10"/>
          <p:cNvCxnSpPr>
            <a:cxnSpLocks noChangeShapeType="1"/>
            <a:stCxn id="44035" idx="3"/>
            <a:endCxn id="44039" idx="1"/>
          </p:cNvCxnSpPr>
          <p:nvPr/>
        </p:nvCxnSpPr>
        <p:spPr bwMode="auto">
          <a:xfrm>
            <a:off x="1079500" y="4138613"/>
            <a:ext cx="285750" cy="5873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3" name="AutoShape 11"/>
          <p:cNvCxnSpPr>
            <a:cxnSpLocks noChangeShapeType="1"/>
            <a:stCxn id="44035" idx="3"/>
            <a:endCxn id="44040" idx="1"/>
          </p:cNvCxnSpPr>
          <p:nvPr/>
        </p:nvCxnSpPr>
        <p:spPr bwMode="auto">
          <a:xfrm>
            <a:off x="1079500" y="4138613"/>
            <a:ext cx="285750" cy="16668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44" name="AutoShape 9"/>
          <p:cNvSpPr>
            <a:spLocks noChangeArrowheads="1"/>
          </p:cNvSpPr>
          <p:nvPr/>
        </p:nvSpPr>
        <p:spPr bwMode="auto">
          <a:xfrm>
            <a:off x="2854325" y="206057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搜尋</a:t>
            </a:r>
          </a:p>
        </p:txBody>
      </p:sp>
      <p:sp>
        <p:nvSpPr>
          <p:cNvPr id="44045" name="AutoShape 9"/>
          <p:cNvSpPr>
            <a:spLocks noChangeArrowheads="1"/>
          </p:cNvSpPr>
          <p:nvPr/>
        </p:nvSpPr>
        <p:spPr bwMode="auto">
          <a:xfrm>
            <a:off x="2843213" y="314007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溝通</a:t>
            </a:r>
          </a:p>
        </p:txBody>
      </p:sp>
      <p:sp>
        <p:nvSpPr>
          <p:cNvPr id="44046" name="AutoShape 9"/>
          <p:cNvSpPr>
            <a:spLocks noChangeArrowheads="1"/>
          </p:cNvSpPr>
          <p:nvPr/>
        </p:nvSpPr>
        <p:spPr bwMode="auto">
          <a:xfrm>
            <a:off x="2843213" y="4221163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表現</a:t>
            </a:r>
          </a:p>
        </p:txBody>
      </p:sp>
      <p:sp>
        <p:nvSpPr>
          <p:cNvPr id="44047" name="AutoShape 9"/>
          <p:cNvSpPr>
            <a:spLocks noChangeArrowheads="1"/>
          </p:cNvSpPr>
          <p:nvPr/>
        </p:nvSpPr>
        <p:spPr bwMode="auto">
          <a:xfrm>
            <a:off x="2843213" y="5300663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統整</a:t>
            </a:r>
          </a:p>
        </p:txBody>
      </p:sp>
      <p:sp>
        <p:nvSpPr>
          <p:cNvPr id="44048" name="AutoShape 9"/>
          <p:cNvSpPr>
            <a:spLocks noChangeArrowheads="1"/>
          </p:cNvSpPr>
          <p:nvPr/>
        </p:nvSpPr>
        <p:spPr bwMode="auto">
          <a:xfrm>
            <a:off x="4211638" y="206057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利用瀏覽器使用網際網路查詢、收集資料。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認識圖書館圖書查詢系統。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學會部落格迴響。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</p:txBody>
      </p:sp>
      <p:sp>
        <p:nvSpPr>
          <p:cNvPr id="44049" name="AutoShape 9"/>
          <p:cNvSpPr>
            <a:spLocks noChangeArrowheads="1"/>
          </p:cNvSpPr>
          <p:nvPr/>
        </p:nvSpPr>
        <p:spPr bwMode="auto">
          <a:xfrm>
            <a:off x="4200525" y="314007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介紹使用網路的各種規範。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使用網路免費電子信箱及編輯電子郵件。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利用網路查詢生活資訊及電子地圖。</a:t>
            </a:r>
          </a:p>
        </p:txBody>
      </p:sp>
      <p:sp>
        <p:nvSpPr>
          <p:cNvPr id="44050" name="AutoShape 9"/>
          <p:cNvSpPr>
            <a:spLocks noChangeArrowheads="1"/>
          </p:cNvSpPr>
          <p:nvPr/>
        </p:nvSpPr>
        <p:spPr bwMode="auto">
          <a:xfrm>
            <a:off x="4200525" y="4221163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建置個人主題部落格，發表各科學業作品。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訓練學生在個人網誌上記錄學習心得及歷程。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各領域學習討論、發表及配合教師教學應用。</a:t>
            </a:r>
          </a:p>
        </p:txBody>
      </p:sp>
      <p:sp>
        <p:nvSpPr>
          <p:cNvPr id="44051" name="AutoShape 9"/>
          <p:cNvSpPr>
            <a:spLocks noChangeArrowheads="1"/>
          </p:cNvSpPr>
          <p:nvPr/>
        </p:nvSpPr>
        <p:spPr bwMode="auto">
          <a:xfrm>
            <a:off x="4200525" y="5300663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綜合應用各項線上資源解決學習問題。</a:t>
            </a:r>
          </a:p>
        </p:txBody>
      </p:sp>
      <p:cxnSp>
        <p:nvCxnSpPr>
          <p:cNvPr id="44052" name="AutoShape 20"/>
          <p:cNvCxnSpPr>
            <a:cxnSpLocks noChangeShapeType="1"/>
            <a:stCxn id="44036" idx="3"/>
            <a:endCxn id="44044" idx="1"/>
          </p:cNvCxnSpPr>
          <p:nvPr/>
        </p:nvCxnSpPr>
        <p:spPr bwMode="auto">
          <a:xfrm>
            <a:off x="2593975" y="256540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3" name="AutoShape 21"/>
          <p:cNvCxnSpPr>
            <a:cxnSpLocks noChangeShapeType="1"/>
            <a:stCxn id="44044" idx="3"/>
            <a:endCxn id="44048" idx="1"/>
          </p:cNvCxnSpPr>
          <p:nvPr/>
        </p:nvCxnSpPr>
        <p:spPr bwMode="auto">
          <a:xfrm>
            <a:off x="4033838" y="2565400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4" name="AutoShape 22"/>
          <p:cNvCxnSpPr>
            <a:cxnSpLocks noChangeShapeType="1"/>
            <a:stCxn id="44038" idx="3"/>
            <a:endCxn id="44045" idx="1"/>
          </p:cNvCxnSpPr>
          <p:nvPr/>
        </p:nvCxnSpPr>
        <p:spPr bwMode="auto">
          <a:xfrm>
            <a:off x="2582863" y="364490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5" name="AutoShape 23"/>
          <p:cNvCxnSpPr>
            <a:cxnSpLocks noChangeShapeType="1"/>
            <a:stCxn id="44039" idx="3"/>
            <a:endCxn id="44046" idx="1"/>
          </p:cNvCxnSpPr>
          <p:nvPr/>
        </p:nvCxnSpPr>
        <p:spPr bwMode="auto">
          <a:xfrm>
            <a:off x="2582863" y="4725988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6" name="AutoShape 24"/>
          <p:cNvCxnSpPr>
            <a:cxnSpLocks noChangeShapeType="1"/>
            <a:stCxn id="44040" idx="3"/>
            <a:endCxn id="44047" idx="1"/>
          </p:cNvCxnSpPr>
          <p:nvPr/>
        </p:nvCxnSpPr>
        <p:spPr bwMode="auto">
          <a:xfrm>
            <a:off x="2582863" y="5805488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7" name="AutoShape 25"/>
          <p:cNvCxnSpPr>
            <a:cxnSpLocks noChangeShapeType="1"/>
            <a:stCxn id="44047" idx="3"/>
            <a:endCxn id="44051" idx="1"/>
          </p:cNvCxnSpPr>
          <p:nvPr/>
        </p:nvCxnSpPr>
        <p:spPr bwMode="auto">
          <a:xfrm>
            <a:off x="4022725" y="5805488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8" name="AutoShape 26"/>
          <p:cNvCxnSpPr>
            <a:cxnSpLocks noChangeShapeType="1"/>
            <a:stCxn id="44046" idx="3"/>
            <a:endCxn id="44050" idx="1"/>
          </p:cNvCxnSpPr>
          <p:nvPr/>
        </p:nvCxnSpPr>
        <p:spPr bwMode="auto">
          <a:xfrm>
            <a:off x="4022725" y="4725988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9" name="AutoShape 27"/>
          <p:cNvCxnSpPr>
            <a:cxnSpLocks noChangeShapeType="1"/>
            <a:stCxn id="44045" idx="3"/>
            <a:endCxn id="44049" idx="1"/>
          </p:cNvCxnSpPr>
          <p:nvPr/>
        </p:nvCxnSpPr>
        <p:spPr bwMode="auto">
          <a:xfrm>
            <a:off x="4022725" y="3644900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/>
          </a:p>
        </p:txBody>
      </p:sp>
      <p:grpSp>
        <p:nvGrpSpPr>
          <p:cNvPr id="44061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44063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4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字方塊 18"/>
          <p:cNvSpPr txBox="1">
            <a:spLocks noChangeArrowheads="1"/>
          </p:cNvSpPr>
          <p:nvPr/>
        </p:nvSpPr>
        <p:spPr bwMode="auto">
          <a:xfrm>
            <a:off x="611188" y="1125538"/>
            <a:ext cx="8532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b="1">
                <a:solidFill>
                  <a:srgbClr val="0033CC"/>
                </a:solidFill>
                <a:latin typeface="華康魏碑體" panose="03000709000000000000" pitchFamily="65" charset="-120"/>
                <a:ea typeface="華康魏碑體" panose="03000709000000000000" pitchFamily="65" charset="-120"/>
              </a:rPr>
              <a:t> </a:t>
            </a:r>
            <a:r>
              <a:rPr lang="zh-TW" altLang="en-US" b="1">
                <a:solidFill>
                  <a:srgbClr val="0033CC"/>
                </a:solidFill>
                <a:latin typeface="華康魏碑體" panose="03000709000000000000" pitchFamily="65" charset="-120"/>
                <a:ea typeface="華康魏碑體" panose="03000709000000000000" pitchFamily="65" charset="-120"/>
              </a:rPr>
              <a:t>三、資訊素養與倫理縱向課程</a:t>
            </a:r>
          </a:p>
        </p:txBody>
      </p:sp>
      <p:sp>
        <p:nvSpPr>
          <p:cNvPr id="46083" name="AutoShape 8"/>
          <p:cNvSpPr>
            <a:spLocks noChangeArrowheads="1"/>
          </p:cNvSpPr>
          <p:nvPr/>
        </p:nvSpPr>
        <p:spPr bwMode="auto">
          <a:xfrm>
            <a:off x="468313" y="3213100"/>
            <a:ext cx="574675" cy="1849438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資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訊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養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倫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理</a:t>
            </a:r>
          </a:p>
        </p:txBody>
      </p:sp>
      <p:sp>
        <p:nvSpPr>
          <p:cNvPr id="46084" name="AutoShape 9"/>
          <p:cNvSpPr>
            <a:spLocks noChangeArrowheads="1"/>
          </p:cNvSpPr>
          <p:nvPr/>
        </p:nvSpPr>
        <p:spPr bwMode="auto">
          <a:xfrm>
            <a:off x="1416050" y="206057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三年級</a:t>
            </a:r>
          </a:p>
        </p:txBody>
      </p:sp>
      <p:cxnSp>
        <p:nvCxnSpPr>
          <p:cNvPr id="46085" name="AutoShape 5"/>
          <p:cNvCxnSpPr>
            <a:cxnSpLocks noChangeShapeType="1"/>
            <a:stCxn id="46083" idx="3"/>
            <a:endCxn id="46086" idx="1"/>
          </p:cNvCxnSpPr>
          <p:nvPr/>
        </p:nvCxnSpPr>
        <p:spPr bwMode="auto">
          <a:xfrm flipV="1">
            <a:off x="1081088" y="3644900"/>
            <a:ext cx="285750" cy="493713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6" name="AutoShape 9"/>
          <p:cNvSpPr>
            <a:spLocks noChangeArrowheads="1"/>
          </p:cNvSpPr>
          <p:nvPr/>
        </p:nvSpPr>
        <p:spPr bwMode="auto">
          <a:xfrm>
            <a:off x="1404938" y="314007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四年級</a:t>
            </a:r>
          </a:p>
        </p:txBody>
      </p:sp>
      <p:sp>
        <p:nvSpPr>
          <p:cNvPr id="46087" name="AutoShape 9"/>
          <p:cNvSpPr>
            <a:spLocks noChangeArrowheads="1"/>
          </p:cNvSpPr>
          <p:nvPr/>
        </p:nvSpPr>
        <p:spPr bwMode="auto">
          <a:xfrm>
            <a:off x="1404938" y="4221163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五年級</a:t>
            </a:r>
          </a:p>
        </p:txBody>
      </p:sp>
      <p:sp>
        <p:nvSpPr>
          <p:cNvPr id="46088" name="AutoShape 9"/>
          <p:cNvSpPr>
            <a:spLocks noChangeArrowheads="1"/>
          </p:cNvSpPr>
          <p:nvPr/>
        </p:nvSpPr>
        <p:spPr bwMode="auto">
          <a:xfrm>
            <a:off x="1404938" y="5300663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六年級</a:t>
            </a:r>
          </a:p>
        </p:txBody>
      </p:sp>
      <p:cxnSp>
        <p:nvCxnSpPr>
          <p:cNvPr id="46089" name="AutoShape 9"/>
          <p:cNvCxnSpPr>
            <a:cxnSpLocks noChangeShapeType="1"/>
            <a:stCxn id="46083" idx="3"/>
            <a:endCxn id="46084" idx="1"/>
          </p:cNvCxnSpPr>
          <p:nvPr/>
        </p:nvCxnSpPr>
        <p:spPr bwMode="auto">
          <a:xfrm flipV="1">
            <a:off x="1081088" y="2565400"/>
            <a:ext cx="296862" cy="1573213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0" name="AutoShape 10"/>
          <p:cNvCxnSpPr>
            <a:cxnSpLocks noChangeShapeType="1"/>
            <a:stCxn id="46083" idx="3"/>
            <a:endCxn id="46087" idx="1"/>
          </p:cNvCxnSpPr>
          <p:nvPr/>
        </p:nvCxnSpPr>
        <p:spPr bwMode="auto">
          <a:xfrm>
            <a:off x="1081088" y="4138613"/>
            <a:ext cx="285750" cy="5873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91" name="AutoShape 11"/>
          <p:cNvCxnSpPr>
            <a:cxnSpLocks noChangeShapeType="1"/>
            <a:stCxn id="46083" idx="3"/>
            <a:endCxn id="46088" idx="1"/>
          </p:cNvCxnSpPr>
          <p:nvPr/>
        </p:nvCxnSpPr>
        <p:spPr bwMode="auto">
          <a:xfrm>
            <a:off x="1081088" y="4138613"/>
            <a:ext cx="285750" cy="16668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2" name="AutoShape 9"/>
          <p:cNvSpPr>
            <a:spLocks noChangeArrowheads="1"/>
          </p:cNvSpPr>
          <p:nvPr/>
        </p:nvSpPr>
        <p:spPr bwMode="auto">
          <a:xfrm>
            <a:off x="2855913" y="206057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網路安全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網路禮節</a:t>
            </a:r>
          </a:p>
        </p:txBody>
      </p:sp>
      <p:sp>
        <p:nvSpPr>
          <p:cNvPr id="46093" name="AutoShape 9"/>
          <p:cNvSpPr>
            <a:spLocks noChangeArrowheads="1"/>
          </p:cNvSpPr>
          <p:nvPr/>
        </p:nvSpPr>
        <p:spPr bwMode="auto">
          <a:xfrm>
            <a:off x="2844800" y="314007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資訊安全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交友守則</a:t>
            </a:r>
          </a:p>
        </p:txBody>
      </p:sp>
      <p:sp>
        <p:nvSpPr>
          <p:cNvPr id="46094" name="AutoShape 9"/>
          <p:cNvSpPr>
            <a:spLocks noChangeArrowheads="1"/>
          </p:cNvSpPr>
          <p:nvPr/>
        </p:nvSpPr>
        <p:spPr bwMode="auto">
          <a:xfrm>
            <a:off x="2844800" y="4221163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網路隱私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網路沉迷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智慧財產</a:t>
            </a:r>
          </a:p>
        </p:txBody>
      </p:sp>
      <p:sp>
        <p:nvSpPr>
          <p:cNvPr id="46095" name="AutoShape 9"/>
          <p:cNvSpPr>
            <a:spLocks noChangeArrowheads="1"/>
          </p:cNvSpPr>
          <p:nvPr/>
        </p:nvSpPr>
        <p:spPr bwMode="auto">
          <a:xfrm>
            <a:off x="2844800" y="5300663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資訊安全</a:t>
            </a:r>
          </a:p>
        </p:txBody>
      </p:sp>
      <p:sp>
        <p:nvSpPr>
          <p:cNvPr id="46096" name="AutoShape 9"/>
          <p:cNvSpPr>
            <a:spLocks noChangeArrowheads="1"/>
          </p:cNvSpPr>
          <p:nvPr/>
        </p:nvSpPr>
        <p:spPr bwMode="auto">
          <a:xfrm>
            <a:off x="4284663" y="206057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400" b="1">
                <a:solidFill>
                  <a:schemeClr val="bg1"/>
                </a:solidFill>
                <a:ea typeface="華康細圓體" panose="020F0309000000000000" pitchFamily="49" charset="-120"/>
              </a:rPr>
              <a:t>製作文件實作課程中，指導引用文字與圖形等著作權相關法律常識</a:t>
            </a:r>
            <a:endParaRPr lang="en-US" altLang="zh-TW" sz="14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400" b="1">
                <a:solidFill>
                  <a:schemeClr val="bg1"/>
                </a:solidFill>
                <a:ea typeface="華康細圓體" panose="020F0309000000000000" pitchFamily="49" charset="-120"/>
              </a:rPr>
              <a:t>電子郵件教學活動中，指導學生遵守網路禮節及資料保護的重要性。</a:t>
            </a:r>
          </a:p>
        </p:txBody>
      </p:sp>
      <p:sp>
        <p:nvSpPr>
          <p:cNvPr id="46097" name="AutoShape 9"/>
          <p:cNvSpPr>
            <a:spLocks noChangeArrowheads="1"/>
          </p:cNvSpPr>
          <p:nvPr/>
        </p:nvSpPr>
        <p:spPr bwMode="auto">
          <a:xfrm>
            <a:off x="4273550" y="314007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訂定主題課程，探討網路交友守則、網路詐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騙與不當資訊處置原則。</a:t>
            </a:r>
          </a:p>
        </p:txBody>
      </p:sp>
      <p:sp>
        <p:nvSpPr>
          <p:cNvPr id="46098" name="AutoShape 9"/>
          <p:cNvSpPr>
            <a:spLocks noChangeArrowheads="1"/>
          </p:cNvSpPr>
          <p:nvPr/>
        </p:nvSpPr>
        <p:spPr bwMode="auto">
          <a:xfrm>
            <a:off x="4273550" y="4221163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訂定主題課程，探討網路沉迷對身心健康的影響，瞭解線上遊戲安全與受害處理的原則</a:t>
            </a:r>
          </a:p>
        </p:txBody>
      </p:sp>
      <p:sp>
        <p:nvSpPr>
          <p:cNvPr id="46099" name="AutoShape 9"/>
          <p:cNvSpPr>
            <a:spLocks noChangeArrowheads="1"/>
          </p:cNvSpPr>
          <p:nvPr/>
        </p:nvSpPr>
        <p:spPr bwMode="auto">
          <a:xfrm>
            <a:off x="4273550" y="5300663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訂定主題課程，探討病毒防護等資訊安全原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則。</a:t>
            </a:r>
          </a:p>
        </p:txBody>
      </p:sp>
      <p:cxnSp>
        <p:nvCxnSpPr>
          <p:cNvPr id="46100" name="AutoShape 20"/>
          <p:cNvCxnSpPr>
            <a:cxnSpLocks noChangeShapeType="1"/>
            <a:stCxn id="46084" idx="3"/>
            <a:endCxn id="46092" idx="1"/>
          </p:cNvCxnSpPr>
          <p:nvPr/>
        </p:nvCxnSpPr>
        <p:spPr bwMode="auto">
          <a:xfrm>
            <a:off x="2595563" y="256540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1" name="AutoShape 21"/>
          <p:cNvCxnSpPr>
            <a:cxnSpLocks noChangeShapeType="1"/>
            <a:stCxn id="46092" idx="3"/>
            <a:endCxn id="46096" idx="1"/>
          </p:cNvCxnSpPr>
          <p:nvPr/>
        </p:nvCxnSpPr>
        <p:spPr bwMode="auto">
          <a:xfrm>
            <a:off x="4035425" y="2565400"/>
            <a:ext cx="211138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2" name="AutoShape 22"/>
          <p:cNvCxnSpPr>
            <a:cxnSpLocks noChangeShapeType="1"/>
            <a:stCxn id="46086" idx="3"/>
            <a:endCxn id="46093" idx="1"/>
          </p:cNvCxnSpPr>
          <p:nvPr/>
        </p:nvCxnSpPr>
        <p:spPr bwMode="auto">
          <a:xfrm>
            <a:off x="2584450" y="364490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3" name="AutoShape 23"/>
          <p:cNvCxnSpPr>
            <a:cxnSpLocks noChangeShapeType="1"/>
            <a:stCxn id="46087" idx="3"/>
            <a:endCxn id="46094" idx="1"/>
          </p:cNvCxnSpPr>
          <p:nvPr/>
        </p:nvCxnSpPr>
        <p:spPr bwMode="auto">
          <a:xfrm>
            <a:off x="2584450" y="4725988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4" name="AutoShape 24"/>
          <p:cNvCxnSpPr>
            <a:cxnSpLocks noChangeShapeType="1"/>
            <a:stCxn id="46088" idx="3"/>
            <a:endCxn id="46095" idx="1"/>
          </p:cNvCxnSpPr>
          <p:nvPr/>
        </p:nvCxnSpPr>
        <p:spPr bwMode="auto">
          <a:xfrm>
            <a:off x="2584450" y="5805488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5" name="AutoShape 25"/>
          <p:cNvCxnSpPr>
            <a:cxnSpLocks noChangeShapeType="1"/>
            <a:stCxn id="46095" idx="3"/>
            <a:endCxn id="46099" idx="1"/>
          </p:cNvCxnSpPr>
          <p:nvPr/>
        </p:nvCxnSpPr>
        <p:spPr bwMode="auto">
          <a:xfrm>
            <a:off x="4024313" y="5805488"/>
            <a:ext cx="211137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6" name="AutoShape 26"/>
          <p:cNvCxnSpPr>
            <a:cxnSpLocks noChangeShapeType="1"/>
            <a:stCxn id="46094" idx="3"/>
            <a:endCxn id="46098" idx="1"/>
          </p:cNvCxnSpPr>
          <p:nvPr/>
        </p:nvCxnSpPr>
        <p:spPr bwMode="auto">
          <a:xfrm>
            <a:off x="4024313" y="4725988"/>
            <a:ext cx="211137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7" name="AutoShape 27"/>
          <p:cNvCxnSpPr>
            <a:cxnSpLocks noChangeShapeType="1"/>
            <a:stCxn id="46093" idx="3"/>
            <a:endCxn id="46097" idx="1"/>
          </p:cNvCxnSpPr>
          <p:nvPr/>
        </p:nvCxnSpPr>
        <p:spPr bwMode="auto">
          <a:xfrm>
            <a:off x="4024313" y="3644900"/>
            <a:ext cx="211137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/>
          </a:p>
        </p:txBody>
      </p:sp>
      <p:grpSp>
        <p:nvGrpSpPr>
          <p:cNvPr id="46109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46111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112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字方塊 18"/>
          <p:cNvSpPr txBox="1">
            <a:spLocks noChangeArrowheads="1"/>
          </p:cNvSpPr>
          <p:nvPr/>
        </p:nvSpPr>
        <p:spPr bwMode="auto">
          <a:xfrm>
            <a:off x="611188" y="1125538"/>
            <a:ext cx="79930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rgbClr val="0033CC"/>
                </a:solidFill>
                <a:latin typeface="華康魏碑體" panose="03000709000000000000" pitchFamily="65" charset="-120"/>
                <a:ea typeface="華康魏碑體" panose="03000709000000000000" pitchFamily="65" charset="-120"/>
              </a:rPr>
              <a:t>四、運算思維縱向課程與核心能力</a:t>
            </a:r>
          </a:p>
        </p:txBody>
      </p:sp>
      <p:sp>
        <p:nvSpPr>
          <p:cNvPr id="48131" name="AutoShape 8"/>
          <p:cNvSpPr>
            <a:spLocks noChangeArrowheads="1"/>
          </p:cNvSpPr>
          <p:nvPr/>
        </p:nvSpPr>
        <p:spPr bwMode="auto">
          <a:xfrm>
            <a:off x="466725" y="3141663"/>
            <a:ext cx="574675" cy="1849437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運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算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思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維</a:t>
            </a:r>
          </a:p>
        </p:txBody>
      </p:sp>
      <p:sp>
        <p:nvSpPr>
          <p:cNvPr id="48132" name="AutoShape 9"/>
          <p:cNvSpPr>
            <a:spLocks noChangeArrowheads="1"/>
          </p:cNvSpPr>
          <p:nvPr/>
        </p:nvSpPr>
        <p:spPr bwMode="auto">
          <a:xfrm>
            <a:off x="1414463" y="1989138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三年級</a:t>
            </a:r>
          </a:p>
        </p:txBody>
      </p:sp>
      <p:cxnSp>
        <p:nvCxnSpPr>
          <p:cNvPr id="48133" name="AutoShape 5"/>
          <p:cNvCxnSpPr>
            <a:cxnSpLocks noChangeShapeType="1"/>
            <a:stCxn id="48131" idx="3"/>
            <a:endCxn id="48134" idx="1"/>
          </p:cNvCxnSpPr>
          <p:nvPr/>
        </p:nvCxnSpPr>
        <p:spPr bwMode="auto">
          <a:xfrm flipV="1">
            <a:off x="1079500" y="3573463"/>
            <a:ext cx="285750" cy="493712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4" name="AutoShape 9"/>
          <p:cNvSpPr>
            <a:spLocks noChangeArrowheads="1"/>
          </p:cNvSpPr>
          <p:nvPr/>
        </p:nvSpPr>
        <p:spPr bwMode="auto">
          <a:xfrm>
            <a:off x="1403350" y="3068638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四年級</a:t>
            </a:r>
          </a:p>
        </p:txBody>
      </p:sp>
      <p:sp>
        <p:nvSpPr>
          <p:cNvPr id="48135" name="AutoShape 9"/>
          <p:cNvSpPr>
            <a:spLocks noChangeArrowheads="1"/>
          </p:cNvSpPr>
          <p:nvPr/>
        </p:nvSpPr>
        <p:spPr bwMode="auto">
          <a:xfrm>
            <a:off x="1403350" y="414972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五年級</a:t>
            </a:r>
          </a:p>
        </p:txBody>
      </p:sp>
      <p:sp>
        <p:nvSpPr>
          <p:cNvPr id="48136" name="AutoShape 9"/>
          <p:cNvSpPr>
            <a:spLocks noChangeArrowheads="1"/>
          </p:cNvSpPr>
          <p:nvPr/>
        </p:nvSpPr>
        <p:spPr bwMode="auto">
          <a:xfrm>
            <a:off x="1403350" y="5229225"/>
            <a:ext cx="1141413" cy="1008063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六年級</a:t>
            </a:r>
          </a:p>
        </p:txBody>
      </p:sp>
      <p:cxnSp>
        <p:nvCxnSpPr>
          <p:cNvPr id="48137" name="AutoShape 9"/>
          <p:cNvCxnSpPr>
            <a:cxnSpLocks noChangeShapeType="1"/>
            <a:stCxn id="48131" idx="3"/>
            <a:endCxn id="48132" idx="1"/>
          </p:cNvCxnSpPr>
          <p:nvPr/>
        </p:nvCxnSpPr>
        <p:spPr bwMode="auto">
          <a:xfrm flipV="1">
            <a:off x="1079500" y="2493963"/>
            <a:ext cx="296863" cy="1573212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8" name="AutoShape 10"/>
          <p:cNvCxnSpPr>
            <a:cxnSpLocks noChangeShapeType="1"/>
            <a:stCxn id="48131" idx="3"/>
            <a:endCxn id="48135" idx="1"/>
          </p:cNvCxnSpPr>
          <p:nvPr/>
        </p:nvCxnSpPr>
        <p:spPr bwMode="auto">
          <a:xfrm>
            <a:off x="1079500" y="4067175"/>
            <a:ext cx="285750" cy="5873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9" name="AutoShape 11"/>
          <p:cNvCxnSpPr>
            <a:cxnSpLocks noChangeShapeType="1"/>
            <a:stCxn id="48131" idx="3"/>
            <a:endCxn id="48136" idx="1"/>
          </p:cNvCxnSpPr>
          <p:nvPr/>
        </p:nvCxnSpPr>
        <p:spPr bwMode="auto">
          <a:xfrm>
            <a:off x="1079500" y="4067175"/>
            <a:ext cx="285750" cy="1666875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40" name="AutoShape 9"/>
          <p:cNvSpPr>
            <a:spLocks noChangeArrowheads="1"/>
          </p:cNvSpPr>
          <p:nvPr/>
        </p:nvSpPr>
        <p:spPr bwMode="auto">
          <a:xfrm>
            <a:off x="2854325" y="1989138"/>
            <a:ext cx="1141413" cy="1008062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好奇 探索</a:t>
            </a:r>
          </a:p>
        </p:txBody>
      </p:sp>
      <p:sp>
        <p:nvSpPr>
          <p:cNvPr id="48141" name="AutoShape 9"/>
          <p:cNvSpPr>
            <a:spLocks noChangeArrowheads="1"/>
          </p:cNvSpPr>
          <p:nvPr/>
        </p:nvSpPr>
        <p:spPr bwMode="auto">
          <a:xfrm>
            <a:off x="2843213" y="3068638"/>
            <a:ext cx="1141412" cy="1008062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表現 搜尋</a:t>
            </a:r>
          </a:p>
        </p:txBody>
      </p:sp>
      <p:sp>
        <p:nvSpPr>
          <p:cNvPr id="48142" name="AutoShape 9"/>
          <p:cNvSpPr>
            <a:spLocks noChangeArrowheads="1"/>
          </p:cNvSpPr>
          <p:nvPr/>
        </p:nvSpPr>
        <p:spPr bwMode="auto">
          <a:xfrm>
            <a:off x="2843213" y="414972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新細明體" panose="02020500000000000000" pitchFamily="18" charset="-120"/>
              </a:rPr>
              <a:t>創意 </a:t>
            </a: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溝通</a:t>
            </a:r>
          </a:p>
        </p:txBody>
      </p:sp>
      <p:sp>
        <p:nvSpPr>
          <p:cNvPr id="48143" name="AutoShape 9"/>
          <p:cNvSpPr>
            <a:spLocks noChangeArrowheads="1"/>
          </p:cNvSpPr>
          <p:nvPr/>
        </p:nvSpPr>
        <p:spPr bwMode="auto">
          <a:xfrm>
            <a:off x="2843213" y="5229225"/>
            <a:ext cx="1141412" cy="1008063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統整 設計</a:t>
            </a:r>
          </a:p>
        </p:txBody>
      </p:sp>
      <p:sp>
        <p:nvSpPr>
          <p:cNvPr id="48144" name="AutoShape 9"/>
          <p:cNvSpPr>
            <a:spLocks noChangeArrowheads="1"/>
          </p:cNvSpPr>
          <p:nvPr/>
        </p:nvSpPr>
        <p:spPr bwMode="auto">
          <a:xfrm>
            <a:off x="4211638" y="1989138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3366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透過</a:t>
            </a:r>
            <a:r>
              <a:rPr lang="en-US" altLang="zh-TW" sz="1800" b="1">
                <a:solidFill>
                  <a:schemeClr val="bg1"/>
                </a:solidFill>
                <a:ea typeface="華康細圓體" panose="020F0309000000000000" pitchFamily="49" charset="-120"/>
              </a:rPr>
              <a:t>CodeMonkey</a:t>
            </a: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程式遊戲，培養程式基本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概念。</a:t>
            </a:r>
          </a:p>
        </p:txBody>
      </p:sp>
      <p:sp>
        <p:nvSpPr>
          <p:cNvPr id="48145" name="AutoShape 9"/>
          <p:cNvSpPr>
            <a:spLocks noChangeArrowheads="1"/>
          </p:cNvSpPr>
          <p:nvPr/>
        </p:nvSpPr>
        <p:spPr bwMode="auto">
          <a:xfrm>
            <a:off x="4200525" y="3068638"/>
            <a:ext cx="4752975" cy="1008062"/>
          </a:xfrm>
          <a:prstGeom prst="roundRect">
            <a:avLst>
              <a:gd name="adj" fmla="val 16667"/>
            </a:avLst>
          </a:prstGeom>
          <a:solidFill>
            <a:srgbClr val="0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800" b="1">
                <a:solidFill>
                  <a:schemeClr val="bg1"/>
                </a:solidFill>
                <a:ea typeface="華康細圓體" panose="020F0309000000000000" pitchFamily="49" charset="-120"/>
              </a:rPr>
              <a:t>CodeORG</a:t>
            </a: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認識程式設計基本概念。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簡報互動遊戲的設計，培養邏輯思考能力。</a:t>
            </a:r>
          </a:p>
        </p:txBody>
      </p:sp>
      <p:sp>
        <p:nvSpPr>
          <p:cNvPr id="48146" name="AutoShape 9"/>
          <p:cNvSpPr>
            <a:spLocks noChangeArrowheads="1"/>
          </p:cNvSpPr>
          <p:nvPr/>
        </p:nvSpPr>
        <p:spPr bwMode="auto">
          <a:xfrm>
            <a:off x="4200525" y="414972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80008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800" b="1">
                <a:solidFill>
                  <a:schemeClr val="bg1"/>
                </a:solidFill>
                <a:ea typeface="華康細圓體" panose="020F0309000000000000" pitchFamily="49" charset="-120"/>
              </a:rPr>
              <a:t>CodeORG</a:t>
            </a: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熟練程式設計進階概念。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透過問題導向教學，培養學生運用程式設計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解決問題能力。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</p:txBody>
      </p:sp>
      <p:sp>
        <p:nvSpPr>
          <p:cNvPr id="48147" name="AutoShape 9"/>
          <p:cNvSpPr>
            <a:spLocks noChangeArrowheads="1"/>
          </p:cNvSpPr>
          <p:nvPr/>
        </p:nvSpPr>
        <p:spPr bwMode="auto">
          <a:xfrm>
            <a:off x="4200525" y="5229225"/>
            <a:ext cx="4752975" cy="1008063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 w="76200" cmpd="tri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marL="342900" indent="-34290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透過小組程式專題學習，團隊合作設計遊戲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程式，培養統整資源解決問題及程式思考能</a:t>
            </a:r>
            <a:endParaRPr lang="en-US" altLang="zh-TW" sz="1800" b="1">
              <a:solidFill>
                <a:schemeClr val="bg1"/>
              </a:solidFill>
              <a:ea typeface="華康細圓體" panose="020F0309000000000000" pitchFamily="49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chemeClr val="bg1"/>
                </a:solidFill>
                <a:ea typeface="華康細圓體" panose="020F0309000000000000" pitchFamily="49" charset="-120"/>
              </a:rPr>
              <a:t>力。</a:t>
            </a:r>
          </a:p>
        </p:txBody>
      </p:sp>
      <p:cxnSp>
        <p:nvCxnSpPr>
          <p:cNvPr id="48148" name="AutoShape 20"/>
          <p:cNvCxnSpPr>
            <a:cxnSpLocks noChangeShapeType="1"/>
            <a:stCxn id="48132" idx="3"/>
            <a:endCxn id="48140" idx="1"/>
          </p:cNvCxnSpPr>
          <p:nvPr/>
        </p:nvCxnSpPr>
        <p:spPr bwMode="auto">
          <a:xfrm>
            <a:off x="2593975" y="2493963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9" name="AutoShape 21"/>
          <p:cNvCxnSpPr>
            <a:cxnSpLocks noChangeShapeType="1"/>
            <a:stCxn id="48140" idx="3"/>
            <a:endCxn id="48144" idx="1"/>
          </p:cNvCxnSpPr>
          <p:nvPr/>
        </p:nvCxnSpPr>
        <p:spPr bwMode="auto">
          <a:xfrm>
            <a:off x="4033838" y="2493963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0" name="AutoShape 22"/>
          <p:cNvCxnSpPr>
            <a:cxnSpLocks noChangeShapeType="1"/>
            <a:stCxn id="48134" idx="3"/>
            <a:endCxn id="48141" idx="1"/>
          </p:cNvCxnSpPr>
          <p:nvPr/>
        </p:nvCxnSpPr>
        <p:spPr bwMode="auto">
          <a:xfrm>
            <a:off x="2582863" y="3573463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1" name="AutoShape 23"/>
          <p:cNvCxnSpPr>
            <a:cxnSpLocks noChangeShapeType="1"/>
            <a:stCxn id="48135" idx="3"/>
            <a:endCxn id="48142" idx="1"/>
          </p:cNvCxnSpPr>
          <p:nvPr/>
        </p:nvCxnSpPr>
        <p:spPr bwMode="auto">
          <a:xfrm>
            <a:off x="2582863" y="465455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2" name="AutoShape 24"/>
          <p:cNvCxnSpPr>
            <a:cxnSpLocks noChangeShapeType="1"/>
            <a:stCxn id="48136" idx="3"/>
            <a:endCxn id="48143" idx="1"/>
          </p:cNvCxnSpPr>
          <p:nvPr/>
        </p:nvCxnSpPr>
        <p:spPr bwMode="auto">
          <a:xfrm>
            <a:off x="2582863" y="5734050"/>
            <a:ext cx="22225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3" name="AutoShape 25"/>
          <p:cNvCxnSpPr>
            <a:cxnSpLocks noChangeShapeType="1"/>
            <a:stCxn id="48143" idx="3"/>
            <a:endCxn id="48147" idx="1"/>
          </p:cNvCxnSpPr>
          <p:nvPr/>
        </p:nvCxnSpPr>
        <p:spPr bwMode="auto">
          <a:xfrm>
            <a:off x="4022725" y="5734050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4" name="AutoShape 26"/>
          <p:cNvCxnSpPr>
            <a:cxnSpLocks noChangeShapeType="1"/>
            <a:stCxn id="48142" idx="3"/>
            <a:endCxn id="48146" idx="1"/>
          </p:cNvCxnSpPr>
          <p:nvPr/>
        </p:nvCxnSpPr>
        <p:spPr bwMode="auto">
          <a:xfrm>
            <a:off x="4022725" y="4654550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5" name="AutoShape 27"/>
          <p:cNvCxnSpPr>
            <a:cxnSpLocks noChangeShapeType="1"/>
            <a:stCxn id="48141" idx="3"/>
            <a:endCxn id="48145" idx="1"/>
          </p:cNvCxnSpPr>
          <p:nvPr/>
        </p:nvCxnSpPr>
        <p:spPr bwMode="auto">
          <a:xfrm>
            <a:off x="4022725" y="3573463"/>
            <a:ext cx="139700" cy="0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/>
          </a:p>
        </p:txBody>
      </p:sp>
      <p:grpSp>
        <p:nvGrpSpPr>
          <p:cNvPr id="48157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48159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60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群組 3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50190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50192" name="Picture 41" descr="題頭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193" name="Picture 42" descr="學校圓圖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三年級資訊課程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95288" y="1341438"/>
          <a:ext cx="8497887" cy="3352800"/>
        </p:xfrm>
        <a:graphic>
          <a:graphicData uri="http://schemas.openxmlformats.org/drawingml/2006/table">
            <a:tbl>
              <a:tblPr/>
              <a:tblGrid>
                <a:gridCol w="6373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8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主要課程內容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配合領域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7901">
                <a:tc>
                  <a:txBody>
                    <a:bodyPr/>
                    <a:lstStyle/>
                    <a:p>
                      <a:pPr marL="895350" indent="-895350" algn="l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上學期：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]windows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、中英打字、小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畫家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網路基本概念，認識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google search , google map, SSO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及線上資料庫的使用，部落格迴響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留言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素養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1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單元維基解密－網站識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讀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打字測驗、實作、個人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作品</a:t>
                      </a:r>
                      <a:endParaRPr lang="en-US" altLang="zh-TW" sz="1800" b="1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 algn="l">
                        <a:spcAft>
                          <a:spcPts val="0"/>
                        </a:spcAft>
                      </a:pP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 algn="l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下學期：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]GMAIL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、圖書查詢、網上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文件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WORD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素養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2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單元電郵大放送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郵件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禮儀</a:t>
                      </a:r>
                      <a:r>
                        <a:rPr lang="zh-TW" alt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、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3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單元網路陷井多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數位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詐騙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打字測驗、實作、個人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作品</a:t>
                      </a: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主題活動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：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名片製作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語文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：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我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是小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作家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主題活動、社會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尋訪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古蹟話大安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9750" y="1268413"/>
          <a:ext cx="7481888" cy="3567112"/>
        </p:xfrm>
        <a:graphic>
          <a:graphicData uri="http://schemas.openxmlformats.org/drawingml/2006/table">
            <a:tbl>
              <a:tblPr/>
              <a:tblGrid>
                <a:gridCol w="5754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kumimoji="1"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主要課程內容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kumimoji="1"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配合領域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2719">
                <a:tc>
                  <a:txBody>
                    <a:bodyPr/>
                    <a:lstStyle/>
                    <a:p>
                      <a:pPr marL="895350" indent="-895350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上學期：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]word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進階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]Google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簡報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素養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4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單元身分寶藏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個資保護、第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5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單元個人熱點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行動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分享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打字測驗、實作、個人作品、小組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作品</a:t>
                      </a:r>
                      <a:endParaRPr lang="en-US" altLang="zh-TW" sz="1800" b="1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>
                        <a:spcAft>
                          <a:spcPts val="0"/>
                        </a:spcAft>
                      </a:pP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下學期：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卡片製作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photocap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)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、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ppt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互動遊戲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簡報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運算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互動遊戲、簡報程式概念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(code monkey)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、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CodeORG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課程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2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)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素養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6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單元按讚粉絲團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交友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打字測驗、個人作品、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20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分鐘程式測驗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codemonkey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)</a:t>
                      </a: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主題活動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：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台北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小玩家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簡報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藝文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：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母親節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賀卡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2237" name="群組 7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52238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52240" name="Picture 41" descr="題頭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241" name="Picture 42" descr="學校圓圖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四年級資訊課程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6413" y="1125538"/>
          <a:ext cx="7616825" cy="4114800"/>
        </p:xfrm>
        <a:graphic>
          <a:graphicData uri="http://schemas.openxmlformats.org/drawingml/2006/table">
            <a:tbl>
              <a:tblPr/>
              <a:tblGrid>
                <a:gridCol w="5784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1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5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kumimoji="1"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主要課程內容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kumimoji="1"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配合領域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9051">
                <a:tc>
                  <a:txBody>
                    <a:bodyPr/>
                    <a:lstStyle/>
                    <a:p>
                      <a:pPr marL="895350" indent="-895350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上學期：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wordpress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部落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格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ipad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與部落格、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PHOTCAP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影像處理、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excel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運算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CodeORG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課程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3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)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素養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7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單元隨拍隨傳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網路隱私、第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8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單元數位資源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智慧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分享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打字測驗、實作、個人作品、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CodeOrg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課程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4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程式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測驗</a:t>
                      </a:r>
                      <a:endParaRPr lang="en-US" altLang="zh-TW" sz="1800" b="1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>
                        <a:spcAft>
                          <a:spcPts val="0"/>
                        </a:spcAft>
                      </a:pP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下學期：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photcap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進階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功能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線上試算表、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google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表單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運算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認識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scratch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程式設計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素養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9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單元愛迷網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網路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沉迷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打字測驗、實作、個人作品、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CodeOrg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課程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4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程式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測驗</a:t>
                      </a: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語文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：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個人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部落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格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藝文</a:t>
                      </a: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：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校園影像</a:t>
                      </a:r>
                      <a:endParaRPr lang="en-US" altLang="zh-TW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音樂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: </a:t>
                      </a:r>
                      <a:endParaRPr lang="en-US" sz="1800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一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分鐘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DJ</a:t>
                      </a: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4285" name="群組 7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54286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54288" name="Picture 41" descr="題頭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89" name="Picture 42" descr="學校圓圖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五年級資訊課程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459" name="文字版面配置區 2"/>
          <p:cNvSpPr>
            <a:spLocks noGrp="1"/>
          </p:cNvSpPr>
          <p:nvPr>
            <p:ph type="body" idx="4294967295"/>
          </p:nvPr>
        </p:nvSpPr>
        <p:spPr>
          <a:xfrm>
            <a:off x="323850" y="908050"/>
            <a:ext cx="8820150" cy="4525963"/>
          </a:xfrm>
        </p:spPr>
        <p:txBody>
          <a:bodyPr/>
          <a:lstStyle/>
          <a:p>
            <a:pPr marL="457200" lvl="1" indent="0">
              <a:buFontTx/>
              <a:buNone/>
            </a:pPr>
            <a:endParaRPr lang="en-US" altLang="zh-TW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zh-TW" altLang="en-US" sz="320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一、臺北市資訊課程綱要與新生資訊課程</a:t>
            </a: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zh-TW" altLang="en-US" sz="320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二、新生資訊課程規劃</a:t>
            </a: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zh-TW" altLang="en-US" sz="320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三、課程設計範例</a:t>
            </a: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460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19462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大綱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9750" y="1268413"/>
          <a:ext cx="7481888" cy="2194560"/>
        </p:xfrm>
        <a:graphic>
          <a:graphicData uri="http://schemas.openxmlformats.org/drawingml/2006/table">
            <a:tbl>
              <a:tblPr/>
              <a:tblGrid>
                <a:gridCol w="5184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7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2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kumimoji="1"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主要課程內容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 </a:t>
                      </a:r>
                      <a:r>
                        <a:rPr kumimoji="1" lang="zh-TW" altLang="zh-TW" sz="1800" b="1" kern="12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配合領域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9684">
                <a:tc>
                  <a:txBody>
                    <a:bodyPr/>
                    <a:lstStyle/>
                    <a:p>
                      <a:pPr marL="895350" indent="-895350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上學期：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心智圖軟體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xmind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)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運算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]scratch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專題學習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(PBL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)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素養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第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10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單元駭客不上身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-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病毒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防護</a:t>
                      </a:r>
                      <a: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打字測驗、實作、小組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作品</a:t>
                      </a:r>
                      <a:endParaRPr lang="en-US" altLang="zh-TW" sz="1800" b="1" dirty="0" smtClean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>
                        <a:spcAft>
                          <a:spcPts val="0"/>
                        </a:spcAft>
                      </a:pP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895350" indent="-895350">
                        <a:spcAft>
                          <a:spcPts val="0"/>
                        </a:spcAft>
                      </a:pP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下學期：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操作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會聲繪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影</a:t>
                      </a:r>
                      <a: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/>
                      </a:r>
                      <a:br>
                        <a:rPr lang="en-US" alt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</a:b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[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評量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]</a:t>
                      </a:r>
                      <a:r>
                        <a:rPr lang="zh-TW" sz="18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打字測驗、實作、個人</a:t>
                      </a:r>
                      <a:r>
                        <a:rPr lang="zh-TW" sz="1800" b="1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作品</a:t>
                      </a:r>
                      <a:endParaRPr lang="zh-TW" sz="18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主題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活動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dirty="0" smtClean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個人</a:t>
                      </a:r>
                      <a:r>
                        <a:rPr lang="zh-TW" sz="18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成長影片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6333" name="群組 7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56334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56336" name="Picture 41" descr="題頭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337" name="Picture 42" descr="學校圓圖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六年級資訊課程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題頭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2384425"/>
            <a:ext cx="76390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339975" y="2347913"/>
            <a:ext cx="6443663" cy="1470025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標楷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標楷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標楷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TW" altLang="en-US" sz="6000" dirty="0" smtClean="0">
                <a:solidFill>
                  <a:schemeClr val="bg1"/>
                </a:solidFill>
                <a:ea typeface="華康中圓體" charset="0"/>
              </a:rPr>
              <a:t>課程設計範例</a:t>
            </a:r>
            <a:endParaRPr lang="zh-TW" altLang="en-US" sz="6000" dirty="0">
              <a:solidFill>
                <a:schemeClr val="bg1"/>
              </a:solidFill>
              <a:ea typeface="華康中圓體" charset="0"/>
            </a:endParaRPr>
          </a:p>
        </p:txBody>
      </p:sp>
      <p:pic>
        <p:nvPicPr>
          <p:cNvPr id="58372" name="Picture 4" descr="豆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756275"/>
            <a:ext cx="205105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標題 1"/>
          <p:cNvSpPr>
            <a:spLocks/>
          </p:cNvSpPr>
          <p:nvPr/>
        </p:nvSpPr>
        <p:spPr bwMode="auto">
          <a:xfrm>
            <a:off x="2339975" y="3860800"/>
            <a:ext cx="7554913" cy="205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66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TW" altLang="en-US" sz="6000" dirty="0">
                <a:solidFill>
                  <a:srgbClr val="567400"/>
                </a:solidFill>
                <a:latin typeface="標楷體" panose="03000509000000000000" pitchFamily="65" charset="-120"/>
              </a:rPr>
              <a:t>主題活動</a:t>
            </a:r>
            <a:r>
              <a:rPr lang="zh-TW" altLang="en-US" sz="6000" dirty="0" smtClean="0">
                <a:solidFill>
                  <a:srgbClr val="567400"/>
                </a:solidFill>
                <a:latin typeface="標楷體" panose="03000509000000000000" pitchFamily="65" charset="-120"/>
              </a:rPr>
              <a:t>：</a:t>
            </a:r>
            <a:r>
              <a:rPr lang="en-US" altLang="zh-TW" sz="6000" dirty="0" smtClean="0">
                <a:solidFill>
                  <a:srgbClr val="567400"/>
                </a:solidFill>
                <a:latin typeface="標楷體" panose="03000509000000000000" pitchFamily="65" charset="-120"/>
              </a:rPr>
              <a:t/>
            </a:r>
            <a:br>
              <a:rPr lang="en-US" altLang="zh-TW" sz="6000" dirty="0" smtClean="0">
                <a:solidFill>
                  <a:srgbClr val="567400"/>
                </a:solidFill>
                <a:latin typeface="標楷體" panose="03000509000000000000" pitchFamily="65" charset="-120"/>
              </a:rPr>
            </a:br>
            <a:r>
              <a:rPr lang="zh-TW" altLang="en-US" sz="6000" dirty="0" smtClean="0">
                <a:solidFill>
                  <a:srgbClr val="567400"/>
                </a:solidFill>
                <a:latin typeface="標楷體" panose="03000509000000000000" pitchFamily="65" charset="-120"/>
              </a:rPr>
              <a:t>台北小玩家簡報</a:t>
            </a:r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1042988" y="2133600"/>
            <a:ext cx="2016125" cy="2016125"/>
          </a:xfrm>
          <a:prstGeom prst="ellipse">
            <a:avLst/>
          </a:prstGeom>
          <a:solidFill>
            <a:srgbClr val="FF9900"/>
          </a:solidFill>
          <a:ln w="76200" cmpd="dbl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標楷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標楷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標楷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標楷體" charset="-120"/>
              </a:defRPr>
            </a:lvl9pPr>
          </a:lstStyle>
          <a:p>
            <a:pPr algn="ctr" eaLnBrk="1" fontAlgn="t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TW" sz="12000" smtClean="0">
                <a:solidFill>
                  <a:schemeClr val="bg1"/>
                </a:solidFill>
                <a:ea typeface="新細明體" charset="-120"/>
              </a:rPr>
              <a:t>@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0419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81075"/>
            <a:ext cx="83915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420" name="群組 7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60421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60423" name="Picture 41" descr="題頭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424" name="Picture 42" descr="學校圓圖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主題課程</a:t>
              </a:r>
              <a:endPara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0" name="群組 7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60421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60423" name="Picture 41" descr="題頭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424" name="Picture 42" descr="學校圓圖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主題課程</a:t>
              </a:r>
              <a:endPara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03" y="1196752"/>
            <a:ext cx="8280000" cy="37988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7452320" y="2348880"/>
            <a:ext cx="864096" cy="43204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0693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0" name="群組 7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60421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60423" name="Picture 41" descr="題頭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424" name="Picture 42" descr="學校圓圖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主題課程</a:t>
              </a:r>
              <a:endPara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980728"/>
            <a:ext cx="8280000" cy="5133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auto">
          <a:xfrm>
            <a:off x="7308304" y="2348880"/>
            <a:ext cx="864096" cy="43204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2892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/>
          <a:srcRect b="11756"/>
          <a:stretch/>
        </p:blipFill>
        <p:spPr>
          <a:xfrm>
            <a:off x="539552" y="1484785"/>
            <a:ext cx="8136904" cy="43204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6084168" y="2660952"/>
            <a:ext cx="1292025" cy="40800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87824" y="2780928"/>
            <a:ext cx="952018" cy="476009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2" y="1124744"/>
            <a:ext cx="6933177" cy="512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ts val="1600"/>
              </a:lnSpc>
              <a:spcAft>
                <a:spcPts val="0"/>
              </a:spcAft>
            </a:pPr>
            <a:r>
              <a:rPr lang="zh-TW" altLang="zh-TW" sz="1800" b="1" kern="1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zh-TW" altLang="zh-TW" sz="1800" b="1" kern="1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 年 級 主 題 活 動 與 學 習 領 域 課 程 統 整 網 絡 圖</a:t>
            </a:r>
            <a:endParaRPr lang="zh-TW" altLang="zh-TW" sz="1400" kern="100" dirty="0">
              <a:latin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TW" sz="1400" kern="100" dirty="0">
                <a:latin typeface="Times New Roman" panose="02020603050405020304" pitchFamily="18" charset="0"/>
              </a:rPr>
              <a:t> </a:t>
            </a:r>
            <a:endParaRPr lang="zh-TW" altLang="zh-TW" sz="1400" kern="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2467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981075"/>
            <a:ext cx="8561387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2468" name="群組 7"/>
          <p:cNvGrpSpPr>
            <a:grpSpLocks/>
          </p:cNvGrpSpPr>
          <p:nvPr/>
        </p:nvGrpSpPr>
        <p:grpSpPr bwMode="auto">
          <a:xfrm>
            <a:off x="539750" y="44450"/>
            <a:ext cx="4608513" cy="936625"/>
            <a:chOff x="539750" y="44450"/>
            <a:chExt cx="4608314" cy="936625"/>
          </a:xfrm>
        </p:grpSpPr>
        <p:grpSp>
          <p:nvGrpSpPr>
            <p:cNvPr id="62469" name="Group 40"/>
            <p:cNvGrpSpPr>
              <a:grpSpLocks/>
            </p:cNvGrpSpPr>
            <p:nvPr/>
          </p:nvGrpSpPr>
          <p:grpSpPr bwMode="auto">
            <a:xfrm>
              <a:off x="539750" y="44450"/>
              <a:ext cx="4608314" cy="936625"/>
              <a:chOff x="230" y="28"/>
              <a:chExt cx="2423" cy="590"/>
            </a:xfrm>
          </p:grpSpPr>
          <p:pic>
            <p:nvPicPr>
              <p:cNvPr id="62471" name="Picture 41" descr="題頭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" y="119"/>
                <a:ext cx="2151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472" name="Picture 42" descr="學校圓圖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" y="28"/>
                <a:ext cx="592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43"/>
            <p:cNvSpPr txBox="1">
              <a:spLocks noChangeArrowheads="1"/>
            </p:cNvSpPr>
            <p:nvPr/>
          </p:nvSpPr>
          <p:spPr bwMode="auto">
            <a:xfrm>
              <a:off x="1474748" y="188913"/>
              <a:ext cx="3601881" cy="647700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099" dir="2700000" algn="ctr" rotWithShape="0">
                <a:srgbClr val="006600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32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Arial" charset="0"/>
                  <a:ea typeface="標楷體" charset="0"/>
                  <a:cs typeface="標楷體" charset="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3600" dirty="0" smtClean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主題</a:t>
              </a:r>
              <a:r>
                <a:rPr lang="zh-TW" altLang="en-US" sz="3600" dirty="0">
                  <a:solidFill>
                    <a:schemeClr val="bg1"/>
                  </a:solidFill>
                  <a:latin typeface="微軟正黑體" charset="0"/>
                  <a:ea typeface="微軟正黑體" charset="0"/>
                  <a:cs typeface="微軟正黑體" charset="0"/>
                </a:rPr>
                <a:t>課程</a:t>
              </a:r>
              <a:endPara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546" name="Shape 65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Google Shape;65547;p1"/>
          <p:cNvSpPr txBox="1"/>
          <p:nvPr>
            <p:ph type="ctrTitle"/>
          </p:nvPr>
        </p:nvSpPr>
        <p:spPr>
          <a:xfrm>
            <a:off x="2279095" y="2522925"/>
            <a:ext cx="4585800" cy="1298700"/>
          </a:xfrm>
          <a:prstGeom prst="rect">
            <a:avLst/>
          </a:prstGeom>
          <a:noFill/>
          <a:ln>
            <a:noFill/>
          </a:ln>
          <a:effectLst>
            <a:outerShdw blurRad="63500" rotWithShape="0" algn="ctr" dir="2700000" dist="38099">
              <a:srgbClr val="006600">
                <a:alpha val="749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7600"/>
              <a:t>謝謝指教</a:t>
            </a:r>
            <a:endParaRPr b="1" sz="7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題頭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2384425"/>
            <a:ext cx="76390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555875" y="2347913"/>
            <a:ext cx="6443663" cy="1470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66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4800">
                <a:solidFill>
                  <a:schemeClr val="bg1"/>
                </a:solidFill>
                <a:ea typeface="華康中圓體" panose="020F0509000000000000" pitchFamily="49" charset="-120"/>
              </a:rPr>
              <a:t>臺北市資訊課程綱要</a:t>
            </a:r>
            <a:r>
              <a:rPr lang="en-US" altLang="zh-TW" sz="4800">
                <a:solidFill>
                  <a:schemeClr val="bg1"/>
                </a:solidFill>
                <a:ea typeface="華康中圓體" panose="020F0509000000000000" pitchFamily="49" charset="-120"/>
              </a:rPr>
              <a:t/>
            </a:r>
            <a:br>
              <a:rPr lang="en-US" altLang="zh-TW" sz="4800">
                <a:solidFill>
                  <a:schemeClr val="bg1"/>
                </a:solidFill>
                <a:ea typeface="華康中圓體" panose="020F0509000000000000" pitchFamily="49" charset="-120"/>
              </a:rPr>
            </a:br>
            <a:r>
              <a:rPr lang="zh-TW" altLang="en-US" sz="4800">
                <a:solidFill>
                  <a:schemeClr val="bg1"/>
                </a:solidFill>
                <a:ea typeface="華康中圓體" panose="020F0509000000000000" pitchFamily="49" charset="-120"/>
              </a:rPr>
              <a:t>與新生資訊課程</a:t>
            </a:r>
          </a:p>
        </p:txBody>
      </p:sp>
      <p:pic>
        <p:nvPicPr>
          <p:cNvPr id="21508" name="Picture 4" descr="豆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756275"/>
            <a:ext cx="205105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標題 1"/>
          <p:cNvSpPr>
            <a:spLocks/>
          </p:cNvSpPr>
          <p:nvPr/>
        </p:nvSpPr>
        <p:spPr bwMode="auto">
          <a:xfrm>
            <a:off x="3779838" y="3860800"/>
            <a:ext cx="6115050" cy="205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6600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6000">
              <a:solidFill>
                <a:srgbClr val="567400"/>
              </a:solidFill>
              <a:latin typeface="標楷體" panose="03000509000000000000" pitchFamily="65" charset="-120"/>
            </a:endParaRPr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1042988" y="2133600"/>
            <a:ext cx="2016125" cy="2016125"/>
          </a:xfrm>
          <a:prstGeom prst="ellipse">
            <a:avLst/>
          </a:prstGeom>
          <a:solidFill>
            <a:srgbClr val="FF9900"/>
          </a:solidFill>
          <a:ln w="76200" cmpd="dbl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ctr" eaLnBrk="1" fontAlgn="t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TW" sz="12000">
                <a:solidFill>
                  <a:schemeClr val="bg1"/>
                </a:solidFill>
                <a:ea typeface="新細明體" panose="02020500000000000000" pitchFamily="18" charset="-120"/>
              </a:rPr>
              <a:t>@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555" name="文字版面配置區 2"/>
          <p:cNvSpPr>
            <a:spLocks noGrp="1"/>
          </p:cNvSpPr>
          <p:nvPr>
            <p:ph type="body" idx="4294967295"/>
          </p:nvPr>
        </p:nvSpPr>
        <p:spPr>
          <a:xfrm>
            <a:off x="323850" y="908050"/>
            <a:ext cx="8820150" cy="4525963"/>
          </a:xfrm>
        </p:spPr>
        <p:txBody>
          <a:bodyPr/>
          <a:lstStyle/>
          <a:p>
            <a:pPr marL="457200" lvl="1" indent="0">
              <a:buFontTx/>
              <a:buNone/>
            </a:pPr>
            <a:endParaRPr lang="en-US" altLang="zh-TW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zh-TW" altLang="en-US" sz="320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一、雙軌課程</a:t>
            </a: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en-US" altLang="zh-TW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學科、主題統整課程</a:t>
            </a:r>
            <a:endParaRPr lang="en-US" altLang="zh-TW" sz="32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en-US" altLang="zh-TW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課程教學重視學年統整與協同。</a:t>
            </a:r>
            <a:endParaRPr lang="en-US" altLang="zh-TW" sz="32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zh-TW" altLang="en-US" sz="320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二、雙週排課</a:t>
            </a:r>
            <a:endParaRPr lang="en-US" altLang="zh-TW" sz="320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en-US" altLang="zh-TW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採雙週排課，每二週連上二節資訊課。</a:t>
            </a:r>
            <a:endParaRPr lang="en-US" altLang="zh-TW" sz="32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</a:pPr>
            <a:r>
              <a:rPr lang="en-US" altLang="zh-TW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	    </a:t>
            </a:r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授課時數完整，可兼顧課程品質。</a:t>
            </a:r>
            <a:endParaRPr lang="en-US" altLang="zh-TW" sz="32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3556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23558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9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新生課程特色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編號版面配置區 8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84C2589-9499-4B68-8862-B3A9891F067F}" type="slidenum">
              <a:rPr lang="en-US" altLang="zh-TW" sz="1400" smtClean="0">
                <a:solidFill>
                  <a:srgbClr val="000000"/>
                </a:solidFill>
                <a:ea typeface="新細明體" panose="02020500000000000000" pitchFamily="18" charset="-12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zh-TW" sz="1400" smtClean="0">
              <a:solidFill>
                <a:srgbClr val="000000"/>
              </a:solidFill>
              <a:ea typeface="新細明體" panose="02020500000000000000" pitchFamily="18" charset="-120"/>
            </a:endParaRPr>
          </a:p>
        </p:txBody>
      </p:sp>
      <p:grpSp>
        <p:nvGrpSpPr>
          <p:cNvPr id="25603" name="群組 11"/>
          <p:cNvGrpSpPr>
            <a:grpSpLocks/>
          </p:cNvGrpSpPr>
          <p:nvPr/>
        </p:nvGrpSpPr>
        <p:grpSpPr bwMode="auto">
          <a:xfrm>
            <a:off x="1274763" y="1700213"/>
            <a:ext cx="7412037" cy="5021262"/>
            <a:chOff x="611188" y="1844675"/>
            <a:chExt cx="7993062" cy="4824413"/>
          </a:xfrm>
        </p:grpSpPr>
        <p:sp>
          <p:nvSpPr>
            <p:cNvPr id="25610" name="Rectangle 37"/>
            <p:cNvSpPr>
              <a:spLocks noChangeArrowheads="1"/>
            </p:cNvSpPr>
            <p:nvPr/>
          </p:nvSpPr>
          <p:spPr bwMode="auto">
            <a:xfrm>
              <a:off x="611188" y="1981353"/>
              <a:ext cx="7993062" cy="468773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ea typeface="新細明體" panose="02020500000000000000" pitchFamily="18" charset="-120"/>
              </a:endParaRPr>
            </a:p>
          </p:txBody>
        </p:sp>
        <p:sp>
          <p:nvSpPr>
            <p:cNvPr id="25611" name="Rectangle 16"/>
            <p:cNvSpPr>
              <a:spLocks noChangeArrowheads="1"/>
            </p:cNvSpPr>
            <p:nvPr/>
          </p:nvSpPr>
          <p:spPr bwMode="auto">
            <a:xfrm>
              <a:off x="5137150" y="5905500"/>
              <a:ext cx="3268663" cy="619125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solidFill>
                    <a:srgbClr val="C00000"/>
                  </a:solidFill>
                  <a:latin typeface="華康特粗楷體" panose="03000909000000000000" pitchFamily="65" charset="-120"/>
                  <a:ea typeface="華康特粗楷體" panose="03000909000000000000" pitchFamily="65" charset="-120"/>
                </a:rPr>
                <a:t>成就表現</a:t>
              </a:r>
              <a:endParaRPr lang="zh-TW" altLang="en-US" sz="1700">
                <a:latin typeface="標楷體" panose="03000509000000000000" pitchFamily="65" charset="-120"/>
                <a:ea typeface="華康特粗楷體" panose="03000909000000000000" pitchFamily="65" charset="-120"/>
              </a:endParaRPr>
            </a:p>
          </p:txBody>
        </p:sp>
        <p:sp>
          <p:nvSpPr>
            <p:cNvPr id="25612" name="Rectangle 2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60588" y="4691063"/>
              <a:ext cx="1468437" cy="296862"/>
            </a:xfrm>
            <a:prstGeom prst="rect">
              <a:avLst/>
            </a:prstGeom>
            <a:solidFill>
              <a:srgbClr val="BBE0E3">
                <a:alpha val="117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ea typeface="新細明體" panose="02020500000000000000" pitchFamily="18" charset="-120"/>
              </a:endParaRPr>
            </a:p>
          </p:txBody>
        </p:sp>
        <p:sp>
          <p:nvSpPr>
            <p:cNvPr id="25613" name="Rectangle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751013" y="5276850"/>
              <a:ext cx="1878012" cy="296863"/>
            </a:xfrm>
            <a:prstGeom prst="rect">
              <a:avLst/>
            </a:prstGeom>
            <a:solidFill>
              <a:srgbClr val="BBE0E3">
                <a:alpha val="117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ea typeface="新細明體" panose="02020500000000000000" pitchFamily="18" charset="-120"/>
              </a:endParaRPr>
            </a:p>
          </p:txBody>
        </p:sp>
        <p:sp>
          <p:nvSpPr>
            <p:cNvPr id="25614" name="Rectangle 5"/>
            <p:cNvSpPr>
              <a:spLocks noChangeArrowheads="1"/>
            </p:cNvSpPr>
            <p:nvPr/>
          </p:nvSpPr>
          <p:spPr bwMode="auto">
            <a:xfrm>
              <a:off x="808038" y="2535238"/>
              <a:ext cx="3268662" cy="446087"/>
            </a:xfrm>
            <a:prstGeom prst="rect">
              <a:avLst/>
            </a:prstGeom>
            <a:solidFill>
              <a:srgbClr val="D6FCBC"/>
            </a:solidFill>
            <a:ln w="9525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兒童經驗想法</a:t>
              </a:r>
              <a:r>
                <a:rPr lang="en-US" altLang="zh-TW" sz="2400">
                  <a:latin typeface="標楷體" panose="03000509000000000000" pitchFamily="65" charset="-120"/>
                </a:rPr>
                <a:t>(</a:t>
              </a:r>
              <a:r>
                <a:rPr lang="zh-TW" altLang="en-US" sz="2400">
                  <a:latin typeface="標楷體" panose="03000509000000000000" pitchFamily="65" charset="-120"/>
                </a:rPr>
                <a:t>主題</a:t>
              </a:r>
              <a:r>
                <a:rPr lang="en-US" altLang="zh-TW" sz="2400">
                  <a:latin typeface="標楷體" panose="03000509000000000000" pitchFamily="65" charset="-120"/>
                </a:rPr>
                <a:t>)</a:t>
              </a:r>
            </a:p>
          </p:txBody>
        </p:sp>
        <p:sp>
          <p:nvSpPr>
            <p:cNvPr id="25615" name="Rectangle 10"/>
            <p:cNvSpPr>
              <a:spLocks noChangeArrowheads="1"/>
            </p:cNvSpPr>
            <p:nvPr/>
          </p:nvSpPr>
          <p:spPr bwMode="auto">
            <a:xfrm>
              <a:off x="809625" y="5905500"/>
              <a:ext cx="3268663" cy="619125"/>
            </a:xfrm>
            <a:prstGeom prst="rect">
              <a:avLst/>
            </a:prstGeom>
            <a:solidFill>
              <a:srgbClr val="D6FCBC"/>
            </a:solidFill>
            <a:ln w="9525" algn="ctr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solidFill>
                    <a:srgbClr val="C00000"/>
                  </a:solidFill>
                  <a:latin typeface="華康特粗楷體" panose="03000909000000000000" pitchFamily="65" charset="-120"/>
                  <a:ea typeface="華康特粗楷體" panose="03000909000000000000" pitchFamily="65" charset="-120"/>
                </a:rPr>
                <a:t>統整呈現</a:t>
              </a:r>
              <a:endParaRPr lang="zh-TW" altLang="en-US" sz="1700">
                <a:latin typeface="標楷體" panose="03000509000000000000" pitchFamily="65" charset="-120"/>
                <a:ea typeface="華康特粗楷體" panose="03000909000000000000" pitchFamily="65" charset="-120"/>
              </a:endParaRPr>
            </a:p>
          </p:txBody>
        </p:sp>
        <p:sp>
          <p:nvSpPr>
            <p:cNvPr id="25616" name="Rectangle 11"/>
            <p:cNvSpPr>
              <a:spLocks noChangeArrowheads="1"/>
            </p:cNvSpPr>
            <p:nvPr/>
          </p:nvSpPr>
          <p:spPr bwMode="auto">
            <a:xfrm>
              <a:off x="808038" y="3198813"/>
              <a:ext cx="3268662" cy="446087"/>
            </a:xfrm>
            <a:prstGeom prst="rect">
              <a:avLst/>
            </a:prstGeom>
            <a:solidFill>
              <a:srgbClr val="D6FCBC"/>
            </a:solidFill>
            <a:ln w="9525" algn="ctr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700">
                  <a:ea typeface="新細明體" panose="02020500000000000000" pitchFamily="18" charset="-120"/>
                </a:rPr>
                <a:t> </a:t>
              </a:r>
              <a:r>
                <a:rPr lang="zh-TW" altLang="en-US" sz="2400">
                  <a:latin typeface="標楷體" panose="03000509000000000000" pitchFamily="65" charset="-120"/>
                  <a:ea typeface="新細明體" panose="02020500000000000000" pitchFamily="18" charset="-120"/>
                </a:rPr>
                <a:t>核心能力指標</a:t>
              </a:r>
            </a:p>
          </p:txBody>
        </p:sp>
        <p:sp>
          <p:nvSpPr>
            <p:cNvPr id="25617" name="Rectangle 12"/>
            <p:cNvSpPr>
              <a:spLocks noChangeArrowheads="1"/>
            </p:cNvSpPr>
            <p:nvPr/>
          </p:nvSpPr>
          <p:spPr bwMode="auto">
            <a:xfrm>
              <a:off x="808038" y="3860800"/>
              <a:ext cx="3268662" cy="446088"/>
            </a:xfrm>
            <a:prstGeom prst="rect">
              <a:avLst/>
            </a:prstGeom>
            <a:solidFill>
              <a:srgbClr val="D6FCBC"/>
            </a:solidFill>
            <a:ln w="9525" algn="ctr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主題課程設計</a:t>
              </a:r>
            </a:p>
          </p:txBody>
        </p:sp>
        <p:sp>
          <p:nvSpPr>
            <p:cNvPr id="25618" name="Rectangle 13"/>
            <p:cNvSpPr>
              <a:spLocks noChangeArrowheads="1"/>
            </p:cNvSpPr>
            <p:nvPr/>
          </p:nvSpPr>
          <p:spPr bwMode="auto">
            <a:xfrm>
              <a:off x="808038" y="4508500"/>
              <a:ext cx="3268662" cy="446088"/>
            </a:xfrm>
            <a:prstGeom prst="rect">
              <a:avLst/>
            </a:prstGeom>
            <a:solidFill>
              <a:srgbClr val="D6FCBC"/>
            </a:solidFill>
            <a:ln w="9525" algn="ctr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解決問題</a:t>
              </a:r>
            </a:p>
          </p:txBody>
        </p:sp>
        <p:sp>
          <p:nvSpPr>
            <p:cNvPr id="25619" name="Rectangle 14"/>
            <p:cNvSpPr>
              <a:spLocks noChangeArrowheads="1"/>
            </p:cNvSpPr>
            <p:nvPr/>
          </p:nvSpPr>
          <p:spPr bwMode="auto">
            <a:xfrm>
              <a:off x="808038" y="5224463"/>
              <a:ext cx="3268662" cy="446087"/>
            </a:xfrm>
            <a:prstGeom prst="rect">
              <a:avLst/>
            </a:prstGeom>
            <a:solidFill>
              <a:srgbClr val="D6FCBC"/>
            </a:solidFill>
            <a:ln w="9525" algn="ctr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實作評量</a:t>
              </a:r>
            </a:p>
          </p:txBody>
        </p:sp>
        <p:sp>
          <p:nvSpPr>
            <p:cNvPr id="25620" name="Rectangle 15"/>
            <p:cNvSpPr>
              <a:spLocks noChangeArrowheads="1"/>
            </p:cNvSpPr>
            <p:nvPr/>
          </p:nvSpPr>
          <p:spPr bwMode="auto">
            <a:xfrm>
              <a:off x="5137150" y="2535238"/>
              <a:ext cx="3268663" cy="44608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領域之知識及技能</a:t>
              </a:r>
            </a:p>
          </p:txBody>
        </p:sp>
        <p:sp>
          <p:nvSpPr>
            <p:cNvPr id="25621" name="Rectangle 17"/>
            <p:cNvSpPr>
              <a:spLocks noChangeArrowheads="1"/>
            </p:cNvSpPr>
            <p:nvPr/>
          </p:nvSpPr>
          <p:spPr bwMode="auto">
            <a:xfrm>
              <a:off x="5137150" y="3200400"/>
              <a:ext cx="3268663" cy="4460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700">
                  <a:ea typeface="新細明體" panose="02020500000000000000" pitchFamily="18" charset="-120"/>
                </a:rPr>
                <a:t> </a:t>
              </a:r>
              <a:r>
                <a:rPr lang="zh-TW" altLang="en-US" sz="2400">
                  <a:latin typeface="標楷體" panose="03000509000000000000" pitchFamily="65" charset="-120"/>
                  <a:ea typeface="新細明體" panose="02020500000000000000" pitchFamily="18" charset="-120"/>
                </a:rPr>
                <a:t>領域學力指標</a:t>
              </a:r>
            </a:p>
          </p:txBody>
        </p:sp>
        <p:sp>
          <p:nvSpPr>
            <p:cNvPr id="25622" name="Rectangle 18"/>
            <p:cNvSpPr>
              <a:spLocks noChangeArrowheads="1"/>
            </p:cNvSpPr>
            <p:nvPr/>
          </p:nvSpPr>
          <p:spPr bwMode="auto">
            <a:xfrm>
              <a:off x="5137150" y="3860800"/>
              <a:ext cx="3268663" cy="4460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領域課程設計</a:t>
              </a:r>
            </a:p>
          </p:txBody>
        </p:sp>
        <p:sp>
          <p:nvSpPr>
            <p:cNvPr id="25623" name="Rectangle 19"/>
            <p:cNvSpPr>
              <a:spLocks noChangeArrowheads="1"/>
            </p:cNvSpPr>
            <p:nvPr/>
          </p:nvSpPr>
          <p:spPr bwMode="auto">
            <a:xfrm>
              <a:off x="5137150" y="4518025"/>
              <a:ext cx="3268663" cy="4460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教學活動</a:t>
              </a:r>
            </a:p>
          </p:txBody>
        </p:sp>
        <p:sp>
          <p:nvSpPr>
            <p:cNvPr id="25624" name="Rectangle 20"/>
            <p:cNvSpPr>
              <a:spLocks noChangeArrowheads="1"/>
            </p:cNvSpPr>
            <p:nvPr/>
          </p:nvSpPr>
          <p:spPr bwMode="auto">
            <a:xfrm>
              <a:off x="5137150" y="5224463"/>
              <a:ext cx="3268663" cy="44608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標楷體" panose="03000509000000000000" pitchFamily="65" charset="-120"/>
                </a:rPr>
                <a:t>多元評量</a:t>
              </a:r>
            </a:p>
          </p:txBody>
        </p:sp>
        <p:sp>
          <p:nvSpPr>
            <p:cNvPr id="25625" name="Text Box 21"/>
            <p:cNvSpPr txBox="1">
              <a:spLocks noChangeArrowheads="1"/>
            </p:cNvSpPr>
            <p:nvPr/>
          </p:nvSpPr>
          <p:spPr bwMode="auto">
            <a:xfrm>
              <a:off x="5021263" y="1844675"/>
              <a:ext cx="33496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TW" altLang="en-US" sz="2400">
                  <a:solidFill>
                    <a:srgbClr val="C00000"/>
                  </a:solidFill>
                  <a:latin typeface="華康細圓體" panose="020F0309000000000000" pitchFamily="49" charset="-120"/>
                  <a:ea typeface="華康細圓體" panose="020F0309000000000000" pitchFamily="49" charset="-120"/>
                </a:rPr>
                <a:t>領  域  </a:t>
              </a:r>
              <a:r>
                <a:rPr lang="zh-TW" altLang="en-US" sz="2400">
                  <a:solidFill>
                    <a:srgbClr val="C00000"/>
                  </a:solidFill>
                  <a:ea typeface="新細明體" panose="02020500000000000000" pitchFamily="18" charset="-120"/>
                </a:rPr>
                <a:t>課   程</a:t>
              </a:r>
              <a:endParaRPr lang="zh-TW" altLang="en-US" sz="2400">
                <a:solidFill>
                  <a:srgbClr val="C00000"/>
                </a:solidFill>
                <a:latin typeface="華康細圓體" panose="020F0309000000000000" pitchFamily="49" charset="-120"/>
                <a:ea typeface="華康細圓體" panose="020F0309000000000000" pitchFamily="49" charset="-120"/>
              </a:endParaRPr>
            </a:p>
          </p:txBody>
        </p:sp>
        <p:sp>
          <p:nvSpPr>
            <p:cNvPr id="25626" name="Text Box 22"/>
            <p:cNvSpPr txBox="1">
              <a:spLocks noChangeArrowheads="1"/>
            </p:cNvSpPr>
            <p:nvPr/>
          </p:nvSpPr>
          <p:spPr bwMode="auto">
            <a:xfrm>
              <a:off x="781050" y="1844675"/>
              <a:ext cx="33496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TW" altLang="en-US" sz="2400">
                  <a:solidFill>
                    <a:srgbClr val="C00000"/>
                  </a:solidFill>
                  <a:latin typeface="華康細圓體" panose="020F0309000000000000" pitchFamily="49" charset="-120"/>
                  <a:ea typeface="華康細圓體" panose="020F0309000000000000" pitchFamily="49" charset="-120"/>
                </a:rPr>
                <a:t>主  題  課  程</a:t>
              </a:r>
            </a:p>
          </p:txBody>
        </p:sp>
        <p:sp>
          <p:nvSpPr>
            <p:cNvPr id="25627" name="Text Box 22"/>
            <p:cNvSpPr txBox="1">
              <a:spLocks noChangeArrowheads="1"/>
            </p:cNvSpPr>
            <p:nvPr/>
          </p:nvSpPr>
          <p:spPr bwMode="auto">
            <a:xfrm>
              <a:off x="781050" y="2133600"/>
              <a:ext cx="3349625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TW" sz="2200"/>
                <a:t>【</a:t>
              </a:r>
              <a:r>
                <a:rPr lang="zh-TW" altLang="en-US" sz="2200"/>
                <a:t>任務導向：</a:t>
              </a:r>
              <a:r>
                <a:rPr lang="zh-TW" altLang="en-US" sz="2200">
                  <a:latin typeface="標楷體" panose="03000509000000000000" pitchFamily="65" charset="-120"/>
                </a:rPr>
                <a:t>發展能力</a:t>
              </a:r>
              <a:r>
                <a:rPr lang="en-US" altLang="zh-TW" sz="2200">
                  <a:ea typeface="新細明體" panose="02020500000000000000" pitchFamily="18" charset="-120"/>
                </a:rPr>
                <a:t>】</a:t>
              </a:r>
            </a:p>
          </p:txBody>
        </p:sp>
        <p:sp>
          <p:nvSpPr>
            <p:cNvPr id="25628" name="Text Box 22"/>
            <p:cNvSpPr txBox="1">
              <a:spLocks noChangeArrowheads="1"/>
            </p:cNvSpPr>
            <p:nvPr/>
          </p:nvSpPr>
          <p:spPr bwMode="auto">
            <a:xfrm>
              <a:off x="5075238" y="2133600"/>
              <a:ext cx="3349625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TW" sz="2200"/>
                <a:t>【</a:t>
              </a:r>
              <a:r>
                <a:rPr lang="zh-TW" altLang="en-US" sz="2200"/>
                <a:t>學習導向：</a:t>
              </a:r>
              <a:r>
                <a:rPr lang="zh-TW" altLang="en-US" sz="2200">
                  <a:latin typeface="標楷體" panose="03000509000000000000" pitchFamily="65" charset="-120"/>
                </a:rPr>
                <a:t>深耕學力</a:t>
              </a:r>
              <a:r>
                <a:rPr lang="en-US" altLang="zh-TW" sz="2200">
                  <a:ea typeface="新細明體" panose="02020500000000000000" pitchFamily="18" charset="-120"/>
                </a:rPr>
                <a:t>】</a:t>
              </a:r>
            </a:p>
          </p:txBody>
        </p:sp>
        <p:sp>
          <p:nvSpPr>
            <p:cNvPr id="25629" name="AutoShape 46"/>
            <p:cNvSpPr>
              <a:spLocks noChangeArrowheads="1"/>
            </p:cNvSpPr>
            <p:nvPr/>
          </p:nvSpPr>
          <p:spPr bwMode="auto">
            <a:xfrm rot="5400000">
              <a:off x="4360069" y="4115594"/>
              <a:ext cx="431800" cy="576262"/>
            </a:xfrm>
            <a:prstGeom prst="upDownArrow">
              <a:avLst>
                <a:gd name="adj1" fmla="val 50000"/>
                <a:gd name="adj2" fmla="val 2669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TW" altLang="en-US" sz="1800">
                <a:ea typeface="新細明體" panose="02020500000000000000" pitchFamily="18" charset="-120"/>
              </a:endParaRPr>
            </a:p>
          </p:txBody>
        </p:sp>
        <p:sp>
          <p:nvSpPr>
            <p:cNvPr id="25630" name="Line 49"/>
            <p:cNvSpPr>
              <a:spLocks noChangeShapeType="1"/>
            </p:cNvSpPr>
            <p:nvPr/>
          </p:nvSpPr>
          <p:spPr bwMode="auto">
            <a:xfrm flipH="1">
              <a:off x="1038225" y="2997200"/>
              <a:ext cx="4763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1" name="Line 50"/>
            <p:cNvSpPr>
              <a:spLocks noChangeShapeType="1"/>
            </p:cNvSpPr>
            <p:nvPr/>
          </p:nvSpPr>
          <p:spPr bwMode="auto">
            <a:xfrm flipH="1">
              <a:off x="1042988" y="3644900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2" name="Line 51"/>
            <p:cNvSpPr>
              <a:spLocks noChangeShapeType="1"/>
            </p:cNvSpPr>
            <p:nvPr/>
          </p:nvSpPr>
          <p:spPr bwMode="auto">
            <a:xfrm flipH="1">
              <a:off x="1042988" y="4292600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3" name="Line 52"/>
            <p:cNvSpPr>
              <a:spLocks noChangeShapeType="1"/>
            </p:cNvSpPr>
            <p:nvPr/>
          </p:nvSpPr>
          <p:spPr bwMode="auto">
            <a:xfrm flipH="1">
              <a:off x="1042988" y="5013325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4" name="Line 53"/>
            <p:cNvSpPr>
              <a:spLocks noChangeShapeType="1"/>
            </p:cNvSpPr>
            <p:nvPr/>
          </p:nvSpPr>
          <p:spPr bwMode="auto">
            <a:xfrm flipH="1">
              <a:off x="1042988" y="5661025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5" name="Line 54"/>
            <p:cNvSpPr>
              <a:spLocks noChangeShapeType="1"/>
            </p:cNvSpPr>
            <p:nvPr/>
          </p:nvSpPr>
          <p:spPr bwMode="auto">
            <a:xfrm flipH="1">
              <a:off x="8101013" y="2997200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6" name="Line 55"/>
            <p:cNvSpPr>
              <a:spLocks noChangeShapeType="1"/>
            </p:cNvSpPr>
            <p:nvPr/>
          </p:nvSpPr>
          <p:spPr bwMode="auto">
            <a:xfrm flipH="1">
              <a:off x="8105775" y="5661025"/>
              <a:ext cx="4763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7" name="Line 56"/>
            <p:cNvSpPr>
              <a:spLocks noChangeShapeType="1"/>
            </p:cNvSpPr>
            <p:nvPr/>
          </p:nvSpPr>
          <p:spPr bwMode="auto">
            <a:xfrm flipH="1">
              <a:off x="8101013" y="3644900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8" name="Line 57"/>
            <p:cNvSpPr>
              <a:spLocks noChangeShapeType="1"/>
            </p:cNvSpPr>
            <p:nvPr/>
          </p:nvSpPr>
          <p:spPr bwMode="auto">
            <a:xfrm flipH="1">
              <a:off x="8101013" y="4292600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39" name="Line 58"/>
            <p:cNvSpPr>
              <a:spLocks noChangeShapeType="1"/>
            </p:cNvSpPr>
            <p:nvPr/>
          </p:nvSpPr>
          <p:spPr bwMode="auto">
            <a:xfrm flipH="1">
              <a:off x="8101013" y="4941888"/>
              <a:ext cx="4762" cy="215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5604" name="文字方塊 6"/>
          <p:cNvSpPr txBox="1">
            <a:spLocks noChangeArrowheads="1"/>
          </p:cNvSpPr>
          <p:nvPr/>
        </p:nvSpPr>
        <p:spPr bwMode="auto">
          <a:xfrm>
            <a:off x="4041775" y="981075"/>
            <a:ext cx="1825625" cy="5842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b="1">
                <a:solidFill>
                  <a:schemeClr val="bg1"/>
                </a:solidFill>
                <a:latin typeface="標楷體" panose="03000509000000000000" pitchFamily="65" charset="-120"/>
              </a:rPr>
              <a:t>生命教育</a:t>
            </a:r>
          </a:p>
        </p:txBody>
      </p:sp>
      <p:sp>
        <p:nvSpPr>
          <p:cNvPr id="10" name="向右箭號 9"/>
          <p:cNvSpPr/>
          <p:nvPr/>
        </p:nvSpPr>
        <p:spPr>
          <a:xfrm rot="16200000">
            <a:off x="4829175" y="1516063"/>
            <a:ext cx="238125" cy="320675"/>
          </a:xfrm>
          <a:prstGeom prst="rightArrow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grpSp>
        <p:nvGrpSpPr>
          <p:cNvPr id="25606" name="Group 40"/>
          <p:cNvGrpSpPr>
            <a:grpSpLocks/>
          </p:cNvGrpSpPr>
          <p:nvPr/>
        </p:nvGrpSpPr>
        <p:grpSpPr bwMode="auto">
          <a:xfrm>
            <a:off x="539750" y="44450"/>
            <a:ext cx="5184775" cy="936625"/>
            <a:chOff x="230" y="28"/>
            <a:chExt cx="2423" cy="590"/>
          </a:xfrm>
        </p:grpSpPr>
        <p:pic>
          <p:nvPicPr>
            <p:cNvPr id="25608" name="Picture 41" descr="題頭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9" name="Picture 42" descr="學校圓圖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Rectangle 43"/>
          <p:cNvSpPr txBox="1">
            <a:spLocks noChangeArrowheads="1"/>
          </p:cNvSpPr>
          <p:nvPr/>
        </p:nvSpPr>
        <p:spPr bwMode="auto">
          <a:xfrm>
            <a:off x="1690688" y="188913"/>
            <a:ext cx="3960812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新生國小課程架構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17692" y="1844824"/>
          <a:ext cx="7797539" cy="4608512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309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6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28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8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00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28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7592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年級</a:t>
                      </a:r>
                      <a:endParaRPr lang="zh-TW" sz="1900" b="1" dirty="0">
                        <a:solidFill>
                          <a:srgbClr val="00B0F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一年級</a:t>
                      </a:r>
                      <a:endParaRPr lang="zh-TW" sz="1900" b="1" dirty="0">
                        <a:solidFill>
                          <a:srgbClr val="00B0F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二年級</a:t>
                      </a:r>
                      <a:endParaRPr lang="zh-TW" sz="1900" b="1" dirty="0">
                        <a:solidFill>
                          <a:srgbClr val="00B0F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三年級</a:t>
                      </a:r>
                      <a:endParaRPr lang="zh-TW" sz="1900" b="1" dirty="0">
                        <a:solidFill>
                          <a:srgbClr val="00B0F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四年級</a:t>
                      </a:r>
                      <a:endParaRPr lang="zh-TW" sz="1900" b="1" dirty="0">
                        <a:solidFill>
                          <a:srgbClr val="00B0F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五年級</a:t>
                      </a:r>
                      <a:endParaRPr lang="zh-TW" sz="1900" b="1" dirty="0">
                        <a:solidFill>
                          <a:srgbClr val="00B0F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六年級</a:t>
                      </a:r>
                      <a:endParaRPr lang="zh-TW" sz="1900" b="1" dirty="0">
                        <a:solidFill>
                          <a:srgbClr val="00B0F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33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課程願景</a:t>
                      </a:r>
                      <a:endParaRPr lang="zh-TW" sz="1900" b="1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339933">
                        <a:alpha val="2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900" b="1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b="1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經營幸福人生</a:t>
                      </a:r>
                      <a:r>
                        <a:rPr lang="en-US" altLang="zh-TW" sz="1900" b="1" baseline="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zh-TW" sz="1900" b="1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推動社會進步</a:t>
                      </a: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339933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466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發展重點</a:t>
                      </a:r>
                      <a:endParaRPr lang="zh-TW" sz="1900" b="1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人與自然：興趣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人與社會：關懷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人與自己：毅力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7007">
                <a:tc>
                  <a:txBody>
                    <a:bodyPr/>
                    <a:lstStyle/>
                    <a:p>
                      <a:pPr marL="64135" marR="71755"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-10160" algn="l"/>
                        </a:tabLs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核心</a:t>
                      </a:r>
                      <a:endParaRPr lang="en-US" altLang="zh-TW" sz="19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4135" marR="71755" algn="ctr">
                        <a:lnSpc>
                          <a:spcPts val="1000"/>
                        </a:lnSpc>
                        <a:spcAft>
                          <a:spcPts val="0"/>
                        </a:spcAft>
                        <a:tabLst>
                          <a:tab pos="-10160" algn="l"/>
                        </a:tabLst>
                      </a:pPr>
                      <a:r>
                        <a:rPr lang="en-US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能力</a:t>
                      </a:r>
                      <a:endParaRPr lang="zh-TW" sz="1900" b="1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觀察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秩序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表現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探索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創意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溝通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自省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尊重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統整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社會參與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生涯規劃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解決問題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736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啟發十大</a:t>
                      </a:r>
                      <a:endParaRPr lang="en-US" altLang="zh-TW" sz="19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9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基本能力</a:t>
                      </a:r>
                      <a:endParaRPr lang="zh-TW" sz="19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自我發展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社會參與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500" kern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生活經營</a:t>
                      </a:r>
                      <a:endParaRPr lang="zh-TW" altLang="zh-TW" sz="1500" kern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500" kern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社會參與</a:t>
                      </a:r>
                      <a:endParaRPr lang="en-US" altLang="zh-TW" sz="1500" kern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500" b="1" kern="12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21206" marR="21206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社會參與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保護自我環境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23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9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探索</a:t>
                      </a:r>
                      <a:endParaRPr lang="en-US" altLang="zh-TW" sz="19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範圍</a:t>
                      </a:r>
                      <a:endParaRPr lang="zh-TW" sz="1900" b="1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家庭與校園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社區與城市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國家與世界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800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0509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主題活</a:t>
                      </a:r>
                      <a:endParaRPr lang="en-US" altLang="zh-TW" sz="19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9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9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動課程</a:t>
                      </a:r>
                      <a:endParaRPr lang="zh-TW" sz="1900" b="1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小一齊步走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春天花兒開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探訪社區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成長的喜悅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家在大安區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生活在臺北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探索</a:t>
                      </a: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臺灣</a:t>
                      </a: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北臺灣走透透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把愛傳出去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我的未來</a:t>
                      </a:r>
                      <a:endParaRPr lang="en-US" alt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sz="15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不是夢</a:t>
                      </a:r>
                      <a:endParaRPr lang="zh-TW" sz="15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1206" marR="2120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 Box 34"/>
          <p:cNvSpPr txBox="1">
            <a:spLocks noChangeArrowheads="1"/>
          </p:cNvSpPr>
          <p:nvPr/>
        </p:nvSpPr>
        <p:spPr bwMode="auto">
          <a:xfrm>
            <a:off x="3708400" y="1125538"/>
            <a:ext cx="244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主題課程架構</a:t>
            </a:r>
            <a:endParaRPr lang="en-US" altLang="zh-TW" sz="2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7652" name="Group 40"/>
          <p:cNvGrpSpPr>
            <a:grpSpLocks/>
          </p:cNvGrpSpPr>
          <p:nvPr/>
        </p:nvGrpSpPr>
        <p:grpSpPr bwMode="auto">
          <a:xfrm>
            <a:off x="539750" y="44450"/>
            <a:ext cx="5184775" cy="936625"/>
            <a:chOff x="230" y="28"/>
            <a:chExt cx="2423" cy="590"/>
          </a:xfrm>
        </p:grpSpPr>
        <p:pic>
          <p:nvPicPr>
            <p:cNvPr id="27654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5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43"/>
          <p:cNvSpPr txBox="1">
            <a:spLocks noChangeArrowheads="1"/>
          </p:cNvSpPr>
          <p:nvPr/>
        </p:nvSpPr>
        <p:spPr bwMode="auto">
          <a:xfrm>
            <a:off x="1690688" y="188913"/>
            <a:ext cx="3960812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新生國小課程架構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9699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29724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5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68313" y="1989138"/>
          <a:ext cx="8351837" cy="441483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51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7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347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臺北市課綱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104</a:t>
                      </a:r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</a:t>
                      </a: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本校資訊課程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105~107</a:t>
                      </a:r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</a:t>
                      </a: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修正後資訊課程</a:t>
                      </a:r>
                    </a:p>
                  </a:txBody>
                  <a:tcPr marL="91428" marR="91428" marT="45690" marB="456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347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資訊科學與科技應用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資訊基本技能</a:t>
                      </a: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網路應用能力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資訊基本技能</a:t>
                      </a: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網路</a:t>
                      </a:r>
                      <a:r>
                        <a:rPr lang="zh-TW" altLang="en-US" sz="24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應用能力</a:t>
                      </a:r>
                      <a:endParaRPr lang="zh-TW" altLang="en-US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441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運算與設計思維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故事動畫</a:t>
                      </a:r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(G4)</a:t>
                      </a: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網頁製作</a:t>
                      </a:r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(G6)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遊戲中學程式</a:t>
                      </a:r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(G3)</a:t>
                      </a: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簡報互動遊戲</a:t>
                      </a:r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(G4)</a:t>
                      </a: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程式設計</a:t>
                      </a:r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(G5)</a:t>
                      </a: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程式設計</a:t>
                      </a:r>
                      <a:r>
                        <a:rPr lang="en-US" altLang="zh-TW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PBL(G6)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347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資訊科技與人類社會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資訊素養與倫理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28" marR="91428" marT="45690" marB="456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資訊素養與倫理</a:t>
                      </a:r>
                    </a:p>
                  </a:txBody>
                  <a:tcPr marL="91428" marR="91428" marT="45690" marB="4569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文字版面配置區 2"/>
          <p:cNvSpPr txBox="1">
            <a:spLocks/>
          </p:cNvSpPr>
          <p:nvPr/>
        </p:nvSpPr>
        <p:spPr bwMode="auto">
          <a:xfrm>
            <a:off x="34925" y="512763"/>
            <a:ext cx="9164638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>
              <a:buFontTx/>
              <a:buNone/>
              <a:defRPr/>
            </a:pPr>
            <a:endParaRPr lang="en-US" altLang="zh-TW" sz="3200" kern="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</a:t>
            </a:r>
            <a:r>
              <a:rPr lang="zh-TW" altLang="en-US" sz="32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臺北市資訊課程綱要</a:t>
            </a: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與本校資訊課程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747" name="文字版面配置區 2"/>
          <p:cNvSpPr>
            <a:spLocks noGrp="1"/>
          </p:cNvSpPr>
          <p:nvPr>
            <p:ph type="body" idx="4294967295"/>
          </p:nvPr>
        </p:nvSpPr>
        <p:spPr>
          <a:xfrm>
            <a:off x="344488" y="512763"/>
            <a:ext cx="8820150" cy="4525962"/>
          </a:xfrm>
        </p:spPr>
        <p:txBody>
          <a:bodyPr/>
          <a:lstStyle/>
          <a:p>
            <a:pPr marL="1371600" lvl="2" indent="-514350">
              <a:buFontTx/>
              <a:buNone/>
            </a:pPr>
            <a:endParaRPr lang="zh-TW" altLang="en-US" sz="20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1748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31751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2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  <p:sp>
        <p:nvSpPr>
          <p:cNvPr id="8" name="文字版面配置區 2"/>
          <p:cNvSpPr txBox="1">
            <a:spLocks/>
          </p:cNvSpPr>
          <p:nvPr/>
        </p:nvSpPr>
        <p:spPr bwMode="auto">
          <a:xfrm>
            <a:off x="34925" y="512763"/>
            <a:ext cx="9164638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>
              <a:buFontTx/>
              <a:buNone/>
              <a:defRPr/>
            </a:pPr>
            <a:endParaRPr lang="en-US" altLang="zh-TW" sz="3200" kern="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</a:t>
            </a:r>
            <a:r>
              <a:rPr lang="zh-TW" altLang="en-US" sz="32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臺北市資訊課程綱要</a:t>
            </a: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與本校資訊課程</a:t>
            </a:r>
            <a:endParaRPr lang="en-US" altLang="zh-TW" sz="3200" kern="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統整資訊基本技能課程，強化網路應用課程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371600" lvl="2" indent="-514350">
              <a:buFontTx/>
              <a:buAutoNum type="arabicParenR"/>
              <a:defRPr/>
            </a:pP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G3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文書處理：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google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文件與共用。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371600" lvl="2" indent="-514350">
              <a:buFontTx/>
              <a:buAutoNum type="arabicParenR"/>
              <a:defRPr/>
            </a:pP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G4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簡報製作：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google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簡報製作與協作。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371600" lvl="2" indent="-514350">
              <a:buFontTx/>
              <a:buAutoNum type="arabicParenR"/>
              <a:defRPr/>
            </a:pP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G5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表單製作：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google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試算表及調查表單製作。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371600" lvl="2" indent="-514350">
              <a:buFontTx/>
              <a:buAutoNum type="arabicParenR"/>
              <a:defRPr/>
            </a:pP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行事曆、網路硬碟：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google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行事曆及網路硬碟。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/>
              <a:buNone/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3795" name="Group 40"/>
          <p:cNvGrpSpPr>
            <a:grpSpLocks/>
          </p:cNvGrpSpPr>
          <p:nvPr/>
        </p:nvGrpSpPr>
        <p:grpSpPr bwMode="auto">
          <a:xfrm>
            <a:off x="539750" y="44450"/>
            <a:ext cx="3846513" cy="936625"/>
            <a:chOff x="230" y="28"/>
            <a:chExt cx="2423" cy="590"/>
          </a:xfrm>
        </p:grpSpPr>
        <p:pic>
          <p:nvPicPr>
            <p:cNvPr id="33798" name="Picture 41" descr="題頭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" y="119"/>
              <a:ext cx="2151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9" name="Picture 42" descr="學校圓圖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" y="28"/>
              <a:ext cx="592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43"/>
          <p:cNvSpPr txBox="1">
            <a:spLocks noChangeArrowheads="1"/>
          </p:cNvSpPr>
          <p:nvPr/>
        </p:nvSpPr>
        <p:spPr bwMode="auto">
          <a:xfrm>
            <a:off x="1403350" y="188913"/>
            <a:ext cx="2952750" cy="6477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0066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Arial" charset="0"/>
                <a:ea typeface="標楷體" charset="0"/>
                <a:cs typeface="標楷體" charset="0"/>
              </a:defRPr>
            </a:lvl9pPr>
          </a:lstStyle>
          <a:p>
            <a:pPr algn="ctr" eaLnBrk="1" hangingPunct="1">
              <a:defRPr/>
            </a:pPr>
            <a:r>
              <a:rPr lang="zh-TW" altLang="en-US" sz="3600" dirty="0" smtClean="0">
                <a:solidFill>
                  <a:schemeClr val="bg1"/>
                </a:solidFill>
                <a:latin typeface="微軟正黑體" charset="0"/>
                <a:ea typeface="微軟正黑體" charset="0"/>
                <a:cs typeface="微軟正黑體" charset="0"/>
              </a:rPr>
              <a:t>資訊課程</a:t>
            </a:r>
          </a:p>
        </p:txBody>
      </p:sp>
      <p:sp>
        <p:nvSpPr>
          <p:cNvPr id="9" name="文字版面配置區 2"/>
          <p:cNvSpPr txBox="1">
            <a:spLocks/>
          </p:cNvSpPr>
          <p:nvPr/>
        </p:nvSpPr>
        <p:spPr bwMode="auto">
          <a:xfrm>
            <a:off x="34925" y="512763"/>
            <a:ext cx="9164638" cy="608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標楷體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>
              <a:buFontTx/>
              <a:buNone/>
              <a:defRPr/>
            </a:pPr>
            <a:endParaRPr lang="en-US" altLang="zh-TW" sz="3200" kern="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</a:t>
            </a:r>
            <a:r>
              <a:rPr lang="zh-TW" altLang="en-US" sz="32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臺北市資訊課程綱要</a:t>
            </a:r>
            <a:r>
              <a:rPr lang="zh-TW" altLang="en-US" sz="3200" kern="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與本校資訊課程</a:t>
            </a:r>
            <a:endParaRPr lang="en-US" altLang="zh-TW" sz="3200" kern="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None/>
              <a:defRPr/>
            </a:pP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1" indent="0">
              <a:buFontTx/>
              <a:buAutoNum type="arabicPeriod" startAt="2"/>
              <a:defRPr/>
            </a:pP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架構運算與設計思維課程，以解決問題為核心能力。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371600" lvl="2" indent="-514350">
              <a:buFontTx/>
              <a:buAutoNum type="arabicParenR"/>
              <a:defRPr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問題導向學習（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Problem-based learning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）教學法。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371600" lvl="2" indent="-514350">
              <a:buFontTx/>
              <a:buAutoNum type="arabicParenR"/>
              <a:defRPr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分段實施問題導向學習：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314450" lvl="3" indent="0">
              <a:buFontTx/>
              <a:buNone/>
              <a:defRPr/>
            </a:pP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G4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個人式問題導向學習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互動簡報遊戲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1314450" lvl="3" indent="0">
              <a:buFontTx/>
              <a:buNone/>
              <a:defRPr/>
            </a:pP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G5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個人式問題導向學習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程式概念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marL="1314450" lvl="3" indent="0">
              <a:buFontTx/>
              <a:buNone/>
              <a:defRPr/>
            </a:pP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G6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團隊合作式問題導向學習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生國小簡報範本-樹與葉">
  <a:themeElements>
    <a:clrScheme name="Office 佈景主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佈景主題">
      <a:majorFont>
        <a:latin typeface="Arial"/>
        <a:ea typeface="華康細圓體"/>
        <a:cs typeface=""/>
      </a:majorFont>
      <a:minorFont>
        <a:latin typeface="Arial"/>
        <a:ea typeface="華康細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佈景主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佈景主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佈景主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佈景主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佈景主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佈景主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佈景主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華康中圓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3366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3366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