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9" r:id="rId2"/>
    <p:sldId id="258" r:id="rId3"/>
    <p:sldId id="273" r:id="rId4"/>
    <p:sldId id="259" r:id="rId5"/>
    <p:sldId id="261" r:id="rId6"/>
    <p:sldId id="275" r:id="rId7"/>
    <p:sldId id="276" r:id="rId8"/>
    <p:sldId id="260" r:id="rId9"/>
    <p:sldId id="262" r:id="rId10"/>
    <p:sldId id="263" r:id="rId11"/>
    <p:sldId id="265" r:id="rId12"/>
    <p:sldId id="286" r:id="rId13"/>
    <p:sldId id="287" r:id="rId14"/>
    <p:sldId id="278" r:id="rId15"/>
    <p:sldId id="279" r:id="rId16"/>
    <p:sldId id="266" r:id="rId17"/>
    <p:sldId id="267" r:id="rId18"/>
    <p:sldId id="283" r:id="rId19"/>
    <p:sldId id="281" r:id="rId20"/>
    <p:sldId id="285" r:id="rId21"/>
    <p:sldId id="268" r:id="rId22"/>
    <p:sldId id="256" r:id="rId23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24"/>
    </p:embeddedFont>
    <p:embeddedFont>
      <p:font typeface="微軟正黑體" panose="020B0604030504040204" pitchFamily="34" charset="-120"/>
      <p:regular r:id="rId25"/>
      <p:bold r:id="rId26"/>
    </p:embeddedFont>
    <p:embeddedFont>
      <p:font typeface="Perpetua" panose="02020502060401020303" pitchFamily="18" charset="0"/>
      <p:regular r:id="rId27"/>
      <p:bold r:id="rId28"/>
      <p:italic r:id="rId29"/>
      <p:boldItalic r:id="rId30"/>
    </p:embeddedFont>
    <p:embeddedFont>
      <p:font typeface="Arial Unicode MS" panose="020B0604020202020204" pitchFamily="34" charset="-12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標楷體" panose="03000509000000000000" pitchFamily="65" charset="-120"/>
      <p:regular r:id="rId38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20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圓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C6D-B6FB-4A1C-98A6-5705FA7652D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87DBC76-E77C-4C09-B5AE-D83C3FDABFC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C6D-B6FB-4A1C-98A6-5705FA7652D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BC76-E77C-4C09-B5AE-D83C3FDABF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C6D-B6FB-4A1C-98A6-5705FA7652D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BC76-E77C-4C09-B5AE-D83C3FDABF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C6D-B6FB-4A1C-98A6-5705FA7652D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BC76-E77C-4C09-B5AE-D83C3FDABFC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圓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C6D-B6FB-4A1C-98A6-5705FA7652D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7DBC76-E77C-4C09-B5AE-D83C3FDABF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C6D-B6FB-4A1C-98A6-5705FA7652D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BC76-E77C-4C09-B5AE-D83C3FDABFC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C6D-B6FB-4A1C-98A6-5705FA7652D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BC76-E77C-4C09-B5AE-D83C3FDABFC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C6D-B6FB-4A1C-98A6-5705FA7652D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BC76-E77C-4C09-B5AE-D83C3FDABF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C6D-B6FB-4A1C-98A6-5705FA7652D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BC76-E77C-4C09-B5AE-D83C3FDABF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圓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C6D-B6FB-4A1C-98A6-5705FA7652D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DBC76-E77C-4C09-B5AE-D83C3FDABFC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FFC6D-B6FB-4A1C-98A6-5705FA7652D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87DBC76-E77C-4C09-B5AE-D83C3FDABFC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圓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CFFC6D-B6FB-4A1C-98A6-5705FA7652D2}" type="datetimeFigureOut">
              <a:rPr lang="zh-TW" altLang="en-US" smtClean="0"/>
              <a:pPr/>
              <a:t>2018/11/20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87DBC76-E77C-4C09-B5AE-D83C3FDABFC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08520" y="1601505"/>
            <a:ext cx="92890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zh-TW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zh-TW" sz="40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</a:t>
            </a:r>
            <a:r>
              <a:rPr lang="zh-TW" altLang="zh-TW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</a:t>
            </a:r>
            <a:r>
              <a:rPr lang="zh-TW" altLang="en-US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民族</a:t>
            </a:r>
            <a:r>
              <a:rPr lang="zh-TW" altLang="zh-TW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</a:t>
            </a:r>
            <a:r>
              <a:rPr lang="zh-TW" altLang="en-US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zh-TW" altLang="zh-TW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中學</a:t>
            </a:r>
            <a:endParaRPr lang="en-US" altLang="zh-TW" sz="40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特教執行成效</a:t>
            </a:r>
            <a:r>
              <a:rPr lang="zh-TW" altLang="zh-TW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評鑑</a:t>
            </a:r>
            <a:r>
              <a:rPr lang="zh-TW" altLang="en-US" sz="4000" b="1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追蹤</a:t>
            </a:r>
            <a:endParaRPr lang="zh-TW" altLang="en-US" sz="40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359422" y="4487054"/>
            <a:ext cx="4353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報告人： 江寶媚 組長</a:t>
            </a:r>
            <a:endParaRPr lang="zh-TW" altLang="en-US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5736" y="3244334"/>
            <a:ext cx="43396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sz="5400" b="1" dirty="0" smtClean="0">
                <a:solidFill>
                  <a:schemeClr val="accen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自我改進計畫</a:t>
            </a:r>
            <a:endParaRPr lang="zh-TW" altLang="en-US" sz="5400" b="1" dirty="0">
              <a:solidFill>
                <a:schemeClr val="accent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779912" y="5098831"/>
            <a:ext cx="2101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107/11/20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69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382172"/>
              </p:ext>
            </p:extLst>
          </p:nvPr>
        </p:nvGraphicFramePr>
        <p:xfrm>
          <a:off x="251520" y="1196753"/>
          <a:ext cx="8712968" cy="5094033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2044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76071"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三、執行與管理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3-2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人際情緒表現較不佳之學生，已能提供社會技巧課程服務，並有見到行為功能介入方案。唯行為功能方案之內容擬定，處理措施與向度內涵不符，且較未見整體性處理之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SOP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99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3-3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建議未來針對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IEP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中呈現學生有情緒行為問題，但狀況不嚴重者，仍於需求分析及提供服務中說明針對學生之情緒行為問題，教師提供哪些協助。</a:t>
                      </a:r>
                      <a:endParaRPr lang="zh-TW" sz="2000" b="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2000" b="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已在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IEP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需求分析及提供服務中說明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，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提供普通班教師相關協助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，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包括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晤談</a:t>
                      </a:r>
                      <a:r>
                        <a:rPr lang="zh-TW" sz="2000" b="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空間</a:t>
                      </a:r>
                      <a:r>
                        <a:rPr lang="zh-TW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、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社會技巧諮詢及指導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、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學輔特導師合作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(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如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：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在校外偷竊事件或情緒不穩</a:t>
                      </a: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等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偶發事件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)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、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原班安排小天使協助安撫情緒或通報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、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備課週針對個別學生特質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，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提出說明及處理方式。</a:t>
                      </a:r>
                      <a:endParaRPr lang="zh-TW" sz="2000" b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4860032" y="1628800"/>
            <a:ext cx="4032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人際情緒表現較不佳學生，於行為功能方案之內容擬定，處理措施與向度內涵不符，該生已畢業。今後如有類似個案，則依照校內管理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SOP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流程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第一時間先通知導師、生教，如有暴力失控行為時通知校警一同協助，必要時提供資源班教室供學生冷靜休息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991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179391"/>
              </p:ext>
            </p:extLst>
          </p:nvPr>
        </p:nvGraphicFramePr>
        <p:xfrm>
          <a:off x="323528" y="548681"/>
          <a:ext cx="8496944" cy="5538373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942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82235"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三、執行與管理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3-4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不同個案之間提供項目有落差。部分學生的服務項目完整，亦有職能治療，但尚有學生在能力現況中呈現困難，但未提供所需之協助，尤其是學生明顯有動作協調之困難，但未見到相關協助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包含專團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en-US" altLang="zh-TW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.</a:t>
                      </a:r>
                      <a:r>
                        <a:rPr lang="zh-TW" altLang="en-US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部分有需求學生已通知家長並提供醫療院所評估或治療，或提供專團申請服務：如：</a:t>
                      </a:r>
                      <a:r>
                        <a:rPr lang="en-US" altLang="zh-TW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701</a:t>
                      </a:r>
                      <a:r>
                        <a:rPr lang="zh-TW" altLang="en-US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李生職能治療</a:t>
                      </a:r>
                      <a:r>
                        <a:rPr lang="en-US" altLang="zh-TW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altLang="en-US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紙本附件</a:t>
                      </a:r>
                      <a:r>
                        <a:rPr lang="en-US" altLang="zh-TW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18)</a:t>
                      </a:r>
                      <a:r>
                        <a:rPr lang="zh-TW" altLang="en-US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。</a:t>
                      </a:r>
                      <a:endParaRPr lang="en-US" altLang="zh-TW" sz="2000" b="0" kern="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b="0" kern="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b="0" kern="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b="0" kern="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b="0" kern="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2000" b="0" kern="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altLang="en-US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已提供相關課程：適應體育</a:t>
                      </a:r>
                      <a:r>
                        <a:rPr lang="en-US" altLang="zh-TW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(702</a:t>
                      </a:r>
                      <a:r>
                        <a:rPr lang="zh-TW" altLang="en-US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沈生</a:t>
                      </a:r>
                      <a:r>
                        <a:rPr lang="en-US" altLang="zh-TW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)</a:t>
                      </a:r>
                      <a:r>
                        <a:rPr lang="zh-TW" altLang="en-US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、動作機能訓練</a:t>
                      </a:r>
                      <a:r>
                        <a:rPr lang="en-US" altLang="zh-TW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(802</a:t>
                      </a:r>
                      <a:r>
                        <a:rPr lang="zh-TW" altLang="en-US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陳生</a:t>
                      </a:r>
                      <a:r>
                        <a:rPr lang="en-US" altLang="zh-TW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) </a:t>
                      </a:r>
                      <a:r>
                        <a:rPr lang="zh-TW" altLang="en-US" sz="2000" b="0" kern="100" dirty="0" smtClean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Times New Roman"/>
                        </a:rPr>
                        <a:t>，</a:t>
                      </a:r>
                      <a:r>
                        <a:rPr lang="en-US" altLang="zh-TW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altLang="en-US" sz="2000" b="0" kern="1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以協助逐漸改善。</a:t>
                      </a:r>
                      <a:endParaRPr lang="en-US" altLang="zh-TW" sz="1600" kern="1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9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3-5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對於教師助理提供協助之必要性建議應再考量。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已評估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學期學生無需求。</a:t>
                      </a:r>
                      <a:endParaRPr lang="zh-TW" altLang="en-US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028591"/>
            <a:ext cx="4793203" cy="14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131691"/>
              </p:ext>
            </p:extLst>
          </p:nvPr>
        </p:nvGraphicFramePr>
        <p:xfrm>
          <a:off x="368378" y="1196752"/>
          <a:ext cx="8418056" cy="4752528"/>
        </p:xfrm>
        <a:graphic>
          <a:graphicData uri="http://schemas.openxmlformats.org/drawingml/2006/table">
            <a:tbl>
              <a:tblPr firstRow="1" firstCol="1" bandRow="1"/>
              <a:tblGrid>
                <a:gridCol w="7472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234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530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7222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三、執行與管理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3-6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部分</a:t>
                      </a:r>
                      <a:r>
                        <a:rPr lang="en-US" altLang="zh-TW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的相關服務及支持策略欄位空白未填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，學校提供之轉銜服務見到提供服務之原因，亦較少對應到能力現況中提及之問題。</a:t>
                      </a:r>
                    </a:p>
                    <a:p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領域會議已討論並加強宣導，且已改善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紙本附件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19)</a:t>
                      </a:r>
                      <a:r>
                        <a:rPr lang="zh-TW" altLang="en-US" sz="1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  <a:p>
                      <a:endParaRPr lang="zh-TW" altLang="en-US" sz="1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45" y="2276872"/>
            <a:ext cx="398902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257209"/>
              </p:ext>
            </p:extLst>
          </p:nvPr>
        </p:nvGraphicFramePr>
        <p:xfrm>
          <a:off x="251520" y="1196752"/>
          <a:ext cx="8534914" cy="4949387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73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7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182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7560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三、執行與管理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3-6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部分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的相關服務及支持策略欄位空白未填，學校提供之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轉銜服務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見到提供服務之原因，亦較少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對應到能力現況中提及之問題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  <a:p>
                      <a:endParaRPr lang="zh-TW" altLang="en-US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領域會議已討論並加強宣導，且已改善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紙本附件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</a:p>
                    <a:p>
                      <a:endParaRPr lang="zh-TW" altLang="en-US" sz="1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89040"/>
            <a:ext cx="3898587" cy="21932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55" y="2348880"/>
            <a:ext cx="4106692" cy="116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717378"/>
              </p:ext>
            </p:extLst>
          </p:nvPr>
        </p:nvGraphicFramePr>
        <p:xfrm>
          <a:off x="395536" y="927883"/>
          <a:ext cx="8496943" cy="5212385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685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2984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8980">
                <a:tc rowSpan="2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四、課程與教學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4-1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課程安排應以學生的需求為優先，不應在各個年級只開立單一的特殊需求課程。例如：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(1)9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年級自閉症林生有排社會技巧課，是適宜的。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(2)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但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7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年級確認學障生未提供學習策略課程。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已改善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紙本附件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21)</a:t>
                      </a:r>
                      <a:r>
                        <a:rPr lang="zh-TW" altLang="en-US" sz="20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7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8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年級確認學障生已提供學習策略課程；自閉症生開社會技巧。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7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年級適應體育；對於動作協調性較弱的個案則開設動作機能課程。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9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年級自閉症學生上學期排學習策略，下學期則排社會技巧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對開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配合學生個別需求亦開設溝通訓練及職業教育。</a:t>
                      </a:r>
                      <a:endParaRPr lang="zh-TW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14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4-2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確認學障生疑提供學習策略課程，使其能運用學習策略於各科的學習。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已提供確認學障生學習策略課程</a:t>
                      </a:r>
                      <a:r>
                        <a:rPr lang="en-US" altLang="zh-TW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-</a:t>
                      </a:r>
                      <a:r>
                        <a:rPr lang="zh-TW" altLang="en-US" sz="2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如心智圖、畫重點提醒、摘要整理等，以加強訓練。</a:t>
                      </a:r>
                      <a:endParaRPr lang="zh-TW" sz="2000" b="0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15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152858"/>
              </p:ext>
            </p:extLst>
          </p:nvPr>
        </p:nvGraphicFramePr>
        <p:xfrm>
          <a:off x="251520" y="980728"/>
          <a:ext cx="8496943" cy="5430952"/>
        </p:xfrm>
        <a:graphic>
          <a:graphicData uri="http://schemas.openxmlformats.org/drawingml/2006/table">
            <a:tbl>
              <a:tblPr firstRow="1" firstCol="1" bandRow="1"/>
              <a:tblGrid>
                <a:gridCol w="1349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3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08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7952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4216">
                <a:tc rowSpan="4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四、課程與教學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4-3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課程需求彙整表與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之學習內容調整、學年學期目標之領域應一致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朝目標一致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參酌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IEP)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05401">
                <a:tc vMerge="1"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4-4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學期目標撰寫應選擇與學生年級相對應之學習階段，且不可直接複製能力指標，宜綜合學生能力與學年目標分析之。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組內會議已討論並已</a:t>
                      </a:r>
                      <a:r>
                        <a:rPr lang="zh-TW" sz="2000" b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改善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參酌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IEP)</a:t>
                      </a:r>
                      <a:r>
                        <a:rPr lang="zh-TW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。</a:t>
                      </a:r>
                      <a:endParaRPr lang="zh-TW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54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4-5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每個學生之各領域學年學期目標應參酌學生能力現況撰寫，不宜全部一樣。</a:t>
                      </a:r>
                      <a:endParaRPr lang="zh-TW" sz="2000" b="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b="0" dirty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組內會議已討論並已</a:t>
                      </a:r>
                      <a:r>
                        <a:rPr lang="zh-TW" sz="2000" b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改善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參酌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IEP)</a:t>
                      </a:r>
                      <a:r>
                        <a:rPr lang="zh-TW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標楷體" panose="03000509000000000000" pitchFamily="65" charset="-120"/>
                        </a:rPr>
                        <a:t>。</a:t>
                      </a:r>
                      <a:endParaRPr lang="zh-TW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 </a:t>
                      </a:r>
                      <a:endParaRPr lang="zh-TW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58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4-6</a:t>
                      </a:r>
                      <a:r>
                        <a:rPr lang="zh-TW" sz="2000" b="0" dirty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本學期未開設職業教育。</a:t>
                      </a:r>
                      <a:endParaRPr lang="zh-TW" sz="2000" b="0" dirty="0">
                        <a:solidFill>
                          <a:srgbClr val="0000FF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評估學生有需求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學期已開設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紙本附件</a:t>
                      </a:r>
                      <a:r>
                        <a:rPr lang="en-US" altLang="zh-TW" sz="20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21)</a:t>
                      </a:r>
                      <a:r>
                        <a:rPr lang="zh-TW" altLang="en-US" sz="2000" b="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b="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84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397364"/>
              </p:ext>
            </p:extLst>
          </p:nvPr>
        </p:nvGraphicFramePr>
        <p:xfrm>
          <a:off x="395536" y="1038223"/>
          <a:ext cx="8496943" cy="4210494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125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6561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6393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四、課程與教學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4-7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學習內容調整、學習歷程調整、學習環境與學習歷程調整應依據學生能力現況與優弱勢能力做調整。例如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：某生之認知能力述及對於抽象事物需要具體的說明，但學習歷程調整中只寫了「暫無需」。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已改善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參酌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IEP)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1772816"/>
            <a:ext cx="4960838" cy="134863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45" y="3310880"/>
            <a:ext cx="496083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04488"/>
              </p:ext>
            </p:extLst>
          </p:nvPr>
        </p:nvGraphicFramePr>
        <p:xfrm>
          <a:off x="251520" y="908720"/>
          <a:ext cx="8640959" cy="5760640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2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063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00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363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五、輔導與轉銜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5-1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報告當中提及利用參與小團體、轉介駐區精神科醫生等方式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，合作輔導室適應功能欠佳的學生，然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當中未見相關紀錄加以佐證；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「相關服務及支持策略需求」僅撰寫服務項目，未明確寫出具體內容。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輔特合作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小團體、轉介駐區精神科醫生。事後追蹤學生</a:t>
                      </a:r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參加</a:t>
                      </a:r>
                      <a:r>
                        <a:rPr lang="zh-TW" altLang="en-US" sz="14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小團體過程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及結果，並於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中紀錄及有佐證資料</a:t>
                      </a:r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(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紙本附件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22)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2.IEP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「相關服務及支持策略需求」已撰寫服務項目及具體</a:t>
                      </a:r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內容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參酌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IEP)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</a:p>
                    <a:p>
                      <a:pPr algn="just"/>
                      <a:endParaRPr lang="zh-TW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88840"/>
            <a:ext cx="4824536" cy="96490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1008"/>
            <a:ext cx="4536504" cy="31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43108"/>
              </p:ext>
            </p:extLst>
          </p:nvPr>
        </p:nvGraphicFramePr>
        <p:xfrm>
          <a:off x="251520" y="908720"/>
          <a:ext cx="8640959" cy="5760640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1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189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00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363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五、輔導與轉銜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5-1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報告當中提及利用參與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小團體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</a:t>
                      </a:r>
                      <a:r>
                        <a:rPr lang="zh-TW" altLang="en-US" sz="1600" b="1" kern="100" dirty="0" smtClean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轉介駐區精神科醫生</a:t>
                      </a:r>
                      <a:r>
                        <a:rPr lang="zh-TW" altLang="en-US" sz="16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等方式</a:t>
                      </a:r>
                      <a:endParaRPr lang="en-US" altLang="zh-TW" sz="16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，合作輔導室適應功能欠佳的學生，然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當中未見相關紀錄加以佐證；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「相關服務及支持策略需求」僅撰寫服務項目，未明確寫出具體內容。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1.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輔特合作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-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小團體、</a:t>
                      </a:r>
                      <a:r>
                        <a:rPr lang="zh-TW" altLang="en-US" sz="1600" b="1" kern="100" dirty="0" smtClean="0">
                          <a:solidFill>
                            <a:srgbClr val="FFC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轉介駐區精神科醫生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。事後追蹤學生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參加小團體過程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及結果，並於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中紀錄及有佐證資料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(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紙本附件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23)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</a:p>
                    <a:p>
                      <a:pPr algn="just"/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2.IEP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「相關服務及支持策略需求」已撰寫服務項目及具體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內容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紙本附件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24)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</a:p>
                    <a:p>
                      <a:pPr algn="just"/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802810"/>
            <a:ext cx="5112568" cy="385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790919"/>
              </p:ext>
            </p:extLst>
          </p:nvPr>
        </p:nvGraphicFramePr>
        <p:xfrm>
          <a:off x="395536" y="908720"/>
          <a:ext cx="8496943" cy="5760640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84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00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363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五、輔導與轉銜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5-2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部分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未整合分析評量紀錄結果，無法作為完整輔導參考：如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(1)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未撰寫各項標準化測驗結果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包含原班施測的性向測驗、興趣量表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(2)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撰寫方式有誤，如：僅描述「了解學生學校適應情形」，而未描述實際內容。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(3)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未加入前次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檢討紀錄摘要或新生轉銜資料。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關於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已整合分析評量紀錄結果：</a:t>
                      </a:r>
                    </a:p>
                    <a:p>
                      <a:pPr algn="just"/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1.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各項標準化測驗結果已記錄於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，例如：九年級確認生，已</a:t>
                      </a:r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撰寫性向測驗、興趣量表標準化測驗結果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紙本附件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25)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2.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撰寫上依結果已描述實際內容。</a:t>
                      </a:r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zh-TW" altLang="en-US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3-1.IEP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檢討紀錄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參酌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IEP)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/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3" y="2276872"/>
            <a:ext cx="4992653" cy="21469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2127" y="4646466"/>
            <a:ext cx="498843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0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799434"/>
              </p:ext>
            </p:extLst>
          </p:nvPr>
        </p:nvGraphicFramePr>
        <p:xfrm>
          <a:off x="323528" y="492744"/>
          <a:ext cx="8640960" cy="6152077"/>
        </p:xfrm>
        <a:graphic>
          <a:graphicData uri="http://schemas.openxmlformats.org/drawingml/2006/table">
            <a:tbl>
              <a:tblPr firstRow="1" firstCol="1" bandRow="1"/>
              <a:tblGrid>
                <a:gridCol w="732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62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72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127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  <a:endParaRPr lang="zh-TW" sz="2200" kern="100" dirty="0">
                        <a:solidFill>
                          <a:srgbClr val="FFFF7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  <a:endParaRPr lang="zh-TW" sz="2200" kern="100" dirty="0">
                        <a:solidFill>
                          <a:srgbClr val="FFFF7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  <a:endParaRPr lang="zh-TW" sz="2200" kern="100" dirty="0">
                        <a:solidFill>
                          <a:srgbClr val="FFFF7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20804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一、校園特殊教育團隊運作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1-3</a:t>
                      </a:r>
                      <a:r>
                        <a:rPr kumimoji="0"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特教宣導宜更細緻規劃</a:t>
                      </a:r>
                      <a:r>
                        <a:rPr kumimoji="0"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需考量學校學生狀況、教師需求等，並考量進階性或不同方式辦理；入班宣導應評估學生需求</a:t>
                      </a:r>
                      <a:r>
                        <a:rPr kumimoji="0"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kumimoji="0"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之問題；佐證資料中僅有單次特教研習之教師滿意度調查表，未見關於事前規劃之討論；導師辦公室陳閱特教刊物，但未能反映教師真實需求。改善重點與訪評建議要旨有所落差，對於宣導、研習活動之需求調查、規劃、效益分析宜持續加強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5991" marR="55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1-3-1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已依特教宣導實施計畫執行，並於教學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   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研究會及班務會議討論及規劃各班宣導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   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重點及檢討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紙本附件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1-7)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  <a:endParaRPr lang="en-US" altLang="zh-TW" sz="1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12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</a:p>
                    <a:p>
                      <a:pPr marL="0" lv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1-3-2 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於新生座談時，先與家長溝通入班宣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   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導，及了解家長的期待或建議項目；特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    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教研習之教師滿意度調查表，已加入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    107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學年度暑假備課週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紙本附件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8)</a:t>
                      </a:r>
                      <a:endParaRPr lang="zh-TW" altLang="en-US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5991" marR="55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382" y="4725144"/>
            <a:ext cx="4536504" cy="1828243"/>
          </a:xfrm>
          <a:prstGeom prst="rect">
            <a:avLst/>
          </a:prstGeom>
        </p:spPr>
      </p:pic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5567"/>
              </p:ext>
            </p:extLst>
          </p:nvPr>
        </p:nvGraphicFramePr>
        <p:xfrm>
          <a:off x="4131383" y="2123766"/>
          <a:ext cx="4551503" cy="1518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9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66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29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99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1587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400" dirty="0" smtClean="0"/>
                        <a:t>老師姓名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400" dirty="0" smtClean="0"/>
                        <a:t>班級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400" dirty="0" smtClean="0"/>
                        <a:t>時間</a:t>
                      </a:r>
                      <a:endParaRPr lang="zh-TW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zh-TW" altLang="en-US" sz="1400" dirty="0" smtClean="0"/>
                        <a:t>宣導主題</a:t>
                      </a:r>
                      <a:endParaRPr lang="zh-TW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83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曾雅慧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 smtClean="0">
                          <a:latin typeface="+mn-ea"/>
                          <a:ea typeface="+mn-ea"/>
                        </a:rPr>
                        <a:t>701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 smtClean="0">
                          <a:latin typeface="+mn-ea"/>
                          <a:ea typeface="+mn-ea"/>
                        </a:rPr>
                        <a:t>107.9.27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學情障自閉症行為特質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0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江寶媚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 smtClean="0">
                          <a:latin typeface="+mn-ea"/>
                          <a:ea typeface="+mn-ea"/>
                        </a:rPr>
                        <a:t>702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 smtClean="0">
                          <a:latin typeface="+mn-ea"/>
                          <a:ea typeface="+mn-ea"/>
                        </a:rPr>
                        <a:t>107.9.26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選擇性緘默</a:t>
                      </a:r>
                      <a:r>
                        <a:rPr lang="zh-TW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症</a:t>
                      </a:r>
                      <a:r>
                        <a:rPr lang="zh-TW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特質</a:t>
                      </a:r>
                      <a:r>
                        <a:rPr lang="zh-TW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為主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07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方盈傑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 smtClean="0">
                          <a:latin typeface="+mn-ea"/>
                          <a:ea typeface="+mn-ea"/>
                        </a:rPr>
                        <a:t>703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 smtClean="0">
                          <a:latin typeface="+mn-ea"/>
                          <a:ea typeface="+mn-ea"/>
                        </a:rPr>
                        <a:t>107.9.27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學障</a:t>
                      </a:r>
                      <a:r>
                        <a:rPr lang="zh-TW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類</a:t>
                      </a:r>
                      <a:r>
                        <a:rPr lang="zh-TW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特質</a:t>
                      </a:r>
                      <a:r>
                        <a:rPr lang="zh-TW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為主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1587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zh-TW" altLang="en-US" sz="1400" dirty="0" smtClean="0">
                          <a:latin typeface="+mn-ea"/>
                          <a:ea typeface="+mn-ea"/>
                        </a:rPr>
                        <a:t>曾雅慧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 smtClean="0">
                          <a:latin typeface="+mn-ea"/>
                          <a:ea typeface="+mn-ea"/>
                        </a:rPr>
                        <a:t>704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en-US" altLang="zh-TW" sz="1400" dirty="0" smtClean="0">
                          <a:latin typeface="+mn-ea"/>
                          <a:ea typeface="+mn-ea"/>
                        </a:rPr>
                        <a:t>107.9.21</a:t>
                      </a:r>
                      <a:endParaRPr lang="zh-TW" altLang="en-US" sz="1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學障與</a:t>
                      </a:r>
                      <a:r>
                        <a:rPr lang="zh-TW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自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閉症行為特質</a:t>
                      </a: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8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45185"/>
              </p:ext>
            </p:extLst>
          </p:nvPr>
        </p:nvGraphicFramePr>
        <p:xfrm>
          <a:off x="395536" y="908720"/>
          <a:ext cx="8496943" cy="5760640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845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700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1363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五、輔導與轉銜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5-2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部分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未整合分析評量紀錄結果，無法作為完整輔導參考：如</a:t>
                      </a:r>
                      <a:endParaRPr lang="en-US" altLang="zh-TW" sz="16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(1)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未撰寫各項標準化測驗結果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包含原班施測的性向測驗、興趣量表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(2)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撰寫方式有誤，如：僅描述「了解學生學校適應情形」，而未描述實際內容。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(3)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未加入前次</a:t>
                      </a:r>
                      <a:r>
                        <a:rPr lang="en-US" altLang="zh-TW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檢討紀錄摘要或</a:t>
                      </a:r>
                      <a:r>
                        <a:rPr lang="zh-TW" altLang="en-US" sz="1600" b="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新生轉銜資料</a:t>
                      </a:r>
                      <a:r>
                        <a:rPr lang="zh-TW" altLang="en-US" sz="16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3-2.IEP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已紀錄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新生轉銜資料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參酌</a:t>
                      </a:r>
                      <a:r>
                        <a:rPr lang="en-US" alt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IEP)</a:t>
                      </a:r>
                      <a:r>
                        <a:rPr lang="zh-TW" altLang="en-US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</a:p>
                    <a:p>
                      <a:pPr algn="just"/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72" y="1772816"/>
            <a:ext cx="496855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372089"/>
              </p:ext>
            </p:extLst>
          </p:nvPr>
        </p:nvGraphicFramePr>
        <p:xfrm>
          <a:off x="395536" y="1196752"/>
          <a:ext cx="8496943" cy="4248472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56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4416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五、輔導與轉銜</a:t>
                      </a:r>
                    </a:p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5-3 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特教教師已參與行為功能介入方案相關研習，建議可就實際執行層面進行檢討或反思，更能對應學生需求；其他專業知能研習傾向以校內舉辦為主，建議多參與校外大型研習以增進特教相關知能。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ts val="2500"/>
                        </a:lnSpc>
                        <a:buFont typeface="+mj-lt"/>
                        <a:buAutoNum type="arabicPeriod"/>
                      </a:pP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行為功能介入方案實際執行層面</a:t>
                      </a:r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將於期末</a:t>
                      </a: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進行檢討或反思。</a:t>
                      </a:r>
                      <a:endParaRPr lang="zh-TW" altLang="zh-TW" sz="2000" dirty="0" smtClean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依委員建議參與校外大型研習，如：適應體育、滾球裁判、</a:t>
                      </a: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12</a:t>
                      </a:r>
                      <a:r>
                        <a:rPr lang="zh-TW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年就學安置研習等、行為功能介入方案及鑑定安置施測及組內老師將參加</a:t>
                      </a: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12/14</a:t>
                      </a:r>
                      <a:r>
                        <a:rPr lang="zh-TW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東區辦理第</a:t>
                      </a:r>
                      <a:r>
                        <a:rPr lang="en-US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10</a:t>
                      </a:r>
                      <a:r>
                        <a:rPr lang="zh-TW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期鑑定種子研習等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(</a:t>
                      </a:r>
                      <a:r>
                        <a:rPr lang="zh-TW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紙本</a:t>
                      </a:r>
                      <a:r>
                        <a:rPr lang="zh-TW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附件</a:t>
                      </a: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26-28)</a:t>
                      </a:r>
                      <a:r>
                        <a:rPr lang="zh-TW" altLang="zh-TW" sz="2000" kern="1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。</a:t>
                      </a:r>
                      <a:endParaRPr lang="zh-TW" altLang="zh-TW" sz="2000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8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871691" y="4005064"/>
            <a:ext cx="5724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zh-TW" alt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謝謝聆聽、指教！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27112" y="1844824"/>
            <a:ext cx="32624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zh-TW" altLang="en-US" sz="6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報告完畢</a:t>
            </a:r>
            <a:endParaRPr lang="zh-TW" altLang="en-US" sz="6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03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085418"/>
              </p:ext>
            </p:extLst>
          </p:nvPr>
        </p:nvGraphicFramePr>
        <p:xfrm>
          <a:off x="395536" y="980728"/>
          <a:ext cx="8496943" cy="5700169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569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08545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一、校園特殊教育團隊運作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1-3</a:t>
                      </a:r>
                      <a:r>
                        <a:rPr kumimoji="0"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特教宣導宜更細緻規劃</a:t>
                      </a:r>
                      <a:r>
                        <a:rPr kumimoji="0"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(</a:t>
                      </a:r>
                      <a:r>
                        <a:rPr kumimoji="0"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需考量學校學生狀況、教師需求等，並考量進階性或不同方式辦理；入班宣導應評估學生需求</a:t>
                      </a:r>
                      <a:r>
                        <a:rPr kumimoji="0" lang="en-US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</a:t>
                      </a:r>
                      <a:r>
                        <a:rPr kumimoji="0" lang="zh-TW" altLang="zh-TW" sz="2000" kern="12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之問題；佐證資料中僅有單次特教研習之教師滿意度調查表，未見關於事前規劃之討論；導師辦公室陳閱特教刊物，但未能反映教師真實需求。改善重點與訪評建議要旨有所落差，對於宣導、研習活動之需求調查、規劃、效益分析宜持續加強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5991" marR="55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Arial Unicode MS" panose="020B0604020202020204" pitchFamily="34" charset="-120"/>
                          <a:cs typeface="標楷體" panose="03000509000000000000" pitchFamily="65" charset="-120"/>
                        </a:rPr>
                        <a:t>1-3-3 </a:t>
                      </a: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預計於</a:t>
                      </a:r>
                      <a:r>
                        <a:rPr lang="zh-TW" altLang="zh-TW" sz="20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下學期</a:t>
                      </a: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與國語文書法標語競賽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           </a:t>
                      </a: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結合，以多元化方式加強宣導。</a:t>
                      </a:r>
                      <a:endParaRPr lang="zh-TW" altLang="zh-TW" sz="2000" dirty="0" smtClean="0">
                        <a:effectLst/>
                        <a:latin typeface="Arial Unicode MS" panose="020B0604020202020204" pitchFamily="34" charset="-120"/>
                        <a:ea typeface="Arial Unicode MS" panose="020B0604020202020204" pitchFamily="34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Arial Unicode MS" panose="020B0604020202020204" pitchFamily="34" charset="-120"/>
                          <a:cs typeface="標楷體" panose="03000509000000000000" pitchFamily="65" charset="-120"/>
                        </a:rPr>
                        <a:t>1-3-4</a:t>
                      </a:r>
                      <a:r>
                        <a:rPr lang="zh-TW" altLang="en-US" sz="2000" dirty="0" smtClean="0"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Arial Unicode MS" panose="020B0604020202020204" pitchFamily="34" charset="-120"/>
                          <a:cs typeface="標楷體" panose="03000509000000000000" pitchFamily="65" charset="-120"/>
                        </a:rPr>
                        <a:t> </a:t>
                      </a: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本次針對此問題對導師做問卷調查，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            </a:t>
                      </a: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結果約</a:t>
                      </a: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58.3%</a:t>
                      </a: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認為提供刊物及資訊是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            </a:t>
                      </a: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有幫助、需要持續提供者</a:t>
                      </a: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100%</a:t>
                      </a: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；除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            </a:t>
                      </a: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了提供刊物外，</a:t>
                      </a: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16.7%</a:t>
                      </a: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希望能提供特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            </a:t>
                      </a: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教諮詢。故未來將持續提供相關諮詢</a:t>
                      </a:r>
                      <a:endParaRPr lang="en-US" altLang="zh-TW" sz="2000" dirty="0" smtClean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0"/>
                        <a:ea typeface="標楷體" panose="03000509000000000000" pitchFamily="65" charset="-120"/>
                        <a:cs typeface="標楷體" panose="03000509000000000000" pitchFamily="65" charset="-120"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            </a:t>
                      </a:r>
                      <a:r>
                        <a:rPr lang="zh-TW" altLang="zh-TW" sz="2000" dirty="0" smtClean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服務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Arial Unicode MS" panose="020B0604020202020204" pitchFamily="34" charset="-120"/>
                          <a:cs typeface="標楷體" panose="03000509000000000000" pitchFamily="65" charset="-120"/>
                        </a:rPr>
                        <a:t>(</a:t>
                      </a:r>
                      <a:r>
                        <a:rPr lang="zh-TW" altLang="zh-TW" sz="20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紙本附件</a:t>
                      </a:r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標楷體" panose="03000509000000000000" pitchFamily="65" charset="-120"/>
                          <a:cs typeface="標楷體" panose="03000509000000000000" pitchFamily="65" charset="-120"/>
                        </a:rPr>
                        <a:t>9)</a:t>
                      </a:r>
                      <a:r>
                        <a:rPr lang="zh-TW" altLang="zh-TW" sz="2000" dirty="0" smtClean="0">
                          <a:solidFill>
                            <a:schemeClr val="tx1"/>
                          </a:solidFill>
                          <a:effectLst/>
                          <a:latin typeface="Arial Unicode MS" panose="020B0604020202020204" pitchFamily="34" charset="-120"/>
                          <a:ea typeface="+mn-ea"/>
                          <a:cs typeface="標楷體" panose="03000509000000000000" pitchFamily="65" charset="-120"/>
                        </a:rPr>
                        <a:t>。</a:t>
                      </a:r>
                      <a:endParaRPr lang="en-US" altLang="zh-TW" sz="2000" dirty="0" smtClean="0"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0"/>
                        <a:ea typeface="+mn-ea"/>
                        <a:cs typeface="標楷體" panose="03000509000000000000" pitchFamily="65" charset="-120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★每週開放時段供老師及家長諮詢時間。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  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諮詢紀錄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紙本附件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55991" marR="559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349333"/>
              </p:ext>
            </p:extLst>
          </p:nvPr>
        </p:nvGraphicFramePr>
        <p:xfrm>
          <a:off x="3895507" y="4293096"/>
          <a:ext cx="4968550" cy="101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65592171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85283064"/>
                    </a:ext>
                  </a:extLst>
                </a:gridCol>
                <a:gridCol w="966792">
                  <a:extLst>
                    <a:ext uri="{9D8B030D-6E8A-4147-A177-3AD203B41FA5}">
                      <a16:colId xmlns:a16="http://schemas.microsoft.com/office/drawing/2014/main" xmlns="" val="1108349866"/>
                    </a:ext>
                  </a:extLst>
                </a:gridCol>
                <a:gridCol w="9774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星期一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星期二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星期三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星期四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星期五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13:30~16:00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曾雅慧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組內老師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江寶媚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方盈傑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spc="-160" baseline="0" dirty="0">
                          <a:effectLst/>
                          <a:latin typeface="Calibri" panose="020F0502020204030204" pitchFamily="34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組內老師</a:t>
                      </a:r>
                      <a:endParaRPr lang="zh-TW" sz="1800" kern="100" spc="-160" baseline="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7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2076" y="127359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380225"/>
              </p:ext>
            </p:extLst>
          </p:nvPr>
        </p:nvGraphicFramePr>
        <p:xfrm>
          <a:off x="395536" y="764704"/>
          <a:ext cx="8496943" cy="5760639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565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4203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6436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一、校園特殊教育團隊運作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1-4</a:t>
                      </a: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資源班缺乏學習情境布置，且未充分運用既有之教學設備</a:t>
                      </a:r>
                      <a:r>
                        <a:rPr lang="en-US" alt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如：互動式教學電子白板</a:t>
                      </a:r>
                      <a:r>
                        <a:rPr lang="en-US" altLang="zh-TW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之問題</a:t>
                      </a:r>
                      <a:endParaRPr lang="en-US" altLang="zh-TW" sz="2000" b="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：資源班電子白板教室業已改善並運用，並酌增情境布置；但部分教室欠缺教學單槍與投影機，宜增加固定式相關資訊設備，以利靈活運用並預防學生碰撞</a:t>
                      </a:r>
                      <a:r>
                        <a:rPr lang="zh-TW" altLang="en-US" sz="2000" b="1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  <a:endParaRPr lang="zh-TW" sz="20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1.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各班教室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705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805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905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情境布置已改善。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2.805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教室已於本學期增設單槍及固定式投影機，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905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教室則因經費關係，暫以移動式單槍教學，並將逐年改善之。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    </a:t>
                      </a: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705 </a:t>
                      </a:r>
                      <a:r>
                        <a:rPr lang="zh-TW" alt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班                                 </a:t>
                      </a: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805 </a:t>
                      </a:r>
                      <a:r>
                        <a:rPr lang="zh-TW" alt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班                               </a:t>
                      </a:r>
                      <a:r>
                        <a:rPr lang="en-US" altLang="zh-TW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905 </a:t>
                      </a:r>
                      <a:r>
                        <a:rPr lang="zh-TW" altLang="en-US" sz="2000" kern="100" dirty="0" smtClean="0">
                          <a:effectLst/>
                          <a:latin typeface="Calibri"/>
                          <a:ea typeface="新細明體"/>
                          <a:cs typeface="Times New Roman"/>
                        </a:rPr>
                        <a:t>班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1" y="3034144"/>
            <a:ext cx="1757511" cy="140539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108" y="3009099"/>
            <a:ext cx="1736112" cy="14304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8074" y="3009098"/>
            <a:ext cx="1708097" cy="143078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558" y="4702520"/>
            <a:ext cx="2197379" cy="1800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733" y="4689664"/>
            <a:ext cx="2285290" cy="185975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293" y="4753315"/>
            <a:ext cx="2089302" cy="1696988"/>
          </a:xfrm>
          <a:prstGeom prst="rect">
            <a:avLst/>
          </a:prstGeom>
        </p:spPr>
      </p:pic>
      <p:sp>
        <p:nvSpPr>
          <p:cNvPr id="10" name="上-下雙向箭號 9"/>
          <p:cNvSpPr/>
          <p:nvPr/>
        </p:nvSpPr>
        <p:spPr>
          <a:xfrm>
            <a:off x="4398238" y="4524512"/>
            <a:ext cx="144016" cy="3501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上-下雙向箭號 10"/>
          <p:cNvSpPr/>
          <p:nvPr/>
        </p:nvSpPr>
        <p:spPr>
          <a:xfrm>
            <a:off x="6195191" y="4514576"/>
            <a:ext cx="153947" cy="3501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上-下雙向箭號 11"/>
          <p:cNvSpPr/>
          <p:nvPr/>
        </p:nvSpPr>
        <p:spPr>
          <a:xfrm>
            <a:off x="8032241" y="4517773"/>
            <a:ext cx="144016" cy="3501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09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116632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238752"/>
              </p:ext>
            </p:extLst>
          </p:nvPr>
        </p:nvGraphicFramePr>
        <p:xfrm>
          <a:off x="373654" y="639852"/>
          <a:ext cx="8418056" cy="5891584"/>
        </p:xfrm>
        <a:graphic>
          <a:graphicData uri="http://schemas.openxmlformats.org/drawingml/2006/table">
            <a:tbl>
              <a:tblPr firstRow="1" firstCol="1" bandRow="1"/>
              <a:tblGrid>
                <a:gridCol w="6480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05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764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3944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二、</a:t>
                      </a: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診斷與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安置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2-1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部分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在評量紀錄仍只有測驗分數，未見</a:t>
                      </a:r>
                      <a:r>
                        <a:rPr lang="zh-TW" altLang="en-US" sz="2000" b="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測驗結果質性描述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、觀察、</a:t>
                      </a:r>
                      <a:r>
                        <a:rPr lang="zh-TW" altLang="en-US" sz="20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晤談紀錄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或專團人員之相關紀錄摘要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已全數改善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紙本附件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11)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55" y="3890256"/>
            <a:ext cx="4680520" cy="249107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19" y="1617999"/>
            <a:ext cx="4810155" cy="227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11494"/>
              </p:ext>
            </p:extLst>
          </p:nvPr>
        </p:nvGraphicFramePr>
        <p:xfrm>
          <a:off x="395536" y="980728"/>
          <a:ext cx="8418056" cy="5616624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01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689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9727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二、</a:t>
                      </a: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診斷與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安置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2-2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校內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應統一格式，並留意相關核章之人員。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已全數改善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紙本附件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12-13)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564" y="1988840"/>
            <a:ext cx="385586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56235"/>
              </p:ext>
            </p:extLst>
          </p:nvPr>
        </p:nvGraphicFramePr>
        <p:xfrm>
          <a:off x="395536" y="980728"/>
          <a:ext cx="8418056" cy="5472608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05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9797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2811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二、</a:t>
                      </a:r>
                      <a:r>
                        <a:rPr 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診斷與</a:t>
                      </a:r>
                      <a:r>
                        <a:rPr lang="zh-TW" sz="2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安置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2-3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課程與學生相關需求有經特推會審查，建議可放入業務報告內容與相關資料一併作為附件。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已全數改善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紙本附件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14)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    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060848"/>
            <a:ext cx="446449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6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285471"/>
              </p:ext>
            </p:extLst>
          </p:nvPr>
        </p:nvGraphicFramePr>
        <p:xfrm>
          <a:off x="395536" y="1038223"/>
          <a:ext cx="8496943" cy="4740932"/>
        </p:xfrm>
        <a:graphic>
          <a:graphicData uri="http://schemas.openxmlformats.org/drawingml/2006/table">
            <a:tbl>
              <a:tblPr firstRow="1" firstCol="1" bandRow="1"/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405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18569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2363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2000" kern="100" dirty="0" smtClean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二、診斷與安置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2-4 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疑似生鑑定為確認生通過率偏低，建議校內特教老師增加鑑定知能，並適時與諮詢種子老師討論個案，以利鑑定工作之進行與維護學生權益。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1.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先前疑似生鑑定為確認生通過率偏低，乃因家庭因素、父母親想法不一致、個案排斥特教身份及未服藥等因素，本學期共計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7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人不同意鑑定，且已報局核備並獲同意，其餘則積極送鑑定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紙本附件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15)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</a:t>
                      </a: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2.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鑑定期間積極與校外老師討論個案，如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月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日詢問古亭羅老師、臺北市特教組長群組、及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月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4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日詢問永吉盧老師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紙本附件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16)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。 </a:t>
                      </a:r>
                      <a:endParaRPr lang="en-US" altLang="zh-TW" sz="20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933056"/>
            <a:ext cx="4608512" cy="17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40466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身心障礙類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856979"/>
              </p:ext>
            </p:extLst>
          </p:nvPr>
        </p:nvGraphicFramePr>
        <p:xfrm>
          <a:off x="395536" y="927885"/>
          <a:ext cx="8496943" cy="5597459"/>
        </p:xfrm>
        <a:graphic>
          <a:graphicData uri="http://schemas.openxmlformats.org/drawingml/2006/table">
            <a:tbl>
              <a:tblPr firstRow="1" firstCol="1" bandRow="1"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965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593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向度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委員具體改善建議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kumimoji="0" lang="zh-TW" sz="2200" b="1" kern="100" dirty="0">
                          <a:solidFill>
                            <a:srgbClr val="FFFF71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學校具體作法與自我改進計畫</a:t>
                      </a:r>
                    </a:p>
                  </a:txBody>
                  <a:tcPr marL="55991" marR="559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31524"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三、執行與管理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3-1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會議時間大多安排於九月，而目前之要求應於召開特推會並排課前與家長開完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IEP</a:t>
                      </a:r>
                      <a:r>
                        <a:rPr lang="zh-TW" altLang="en-US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會議，故此部分建議改善。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IEP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會議時間點已全數改善。</a:t>
                      </a:r>
                    </a:p>
                    <a:p>
                      <a:pPr marL="18034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舊生於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107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月底開完畢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除了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803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徐生配合家長時間為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；新生則於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日開完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紙本附件</a:t>
                      </a:r>
                      <a:r>
                        <a:rPr lang="en-US" altLang="zh-TW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17)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20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180340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zh-TW" sz="20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3" y="2492896"/>
            <a:ext cx="2477099" cy="38871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762" y="2504937"/>
            <a:ext cx="2185701" cy="388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公正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公正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1752</TotalTime>
  <Words>2895</Words>
  <Application>Microsoft Office PowerPoint</Application>
  <PresentationFormat>如螢幕大小 (4:3)</PresentationFormat>
  <Paragraphs>284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4" baseType="lpstr">
      <vt:lpstr>Arial</vt:lpstr>
      <vt:lpstr>新細明體</vt:lpstr>
      <vt:lpstr>Wingdings 2</vt:lpstr>
      <vt:lpstr>微軟正黑體</vt:lpstr>
      <vt:lpstr>Wingdings</vt:lpstr>
      <vt:lpstr>Perpetua</vt:lpstr>
      <vt:lpstr>Arial Unicode MS</vt:lpstr>
      <vt:lpstr>Calibri</vt:lpstr>
      <vt:lpstr>Franklin Gothic Book</vt:lpstr>
      <vt:lpstr>標楷體</vt:lpstr>
      <vt:lpstr>Times New Roman</vt:lpstr>
      <vt:lpstr>公正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schooluser</dc:creator>
  <cp:lastModifiedBy>admin</cp:lastModifiedBy>
  <cp:revision>123</cp:revision>
  <dcterms:created xsi:type="dcterms:W3CDTF">2017-12-18T07:34:12Z</dcterms:created>
  <dcterms:modified xsi:type="dcterms:W3CDTF">2018-11-19T23:41:00Z</dcterms:modified>
</cp:coreProperties>
</file>