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959" r:id="rId1"/>
  </p:sldMasterIdLst>
  <p:notesMasterIdLst>
    <p:notesMasterId r:id="rId31"/>
  </p:notesMasterIdLst>
  <p:handoutMasterIdLst>
    <p:handoutMasterId r:id="rId32"/>
  </p:handoutMasterIdLst>
  <p:sldIdLst>
    <p:sldId id="601" r:id="rId2"/>
    <p:sldId id="620" r:id="rId3"/>
    <p:sldId id="621" r:id="rId4"/>
    <p:sldId id="628" r:id="rId5"/>
    <p:sldId id="629" r:id="rId6"/>
    <p:sldId id="597" r:id="rId7"/>
    <p:sldId id="593" r:id="rId8"/>
    <p:sldId id="594" r:id="rId9"/>
    <p:sldId id="595" r:id="rId10"/>
    <p:sldId id="596" r:id="rId11"/>
    <p:sldId id="598" r:id="rId12"/>
    <p:sldId id="583" r:id="rId13"/>
    <p:sldId id="585" r:id="rId14"/>
    <p:sldId id="586" r:id="rId15"/>
    <p:sldId id="588" r:id="rId16"/>
    <p:sldId id="626" r:id="rId17"/>
    <p:sldId id="613" r:id="rId18"/>
    <p:sldId id="615" r:id="rId19"/>
    <p:sldId id="616" r:id="rId20"/>
    <p:sldId id="617" r:id="rId21"/>
    <p:sldId id="618" r:id="rId22"/>
    <p:sldId id="619" r:id="rId23"/>
    <p:sldId id="622" r:id="rId24"/>
    <p:sldId id="623" r:id="rId25"/>
    <p:sldId id="624" r:id="rId26"/>
    <p:sldId id="625" r:id="rId27"/>
    <p:sldId id="630" r:id="rId28"/>
    <p:sldId id="560" r:id="rId29"/>
    <p:sldId id="561" r:id="rId30"/>
  </p:sldIdLst>
  <p:sldSz cx="10080625" cy="7559675"/>
  <p:notesSz cx="6797675" cy="9926638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細明體" pitchFamily="49" charset="-120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lsh" initials="b" lastIdx="27" clrIdx="0"/>
  <p:cmAuthor id="1" name="0132" initials="0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</p:showPr>
  <p:clrMru>
    <a:srgbClr val="C10F8E"/>
    <a:srgbClr val="0000FF"/>
    <a:srgbClr val="071449"/>
    <a:srgbClr val="006600"/>
    <a:srgbClr val="071345"/>
    <a:srgbClr val="37E955"/>
    <a:srgbClr val="3BFB5B"/>
    <a:srgbClr val="00FF99"/>
    <a:srgbClr val="00CC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中等深淺樣式 4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784" autoAdjust="0"/>
  </p:normalViewPr>
  <p:slideViewPr>
    <p:cSldViewPr>
      <p:cViewPr>
        <p:scale>
          <a:sx n="66" d="100"/>
          <a:sy n="66" d="100"/>
        </p:scale>
        <p:origin x="-408" y="4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4"/>
        <p:guide pos="19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9E2D3D-8CDB-4DAB-A892-CBE0AD33C77C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1AF117F-ED74-4D7C-94C3-1BADD63C37EA}">
      <dgm:prSet phldrT="[文字]"/>
      <dgm:spPr/>
      <dgm:t>
        <a:bodyPr/>
        <a:lstStyle/>
        <a:p>
          <a:r>
            <a:rPr lang="zh-TW" altLang="en-US" dirty="0" smtClean="0"/>
            <a:t>佳文饗宴</a:t>
          </a:r>
          <a:endParaRPr lang="en-US" altLang="zh-TW" dirty="0" smtClean="0"/>
        </a:p>
        <a:p>
          <a:r>
            <a:rPr lang="zh-TW" altLang="en-US" dirty="0" smtClean="0"/>
            <a:t>作品導讀</a:t>
          </a:r>
          <a:endParaRPr lang="zh-TW" altLang="en-US" dirty="0"/>
        </a:p>
      </dgm:t>
    </dgm:pt>
    <dgm:pt modelId="{2C6D62A7-86AF-4A15-8E0B-24B9155B5CBA}" type="parTrans" cxnId="{E361603B-AB4D-4045-9083-E323037C61FD}">
      <dgm:prSet/>
      <dgm:spPr/>
      <dgm:t>
        <a:bodyPr/>
        <a:lstStyle/>
        <a:p>
          <a:endParaRPr lang="zh-TW" altLang="en-US"/>
        </a:p>
      </dgm:t>
    </dgm:pt>
    <dgm:pt modelId="{82D499FF-7E52-4808-9044-E0DF9F0B93BF}" type="sibTrans" cxnId="{E361603B-AB4D-4045-9083-E323037C61FD}">
      <dgm:prSet/>
      <dgm:spPr/>
      <dgm:t>
        <a:bodyPr/>
        <a:lstStyle/>
        <a:p>
          <a:endParaRPr lang="zh-TW" altLang="en-US"/>
        </a:p>
      </dgm:t>
    </dgm:pt>
    <dgm:pt modelId="{3E8B344C-F442-42C2-84FB-FE94906262F2}">
      <dgm:prSet phldrT="[文字]"/>
      <dgm:spPr/>
      <dgm:t>
        <a:bodyPr/>
        <a:lstStyle/>
        <a:p>
          <a:r>
            <a:rPr lang="zh-TW" altLang="en-US" dirty="0" smtClean="0"/>
            <a:t>大師親臨</a:t>
          </a:r>
          <a:endParaRPr lang="en-US" altLang="zh-TW" dirty="0" smtClean="0"/>
        </a:p>
        <a:p>
          <a:r>
            <a:rPr lang="zh-TW" altLang="en-US" dirty="0" smtClean="0"/>
            <a:t>作家簽書</a:t>
          </a:r>
          <a:endParaRPr lang="zh-TW" altLang="en-US" dirty="0"/>
        </a:p>
      </dgm:t>
    </dgm:pt>
    <dgm:pt modelId="{E08AC1AE-72BB-48D8-958F-F410E5B01485}" type="parTrans" cxnId="{8123E04F-B11D-4D48-9B06-1AE87BAB9C53}">
      <dgm:prSet/>
      <dgm:spPr/>
      <dgm:t>
        <a:bodyPr/>
        <a:lstStyle/>
        <a:p>
          <a:endParaRPr lang="zh-TW" altLang="en-US"/>
        </a:p>
      </dgm:t>
    </dgm:pt>
    <dgm:pt modelId="{D792FF9E-27B7-46F2-A5AD-CA9ECAE11B3E}" type="sibTrans" cxnId="{8123E04F-B11D-4D48-9B06-1AE87BAB9C53}">
      <dgm:prSet/>
      <dgm:spPr/>
      <dgm:t>
        <a:bodyPr/>
        <a:lstStyle/>
        <a:p>
          <a:endParaRPr lang="zh-TW" altLang="en-US"/>
        </a:p>
      </dgm:t>
    </dgm:pt>
    <dgm:pt modelId="{B9CE1C62-3CB5-4E0D-81BC-E340B248BBFA}">
      <dgm:prSet phldrT="[文字]"/>
      <dgm:spPr/>
      <dgm:t>
        <a:bodyPr/>
        <a:lstStyle/>
        <a:p>
          <a:r>
            <a:rPr lang="zh-TW" altLang="en-US" dirty="0" smtClean="0"/>
            <a:t>感動回饋</a:t>
          </a:r>
          <a:endParaRPr lang="en-US" altLang="zh-TW" dirty="0" smtClean="0"/>
        </a:p>
        <a:p>
          <a:r>
            <a:rPr lang="zh-TW" altLang="en-US" dirty="0" smtClean="0"/>
            <a:t>佳文投稿</a:t>
          </a:r>
          <a:endParaRPr lang="zh-TW" altLang="en-US" dirty="0"/>
        </a:p>
      </dgm:t>
    </dgm:pt>
    <dgm:pt modelId="{B5896F6E-FDB6-4F8B-89BC-380A445E2C03}" type="parTrans" cxnId="{ACB13877-5AA8-4630-9230-81B34EACB26C}">
      <dgm:prSet/>
      <dgm:spPr/>
      <dgm:t>
        <a:bodyPr/>
        <a:lstStyle/>
        <a:p>
          <a:endParaRPr lang="zh-TW" altLang="en-US"/>
        </a:p>
      </dgm:t>
    </dgm:pt>
    <dgm:pt modelId="{9B861AE7-9364-4EE5-B4DE-6073C3CBC3F5}" type="sibTrans" cxnId="{ACB13877-5AA8-4630-9230-81B34EACB26C}">
      <dgm:prSet/>
      <dgm:spPr/>
      <dgm:t>
        <a:bodyPr/>
        <a:lstStyle/>
        <a:p>
          <a:endParaRPr lang="zh-TW" altLang="en-US"/>
        </a:p>
      </dgm:t>
    </dgm:pt>
    <dgm:pt modelId="{CEC182E9-EC52-4AF9-93AA-B1DB1EC2C3EC}" type="pres">
      <dgm:prSet presAssocID="{E19E2D3D-8CDB-4DAB-A892-CBE0AD33C77C}" presName="arrowDiagram" presStyleCnt="0">
        <dgm:presLayoutVars>
          <dgm:chMax val="5"/>
          <dgm:dir/>
          <dgm:resizeHandles val="exact"/>
        </dgm:presLayoutVars>
      </dgm:prSet>
      <dgm:spPr/>
    </dgm:pt>
    <dgm:pt modelId="{F010CBE0-ED23-4923-9922-536EA46C8560}" type="pres">
      <dgm:prSet presAssocID="{E19E2D3D-8CDB-4DAB-A892-CBE0AD33C77C}" presName="arrow" presStyleLbl="bgShp" presStyleIdx="0" presStyleCnt="1"/>
      <dgm:spPr/>
    </dgm:pt>
    <dgm:pt modelId="{D0B5D3C0-31C3-43F0-AC4C-08C366BAB9E1}" type="pres">
      <dgm:prSet presAssocID="{E19E2D3D-8CDB-4DAB-A892-CBE0AD33C77C}" presName="arrowDiagram3" presStyleCnt="0"/>
      <dgm:spPr/>
    </dgm:pt>
    <dgm:pt modelId="{67960F0A-BD17-4766-909B-5479077BFB1E}" type="pres">
      <dgm:prSet presAssocID="{F1AF117F-ED74-4D7C-94C3-1BADD63C37EA}" presName="bullet3a" presStyleLbl="node1" presStyleIdx="0" presStyleCnt="3"/>
      <dgm:spPr/>
    </dgm:pt>
    <dgm:pt modelId="{4A961B20-6C54-4D1A-B013-D6D8E91C08FE}" type="pres">
      <dgm:prSet presAssocID="{F1AF117F-ED74-4D7C-94C3-1BADD63C37EA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66496EB-0AAD-40F2-A7C8-C77E20B4F6C2}" type="pres">
      <dgm:prSet presAssocID="{3E8B344C-F442-42C2-84FB-FE94906262F2}" presName="bullet3b" presStyleLbl="node1" presStyleIdx="1" presStyleCnt="3"/>
      <dgm:spPr/>
    </dgm:pt>
    <dgm:pt modelId="{0B22D8F8-9143-42C3-A8F0-A32417C37C9C}" type="pres">
      <dgm:prSet presAssocID="{3E8B344C-F442-42C2-84FB-FE94906262F2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8CAB3A8-16F3-47B0-A298-F6061949CC87}" type="pres">
      <dgm:prSet presAssocID="{B9CE1C62-3CB5-4E0D-81BC-E340B248BBFA}" presName="bullet3c" presStyleLbl="node1" presStyleIdx="2" presStyleCnt="3"/>
      <dgm:spPr/>
    </dgm:pt>
    <dgm:pt modelId="{A1F46835-3EF8-4B70-AC61-1E3FA5A15761}" type="pres">
      <dgm:prSet presAssocID="{B9CE1C62-3CB5-4E0D-81BC-E340B248BBFA}" presName="textBox3c" presStyleLbl="revTx" presStyleIdx="2" presStyleCnt="3" custScaleX="130665" custLinFactNeighborX="12898" custLinFactNeighborY="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8F6F0C1-9E86-44FA-865F-49531AEFBAC2}" type="presOf" srcId="{F1AF117F-ED74-4D7C-94C3-1BADD63C37EA}" destId="{4A961B20-6C54-4D1A-B013-D6D8E91C08FE}" srcOrd="0" destOrd="0" presId="urn:microsoft.com/office/officeart/2005/8/layout/arrow2"/>
    <dgm:cxn modelId="{33E4C7D1-A879-4DCB-85CF-2540A1FF3163}" type="presOf" srcId="{E19E2D3D-8CDB-4DAB-A892-CBE0AD33C77C}" destId="{CEC182E9-EC52-4AF9-93AA-B1DB1EC2C3EC}" srcOrd="0" destOrd="0" presId="urn:microsoft.com/office/officeart/2005/8/layout/arrow2"/>
    <dgm:cxn modelId="{E4C84A9C-56F4-40FF-8848-3A75FD69F945}" type="presOf" srcId="{3E8B344C-F442-42C2-84FB-FE94906262F2}" destId="{0B22D8F8-9143-42C3-A8F0-A32417C37C9C}" srcOrd="0" destOrd="0" presId="urn:microsoft.com/office/officeart/2005/8/layout/arrow2"/>
    <dgm:cxn modelId="{E361603B-AB4D-4045-9083-E323037C61FD}" srcId="{E19E2D3D-8CDB-4DAB-A892-CBE0AD33C77C}" destId="{F1AF117F-ED74-4D7C-94C3-1BADD63C37EA}" srcOrd="0" destOrd="0" parTransId="{2C6D62A7-86AF-4A15-8E0B-24B9155B5CBA}" sibTransId="{82D499FF-7E52-4808-9044-E0DF9F0B93BF}"/>
    <dgm:cxn modelId="{ACB13877-5AA8-4630-9230-81B34EACB26C}" srcId="{E19E2D3D-8CDB-4DAB-A892-CBE0AD33C77C}" destId="{B9CE1C62-3CB5-4E0D-81BC-E340B248BBFA}" srcOrd="2" destOrd="0" parTransId="{B5896F6E-FDB6-4F8B-89BC-380A445E2C03}" sibTransId="{9B861AE7-9364-4EE5-B4DE-6073C3CBC3F5}"/>
    <dgm:cxn modelId="{9B1DF2CA-CAF8-4343-B980-84EB16A0490B}" type="presOf" srcId="{B9CE1C62-3CB5-4E0D-81BC-E340B248BBFA}" destId="{A1F46835-3EF8-4B70-AC61-1E3FA5A15761}" srcOrd="0" destOrd="0" presId="urn:microsoft.com/office/officeart/2005/8/layout/arrow2"/>
    <dgm:cxn modelId="{8123E04F-B11D-4D48-9B06-1AE87BAB9C53}" srcId="{E19E2D3D-8CDB-4DAB-A892-CBE0AD33C77C}" destId="{3E8B344C-F442-42C2-84FB-FE94906262F2}" srcOrd="1" destOrd="0" parTransId="{E08AC1AE-72BB-48D8-958F-F410E5B01485}" sibTransId="{D792FF9E-27B7-46F2-A5AD-CA9ECAE11B3E}"/>
    <dgm:cxn modelId="{6D3880F9-4A9B-4CD7-94C2-7BD31FDD78CB}" type="presParOf" srcId="{CEC182E9-EC52-4AF9-93AA-B1DB1EC2C3EC}" destId="{F010CBE0-ED23-4923-9922-536EA46C8560}" srcOrd="0" destOrd="0" presId="urn:microsoft.com/office/officeart/2005/8/layout/arrow2"/>
    <dgm:cxn modelId="{F77CA106-6A6B-44DB-A122-6EF0E53A13BB}" type="presParOf" srcId="{CEC182E9-EC52-4AF9-93AA-B1DB1EC2C3EC}" destId="{D0B5D3C0-31C3-43F0-AC4C-08C366BAB9E1}" srcOrd="1" destOrd="0" presId="urn:microsoft.com/office/officeart/2005/8/layout/arrow2"/>
    <dgm:cxn modelId="{14084711-292D-4C25-85F1-D197D8587DAD}" type="presParOf" srcId="{D0B5D3C0-31C3-43F0-AC4C-08C366BAB9E1}" destId="{67960F0A-BD17-4766-909B-5479077BFB1E}" srcOrd="0" destOrd="0" presId="urn:microsoft.com/office/officeart/2005/8/layout/arrow2"/>
    <dgm:cxn modelId="{8D2604AA-F96F-49B7-A317-095CBE38243B}" type="presParOf" srcId="{D0B5D3C0-31C3-43F0-AC4C-08C366BAB9E1}" destId="{4A961B20-6C54-4D1A-B013-D6D8E91C08FE}" srcOrd="1" destOrd="0" presId="urn:microsoft.com/office/officeart/2005/8/layout/arrow2"/>
    <dgm:cxn modelId="{F6338DD9-0B00-443C-9028-6282D33C7CB0}" type="presParOf" srcId="{D0B5D3C0-31C3-43F0-AC4C-08C366BAB9E1}" destId="{366496EB-0AAD-40F2-A7C8-C77E20B4F6C2}" srcOrd="2" destOrd="0" presId="urn:microsoft.com/office/officeart/2005/8/layout/arrow2"/>
    <dgm:cxn modelId="{6B6464EF-6018-476F-8D16-97108A36D9D1}" type="presParOf" srcId="{D0B5D3C0-31C3-43F0-AC4C-08C366BAB9E1}" destId="{0B22D8F8-9143-42C3-A8F0-A32417C37C9C}" srcOrd="3" destOrd="0" presId="urn:microsoft.com/office/officeart/2005/8/layout/arrow2"/>
    <dgm:cxn modelId="{54E3C7E6-1815-474F-8A13-9055B2C4A397}" type="presParOf" srcId="{D0B5D3C0-31C3-43F0-AC4C-08C366BAB9E1}" destId="{38CAB3A8-16F3-47B0-A298-F6061949CC87}" srcOrd="4" destOrd="0" presId="urn:microsoft.com/office/officeart/2005/8/layout/arrow2"/>
    <dgm:cxn modelId="{F8B427F1-BB97-4AC2-A056-1E48FD0C6FA7}" type="presParOf" srcId="{D0B5D3C0-31C3-43F0-AC4C-08C366BAB9E1}" destId="{A1F46835-3EF8-4B70-AC61-1E3FA5A15761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10CBE0-ED23-4923-9922-536EA46C8560}">
      <dsp:nvSpPr>
        <dsp:cNvPr id="0" name=""/>
        <dsp:cNvSpPr/>
      </dsp:nvSpPr>
      <dsp:spPr>
        <a:xfrm>
          <a:off x="821356" y="0"/>
          <a:ext cx="6854230" cy="428389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60F0A-BD17-4766-909B-5479077BFB1E}">
      <dsp:nvSpPr>
        <dsp:cNvPr id="0" name=""/>
        <dsp:cNvSpPr/>
      </dsp:nvSpPr>
      <dsp:spPr>
        <a:xfrm>
          <a:off x="1691844" y="2956743"/>
          <a:ext cx="178209" cy="1782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961B20-6C54-4D1A-B013-D6D8E91C08FE}">
      <dsp:nvSpPr>
        <dsp:cNvPr id="0" name=""/>
        <dsp:cNvSpPr/>
      </dsp:nvSpPr>
      <dsp:spPr>
        <a:xfrm>
          <a:off x="1780949" y="3045848"/>
          <a:ext cx="1597035" cy="1238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430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900" kern="1200" dirty="0" smtClean="0"/>
            <a:t>佳文饗宴</a:t>
          </a:r>
          <a:endParaRPr lang="en-US" altLang="zh-TW" sz="2900" kern="1200" dirty="0" smtClean="0"/>
        </a:p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900" kern="1200" dirty="0" smtClean="0"/>
            <a:t>作品導讀</a:t>
          </a:r>
          <a:endParaRPr lang="zh-TW" altLang="en-US" sz="2900" kern="1200" dirty="0"/>
        </a:p>
      </dsp:txBody>
      <dsp:txXfrm>
        <a:off x="1780949" y="3045848"/>
        <a:ext cx="1597035" cy="1238045"/>
      </dsp:txXfrm>
    </dsp:sp>
    <dsp:sp modelId="{366496EB-0AAD-40F2-A7C8-C77E20B4F6C2}">
      <dsp:nvSpPr>
        <dsp:cNvPr id="0" name=""/>
        <dsp:cNvSpPr/>
      </dsp:nvSpPr>
      <dsp:spPr>
        <a:xfrm>
          <a:off x="3264889" y="1792381"/>
          <a:ext cx="322148" cy="3221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22D8F8-9143-42C3-A8F0-A32417C37C9C}">
      <dsp:nvSpPr>
        <dsp:cNvPr id="0" name=""/>
        <dsp:cNvSpPr/>
      </dsp:nvSpPr>
      <dsp:spPr>
        <a:xfrm>
          <a:off x="3425964" y="1953455"/>
          <a:ext cx="1645015" cy="2330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700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900" kern="1200" dirty="0" smtClean="0"/>
            <a:t>大師親臨</a:t>
          </a:r>
          <a:endParaRPr lang="en-US" altLang="zh-TW" sz="2900" kern="1200" dirty="0" smtClean="0"/>
        </a:p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900" kern="1200" dirty="0" smtClean="0"/>
            <a:t>作家簽書</a:t>
          </a:r>
          <a:endParaRPr lang="zh-TW" altLang="en-US" sz="2900" kern="1200" dirty="0"/>
        </a:p>
      </dsp:txBody>
      <dsp:txXfrm>
        <a:off x="3425964" y="1953455"/>
        <a:ext cx="1645015" cy="2330438"/>
      </dsp:txXfrm>
    </dsp:sp>
    <dsp:sp modelId="{38CAB3A8-16F3-47B0-A298-F6061949CC87}">
      <dsp:nvSpPr>
        <dsp:cNvPr id="0" name=""/>
        <dsp:cNvSpPr/>
      </dsp:nvSpPr>
      <dsp:spPr>
        <a:xfrm>
          <a:off x="5156657" y="1083825"/>
          <a:ext cx="445524" cy="4455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F46835-3EF8-4B70-AC61-1E3FA5A15761}">
      <dsp:nvSpPr>
        <dsp:cNvPr id="0" name=""/>
        <dsp:cNvSpPr/>
      </dsp:nvSpPr>
      <dsp:spPr>
        <a:xfrm>
          <a:off x="5339372" y="1306587"/>
          <a:ext cx="2149459" cy="2977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074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900" kern="1200" dirty="0" smtClean="0"/>
            <a:t>感動回饋</a:t>
          </a:r>
          <a:endParaRPr lang="en-US" altLang="zh-TW" sz="2900" kern="1200" dirty="0" smtClean="0"/>
        </a:p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900" kern="1200" dirty="0" smtClean="0"/>
            <a:t>佳文投稿</a:t>
          </a:r>
          <a:endParaRPr lang="zh-TW" altLang="en-US" sz="2900" kern="1200" dirty="0"/>
        </a:p>
      </dsp:txBody>
      <dsp:txXfrm>
        <a:off x="5339372" y="1306587"/>
        <a:ext cx="2149459" cy="2977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784" tIns="41892" rIns="83784" bIns="41892" numCol="1" anchor="t" anchorCtr="0" compatLnSpc="1">
            <a:prstTxWarp prst="textNoShape">
              <a:avLst/>
            </a:prstTxWarp>
          </a:bodyPr>
          <a:lstStyle>
            <a:lvl1pPr defTabSz="433388">
              <a:defRPr sz="11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784" tIns="41892" rIns="83784" bIns="41892" numCol="1" anchor="t" anchorCtr="0" compatLnSpc="1">
            <a:prstTxWarp prst="textNoShape">
              <a:avLst/>
            </a:prstTxWarp>
          </a:bodyPr>
          <a:lstStyle>
            <a:lvl1pPr algn="r" defTabSz="433388">
              <a:defRPr sz="1100"/>
            </a:lvl1pPr>
          </a:lstStyle>
          <a:p>
            <a:fld id="{90233634-36FF-47AB-903C-EB3FF8EC7695}" type="datetimeFigureOut">
              <a:rPr lang="zh-TW" altLang="en-US"/>
              <a:pPr/>
              <a:t>2012/11/16</a:t>
            </a:fld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784" tIns="41892" rIns="83784" bIns="41892" numCol="1" anchor="b" anchorCtr="0" compatLnSpc="1">
            <a:prstTxWarp prst="textNoShape">
              <a:avLst/>
            </a:prstTxWarp>
          </a:bodyPr>
          <a:lstStyle>
            <a:lvl1pPr defTabSz="433388">
              <a:defRPr sz="11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3784" tIns="41892" rIns="83784" bIns="41892" numCol="1" anchor="b" anchorCtr="0" compatLnSpc="1">
            <a:prstTxWarp prst="textNoShape">
              <a:avLst/>
            </a:prstTxWarp>
          </a:bodyPr>
          <a:lstStyle>
            <a:lvl1pPr algn="r" defTabSz="433388">
              <a:defRPr sz="1100"/>
            </a:lvl1pPr>
          </a:lstStyle>
          <a:p>
            <a:fld id="{37B04BB9-5782-4E2C-AED7-23569BD5679E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1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4875"/>
            <a:ext cx="5437188" cy="4467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en-US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957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33388">
              <a:lnSpc>
                <a:spcPct val="95000"/>
              </a:lnSpc>
              <a:tabLst>
                <a:tab pos="663575" algn="l"/>
                <a:tab pos="1327150" algn="l"/>
                <a:tab pos="1989138" algn="l"/>
                <a:tab pos="2652713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957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33388">
              <a:lnSpc>
                <a:spcPct val="95000"/>
              </a:lnSpc>
              <a:tabLst>
                <a:tab pos="663575" algn="l"/>
                <a:tab pos="1327150" algn="l"/>
                <a:tab pos="1989138" algn="l"/>
                <a:tab pos="2652713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429750"/>
            <a:ext cx="294957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33388">
              <a:lnSpc>
                <a:spcPct val="95000"/>
              </a:lnSpc>
              <a:tabLst>
                <a:tab pos="663575" algn="l"/>
                <a:tab pos="1327150" algn="l"/>
                <a:tab pos="1989138" algn="l"/>
                <a:tab pos="2652713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29750"/>
            <a:ext cx="294957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33388">
              <a:lnSpc>
                <a:spcPct val="95000"/>
              </a:lnSpc>
              <a:tabLst>
                <a:tab pos="663575" algn="l"/>
                <a:tab pos="1327150" algn="l"/>
                <a:tab pos="1989138" algn="l"/>
                <a:tab pos="2652713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defRPr>
            </a:lvl1pPr>
          </a:lstStyle>
          <a:p>
            <a:fld id="{267E950E-48D8-4236-8C7D-A443DDA17611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kumimoji="1" sz="1200" kern="1200">
        <a:solidFill>
          <a:srgbClr val="000000"/>
        </a:solidFill>
        <a:latin typeface="Times New Roman" pitchFamily="18" charset="0"/>
        <a:ea typeface="新細明體" pitchFamily="18" charset="-120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kumimoji="1" sz="1200" kern="1200">
        <a:solidFill>
          <a:srgbClr val="000000"/>
        </a:solidFill>
        <a:latin typeface="Times New Roman" pitchFamily="18" charset="0"/>
        <a:ea typeface="新細明體" pitchFamily="18" charset="-120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kumimoji="1" sz="1200" kern="1200">
        <a:solidFill>
          <a:srgbClr val="000000"/>
        </a:solidFill>
        <a:latin typeface="Times New Roman" pitchFamily="18" charset="0"/>
        <a:ea typeface="新細明體" pitchFamily="18" charset="-120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kumimoji="1" sz="1200" kern="1200">
        <a:solidFill>
          <a:srgbClr val="000000"/>
        </a:solidFill>
        <a:latin typeface="Times New Roman" pitchFamily="18" charset="0"/>
        <a:ea typeface="新細明體" pitchFamily="18" charset="-120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kumimoji="1" sz="1200" kern="1200">
        <a:solidFill>
          <a:srgbClr val="000000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267E950E-48D8-4236-8C7D-A443DDA17611}" type="slidenum">
              <a:rPr lang="en-US" altLang="zh-TW" smtClean="0"/>
              <a:pPr/>
              <a:t>5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6047" y="2183906"/>
            <a:ext cx="8568531" cy="2068414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9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12094" y="4252321"/>
            <a:ext cx="7056438" cy="1932578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55B589-AB03-4715-869E-14FEC261DE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67DE11-EA17-47AD-A648-0986C818E7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033019" y="302740"/>
            <a:ext cx="1543575" cy="6450223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04031" y="302740"/>
            <a:ext cx="7528988" cy="645022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E5370-5CDD-4AD1-AF2B-92EB0DF14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2494D4-FC9E-45F4-9647-FD6A0D7DD35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6047" y="4248486"/>
            <a:ext cx="8568531" cy="2051243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56047" y="2597525"/>
            <a:ext cx="8568531" cy="1654795"/>
          </a:xfrm>
        </p:spPr>
        <p:txBody>
          <a:bodyPr anchor="b"/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503972" indent="0" algn="l">
              <a:buNone/>
              <a:defRPr sz="2000">
                <a:solidFill>
                  <a:schemeClr val="tx2"/>
                </a:solidFill>
              </a:defRPr>
            </a:lvl2pPr>
            <a:lvl3pPr marL="1007943" indent="0" algn="l">
              <a:buNone/>
              <a:defRPr sz="1800">
                <a:solidFill>
                  <a:schemeClr val="tx2"/>
                </a:solidFill>
              </a:defRPr>
            </a:lvl3pPr>
            <a:lvl4pPr marL="1511915" indent="0" algn="l">
              <a:buNone/>
              <a:defRPr sz="1500">
                <a:solidFill>
                  <a:schemeClr val="tx2"/>
                </a:solidFill>
              </a:defRPr>
            </a:lvl4pPr>
            <a:lvl5pPr marL="2015886" indent="0" algn="l">
              <a:buNone/>
              <a:defRPr sz="1500">
                <a:solidFill>
                  <a:schemeClr val="tx2"/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70D07-3732-496E-8CF5-B58CB78EC7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8114D-85A0-4DFB-9633-E6F910A95E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708F5-B3FB-4315-8622-62C8539ED8E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8114D-85A0-4DFB-9633-E6F910A95E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8114D-85A0-4DFB-9633-E6F910A95E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9677" y="419982"/>
            <a:ext cx="2940182" cy="20211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500" b="1" kern="1200" cap="all" spc="55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696229" y="419982"/>
            <a:ext cx="5964370" cy="6332980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59677" y="2441136"/>
            <a:ext cx="2940182" cy="4312456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534BE9-1240-4CE6-912C-4C4D95601A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742363" y="610390"/>
            <a:ext cx="8102031" cy="5226660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821118" y="675472"/>
            <a:ext cx="7954299" cy="5073046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 useBgFill="1"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656203"/>
            <a:ext cx="1496318" cy="6273524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5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890095" y="6042513"/>
            <a:ext cx="7954299" cy="887211"/>
          </a:xfrm>
        </p:spPr>
        <p:txBody>
          <a:bodyPr anchor="ctr"/>
          <a:lstStyle>
            <a:lvl1pPr marL="0" indent="0" algn="ctr">
              <a:buNone/>
              <a:defRPr sz="1500"/>
            </a:lvl1pPr>
            <a:lvl2pPr marL="503972" indent="0" algn="ctr">
              <a:buNone/>
              <a:defRPr sz="1300"/>
            </a:lvl2pPr>
            <a:lvl3pPr marL="1007943" indent="0" algn="ctr">
              <a:buNone/>
              <a:defRPr sz="1100"/>
            </a:lvl3pPr>
            <a:lvl4pPr marL="1511915" indent="0" algn="ctr">
              <a:buNone/>
              <a:defRPr sz="1000"/>
            </a:lvl4pPr>
            <a:lvl5pPr marL="2015886" indent="0" algn="ctr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2AFE6F-0EC5-4F8E-9719-7CC61E99736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4031" y="1763924"/>
            <a:ext cx="9072563" cy="5207776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9787" y="7147406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 eaLnBrk="1" latinLnBrk="0" hangingPunct="1">
              <a:defRPr kumimoji="0"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444214" y="7147406"/>
            <a:ext cx="3192198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 eaLnBrk="1" latinLnBrk="0" hangingPunct="1">
              <a:defRPr kumimoji="0"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708904" y="7147406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 eaLnBrk="1" latinLnBrk="0" hangingPunct="1">
              <a:defRPr kumimoji="0"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418114D-85A0-4DFB-9633-E6F910A95E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0"/>
            <a:ext cx="10079038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8" descr="百齡校徽"/>
          <p:cNvPicPr>
            <a:picLocks noChangeAspect="1" noChangeArrowheads="1" noCrop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31763" y="6732588"/>
            <a:ext cx="2125662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b="1" kern="1200" cap="all" spc="55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77979" indent="-377979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rtl="0" eaLnBrk="1" latinLnBrk="0" hangingPunct="1">
        <a:spcBef>
          <a:spcPct val="20000"/>
        </a:spcBef>
        <a:buFont typeface="Arial"/>
        <a:buChar char="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rtl="0" eaLnBrk="1" latinLnBrk="0" hangingPunct="1">
        <a:spcBef>
          <a:spcPct val="20000"/>
        </a:spcBef>
        <a:buFont typeface="Arial"/>
        <a:buChar char="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rtl="0" eaLnBrk="1" latinLnBrk="0" hangingPunct="1">
        <a:spcBef>
          <a:spcPct val="20000"/>
        </a:spcBef>
        <a:buFont typeface="Arial"/>
        <a:buChar char="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rtl="0" eaLnBrk="1" latinLnBrk="0" hangingPunct="1">
        <a:spcBef>
          <a:spcPct val="20000"/>
        </a:spcBef>
        <a:buFont typeface="Arial"/>
        <a:buChar char="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ooks.com.tw/exep/prod/lookinside.php?item=0010519011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25668" y="5208597"/>
            <a:ext cx="5643601" cy="1428760"/>
          </a:xfrm>
          <a:noFill/>
        </p:spPr>
        <p:txBody>
          <a:bodyPr>
            <a:normAutofit lnSpcReduction="10000"/>
          </a:bodyPr>
          <a:lstStyle/>
          <a:p>
            <a:r>
              <a:rPr lang="zh-TW" altLang="en-US" sz="4000" b="1" dirty="0" smtClean="0">
                <a:solidFill>
                  <a:srgbClr val="071449"/>
                </a:solidFill>
                <a:ea typeface="標楷體" pitchFamily="65" charset="-120"/>
              </a:rPr>
              <a:t>臺北市立百齡高級中學</a:t>
            </a:r>
            <a:endParaRPr lang="en-US" altLang="zh-TW" sz="4000" b="1" dirty="0" smtClean="0">
              <a:solidFill>
                <a:srgbClr val="071449"/>
              </a:solidFill>
              <a:ea typeface="標楷體" pitchFamily="65" charset="-120"/>
            </a:endParaRPr>
          </a:p>
          <a:p>
            <a:r>
              <a:rPr lang="zh-TW" altLang="en-US" sz="4000" b="1" dirty="0" smtClean="0">
                <a:solidFill>
                  <a:srgbClr val="071449"/>
                </a:solidFill>
                <a:ea typeface="標楷體" pitchFamily="65" charset="-120"/>
              </a:rPr>
              <a:t>周香君主任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650809" y="3995861"/>
            <a:ext cx="9429816" cy="865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dirty="0" smtClean="0">
                <a:solidFill>
                  <a:srgbClr val="FF0000"/>
                </a:solidFill>
              </a:rPr>
              <a:t>Learn to Read, Read to Learn</a:t>
            </a:r>
            <a:endParaRPr lang="zh-TW" altLang="en-US" sz="5400" dirty="0">
              <a:solidFill>
                <a:srgbClr val="FF0000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6047" y="2183906"/>
            <a:ext cx="8964785" cy="2068414"/>
          </a:xfrm>
        </p:spPr>
        <p:txBody>
          <a:bodyPr>
            <a:normAutofit fontScale="90000"/>
          </a:bodyPr>
          <a:lstStyle/>
          <a:p>
            <a:pPr algn="dist">
              <a:spcBef>
                <a:spcPts val="600"/>
              </a:spcBef>
              <a:spcAft>
                <a:spcPts val="5400"/>
              </a:spcAft>
              <a:defRPr/>
            </a:pPr>
            <a:r>
              <a:rPr lang="zh-TW" altLang="en-US" sz="73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zh-TW" altLang="en-US" sz="73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</a:br>
            <a:r>
              <a:rPr lang="en-US" altLang="zh-TW" sz="73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73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</a:br>
            <a:endParaRPr lang="zh-TW" altLang="en-US" sz="7300" b="1" dirty="0" smtClean="0">
              <a:solidFill>
                <a:srgbClr val="071449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8609" name="圖片 2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7824" y="395461"/>
            <a:ext cx="3096344" cy="193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151880" y="2699717"/>
            <a:ext cx="8064896" cy="1000132"/>
          </a:xfrm>
          <a:prstGeom prst="rect">
            <a:avLst/>
          </a:prstGeom>
          <a:solidFill>
            <a:srgbClr val="3366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66FF"/>
            </a:extrusionClr>
          </a:sp3d>
        </p:spPr>
        <p:txBody>
          <a:bodyPr lIns="58522" tIns="29261" rIns="58522" bIns="29261">
            <a:flatTx/>
          </a:bodyPr>
          <a:lstStyle/>
          <a:p>
            <a:pPr algn="ctr"/>
            <a:r>
              <a:rPr lang="zh-TW" altLang="en-US" sz="5400" dirty="0" smtClean="0">
                <a:solidFill>
                  <a:srgbClr val="FFFFFF"/>
                </a:solidFill>
                <a:latin typeface="Times New Roman" pitchFamily="18" charset="0"/>
                <a:ea typeface="標楷體" pitchFamily="65" charset="-120"/>
              </a:rPr>
              <a:t>學習閱讀，閱讀學習</a:t>
            </a:r>
            <a:endParaRPr lang="zh-TW" altLang="en-US" sz="5400" dirty="0">
              <a:solidFill>
                <a:srgbClr val="FFFFFF"/>
              </a:solidFill>
              <a:latin typeface="Times New Roman" pitchFamily="18" charset="0"/>
              <a:ea typeface="標楷體" pitchFamily="65" charset="-120"/>
            </a:endParaRPr>
          </a:p>
          <a:p>
            <a:pPr algn="r"/>
            <a:r>
              <a:rPr lang="zh-TW" altLang="en-US" sz="2400" dirty="0">
                <a:solidFill>
                  <a:srgbClr val="FFFFFF"/>
                </a:solidFill>
                <a:latin typeface="Times New Roman" pitchFamily="18" charset="0"/>
                <a:ea typeface="標楷體" pitchFamily="65" charset="-120"/>
              </a:rPr>
              <a:t>                 </a:t>
            </a: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\\192.168.0.65\圖書館\100學年度\愛閱達人計畫\照片\部落格留言\DSCN725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12320" y="539477"/>
            <a:ext cx="4104456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圖片 4" descr="\\192.168.0.65\圖書館\100學年度\愛閱達人計畫\照片\部落格留言\DSCN7252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5816" y="323453"/>
            <a:ext cx="3672408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1583928" y="5724053"/>
            <a:ext cx="6192688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40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演講後學生於部落格回饋</a:t>
            </a:r>
            <a:endParaRPr lang="zh-TW" altLang="en-US" sz="40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 descr="\\192.168.0.65\圖書館\100學年度\閱讀生命百齡藝廊展\展出照片\P10905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395461"/>
            <a:ext cx="3024336" cy="40324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圖片 6" descr="\\192.168.0.65\圖書館\100學年度\閱讀生命百齡藝廊展\展出照片\DSCN7336.JP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968304" y="2483693"/>
            <a:ext cx="4752528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文字方塊 9"/>
          <p:cNvSpPr txBox="1"/>
          <p:nvPr/>
        </p:nvSpPr>
        <p:spPr>
          <a:xfrm>
            <a:off x="503808" y="5147989"/>
            <a:ext cx="3456384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閱讀生命攝影比賽及展覽</a:t>
            </a:r>
            <a:endParaRPr lang="zh-TW" altLang="en-US" sz="40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內容版面配置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3808" y="1115541"/>
            <a:ext cx="9072563" cy="663166"/>
          </a:xfrm>
          <a:solidFill>
            <a:schemeClr val="accent1"/>
          </a:solidFill>
        </p:spPr>
        <p:txBody>
          <a:bodyPr/>
          <a:lstStyle/>
          <a:p>
            <a:r>
              <a:rPr lang="zh-TW" altLang="en-US" dirty="0" smtClean="0">
                <a:solidFill>
                  <a:schemeClr val="bg1"/>
                </a:solidFill>
              </a:rPr>
              <a:t>人生真滋味</a:t>
            </a:r>
            <a:r>
              <a:rPr lang="en-US" altLang="zh-TW" dirty="0" smtClean="0">
                <a:solidFill>
                  <a:schemeClr val="bg1"/>
                </a:solidFill>
              </a:rPr>
              <a:t>—</a:t>
            </a:r>
            <a:r>
              <a:rPr lang="zh-TW" altLang="en-US" dirty="0" smtClean="0">
                <a:solidFill>
                  <a:schemeClr val="bg1"/>
                </a:solidFill>
              </a:rPr>
              <a:t>寶春師傅到百齡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zh-TW" altLang="en-US" dirty="0" smtClean="0">
                <a:solidFill>
                  <a:srgbClr val="FF0000"/>
                </a:solidFill>
              </a:rPr>
              <a:t>開胃菜</a:t>
            </a:r>
            <a:r>
              <a:rPr lang="en-US" altLang="zh-TW" dirty="0" smtClean="0">
                <a:solidFill>
                  <a:srgbClr val="FF0000"/>
                </a:solidFill>
              </a:rPr>
              <a:t>: </a:t>
            </a:r>
            <a:r>
              <a:rPr lang="zh-TW" altLang="en-US" dirty="0" smtClean="0">
                <a:solidFill>
                  <a:srgbClr val="FF0000"/>
                </a:solidFill>
              </a:rPr>
              <a:t>教師佳文饗宴導讀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/>
              <a:t>           (1)</a:t>
            </a:r>
            <a:r>
              <a:rPr lang="zh-TW" altLang="en-US" dirty="0" smtClean="0"/>
              <a:t> 新台灣之光</a:t>
            </a:r>
            <a:r>
              <a:rPr lang="en-US" altLang="zh-TW" dirty="0" smtClean="0"/>
              <a:t>100—</a:t>
            </a:r>
            <a:r>
              <a:rPr lang="zh-TW" altLang="en-US" dirty="0" smtClean="0"/>
              <a:t>吳寶春師傅</a:t>
            </a:r>
            <a:endParaRPr lang="en-US" altLang="zh-TW" dirty="0" smtClean="0"/>
          </a:p>
          <a:p>
            <a:pPr marL="514350" indent="-514350">
              <a:buNone/>
            </a:pPr>
            <a:r>
              <a:rPr lang="zh-TW" altLang="en-US" dirty="0" smtClean="0"/>
              <a:t>           </a:t>
            </a:r>
            <a:r>
              <a:rPr lang="en-US" altLang="zh-TW" dirty="0" smtClean="0"/>
              <a:t>(2) </a:t>
            </a:r>
            <a:r>
              <a:rPr lang="zh-TW" altLang="en-US" dirty="0" smtClean="0"/>
              <a:t>千萬不要小看自己</a:t>
            </a:r>
            <a:r>
              <a:rPr lang="en-US" altLang="zh-TW" dirty="0" smtClean="0"/>
              <a:t>—</a:t>
            </a:r>
            <a:r>
              <a:rPr lang="zh-TW" altLang="en-US" dirty="0" smtClean="0"/>
              <a:t>博客來訪吳寶春</a:t>
            </a:r>
            <a:endParaRPr lang="en-US" altLang="zh-TW" dirty="0" smtClean="0"/>
          </a:p>
          <a:p>
            <a:pPr marL="514350" indent="-514350">
              <a:buNone/>
            </a:pPr>
            <a:endParaRPr lang="en-US" altLang="zh-TW" dirty="0" smtClean="0"/>
          </a:p>
          <a:p>
            <a:pPr marL="514350" indent="-514350">
              <a:buNone/>
            </a:pPr>
            <a:r>
              <a:rPr lang="zh-TW" altLang="en-US" dirty="0" smtClean="0">
                <a:solidFill>
                  <a:srgbClr val="FF0000"/>
                </a:solidFill>
              </a:rPr>
              <a:t>本月湯品</a:t>
            </a:r>
            <a:r>
              <a:rPr lang="en-US" altLang="zh-TW" dirty="0" smtClean="0">
                <a:solidFill>
                  <a:srgbClr val="FF0000"/>
                </a:solidFill>
              </a:rPr>
              <a:t>:</a:t>
            </a:r>
            <a:r>
              <a:rPr lang="zh-TW" altLang="en-US" dirty="0" smtClean="0">
                <a:solidFill>
                  <a:srgbClr val="FF0000"/>
                </a:solidFill>
              </a:rPr>
              <a:t>  圖書館每月一書推薦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zh-TW" altLang="en-US" dirty="0" smtClean="0"/>
              <a:t>            </a:t>
            </a:r>
            <a:r>
              <a:rPr lang="zh-TW" altLang="en-US" sz="6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柔軟成就不凡</a:t>
            </a:r>
            <a:endParaRPr lang="zh-TW" altLang="en-US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100354" name="Picture 2" descr="柔軟成就不凡：奧林匹克麵包師吳寶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0592" y="4283893"/>
            <a:ext cx="1905000" cy="2667001"/>
          </a:xfrm>
          <a:prstGeom prst="rect">
            <a:avLst/>
          </a:prstGeom>
          <a:noFill/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504031" y="302737"/>
            <a:ext cx="9072563" cy="668788"/>
          </a:xfrm>
          <a:prstGeom prst="rect">
            <a:avLst/>
          </a:prstGeom>
          <a:solidFill>
            <a:srgbClr val="FFFF00"/>
          </a:solidFill>
        </p:spPr>
        <p:txBody>
          <a:bodyPr vert="horz" lIns="100794" tIns="50397" rIns="100794" bIns="50397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1" i="0" u="none" strike="noStrike" kern="1200" cap="all" spc="55" normalizeH="0" baseline="0" noProof="0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閱讀生命系列活動之</a:t>
            </a:r>
            <a:r>
              <a:rPr lang="zh-TW" altLang="en-US" sz="4400" b="1" cap="all" spc="55" noProof="0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  <a:ea typeface="+mj-ea"/>
                <a:cs typeface="+mj-cs"/>
              </a:rPr>
              <a:t>二</a:t>
            </a:r>
            <a:endParaRPr kumimoji="0" lang="zh-TW" altLang="en-US" sz="4400" b="1" i="0" u="none" strike="noStrike" kern="1200" cap="all" spc="55" normalizeH="0" baseline="0" noProof="0" dirty="0">
              <a:ln w="1587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zh-TW" altLang="en-US" dirty="0" smtClean="0">
                <a:solidFill>
                  <a:schemeClr val="bg1"/>
                </a:solidFill>
              </a:rPr>
              <a:t>人生真滋味</a:t>
            </a:r>
            <a:r>
              <a:rPr lang="en-US" altLang="zh-TW" dirty="0" smtClean="0">
                <a:solidFill>
                  <a:schemeClr val="bg1"/>
                </a:solidFill>
              </a:rPr>
              <a:t>—</a:t>
            </a:r>
            <a:r>
              <a:rPr lang="zh-TW" altLang="en-US" dirty="0" smtClean="0">
                <a:solidFill>
                  <a:schemeClr val="bg1"/>
                </a:solidFill>
              </a:rPr>
              <a:t>寶春師傅到百齡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zh-TW" altLang="en-US" dirty="0" smtClean="0">
                <a:solidFill>
                  <a:srgbClr val="FF0000"/>
                </a:solidFill>
              </a:rPr>
              <a:t>細嚼慢嚥</a:t>
            </a:r>
            <a:r>
              <a:rPr lang="en-US" altLang="zh-TW" dirty="0" smtClean="0">
                <a:solidFill>
                  <a:srgbClr val="FF0000"/>
                </a:solidFill>
              </a:rPr>
              <a:t>: </a:t>
            </a:r>
          </a:p>
          <a:p>
            <a:pPr marL="514350" indent="-514350">
              <a:buNone/>
            </a:pPr>
            <a:r>
              <a:rPr lang="en-US" altLang="zh-TW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          </a:t>
            </a:r>
            <a:r>
              <a:rPr lang="zh-TW" altLang="en-US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人生真滋味徵文比賽</a:t>
            </a:r>
            <a:endParaRPr lang="en-US" altLang="zh-TW" sz="4400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(1)</a:t>
            </a:r>
            <a:r>
              <a:rPr lang="zh-TW" altLang="en-US" dirty="0" smtClean="0">
                <a:solidFill>
                  <a:srgbClr val="0000FF"/>
                </a:solidFill>
              </a:rPr>
              <a:t>活動融入課程</a:t>
            </a:r>
            <a:r>
              <a:rPr lang="en-US" altLang="zh-TW" dirty="0" smtClean="0">
                <a:solidFill>
                  <a:srgbClr val="0000FF"/>
                </a:solidFill>
              </a:rPr>
              <a:t>—</a:t>
            </a:r>
            <a:r>
              <a:rPr lang="zh-TW" altLang="en-US" dirty="0" smtClean="0">
                <a:solidFill>
                  <a:srgbClr val="0000FF"/>
                </a:solidFill>
              </a:rPr>
              <a:t>國文老師協助推動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(2) </a:t>
            </a:r>
            <a:r>
              <a:rPr lang="zh-TW" altLang="en-US" dirty="0" smtClean="0">
                <a:solidFill>
                  <a:srgbClr val="0000FF"/>
                </a:solidFill>
              </a:rPr>
              <a:t>圖書館評選特優作品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(3)</a:t>
            </a:r>
            <a:r>
              <a:rPr lang="zh-TW" altLang="en-US" dirty="0" smtClean="0">
                <a:solidFill>
                  <a:srgbClr val="0000FF"/>
                </a:solidFill>
              </a:rPr>
              <a:t>得獎學生作品彙編成冊致送寶春師傅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(4)</a:t>
            </a:r>
            <a:r>
              <a:rPr lang="zh-TW" altLang="en-US" dirty="0" smtClean="0">
                <a:solidFill>
                  <a:srgbClr val="0000FF"/>
                </a:solidFill>
              </a:rPr>
              <a:t>得獎學生與寶春師傅合照並獲得簽名書籍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zh-TW" altLang="en-US" dirty="0" smtClean="0"/>
              <a:t>            </a:t>
            </a:r>
            <a:endParaRPr lang="zh-TW" altLang="en-US" dirty="0"/>
          </a:p>
        </p:txBody>
      </p:sp>
      <p:pic>
        <p:nvPicPr>
          <p:cNvPr id="100354" name="Picture 2" descr="柔軟成就不凡：奧林匹克麵包師吳寶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24" y="1691605"/>
            <a:ext cx="1905000" cy="2667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zh-TW" altLang="en-US" dirty="0" smtClean="0">
                <a:solidFill>
                  <a:schemeClr val="bg1"/>
                </a:solidFill>
              </a:rPr>
              <a:t>人生真滋味</a:t>
            </a:r>
            <a:r>
              <a:rPr lang="en-US" altLang="zh-TW" dirty="0" smtClean="0">
                <a:solidFill>
                  <a:schemeClr val="bg1"/>
                </a:solidFill>
              </a:rPr>
              <a:t>—</a:t>
            </a:r>
            <a:r>
              <a:rPr lang="zh-TW" altLang="en-US" dirty="0" smtClean="0">
                <a:solidFill>
                  <a:schemeClr val="bg1"/>
                </a:solidFill>
              </a:rPr>
              <a:t>寶春師傅到百齡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zh-TW" altLang="en-US" dirty="0" smtClean="0">
                <a:solidFill>
                  <a:srgbClr val="FF0000"/>
                </a:solidFill>
              </a:rPr>
              <a:t>主廚上菜</a:t>
            </a:r>
            <a:r>
              <a:rPr lang="en-US" altLang="zh-TW" dirty="0" smtClean="0">
                <a:solidFill>
                  <a:srgbClr val="FF0000"/>
                </a:solidFill>
              </a:rPr>
              <a:t>: </a:t>
            </a:r>
          </a:p>
          <a:p>
            <a:pPr marL="514350" indent="-514350">
              <a:buNone/>
            </a:pPr>
            <a:r>
              <a:rPr lang="en-US" altLang="zh-TW" dirty="0" smtClean="0"/>
              <a:t>           </a:t>
            </a:r>
            <a:r>
              <a:rPr lang="zh-TW" altLang="en-US" dirty="0" smtClean="0"/>
              <a:t>            </a:t>
            </a:r>
            <a:endParaRPr lang="zh-TW" altLang="en-US" dirty="0"/>
          </a:p>
        </p:txBody>
      </p:sp>
      <p:pic>
        <p:nvPicPr>
          <p:cNvPr id="5" name="圖片 4" descr="\\192.168.0.65\圖書館\100學年度\與大師有約演講\吳寶春\照片\P110017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176" y="2051645"/>
            <a:ext cx="5544616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zh-TW" altLang="en-US" dirty="0" smtClean="0">
                <a:solidFill>
                  <a:schemeClr val="bg1"/>
                </a:solidFill>
              </a:rPr>
              <a:t>人生真滋味</a:t>
            </a:r>
            <a:r>
              <a:rPr lang="en-US" altLang="zh-TW" dirty="0" smtClean="0">
                <a:solidFill>
                  <a:schemeClr val="bg1"/>
                </a:solidFill>
              </a:rPr>
              <a:t>—</a:t>
            </a:r>
            <a:r>
              <a:rPr lang="zh-TW" altLang="en-US" dirty="0" smtClean="0">
                <a:solidFill>
                  <a:schemeClr val="bg1"/>
                </a:solidFill>
              </a:rPr>
              <a:t>寶春師傅到百齡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 smtClean="0">
                <a:solidFill>
                  <a:srgbClr val="FF0000"/>
                </a:solidFill>
              </a:rPr>
              <a:t>回味無窮</a:t>
            </a:r>
            <a:r>
              <a:rPr lang="en-US" altLang="zh-TW" sz="4800" dirty="0" smtClean="0">
                <a:solidFill>
                  <a:srgbClr val="FF0000"/>
                </a:solidFill>
              </a:rPr>
              <a:t>: </a:t>
            </a:r>
          </a:p>
          <a:p>
            <a:r>
              <a:rPr lang="zh-TW" altLang="en-US" sz="4800" dirty="0" smtClean="0">
                <a:solidFill>
                  <a:srgbClr val="0000FF"/>
                </a:solidFill>
              </a:rPr>
              <a:t>學生在日記上反應熱烈</a:t>
            </a:r>
            <a:endParaRPr lang="en-US" altLang="zh-TW" sz="4800" dirty="0" smtClean="0">
              <a:solidFill>
                <a:srgbClr val="0000FF"/>
              </a:solidFill>
            </a:endParaRPr>
          </a:p>
          <a:p>
            <a:endParaRPr lang="en-US" altLang="zh-TW" sz="4800" dirty="0" smtClean="0"/>
          </a:p>
          <a:p>
            <a:r>
              <a:rPr lang="zh-TW" altLang="en-US" sz="4800" dirty="0" smtClean="0">
                <a:solidFill>
                  <a:srgbClr val="0000FF"/>
                </a:solidFill>
              </a:rPr>
              <a:t>導師要求加購柔軟成就不凡</a:t>
            </a:r>
            <a:r>
              <a:rPr lang="en-US" altLang="zh-TW" sz="4800" dirty="0" smtClean="0">
                <a:solidFill>
                  <a:srgbClr val="0000FF"/>
                </a:solidFill>
              </a:rPr>
              <a:t>40</a:t>
            </a:r>
            <a:r>
              <a:rPr lang="zh-TW" altLang="en-US" sz="4800" dirty="0" smtClean="0">
                <a:solidFill>
                  <a:srgbClr val="0000FF"/>
                </a:solidFill>
              </a:rPr>
              <a:t>本作為班級共讀書籍</a:t>
            </a:r>
            <a:endParaRPr lang="zh-TW" altLang="en-US" sz="4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TW" altLang="en-US" sz="9600" dirty="0" smtClean="0">
                <a:solidFill>
                  <a:srgbClr val="FF0000"/>
                </a:solidFill>
              </a:rPr>
              <a:t>當我們沾沾自喜時</a:t>
            </a:r>
            <a:r>
              <a:rPr lang="en-US" altLang="zh-TW" sz="9600" dirty="0" smtClean="0">
                <a:solidFill>
                  <a:srgbClr val="FF0000"/>
                </a:solidFill>
              </a:rPr>
              <a:t>…</a:t>
            </a:r>
            <a:endParaRPr lang="zh-TW" altLang="en-US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2468988"/>
          </a:xfrm>
          <a:noFill/>
          <a:effectLst/>
        </p:spPr>
        <p:txBody>
          <a:bodyPr/>
          <a:lstStyle/>
          <a:p>
            <a:r>
              <a:rPr lang="zh-TW" altLang="en-US" dirty="0" smtClean="0">
                <a:ln w="1587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有一天，我們費盡千辛萬苦邀請小野老師來演講</a:t>
            </a:r>
            <a:endParaRPr lang="zh-TW" altLang="en-US" dirty="0">
              <a:ln w="15875" cmpd="sng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2483693"/>
            <a:ext cx="9072563" cy="2376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TW" altLang="en-US" sz="4400" smtClean="0">
                <a:solidFill>
                  <a:srgbClr val="0000FF"/>
                </a:solidFill>
              </a:rPr>
              <a:t>    小野老師答應的條件是</a:t>
            </a:r>
            <a:r>
              <a:rPr lang="en-US" altLang="zh-TW" sz="4400" smtClean="0">
                <a:solidFill>
                  <a:srgbClr val="0000FF"/>
                </a:solidFill>
              </a:rPr>
              <a:t>:</a:t>
            </a:r>
          </a:p>
          <a:p>
            <a:pPr>
              <a:buNone/>
            </a:pPr>
            <a:r>
              <a:rPr lang="zh-TW" altLang="en-US" sz="4400" smtClean="0">
                <a:solidFill>
                  <a:srgbClr val="0000FF"/>
                </a:solidFill>
              </a:rPr>
              <a:t>    希望孩子聽演講前，先看過我的書「有些事，這些年我才懂」</a:t>
            </a:r>
            <a:endParaRPr lang="en-US" altLang="zh-TW" sz="4400" smtClean="0">
              <a:solidFill>
                <a:srgbClr val="0000FF"/>
              </a:solidFill>
            </a:endParaRPr>
          </a:p>
          <a:p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1295896" y="5436021"/>
            <a:ext cx="5724644" cy="8651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400" dirty="0" smtClean="0">
                <a:solidFill>
                  <a:srgbClr val="FF0000"/>
                </a:solidFill>
                <a:latin typeface="+mn-ea"/>
                <a:ea typeface="+mn-ea"/>
              </a:rPr>
              <a:t>孩子問</a:t>
            </a:r>
            <a:r>
              <a:rPr lang="en-US" altLang="zh-TW" sz="54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r>
              <a:rPr lang="zh-TW" altLang="en-US" sz="5400" dirty="0" smtClean="0">
                <a:solidFill>
                  <a:srgbClr val="FF0000"/>
                </a:solidFill>
                <a:latin typeface="+mn-ea"/>
                <a:ea typeface="+mn-ea"/>
              </a:rPr>
              <a:t>他是誰呀</a:t>
            </a:r>
            <a:r>
              <a:rPr lang="en-US" altLang="zh-TW" sz="5400" dirty="0" smtClean="0">
                <a:solidFill>
                  <a:srgbClr val="FF0000"/>
                </a:solidFill>
                <a:latin typeface="+mn-ea"/>
                <a:ea typeface="+mn-ea"/>
              </a:rPr>
              <a:t>?</a:t>
            </a:r>
            <a:endParaRPr lang="zh-TW" altLang="en-US" sz="5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98306" name="Picture 2" descr="有些事，這些年我才懂：小野的人生思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75" y="4859957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6600" dirty="0" smtClean="0">
                <a:solidFill>
                  <a:schemeClr val="bg1"/>
                </a:solidFill>
              </a:rPr>
              <a:t>9</a:t>
            </a:r>
            <a:r>
              <a:rPr lang="zh-TW" altLang="en-US" sz="6600" dirty="0" smtClean="0">
                <a:solidFill>
                  <a:schemeClr val="bg1"/>
                </a:solidFill>
              </a:rPr>
              <a:t>月初規畫活動</a:t>
            </a:r>
            <a:endParaRPr lang="zh-TW" altLang="en-US" sz="6600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4031" y="1763924"/>
            <a:ext cx="5544393" cy="5207776"/>
          </a:xfrm>
        </p:spPr>
        <p:txBody>
          <a:bodyPr>
            <a:normAutofit/>
          </a:bodyPr>
          <a:lstStyle/>
          <a:p>
            <a:r>
              <a:rPr lang="en-US" altLang="zh-TW" sz="4400" dirty="0" smtClean="0">
                <a:solidFill>
                  <a:srgbClr val="0000FF"/>
                </a:solidFill>
              </a:rPr>
              <a:t>1. </a:t>
            </a:r>
            <a:r>
              <a:rPr lang="zh-TW" altLang="en-US" sz="4400" dirty="0" smtClean="0">
                <a:solidFill>
                  <a:srgbClr val="0000FF"/>
                </a:solidFill>
              </a:rPr>
              <a:t>與國文老師開會擬定方向</a:t>
            </a:r>
            <a:endParaRPr lang="en-US" altLang="zh-TW" sz="44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TW" altLang="en-US" dirty="0" smtClean="0"/>
              <a:t> </a:t>
            </a:r>
            <a:r>
              <a:rPr lang="en-US" altLang="zh-TW" dirty="0" smtClean="0"/>
              <a:t>(1) </a:t>
            </a:r>
            <a:r>
              <a:rPr lang="zh-TW" altLang="en-US" dirty="0" smtClean="0"/>
              <a:t>閱讀達人朝會書籍導讀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</a:t>
            </a:r>
            <a:r>
              <a:rPr lang="en-US" altLang="zh-TW" dirty="0" smtClean="0"/>
              <a:t>(2) </a:t>
            </a:r>
            <a:r>
              <a:rPr lang="zh-TW" altLang="en-US" dirty="0" smtClean="0"/>
              <a:t>「有些事，這些年我才懂」徵文比賽活動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(3) </a:t>
            </a:r>
            <a:r>
              <a:rPr lang="zh-TW" altLang="en-US" dirty="0" smtClean="0"/>
              <a:t>書籍預購</a:t>
            </a:r>
            <a:r>
              <a:rPr lang="en-US" altLang="zh-TW" dirty="0" smtClean="0"/>
              <a:t>—</a:t>
            </a:r>
            <a:r>
              <a:rPr lang="zh-TW" altLang="en-US" dirty="0" smtClean="0"/>
              <a:t>與書商洽談，每本</a:t>
            </a:r>
            <a:r>
              <a:rPr lang="en-US" altLang="zh-TW" dirty="0" smtClean="0"/>
              <a:t>200</a:t>
            </a:r>
            <a:r>
              <a:rPr lang="zh-TW" altLang="en-US" dirty="0" smtClean="0"/>
              <a:t>元</a:t>
            </a:r>
            <a:endParaRPr lang="zh-TW" altLang="en-US" dirty="0"/>
          </a:p>
        </p:txBody>
      </p:sp>
      <p:pic>
        <p:nvPicPr>
          <p:cNvPr id="4" name="圖片 3" descr="\\Sqldb2k\圖書館\101學年度\大師開講\活動照片\海報資料\P110068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6415" y="1619597"/>
            <a:ext cx="4104209" cy="594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6600" dirty="0" smtClean="0"/>
              <a:t>9</a:t>
            </a:r>
            <a:r>
              <a:rPr lang="zh-TW" altLang="en-US" sz="6600" dirty="0" smtClean="0"/>
              <a:t>月底老師上台催票</a:t>
            </a:r>
            <a:endParaRPr lang="zh-TW" altLang="en-US" sz="6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sz="6000" dirty="0" smtClean="0"/>
              <a:t>1. </a:t>
            </a:r>
            <a:r>
              <a:rPr lang="zh-TW" altLang="en-US" sz="6000" dirty="0" smtClean="0"/>
              <a:t>公佈徵文比賽實施計畫</a:t>
            </a:r>
            <a:endParaRPr lang="en-US" altLang="zh-TW" sz="6000" dirty="0" smtClean="0"/>
          </a:p>
          <a:p>
            <a:endParaRPr lang="en-US" altLang="zh-TW" sz="6000" dirty="0" smtClean="0"/>
          </a:p>
          <a:p>
            <a:r>
              <a:rPr lang="en-US" altLang="zh-TW" sz="6000" dirty="0" smtClean="0"/>
              <a:t>2. 10</a:t>
            </a:r>
            <a:r>
              <a:rPr lang="zh-TW" altLang="en-US" sz="6000" dirty="0" smtClean="0"/>
              <a:t>月初開放書籍預購活動</a:t>
            </a:r>
            <a:endParaRPr lang="en-US" altLang="zh-TW" sz="6000" dirty="0" smtClean="0"/>
          </a:p>
          <a:p>
            <a:r>
              <a:rPr lang="en-US" altLang="zh-TW" sz="6000" dirty="0" smtClean="0"/>
              <a:t>3. </a:t>
            </a:r>
            <a:r>
              <a:rPr lang="zh-TW" altLang="en-US" sz="6000" dirty="0" smtClean="0"/>
              <a:t>每班放一本書當班級共讀</a:t>
            </a:r>
            <a:endParaRPr lang="zh-TW" altLang="en-US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6000" b="1" u="sng" dirty="0" smtClean="0">
                <a:solidFill>
                  <a:srgbClr val="FF0000"/>
                </a:solidFill>
              </a:rPr>
              <a:t>年度系列活動</a:t>
            </a:r>
            <a:endParaRPr lang="en-US" altLang="zh-TW" sz="60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TW" altLang="en-US" dirty="0" smtClean="0"/>
              <a:t>        </a:t>
            </a:r>
            <a:r>
              <a:rPr lang="en-US" altLang="zh-TW" dirty="0" smtClean="0"/>
              <a:t>—</a:t>
            </a:r>
            <a:r>
              <a:rPr lang="zh-TW" altLang="en-US" dirty="0" smtClean="0"/>
              <a:t>整合各項資源，全面進攻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sz="6000" b="1" u="sng" dirty="0" smtClean="0">
                <a:solidFill>
                  <a:srgbClr val="FF0000"/>
                </a:solidFill>
              </a:rPr>
              <a:t>閱讀融入教學</a:t>
            </a:r>
            <a:endParaRPr lang="en-US" altLang="zh-TW" sz="60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TW" altLang="en-US" dirty="0" smtClean="0"/>
              <a:t>       </a:t>
            </a:r>
            <a:r>
              <a:rPr lang="en-US" altLang="zh-TW" dirty="0" smtClean="0"/>
              <a:t>—</a:t>
            </a:r>
            <a:r>
              <a:rPr lang="zh-TW" altLang="en-US" sz="3600" dirty="0" smtClean="0"/>
              <a:t>融入各科教學，個個擊破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41314" name="Picture 2" descr="\\192.168.0.65\圖書館\101學年度\大師開講\0928活動照片\P11006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328" y="3707829"/>
            <a:ext cx="4544516" cy="3408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圖片 5" descr="\\192.168.0.65\圖書館\101學年度\大師開講\0928活動照片\P11006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8344" y="395461"/>
            <a:ext cx="424847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 descr="\\192.168.0.65\圖書館\101學年度\大師開講\0928活動照片\P11006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784" y="395461"/>
            <a:ext cx="446449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 descr="\\192.168.0.65\圖書館\101學年度\大師開講\0928活動照片\P11006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784" y="3779837"/>
            <a:ext cx="4536504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10</a:t>
            </a:r>
            <a:r>
              <a:rPr lang="zh-TW" altLang="en-US" dirty="0" smtClean="0"/>
              <a:t>月圖書館規畫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1. </a:t>
            </a:r>
            <a:r>
              <a:rPr lang="zh-TW" altLang="en-US" dirty="0" smtClean="0"/>
              <a:t>每月一書好書推薦</a:t>
            </a:r>
            <a:endParaRPr lang="en-US" altLang="zh-TW" dirty="0" smtClean="0"/>
          </a:p>
          <a:p>
            <a:r>
              <a:rPr lang="en-US" altLang="zh-TW" dirty="0" smtClean="0"/>
              <a:t>2.  </a:t>
            </a:r>
            <a:r>
              <a:rPr lang="zh-TW" altLang="en-US" dirty="0" smtClean="0"/>
              <a:t>雙週佳文饗宴</a:t>
            </a:r>
            <a:endParaRPr lang="en-US" altLang="zh-TW" dirty="0" smtClean="0"/>
          </a:p>
          <a:p>
            <a:r>
              <a:rPr lang="en-US" altLang="zh-TW" dirty="0" smtClean="0"/>
              <a:t>3. 11</a:t>
            </a:r>
            <a:r>
              <a:rPr lang="zh-TW" altLang="en-US" dirty="0" smtClean="0"/>
              <a:t>月份館訊</a:t>
            </a:r>
            <a:endParaRPr lang="en-US" altLang="zh-TW" dirty="0" smtClean="0"/>
          </a:p>
          <a:p>
            <a:r>
              <a:rPr lang="en-US" altLang="zh-TW" dirty="0" smtClean="0"/>
              <a:t>4. </a:t>
            </a:r>
            <a:r>
              <a:rPr lang="zh-TW" altLang="en-US" dirty="0" smtClean="0"/>
              <a:t>小野書籍展出</a:t>
            </a:r>
            <a:endParaRPr lang="en-US" altLang="zh-TW" dirty="0" smtClean="0"/>
          </a:p>
          <a:p>
            <a:r>
              <a:rPr lang="en-US" altLang="zh-TW" dirty="0" smtClean="0"/>
              <a:t>5. </a:t>
            </a:r>
            <a:r>
              <a:rPr lang="zh-TW" altLang="en-US" dirty="0" smtClean="0"/>
              <a:t>海報張貼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5" name="圖片 4" descr="\\Sqldb2k\圖書館\101學年度\大師開講\活動照片\海報資料\P110068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784" y="5364013"/>
            <a:ext cx="5688632" cy="2195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圖片 5" descr="\\Sqldb2k\圖書館\101學年度\大師開講\活動照片\海報資料\P11006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6416" y="1331565"/>
            <a:ext cx="4104209" cy="55446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11</a:t>
            </a:r>
            <a:r>
              <a:rPr lang="zh-TW" altLang="en-US" dirty="0" smtClean="0"/>
              <a:t>月份圖書館規畫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4031" y="1763924"/>
            <a:ext cx="5112345" cy="520777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zh-TW" altLang="en-US" dirty="0" smtClean="0"/>
              <a:t>閱讀達人導讀活動</a:t>
            </a:r>
            <a:r>
              <a:rPr lang="en-US" altLang="zh-TW" dirty="0" smtClean="0"/>
              <a:t>(</a:t>
            </a:r>
            <a:r>
              <a:rPr lang="zh-TW" altLang="en-US" dirty="0" smtClean="0"/>
              <a:t>國高中各</a:t>
            </a:r>
            <a:r>
              <a:rPr lang="en-US" altLang="zh-TW" dirty="0" smtClean="0"/>
              <a:t>2</a:t>
            </a:r>
            <a:r>
              <a:rPr lang="zh-TW" altLang="en-US" dirty="0" smtClean="0"/>
              <a:t>場</a:t>
            </a:r>
            <a:r>
              <a:rPr lang="en-US" altLang="zh-TW" dirty="0" smtClean="0"/>
              <a:t>)</a:t>
            </a:r>
          </a:p>
          <a:p>
            <a:pPr marL="514350" indent="-514350">
              <a:buAutoNum type="arabicPeriod"/>
            </a:pPr>
            <a:r>
              <a:rPr lang="zh-TW" altLang="en-US" dirty="0" smtClean="0">
                <a:solidFill>
                  <a:srgbClr val="FF0000"/>
                </a:solidFill>
              </a:rPr>
              <a:t>親子計算題</a:t>
            </a:r>
            <a:r>
              <a:rPr lang="zh-TW" altLang="en-US" dirty="0" smtClean="0"/>
              <a:t>主題書展及有獎徵答活動</a:t>
            </a:r>
            <a:endParaRPr lang="en-US" altLang="zh-TW" dirty="0" smtClean="0"/>
          </a:p>
          <a:p>
            <a:pPr marL="514350" indent="-514350">
              <a:buAutoNum type="arabicPeriod"/>
            </a:pPr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4" name="圖片 3" descr="\\Sqldb2k\圖書館\101學年度\大師開講\活動照片\海報資料\P11006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2400" y="1403573"/>
            <a:ext cx="3888432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圖片 4" descr="C:\Documents and Settings\0224\桌面\1030照片\P11007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832" y="4067869"/>
            <a:ext cx="4392488" cy="3491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031" y="1259557"/>
            <a:ext cx="9072563" cy="303126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TW" sz="6600" dirty="0" smtClean="0"/>
              <a:t/>
            </a:r>
            <a:br>
              <a:rPr lang="en-US" altLang="zh-TW" sz="6600" dirty="0" smtClean="0"/>
            </a:br>
            <a:endParaRPr lang="zh-TW" altLang="en-US" sz="6600" dirty="0" smtClean="0"/>
          </a:p>
          <a:p>
            <a:pPr>
              <a:buNone/>
            </a:pPr>
            <a:r>
              <a:rPr lang="zh-TW" altLang="en-US" sz="6000" dirty="0" smtClean="0"/>
              <a:t>融入各科教學，個個擊破</a:t>
            </a:r>
            <a:endParaRPr lang="zh-TW" altLang="en-US" sz="6000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359792" y="323453"/>
            <a:ext cx="9072563" cy="3168352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58522" tIns="29261" rIns="58522" bIns="29261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flatTx/>
          </a:bodyPr>
          <a:lstStyle/>
          <a:p>
            <a:pPr marL="0" marR="0" lvl="0" indent="0" algn="ctr" defTabSz="914400" rtl="0" eaLnBrk="1" fontAlgn="auto" latinLnBrk="0" hangingPunct="1">
              <a:lnSpc>
                <a:spcPts val="5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1500" b="1" cap="all" spc="55" noProof="0" dirty="0" smtClean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各領域合作</a:t>
            </a:r>
            <a:endParaRPr kumimoji="0" lang="en-US" altLang="zh-TW" sz="11500" b="1" i="0" u="none" strike="noStrike" kern="1200" cap="all" spc="55" normalizeH="0" baseline="0" noProof="0" dirty="0">
              <a:ln w="1587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Times New Roman" pitchFamily="18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FFF00"/>
          </a:solidFill>
        </p:spPr>
        <p:txBody>
          <a:bodyPr vert="horz" lIns="100794" tIns="50397" rIns="100794" bIns="50397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畫唐詩，話唐詩</a:t>
            </a:r>
            <a:r>
              <a:rPr lang="en-US" altLang="zh-TW" sz="2800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—</a:t>
            </a:r>
            <a:r>
              <a:rPr lang="zh-TW" altLang="en-US" sz="2800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國文領域</a:t>
            </a:r>
            <a:endParaRPr kumimoji="0" lang="zh-TW" altLang="en-US" sz="4400" b="1" i="0" u="none" strike="noStrike" kern="1200" cap="all" spc="55" normalizeH="0" baseline="0" noProof="0" dirty="0">
              <a:ln w="1587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\\192.168.0.65\圖書館\101學年度\國中唐詩徵文\特優作品\712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95479"/>
            <a:ext cx="3637068" cy="266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\\192.168.0.65\圖書館\101學年度\國中唐詩徵文\特優作品\71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2520" y="2699717"/>
            <a:ext cx="3168105" cy="4441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\\192.168.0.65\圖書館\101學年度\國中唐詩徵文\特優作品\706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44168" y="2771725"/>
            <a:ext cx="311920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\\192.168.0.65\圖書館\101學年度\國中唐詩徵文\特優作品\713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95661"/>
            <a:ext cx="3524200" cy="2520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main_img" descr="關於唐詩宋詞的100個故事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96696" y="179437"/>
            <a:ext cx="1367905" cy="216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 noGrp="1"/>
          </p:cNvSpPr>
          <p:nvPr>
            <p:ph type="title"/>
          </p:nvPr>
        </p:nvSpPr>
        <p:spPr>
          <a:xfrm>
            <a:off x="503808" y="323453"/>
            <a:ext cx="9072563" cy="1259946"/>
          </a:xfrm>
          <a:prstGeom prst="rect">
            <a:avLst/>
          </a:prstGeom>
          <a:solidFill>
            <a:srgbClr val="FFFF00"/>
          </a:solidFill>
        </p:spPr>
        <p:txBody>
          <a:bodyPr vert="horz" lIns="100794" tIns="50397" rIns="100794" bIns="50397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lvl="0">
              <a:defRPr/>
            </a:pPr>
            <a:r>
              <a:rPr lang="zh-TW" altLang="en-US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國際明信片交流</a:t>
            </a:r>
            <a:r>
              <a:rPr lang="en-US" altLang="zh-TW" sz="2800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—</a:t>
            </a:r>
            <a:r>
              <a:rPr lang="zh-TW" altLang="en-US" sz="2800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英文、美術領域</a:t>
            </a:r>
            <a:endParaRPr kumimoji="0" lang="zh-TW" altLang="en-US" sz="4400" b="1" i="0" u="none" strike="noStrike" kern="1200" cap="all" spc="55" normalizeH="0" baseline="0" noProof="0" dirty="0">
              <a:ln w="1587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5776" y="1691605"/>
            <a:ext cx="5879447" cy="5208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35477" y="1979637"/>
            <a:ext cx="3745148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 descr="\\192.168.0.65\圖書館\100學年度\國際明信片交流\活動照片\P10909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159992" y="-252611"/>
            <a:ext cx="5807868" cy="4355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圖片 5" descr="\\192.168.0.65\圖書館\100學年度\國際明信片交流\活動照片\P11001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376" y="4211885"/>
            <a:ext cx="4464249" cy="3347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圖片 6" descr="\\192.168.0.65\圖書館\100學年度\國際明信片交流\活動照片\P11001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11885"/>
            <a:ext cx="5328592" cy="3347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5816" y="539477"/>
            <a:ext cx="9072563" cy="1259946"/>
          </a:xfrm>
        </p:spPr>
        <p:txBody>
          <a:bodyPr/>
          <a:lstStyle/>
          <a:p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4" name="內容版面配置區 3" descr="P104025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312" y="3491805"/>
            <a:ext cx="5040313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圖片 4" descr="P109088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792" y="3059757"/>
            <a:ext cx="4392488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359792" y="539477"/>
            <a:ext cx="9072563" cy="1259946"/>
          </a:xfrm>
          <a:prstGeom prst="rect">
            <a:avLst/>
          </a:prstGeom>
          <a:solidFill>
            <a:srgbClr val="FFFF00"/>
          </a:solidFill>
        </p:spPr>
        <p:txBody>
          <a:bodyPr vert="horz" lIns="100794" tIns="50397" rIns="100794" bIns="50397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lvl="0" algn="ctr" defTabSz="914400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zh-TW" altLang="en-US" sz="4400" b="1" cap="all" spc="55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  <a:ea typeface="+mj-ea"/>
                <a:cs typeface="+mj-cs"/>
              </a:rPr>
              <a:t>英文閱讀推廣第二波</a:t>
            </a:r>
            <a:r>
              <a:rPr lang="en-US" altLang="zh-TW" sz="4400" b="1" cap="all" spc="55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  <a:ea typeface="+mj-ea"/>
                <a:cs typeface="+mj-cs"/>
              </a:rPr>
              <a:t>:</a:t>
            </a:r>
            <a:br>
              <a:rPr lang="en-US" altLang="zh-TW" sz="4400" b="1" cap="all" spc="55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zh-TW" altLang="en-US" sz="4400" b="1" cap="all" spc="55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  <a:ea typeface="+mj-ea"/>
                <a:cs typeface="+mj-cs"/>
              </a:rPr>
              <a:t>英文繪本與英閱應悅卡</a:t>
            </a:r>
            <a:endParaRPr lang="zh-TW" altLang="en-US" sz="4400" b="1" cap="all" spc="55" dirty="0">
              <a:ln w="1587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altLang="zh-TW" sz="4800" dirty="0" smtClean="0">
                <a:solidFill>
                  <a:srgbClr val="FF0000"/>
                </a:solidFill>
              </a:rPr>
              <a:t>101</a:t>
            </a:r>
            <a:r>
              <a:rPr lang="zh-TW" altLang="en-US" sz="4800" dirty="0" smtClean="0">
                <a:solidFill>
                  <a:srgbClr val="FF0000"/>
                </a:solidFill>
              </a:rPr>
              <a:t>學年度主題：</a:t>
            </a:r>
            <a:r>
              <a:rPr lang="zh-TW" altLang="en-US" sz="48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閱讀人生</a:t>
            </a:r>
            <a:endParaRPr lang="en-US" altLang="zh-TW" sz="4800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514350" indent="-514350">
              <a:buNone/>
            </a:pPr>
            <a:r>
              <a:rPr lang="zh-TW" altLang="en-US" dirty="0" smtClean="0"/>
              <a:t>系列活動陸續規畫中</a:t>
            </a:r>
            <a:endParaRPr lang="en-US" altLang="zh-TW" dirty="0" smtClean="0"/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1.</a:t>
            </a:r>
            <a:r>
              <a:rPr lang="zh-TW" altLang="en-US" dirty="0" smtClean="0">
                <a:solidFill>
                  <a:srgbClr val="0000FF"/>
                </a:solidFill>
              </a:rPr>
              <a:t>閱讀</a:t>
            </a:r>
            <a:r>
              <a:rPr lang="en-US" altLang="zh-TW" dirty="0" smtClean="0">
                <a:solidFill>
                  <a:srgbClr val="0000FF"/>
                </a:solidFill>
              </a:rPr>
              <a:t>&amp;</a:t>
            </a:r>
            <a:r>
              <a:rPr lang="zh-TW" altLang="en-US" dirty="0" smtClean="0">
                <a:solidFill>
                  <a:srgbClr val="0000FF"/>
                </a:solidFill>
              </a:rPr>
              <a:t>悅讀 </a:t>
            </a:r>
            <a:r>
              <a:rPr lang="en-US" altLang="zh-TW" sz="2800" dirty="0" smtClean="0">
                <a:solidFill>
                  <a:srgbClr val="0000FF"/>
                </a:solidFill>
              </a:rPr>
              <a:t>(</a:t>
            </a:r>
            <a:r>
              <a:rPr lang="zh-TW" altLang="en-US" sz="2800" dirty="0" smtClean="0">
                <a:solidFill>
                  <a:srgbClr val="0000FF"/>
                </a:solidFill>
              </a:rPr>
              <a:t>自編教材</a:t>
            </a:r>
            <a:r>
              <a:rPr lang="en-US" altLang="zh-TW" sz="2800" dirty="0" smtClean="0">
                <a:solidFill>
                  <a:srgbClr val="0000FF"/>
                </a:solidFill>
              </a:rPr>
              <a:t>)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2.</a:t>
            </a:r>
            <a:r>
              <a:rPr lang="zh-TW" altLang="en-US" dirty="0" smtClean="0">
                <a:solidFill>
                  <a:srgbClr val="0000FF"/>
                </a:solidFill>
              </a:rPr>
              <a:t>畫唐詩，話唐詩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3. </a:t>
            </a:r>
            <a:r>
              <a:rPr lang="zh-TW" altLang="en-US" dirty="0" smtClean="0">
                <a:solidFill>
                  <a:srgbClr val="0000FF"/>
                </a:solidFill>
              </a:rPr>
              <a:t>小野老師：有些事，這些年我才懂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4. </a:t>
            </a:r>
            <a:r>
              <a:rPr lang="zh-TW" altLang="en-US" dirty="0" smtClean="0">
                <a:solidFill>
                  <a:srgbClr val="0000FF"/>
                </a:solidFill>
              </a:rPr>
              <a:t>國際明信片設計</a:t>
            </a:r>
            <a:r>
              <a:rPr lang="en-US" altLang="zh-TW" dirty="0" smtClean="0">
                <a:solidFill>
                  <a:srgbClr val="0000FF"/>
                </a:solidFill>
                <a:sym typeface="Wingdings" pitchFamily="2" charset="2"/>
              </a:rPr>
              <a:t></a:t>
            </a:r>
            <a:r>
              <a:rPr lang="zh-TW" altLang="en-US" dirty="0" smtClean="0">
                <a:solidFill>
                  <a:srgbClr val="0000FF"/>
                </a:solidFill>
                <a:sym typeface="Wingdings" pitchFamily="2" charset="2"/>
              </a:rPr>
              <a:t>國際明信片</a:t>
            </a:r>
            <a:r>
              <a:rPr lang="zh-TW" altLang="en-US" dirty="0" smtClean="0">
                <a:solidFill>
                  <a:srgbClr val="0000FF"/>
                </a:solidFill>
              </a:rPr>
              <a:t>交流</a:t>
            </a:r>
            <a:endParaRPr lang="en-US" altLang="zh-TW" dirty="0" smtClean="0">
              <a:solidFill>
                <a:srgbClr val="0000FF"/>
              </a:solidFill>
            </a:endParaRPr>
          </a:p>
          <a:p>
            <a:pPr marL="514350" indent="-514350">
              <a:buNone/>
            </a:pPr>
            <a:r>
              <a:rPr lang="en-US" altLang="zh-TW" dirty="0" smtClean="0">
                <a:solidFill>
                  <a:srgbClr val="0000FF"/>
                </a:solidFill>
              </a:rPr>
              <a:t>5. </a:t>
            </a:r>
            <a:r>
              <a:rPr lang="zh-TW" altLang="en-US" dirty="0" smtClean="0">
                <a:solidFill>
                  <a:srgbClr val="0000FF"/>
                </a:solidFill>
              </a:rPr>
              <a:t>下學期講座人選</a:t>
            </a:r>
            <a:r>
              <a:rPr lang="en-US" altLang="zh-TW" dirty="0" smtClean="0">
                <a:solidFill>
                  <a:srgbClr val="0000FF"/>
                </a:solidFill>
              </a:rPr>
              <a:t>:</a:t>
            </a:r>
            <a:r>
              <a:rPr lang="zh-TW" altLang="en-US" dirty="0" smtClean="0">
                <a:solidFill>
                  <a:srgbClr val="0000FF"/>
                </a:solidFill>
              </a:rPr>
              <a:t>  吳若權、方文山</a:t>
            </a:r>
            <a:r>
              <a:rPr lang="en-US" altLang="zh-TW" dirty="0" smtClean="0">
                <a:solidFill>
                  <a:srgbClr val="0000FF"/>
                </a:solidFill>
              </a:rPr>
              <a:t>…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5" name="Text Box 1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59792" y="323453"/>
            <a:ext cx="9072563" cy="125994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8522" tIns="29261" rIns="58522" bIns="29261">
            <a:flatTx/>
          </a:bodyPr>
          <a:lstStyle/>
          <a:p>
            <a:pPr>
              <a:lnSpc>
                <a:spcPts val="5900"/>
              </a:lnSpc>
              <a:spcBef>
                <a:spcPts val="0"/>
              </a:spcBef>
            </a:pPr>
            <a:r>
              <a:rPr lang="zh-TW" altLang="en-US" sz="4800" dirty="0" smtClean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未來展望</a:t>
            </a:r>
            <a:endParaRPr lang="en-US" altLang="zh-TW" sz="4800" dirty="0">
              <a:solidFill>
                <a:schemeClr val="bg1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4031" y="1763924"/>
            <a:ext cx="8928769" cy="3672097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TW" sz="5400" dirty="0" smtClean="0"/>
          </a:p>
          <a:p>
            <a:pPr>
              <a:buNone/>
            </a:pPr>
            <a:endParaRPr lang="zh-TW" altLang="en-US" sz="5400" dirty="0">
              <a:solidFill>
                <a:srgbClr val="FF0000"/>
              </a:solidFill>
            </a:endParaRPr>
          </a:p>
        </p:txBody>
      </p:sp>
      <p:sp>
        <p:nvSpPr>
          <p:cNvPr id="4" name="Text Box 17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8522" tIns="29261" rIns="58522" bIns="29261">
            <a:flatTx/>
          </a:bodyPr>
          <a:lstStyle/>
          <a:p>
            <a:pPr>
              <a:lnSpc>
                <a:spcPts val="5900"/>
              </a:lnSpc>
              <a:spcBef>
                <a:spcPts val="0"/>
              </a:spcBef>
            </a:pPr>
            <a:r>
              <a:rPr lang="zh-TW" altLang="en-US" sz="4800" dirty="0" smtClean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未來展望</a:t>
            </a:r>
            <a:endParaRPr lang="en-US" altLang="zh-TW" sz="4800" dirty="0">
              <a:solidFill>
                <a:schemeClr val="bg1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6" name="圖片 2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55936" y="251445"/>
            <a:ext cx="1814602" cy="113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47824" y="3995861"/>
            <a:ext cx="9072563" cy="884812"/>
          </a:xfrm>
          <a:prstGeom prst="rect">
            <a:avLst/>
          </a:prstGeom>
          <a:solidFill>
            <a:srgbClr val="C10F8E"/>
          </a:solidFill>
          <a:ln w="12700" cap="flat" cmpd="sng" algn="ctr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58522" tIns="29261" rIns="58522" bIns="29261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flatTx/>
          </a:bodyPr>
          <a:lstStyle/>
          <a:p>
            <a:pPr lvl="0" algn="ctr" defTabSz="914400" fontAlgn="auto" hangingPunct="1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en-US" altLang="zh-TW" sz="5400" dirty="0" smtClean="0">
                <a:solidFill>
                  <a:schemeClr val="bg1">
                    <a:lumMod val="95000"/>
                  </a:schemeClr>
                </a:solidFill>
              </a:rPr>
              <a:t>Read for Joy</a:t>
            </a:r>
            <a:endParaRPr kumimoji="0" lang="zh-TW" altLang="en-US" sz="5400" b="1" i="0" u="none" strike="noStrike" kern="1200" cap="all" spc="55" normalizeH="0" baseline="0" noProof="0" dirty="0">
              <a:ln w="1587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47824" y="5364013"/>
            <a:ext cx="9072563" cy="884812"/>
          </a:xfrm>
          <a:prstGeom prst="rect">
            <a:avLst/>
          </a:prstGeom>
          <a:solidFill>
            <a:srgbClr val="C10F8E"/>
          </a:solidFill>
          <a:ln w="12700" cap="flat" cmpd="sng" algn="ctr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58522" tIns="29261" rIns="58522" bIns="29261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flatTx/>
          </a:bodyPr>
          <a:lstStyle/>
          <a:p>
            <a:pPr lvl="0" algn="ctr" defTabSz="914400" fontAlgn="auto" hangingPunct="1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TW" altLang="en-US" sz="5400" b="1" cap="all" spc="55" dirty="0" smtClean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rPr>
              <a:t>百齡愛閱</a:t>
            </a:r>
            <a:r>
              <a:rPr kumimoji="0" lang="zh-TW" altLang="en-US" sz="5400" b="1" i="0" u="none" strike="noStrike" kern="1200" cap="all" spc="55" normalizeH="0" baseline="0" noProof="0" dirty="0" smtClean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，愛閱百齡</a:t>
            </a:r>
            <a:endParaRPr kumimoji="0" lang="zh-TW" altLang="en-US" sz="5400" b="1" i="0" u="none" strike="noStrike" kern="1200" cap="all" spc="55" normalizeH="0" baseline="0" noProof="0" dirty="0">
              <a:ln w="1587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511920" y="1979637"/>
            <a:ext cx="7272808" cy="88481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58522" tIns="29261" rIns="58522" bIns="29261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flatTx/>
          </a:bodyPr>
          <a:lstStyle/>
          <a:p>
            <a:pPr lvl="0" algn="ctr" defTabSz="914400" fontAlgn="auto" hangingPunct="1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en-US" altLang="zh-TW" sz="4800" noProof="0" dirty="0" smtClean="0">
                <a:solidFill>
                  <a:schemeClr val="bg2">
                    <a:lumMod val="50000"/>
                  </a:schemeClr>
                </a:solidFill>
              </a:rPr>
              <a:t>Learn to read, read to learn.</a:t>
            </a:r>
            <a:endParaRPr kumimoji="0" lang="zh-TW" altLang="en-US" sz="4800" b="1" i="0" u="none" strike="noStrike" kern="1200" cap="all" spc="55" normalizeH="0" baseline="0" noProof="0" dirty="0">
              <a:ln w="15875" cmpd="sng">
                <a:solidFill>
                  <a:srgbClr val="FFFFFF"/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向下箭號 9"/>
          <p:cNvSpPr/>
          <p:nvPr/>
        </p:nvSpPr>
        <p:spPr>
          <a:xfrm>
            <a:off x="4968304" y="2987749"/>
            <a:ext cx="48463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031" y="1259557"/>
            <a:ext cx="9072563" cy="303126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TW" sz="6600" dirty="0" smtClean="0"/>
              <a:t/>
            </a:r>
            <a:br>
              <a:rPr lang="en-US" altLang="zh-TW" sz="6600" dirty="0" smtClean="0"/>
            </a:br>
            <a:endParaRPr lang="zh-TW" altLang="en-US" sz="6600" dirty="0" smtClean="0"/>
          </a:p>
          <a:p>
            <a:pPr>
              <a:buNone/>
            </a:pPr>
            <a:r>
              <a:rPr lang="zh-TW" altLang="en-US" sz="6000" dirty="0" smtClean="0"/>
              <a:t>整合各項資源，全面進攻</a:t>
            </a:r>
            <a:endParaRPr lang="zh-TW" altLang="en-US" sz="6000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359792" y="323453"/>
            <a:ext cx="9072563" cy="3168352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58522" tIns="29261" rIns="58522" bIns="29261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flatTx/>
          </a:bodyPr>
          <a:lstStyle/>
          <a:p>
            <a:pPr marL="0" marR="0" lvl="0" indent="0" algn="ctr" defTabSz="914400" rtl="0" eaLnBrk="1" fontAlgn="auto" latinLnBrk="0" hangingPunct="1">
              <a:lnSpc>
                <a:spcPts val="5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1500" b="1" cap="all" spc="55" dirty="0" smtClean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年度系列活動</a:t>
            </a:r>
            <a:endParaRPr kumimoji="0" lang="en-US" altLang="zh-TW" sz="11500" b="1" i="0" u="none" strike="noStrike" kern="1200" cap="all" spc="55" normalizeH="0" baseline="0" noProof="0" dirty="0">
              <a:ln w="1587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1750" dir="3600000" algn="tl" rotWithShape="0">
                  <a:srgbClr val="000000">
                    <a:alpha val="60000"/>
                  </a:srgbClr>
                </a:outerShdw>
              </a:effectLst>
              <a:uLnTx/>
              <a:uFillTx/>
              <a:latin typeface="Times New Roman" pitchFamily="18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1475581"/>
            <a:ext cx="4289380" cy="44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803" tIns="50402" rIns="100803" bIns="50402">
            <a:spAutoFit/>
          </a:bodyPr>
          <a:lstStyle/>
          <a:p>
            <a:r>
              <a:rPr lang="zh-TW" altLang="en-US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投入相關資源協助推廣紮根</a:t>
            </a:r>
            <a:endParaRPr lang="zh-TW" altLang="en-US" sz="2400" b="1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 rot="2368972">
            <a:off x="357277" y="2523249"/>
            <a:ext cx="1528258" cy="87321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100803" tIns="50402" rIns="100803" bIns="50402" anchor="ctr"/>
          <a:lstStyle/>
          <a:p>
            <a:endParaRPr lang="zh-TW" altLang="en-US"/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 rot="-2756592">
            <a:off x="8014622" y="2397598"/>
            <a:ext cx="1294071" cy="87330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100803" tIns="50402" rIns="100803" bIns="50402" anchor="ctr"/>
          <a:lstStyle/>
          <a:p>
            <a:endParaRPr lang="zh-TW" altLang="en-US"/>
          </a:p>
        </p:txBody>
      </p:sp>
      <p:grpSp>
        <p:nvGrpSpPr>
          <p:cNvPr id="2" name="群組 19"/>
          <p:cNvGrpSpPr/>
          <p:nvPr/>
        </p:nvGrpSpPr>
        <p:grpSpPr>
          <a:xfrm>
            <a:off x="1511920" y="1280032"/>
            <a:ext cx="7041915" cy="6279643"/>
            <a:chOff x="2039916" y="1280301"/>
            <a:chExt cx="6094321" cy="5578968"/>
          </a:xfrm>
        </p:grpSpPr>
        <p:sp>
          <p:nvSpPr>
            <p:cNvPr id="4" name="一般五邊形 3"/>
            <p:cNvSpPr/>
            <p:nvPr/>
          </p:nvSpPr>
          <p:spPr bwMode="auto">
            <a:xfrm>
              <a:off x="2039916" y="1280301"/>
              <a:ext cx="5857916" cy="5578968"/>
            </a:xfrm>
            <a:prstGeom prst="pentagon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10080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等腰三角形 4"/>
            <p:cNvSpPr/>
            <p:nvPr/>
          </p:nvSpPr>
          <p:spPr bwMode="auto">
            <a:xfrm>
              <a:off x="3158836" y="4309039"/>
              <a:ext cx="3595988" cy="2543426"/>
            </a:xfrm>
            <a:prstGeom prst="triangle">
              <a:avLst>
                <a:gd name="adj" fmla="val 52625"/>
              </a:avLst>
            </a:prstGeom>
            <a:solidFill>
              <a:srgbClr val="FDF17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10080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 bwMode="auto">
            <a:xfrm rot="4340172">
              <a:off x="2115080" y="3361425"/>
              <a:ext cx="3583563" cy="2728229"/>
            </a:xfrm>
            <a:prstGeom prst="triangle">
              <a:avLst>
                <a:gd name="adj" fmla="val 46848"/>
              </a:avLst>
            </a:prstGeom>
            <a:solidFill>
              <a:srgbClr val="AEEFF8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10080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等腰三角形 6"/>
            <p:cNvSpPr/>
            <p:nvPr/>
          </p:nvSpPr>
          <p:spPr bwMode="auto">
            <a:xfrm rot="8641871">
              <a:off x="2413244" y="2113034"/>
              <a:ext cx="3627520" cy="2439591"/>
            </a:xfrm>
            <a:prstGeom prst="triangle">
              <a:avLst>
                <a:gd name="adj" fmla="val 45403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10080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2413826" y="4332835"/>
              <a:ext cx="1928826" cy="1760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08063"/>
              <a:r>
                <a:rPr lang="zh-TW" altLang="en-US" sz="3600" dirty="0" smtClean="0">
                  <a:solidFill>
                    <a:srgbClr val="000099"/>
                  </a:solidFill>
                  <a:latin typeface="+mn-ea"/>
                  <a:ea typeface="+mn-ea"/>
                </a:rPr>
                <a:t>專業合作</a:t>
              </a:r>
              <a:endParaRPr lang="en-US" altLang="zh-TW" sz="3600" dirty="0" smtClean="0">
                <a:solidFill>
                  <a:srgbClr val="000099"/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臺北市圖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淡江大學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endParaRPr lang="zh-TW" altLang="en-US" sz="2400" dirty="0" smtClean="0">
                <a:solidFill>
                  <a:schemeClr val="tx2">
                    <a:lumMod val="50000"/>
                  </a:schemeClr>
                </a:solidFill>
              </a:endParaRPr>
            </a:p>
            <a:p>
              <a:pPr>
                <a:buFont typeface="Arial" pitchFamily="34" charset="0"/>
                <a:buChar char="•"/>
              </a:pPr>
              <a:endParaRPr lang="zh-TW" altLang="en-US" sz="2400" dirty="0"/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3968742" y="5292437"/>
              <a:ext cx="2143140" cy="1455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08063"/>
              <a:r>
                <a:rPr lang="zh-TW" altLang="en-US" sz="3600" dirty="0" smtClean="0">
                  <a:solidFill>
                    <a:srgbClr val="000099"/>
                  </a:solidFill>
                  <a:latin typeface="+mn-ea"/>
                  <a:ea typeface="+mn-ea"/>
                </a:rPr>
                <a:t>政府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班級刊物補助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年度購書經費</a:t>
              </a:r>
            </a:p>
            <a:p>
              <a:pPr>
                <a:buFont typeface="Arial" pitchFamily="34" charset="0"/>
                <a:buChar char="•"/>
              </a:pPr>
              <a:endParaRPr lang="zh-TW" altLang="en-US" sz="2400" dirty="0"/>
            </a:p>
          </p:txBody>
        </p:sp>
        <p:sp>
          <p:nvSpPr>
            <p:cNvPr id="19" name="等腰三角形 18"/>
            <p:cNvSpPr/>
            <p:nvPr/>
          </p:nvSpPr>
          <p:spPr bwMode="auto">
            <a:xfrm rot="17287256">
              <a:off x="4298677" y="3481140"/>
              <a:ext cx="3646793" cy="2543426"/>
            </a:xfrm>
            <a:prstGeom prst="triangle">
              <a:avLst>
                <a:gd name="adj" fmla="val 54482"/>
              </a:avLst>
            </a:prstGeom>
            <a:solidFill>
              <a:srgbClr val="E3CCF8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10080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8" name="群組 7"/>
            <p:cNvGrpSpPr/>
            <p:nvPr/>
          </p:nvGrpSpPr>
          <p:grpSpPr>
            <a:xfrm>
              <a:off x="3968742" y="3264683"/>
              <a:ext cx="2032696" cy="1873269"/>
              <a:chOff x="4007748" y="3494878"/>
              <a:chExt cx="2032696" cy="1873269"/>
            </a:xfrm>
          </p:grpSpPr>
          <p:sp>
            <p:nvSpPr>
              <p:cNvPr id="9" name="Oval 11"/>
              <p:cNvSpPr>
                <a:spLocks noChangeArrowheads="1"/>
              </p:cNvSpPr>
              <p:nvPr/>
            </p:nvSpPr>
            <p:spPr bwMode="auto">
              <a:xfrm>
                <a:off x="4007748" y="3494878"/>
                <a:ext cx="2032696" cy="1873269"/>
              </a:xfrm>
              <a:prstGeom prst="ellipse">
                <a:avLst/>
              </a:prstGeom>
              <a:solidFill>
                <a:srgbClr val="99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p:spPr>
            <p:txBody>
              <a:bodyPr wrap="none" lIns="100803" tIns="50402" rIns="100803" bIns="50402" anchor="ctr"/>
              <a:lstStyle/>
              <a:p>
                <a:endParaRPr lang="zh-TW" altLang="en-US"/>
              </a:p>
            </p:txBody>
          </p:sp>
          <p:sp>
            <p:nvSpPr>
              <p:cNvPr id="10" name="Rectangle 14"/>
              <p:cNvSpPr>
                <a:spLocks noChangeArrowheads="1"/>
              </p:cNvSpPr>
              <p:nvPr/>
            </p:nvSpPr>
            <p:spPr bwMode="auto">
              <a:xfrm>
                <a:off x="4197743" y="3795349"/>
                <a:ext cx="1496800" cy="1107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100803" tIns="50402" rIns="100803" bIns="50402">
                <a:spAutoFit/>
              </a:bodyPr>
              <a:lstStyle/>
              <a:p>
                <a:pPr algn="ctr"/>
                <a:r>
                  <a:rPr lang="en-US" altLang="zh-TW" sz="4000" b="1" dirty="0">
                    <a:solidFill>
                      <a:srgbClr val="99003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標楷體" pitchFamily="65" charset="-120"/>
                  </a:rPr>
                  <a:t> </a:t>
                </a:r>
                <a:r>
                  <a:rPr lang="zh-TW" altLang="en-US" sz="4000" b="1" dirty="0" smtClean="0">
                    <a:solidFill>
                      <a:srgbClr val="99003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標楷體" pitchFamily="65" charset="-120"/>
                  </a:rPr>
                  <a:t>愛閱</a:t>
                </a:r>
                <a:endParaRPr lang="en-US" altLang="zh-TW" sz="4000" b="1" dirty="0" smtClean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標楷體" pitchFamily="65" charset="-120"/>
                </a:endParaRPr>
              </a:p>
              <a:p>
                <a:pPr algn="ctr"/>
                <a:r>
                  <a:rPr lang="zh-TW" altLang="en-US" sz="4000" b="1" dirty="0" smtClean="0">
                    <a:solidFill>
                      <a:srgbClr val="990033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標楷體" pitchFamily="65" charset="-120"/>
                  </a:rPr>
                  <a:t>百齡</a:t>
                </a:r>
                <a:endParaRPr lang="zh-TW" altLang="en-US" sz="4000" b="1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標楷體" pitchFamily="65" charset="-120"/>
                </a:endParaRPr>
              </a:p>
            </p:txBody>
          </p:sp>
        </p:grpSp>
        <p:sp>
          <p:nvSpPr>
            <p:cNvPr id="13" name="文字方塊 12"/>
            <p:cNvSpPr txBox="1"/>
            <p:nvPr/>
          </p:nvSpPr>
          <p:spPr>
            <a:xfrm>
              <a:off x="5965966" y="4076942"/>
              <a:ext cx="2168271" cy="1638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008063"/>
              <a:r>
                <a:rPr lang="zh-TW" altLang="en-US" sz="3600" dirty="0" smtClean="0">
                  <a:solidFill>
                    <a:srgbClr val="000099"/>
                  </a:solidFill>
                </a:rPr>
                <a:t>    </a:t>
              </a:r>
              <a:r>
                <a:rPr lang="zh-TW" altLang="en-US" sz="3600" dirty="0" smtClean="0">
                  <a:solidFill>
                    <a:srgbClr val="000099"/>
                  </a:solidFill>
                  <a:latin typeface="+mn-ea"/>
                  <a:ea typeface="+mn-ea"/>
                </a:rPr>
                <a:t>家庭</a:t>
              </a:r>
              <a:endParaRPr lang="en-US" altLang="zh-TW" sz="3600" dirty="0" smtClean="0">
                <a:solidFill>
                  <a:srgbClr val="000099"/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捐款、捐書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擔任志工</a:t>
              </a:r>
            </a:p>
            <a:p>
              <a:pPr>
                <a:buFont typeface="Arial" pitchFamily="34" charset="0"/>
                <a:buChar char="•"/>
              </a:pPr>
              <a:endParaRPr lang="zh-TW" altLang="en-US" sz="2400" dirty="0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5040312" y="2026305"/>
              <a:ext cx="2664296" cy="1638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008063"/>
              <a:r>
                <a:rPr lang="zh-TW" altLang="en-US" sz="3600" dirty="0" smtClean="0">
                  <a:solidFill>
                    <a:srgbClr val="000099"/>
                  </a:solidFill>
                </a:rPr>
                <a:t> </a:t>
              </a:r>
              <a:r>
                <a:rPr lang="zh-TW" altLang="en-US" sz="3600" dirty="0" smtClean="0">
                  <a:solidFill>
                    <a:srgbClr val="000099"/>
                  </a:solidFill>
                  <a:latin typeface="+mn-ea"/>
                  <a:ea typeface="+mn-ea"/>
                </a:rPr>
                <a:t>學校</a:t>
              </a:r>
              <a:endParaRPr lang="en-US" altLang="zh-TW" sz="3600" dirty="0" smtClean="0">
                <a:solidFill>
                  <a:srgbClr val="000099"/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組織閱讀團隊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l"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行政與教師合作</a:t>
              </a:r>
            </a:p>
            <a:p>
              <a:pPr>
                <a:buFont typeface="Arial" pitchFamily="34" charset="0"/>
                <a:buChar char="•"/>
              </a:pPr>
              <a:endParaRPr lang="zh-TW" altLang="en-US" sz="2400" dirty="0"/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2974690" y="2285686"/>
              <a:ext cx="2571768" cy="1638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1008063"/>
              <a:r>
                <a:rPr lang="zh-TW" altLang="en-US" sz="3600" dirty="0" smtClean="0">
                  <a:solidFill>
                    <a:srgbClr val="000099"/>
                  </a:solidFill>
                </a:rPr>
                <a:t>        </a:t>
              </a:r>
              <a:r>
                <a:rPr lang="zh-TW" altLang="en-US" sz="3600" dirty="0" smtClean="0">
                  <a:solidFill>
                    <a:srgbClr val="000099"/>
                  </a:solidFill>
                  <a:latin typeface="+mn-ea"/>
                  <a:ea typeface="+mn-ea"/>
                </a:rPr>
                <a:t>企業</a:t>
              </a:r>
              <a:endParaRPr lang="en-US" altLang="zh-TW" sz="3600" dirty="0" smtClean="0">
                <a:solidFill>
                  <a:srgbClr val="000099"/>
                </a:solidFill>
                <a:latin typeface="+mn-ea"/>
                <a:ea typeface="+mn-ea"/>
              </a:endParaRPr>
            </a:p>
            <a:p>
              <a:pPr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博客來捐書、</a:t>
              </a:r>
              <a:endParaRPr lang="en-US" altLang="zh-TW" sz="2400" dirty="0" smtClean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defTabSz="1008063">
                <a:buFont typeface="Arial" pitchFamily="34" charset="0"/>
                <a:buChar char="•"/>
              </a:pPr>
              <a:r>
                <a:rPr lang="zh-TW" altLang="en-US" sz="2400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ea typeface="+mn-ea"/>
                </a:rPr>
                <a:t>作家講座</a:t>
              </a:r>
            </a:p>
            <a:p>
              <a:pPr>
                <a:buFont typeface="Arial" pitchFamily="34" charset="0"/>
                <a:buChar char="•"/>
              </a:pPr>
              <a:endParaRPr lang="zh-TW" altLang="en-US" sz="2400" dirty="0"/>
            </a:p>
          </p:txBody>
        </p:sp>
      </p:grpSp>
      <p:sp>
        <p:nvSpPr>
          <p:cNvPr id="23" name="文字方塊 22"/>
          <p:cNvSpPr txBox="1"/>
          <p:nvPr/>
        </p:nvSpPr>
        <p:spPr>
          <a:xfrm>
            <a:off x="5894864" y="1547589"/>
            <a:ext cx="3877985" cy="435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紮根推廣透過相關資源暢通</a:t>
            </a:r>
            <a:endParaRPr lang="zh-TW" altLang="en-US" sz="2400" b="1" dirty="0"/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-1" y="323453"/>
            <a:ext cx="10080625" cy="881048"/>
          </a:xfrm>
          <a:prstGeom prst="rect">
            <a:avLst/>
          </a:prstGeom>
          <a:solidFill>
            <a:srgbClr val="006600"/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8522" tIns="29261" rIns="58522" bIns="29261">
            <a:flatTx/>
          </a:bodyPr>
          <a:lstStyle/>
          <a:p>
            <a:pPr algn="ctr">
              <a:lnSpc>
                <a:spcPts val="5900"/>
              </a:lnSpc>
              <a:spcBef>
                <a:spcPts val="0"/>
              </a:spcBef>
            </a:pPr>
            <a:r>
              <a:rPr lang="zh-TW" altLang="en-US" sz="4400" b="1" dirty="0" smtClean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資源整合</a:t>
            </a:r>
            <a:r>
              <a:rPr lang="en-US" altLang="zh-TW" sz="4400" b="1" dirty="0" smtClean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--</a:t>
            </a:r>
            <a:r>
              <a:rPr lang="zh-TW" altLang="en-US" sz="4400" b="1" dirty="0" smtClean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整合各方資源全力推動</a:t>
            </a:r>
            <a:endParaRPr lang="en-US" altLang="zh-TW" sz="4400" b="1" dirty="0">
              <a:solidFill>
                <a:schemeClr val="bg1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04031" y="302737"/>
            <a:ext cx="9072563" cy="740796"/>
          </a:xfrm>
          <a:prstGeom prst="rect">
            <a:avLst/>
          </a:prstGeom>
          <a:solidFill>
            <a:srgbClr val="FFC000"/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8522" tIns="29261" rIns="58522" bIns="29261">
            <a:flatTx/>
          </a:bodyPr>
          <a:lstStyle/>
          <a:p>
            <a:pPr>
              <a:lnSpc>
                <a:spcPts val="5900"/>
              </a:lnSpc>
              <a:spcBef>
                <a:spcPts val="0"/>
              </a:spcBef>
            </a:pPr>
            <a:r>
              <a:rPr lang="zh-TW" altLang="en-US" sz="4800" dirty="0" smtClean="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rPr>
              <a:t>閱讀學習活動系統化</a:t>
            </a:r>
            <a:endParaRPr lang="en-US" altLang="zh-TW" sz="4800" dirty="0">
              <a:solidFill>
                <a:schemeClr val="tx1"/>
              </a:solidFill>
              <a:latin typeface="Times New Roman" pitchFamily="18" charset="0"/>
              <a:ea typeface="標楷體" pitchFamily="65" charset="-120"/>
            </a:endParaRPr>
          </a:p>
        </p:txBody>
      </p:sp>
      <p:graphicFrame>
        <p:nvGraphicFramePr>
          <p:cNvPr id="18" name="資料庫圖表 17"/>
          <p:cNvGraphicFramePr/>
          <p:nvPr/>
        </p:nvGraphicFramePr>
        <p:xfrm>
          <a:off x="1151880" y="2915741"/>
          <a:ext cx="8496944" cy="4283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矩形 18"/>
          <p:cNvSpPr/>
          <p:nvPr/>
        </p:nvSpPr>
        <p:spPr>
          <a:xfrm>
            <a:off x="647824" y="1043533"/>
            <a:ext cx="9073008" cy="275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dirty="0" smtClean="0">
                <a:solidFill>
                  <a:srgbClr val="0000FF"/>
                </a:solidFill>
                <a:latin typeface="+mn-ea"/>
                <a:ea typeface="+mn-ea"/>
              </a:rPr>
              <a:t>由</a:t>
            </a:r>
            <a:r>
              <a:rPr lang="zh-TW" altLang="en-US" sz="5400" dirty="0" smtClean="0">
                <a:solidFill>
                  <a:srgbClr val="C10F8E"/>
                </a:solidFill>
                <a:latin typeface="+mn-ea"/>
                <a:ea typeface="+mn-ea"/>
              </a:rPr>
              <a:t>點</a:t>
            </a:r>
            <a:r>
              <a:rPr lang="en-US" altLang="zh-TW" sz="5400" dirty="0" smtClean="0">
                <a:solidFill>
                  <a:srgbClr val="0000FF"/>
                </a:solidFill>
                <a:latin typeface="+mn-ea"/>
                <a:ea typeface="+mn-ea"/>
                <a:sym typeface="Wingdings" pitchFamily="2" charset="2"/>
              </a:rPr>
              <a:t></a:t>
            </a:r>
            <a:r>
              <a:rPr lang="zh-TW" altLang="en-US" sz="54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線</a:t>
            </a:r>
            <a:r>
              <a:rPr lang="en-US" altLang="zh-TW" sz="5400" dirty="0" smtClean="0">
                <a:solidFill>
                  <a:srgbClr val="0000FF"/>
                </a:solidFill>
                <a:latin typeface="+mn-ea"/>
                <a:ea typeface="+mn-ea"/>
                <a:sym typeface="Wingdings" pitchFamily="2" charset="2"/>
              </a:rPr>
              <a:t></a:t>
            </a:r>
            <a:r>
              <a:rPr lang="zh-TW" altLang="en-US" sz="5400" dirty="0" smtClean="0">
                <a:solidFill>
                  <a:srgbClr val="FF0000"/>
                </a:solidFill>
                <a:latin typeface="+mn-ea"/>
                <a:ea typeface="+mn-ea"/>
              </a:rPr>
              <a:t>面 </a:t>
            </a:r>
            <a:r>
              <a:rPr lang="zh-TW" altLang="en-US" sz="5400" dirty="0" smtClean="0">
                <a:solidFill>
                  <a:srgbClr val="0000FF"/>
                </a:solidFill>
                <a:latin typeface="+mn-ea"/>
                <a:ea typeface="+mn-ea"/>
              </a:rPr>
              <a:t>深化學習成效</a:t>
            </a:r>
            <a:endParaRPr lang="en-US" altLang="zh-TW" sz="5400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endParaRPr lang="en-US" altLang="zh-TW" sz="2400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r>
              <a:rPr lang="zh-TW" altLang="zh-TW" sz="5400" dirty="0" smtClean="0">
                <a:solidFill>
                  <a:srgbClr val="0000FF"/>
                </a:solidFill>
                <a:latin typeface="+mn-ea"/>
                <a:ea typeface="+mn-ea"/>
              </a:rPr>
              <a:t>引導學生閱讀</a:t>
            </a:r>
            <a:r>
              <a:rPr lang="zh-TW" altLang="zh-TW" sz="5400" dirty="0" smtClean="0">
                <a:solidFill>
                  <a:srgbClr val="FF0000"/>
                </a:solidFill>
                <a:latin typeface="+mn-ea"/>
                <a:ea typeface="+mn-ea"/>
              </a:rPr>
              <a:t>知識</a:t>
            </a:r>
            <a:r>
              <a:rPr lang="zh-TW" altLang="zh-TW" sz="5400" dirty="0" smtClean="0">
                <a:solidFill>
                  <a:srgbClr val="0000FF"/>
                </a:solidFill>
                <a:latin typeface="+mn-ea"/>
                <a:ea typeface="+mn-ea"/>
              </a:rPr>
              <a:t>、</a:t>
            </a:r>
            <a:r>
              <a:rPr lang="zh-TW" altLang="zh-TW" sz="5400" dirty="0" smtClean="0">
                <a:solidFill>
                  <a:srgbClr val="FF0000"/>
                </a:solidFill>
                <a:latin typeface="+mn-ea"/>
                <a:ea typeface="+mn-ea"/>
              </a:rPr>
              <a:t>技能</a:t>
            </a:r>
            <a:r>
              <a:rPr lang="zh-TW" altLang="zh-TW" sz="5400" dirty="0" smtClean="0">
                <a:solidFill>
                  <a:srgbClr val="0000FF"/>
                </a:solidFill>
                <a:latin typeface="+mn-ea"/>
                <a:ea typeface="+mn-ea"/>
              </a:rPr>
              <a:t>與</a:t>
            </a:r>
            <a:r>
              <a:rPr lang="zh-TW" altLang="zh-TW" sz="5400" dirty="0" smtClean="0">
                <a:solidFill>
                  <a:srgbClr val="FF0000"/>
                </a:solidFill>
                <a:latin typeface="+mn-ea"/>
                <a:ea typeface="+mn-ea"/>
              </a:rPr>
              <a:t>情意</a:t>
            </a:r>
            <a:r>
              <a:rPr lang="zh-TW" altLang="zh-TW" sz="5400" dirty="0" smtClean="0">
                <a:solidFill>
                  <a:srgbClr val="0000FF"/>
                </a:solidFill>
                <a:latin typeface="+mn-ea"/>
                <a:ea typeface="+mn-ea"/>
              </a:rPr>
              <a:t>的發展與成長</a:t>
            </a:r>
            <a:endParaRPr lang="zh-TW" altLang="en-US" sz="5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668788"/>
          </a:xfrm>
          <a:solidFill>
            <a:srgbClr val="FFFF00"/>
          </a:solidFill>
        </p:spPr>
        <p:txBody>
          <a:bodyPr/>
          <a:lstStyle/>
          <a:p>
            <a:r>
              <a:rPr lang="zh-TW" altLang="en-US" dirty="0" smtClean="0">
                <a:ln w="1587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</a:rPr>
              <a:t>閱讀生命系列活動之一</a:t>
            </a:r>
            <a:endParaRPr lang="zh-TW" altLang="en-US" dirty="0">
              <a:ln w="1587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3808" y="1187549"/>
            <a:ext cx="9072563" cy="52077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TW" sz="4000" dirty="0" smtClean="0">
                <a:solidFill>
                  <a:srgbClr val="0000FF"/>
                </a:solidFill>
              </a:rPr>
              <a:t>100</a:t>
            </a:r>
            <a:r>
              <a:rPr lang="zh-TW" altLang="en-US" sz="4000" dirty="0" smtClean="0">
                <a:solidFill>
                  <a:srgbClr val="0000FF"/>
                </a:solidFill>
              </a:rPr>
              <a:t>學年度</a:t>
            </a:r>
            <a:endParaRPr lang="en-US" altLang="zh-TW" sz="40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TW" altLang="en-US" sz="4000" dirty="0" smtClean="0">
                <a:solidFill>
                  <a:srgbClr val="0000FF"/>
                </a:solidFill>
              </a:rPr>
              <a:t>圖書館年度推動主題：</a:t>
            </a:r>
            <a:r>
              <a:rPr lang="zh-TW" altLang="en-US" sz="4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閱讀生命</a:t>
            </a:r>
            <a:endParaRPr lang="en-US" altLang="zh-TW" sz="4000" b="1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>
              <a:buNone/>
            </a:pPr>
            <a:endParaRPr lang="en-US" altLang="zh-TW" sz="40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TW" altLang="en-US" sz="4000" dirty="0" smtClean="0">
                <a:solidFill>
                  <a:srgbClr val="0000FF"/>
                </a:solidFill>
              </a:rPr>
              <a:t>希望孩子不只閱讀書籍，更能讀出寫書之人想要闡述的</a:t>
            </a:r>
            <a:r>
              <a:rPr lang="en-US" altLang="zh-TW" sz="4000" dirty="0" smtClean="0">
                <a:solidFill>
                  <a:srgbClr val="0000FF"/>
                </a:solidFill>
              </a:rPr>
              <a:t>『</a:t>
            </a:r>
            <a:r>
              <a:rPr lang="zh-TW" altLang="en-US" sz="4000" dirty="0" smtClean="0">
                <a:solidFill>
                  <a:srgbClr val="FF0000"/>
                </a:solidFill>
              </a:rPr>
              <a:t>尊重生命，愛惜人生</a:t>
            </a:r>
            <a:r>
              <a:rPr lang="en-US" altLang="zh-TW" sz="4000" dirty="0" smtClean="0">
                <a:solidFill>
                  <a:srgbClr val="0000FF"/>
                </a:solidFill>
              </a:rPr>
              <a:t>』</a:t>
            </a:r>
          </a:p>
          <a:p>
            <a:pPr>
              <a:buNone/>
            </a:pPr>
            <a:r>
              <a:rPr lang="zh-TW" altLang="en-US" sz="4000" dirty="0" smtClean="0">
                <a:solidFill>
                  <a:srgbClr val="0000FF"/>
                </a:solidFill>
              </a:rPr>
              <a:t>為此我們請到吳晟老師為孩子說一個故事</a:t>
            </a:r>
            <a:r>
              <a:rPr lang="en-US" altLang="zh-TW" sz="4000" dirty="0" smtClean="0">
                <a:solidFill>
                  <a:srgbClr val="0000FF"/>
                </a:solidFill>
              </a:rPr>
              <a:t>…</a:t>
            </a:r>
            <a:r>
              <a:rPr lang="zh-TW" altLang="en-US" sz="4000" dirty="0" smtClean="0">
                <a:solidFill>
                  <a:srgbClr val="0000FF"/>
                </a:solidFill>
              </a:rPr>
              <a:t>一個關於海洋的故事</a:t>
            </a:r>
            <a:r>
              <a:rPr lang="en-US" altLang="zh-TW" sz="4000" dirty="0" smtClean="0">
                <a:solidFill>
                  <a:srgbClr val="0000FF"/>
                </a:solidFill>
              </a:rPr>
              <a:t>…</a:t>
            </a:r>
            <a:endParaRPr lang="zh-TW" altLang="en-US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\\192.168.0.65\圖書館\100學年度\愛閱達人計畫\照片\導讀照片\DSCN703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3808" y="323453"/>
            <a:ext cx="3528392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\\192.168.0.65\圖書館\100學年度\愛閱達人計畫\照片\導讀照片\校長親自引導學生朗讀詩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28344" y="323453"/>
            <a:ext cx="3816424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圖片 9" descr="\\192.168.0.65\圖書館\100學年度\與大師有約演講\吳晟演講\照片\小電視宣傳\DSCN6893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44368" y="3995861"/>
            <a:ext cx="352839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圖片 10" descr="\\192.168.0.65\圖書館\100學年度\愛閱達人計畫\照片\導讀照片\DSCN70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808" y="3851845"/>
            <a:ext cx="36004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1007864" y="3275781"/>
            <a:ext cx="2698175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大手牽小手導讀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832400" y="3419797"/>
            <a:ext cx="305724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校長帶領學生朗讀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935856" y="6804173"/>
            <a:ext cx="3775393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地理老師解說海洋生態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5400352" y="6804173"/>
            <a:ext cx="4134465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校園小電視介紹吳晟老師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\\192.168.0.65\圖書館\100學年度\新書與主題書展\校慶主題書展（環境與鄉土文學）\照片\DSCN682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3808" y="179437"/>
            <a:ext cx="3672408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\\192.168.0.65\圖書館\100學年度\與大師有約演講\吳晟演講\照片\小電視宣傳\DSCN7195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28344" y="179437"/>
            <a:ext cx="388843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\\192.168.0.65\圖書館\100學年度\新書與主題書展\校慶主題書展（環境與鄉土文學）\照片\DSCN6828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3808" y="3635821"/>
            <a:ext cx="3744416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7" descr="\\192.168.0.65\圖書館\100學年度\新書與主題書展\校慶主題書展（環境與鄉土文學）\照片\DSCN6897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400352" y="3563813"/>
            <a:ext cx="3744416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字方塊 6"/>
          <p:cNvSpPr txBox="1"/>
          <p:nvPr/>
        </p:nvSpPr>
        <p:spPr>
          <a:xfrm>
            <a:off x="647824" y="2987749"/>
            <a:ext cx="3775393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佳文饗宴介紹相關文章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472360" y="2987749"/>
            <a:ext cx="4134465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圖書館館訊提供演講訊息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935856" y="6804173"/>
            <a:ext cx="3416320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圖書館舉辦主題書展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688384" y="6732165"/>
            <a:ext cx="305724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學生參加有獎徵答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\\192.168.0.65\圖書館\100學年度\與大師有約演講\吳晟演講\照片\演講照片\DSCN717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47824" y="395461"/>
            <a:ext cx="367240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圖片 4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863848" y="4139877"/>
            <a:ext cx="3384376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 descr="\\192.168.0.65\圖書館\100學年度\與大師有約演講\吳晟演講\照片\演講照片\DSCN7226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56336" y="467469"/>
            <a:ext cx="4464496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字方塊 7"/>
          <p:cNvSpPr txBox="1"/>
          <p:nvPr/>
        </p:nvSpPr>
        <p:spPr>
          <a:xfrm>
            <a:off x="863848" y="3563813"/>
            <a:ext cx="305724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邀請老師蒞校演講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408464" y="5940077"/>
            <a:ext cx="2339102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學生熱情發問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264448" y="6732165"/>
            <a:ext cx="2698175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學生請老師簽名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871960" y="6876181"/>
            <a:ext cx="2698175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</a:rPr>
              <a:t>採編社專訪老師</a:t>
            </a:r>
            <a:endParaRPr lang="zh-TW" altLang="en-US" sz="2800" dirty="0">
              <a:solidFill>
                <a:schemeClr val="tx2">
                  <a:lumMod val="90000"/>
                  <a:lumOff val="1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雲流水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自訂 1">
      <a:majorFont>
        <a:latin typeface="Cambria"/>
        <a:ea typeface="微軟正黑體"/>
        <a:cs typeface=""/>
      </a:majorFont>
      <a:minorFont>
        <a:latin typeface="Calibri"/>
        <a:ea typeface="標楷體"/>
        <a:cs typeface=""/>
      </a:minorFont>
    </a:fontScheme>
    <a:fmtScheme name="暗香撲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9148</TotalTime>
  <Words>771</Words>
  <Application>Microsoft Office PowerPoint</Application>
  <PresentationFormat>自訂</PresentationFormat>
  <Paragraphs>131</Paragraphs>
  <Slides>29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行雲流水</vt:lpstr>
      <vt:lpstr>  </vt:lpstr>
      <vt:lpstr>投影片 2</vt:lpstr>
      <vt:lpstr>投影片 3</vt:lpstr>
      <vt:lpstr>投影片 4</vt:lpstr>
      <vt:lpstr>閱讀學習活動系統化</vt:lpstr>
      <vt:lpstr>閱讀生命系列活動之一</vt:lpstr>
      <vt:lpstr>投影片 7</vt:lpstr>
      <vt:lpstr>投影片 8</vt:lpstr>
      <vt:lpstr>投影片 9</vt:lpstr>
      <vt:lpstr>投影片 10</vt:lpstr>
      <vt:lpstr>投影片 11</vt:lpstr>
      <vt:lpstr>人生真滋味—寶春師傅到百齡</vt:lpstr>
      <vt:lpstr>人生真滋味—寶春師傅到百齡</vt:lpstr>
      <vt:lpstr>人生真滋味—寶春師傅到百齡</vt:lpstr>
      <vt:lpstr>人生真滋味—寶春師傅到百齡</vt:lpstr>
      <vt:lpstr>投影片 16</vt:lpstr>
      <vt:lpstr>有一天，我們費盡千辛萬苦邀請小野老師來演講</vt:lpstr>
      <vt:lpstr>9月初規畫活動</vt:lpstr>
      <vt:lpstr>9月底老師上台催票</vt:lpstr>
      <vt:lpstr>投影片 20</vt:lpstr>
      <vt:lpstr>10月圖書館規畫</vt:lpstr>
      <vt:lpstr>11月份圖書館規畫</vt:lpstr>
      <vt:lpstr>投影片 23</vt:lpstr>
      <vt:lpstr>畫唐詩，話唐詩—國文領域</vt:lpstr>
      <vt:lpstr>國際明信片交流—英文、美術領域</vt:lpstr>
      <vt:lpstr>投影片 26</vt:lpstr>
      <vt:lpstr>投影片 27</vt:lpstr>
      <vt:lpstr>未來展望</vt:lpstr>
      <vt:lpstr>未來展望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淑敏 郭</dc:creator>
  <cp:lastModifiedBy>0224</cp:lastModifiedBy>
  <cp:revision>858</cp:revision>
  <cp:lastPrinted>1601-01-01T00:00:00Z</cp:lastPrinted>
  <dcterms:created xsi:type="dcterms:W3CDTF">2010-05-06T13:27:31Z</dcterms:created>
  <dcterms:modified xsi:type="dcterms:W3CDTF">2012-11-16T05:27:00Z</dcterms:modified>
</cp:coreProperties>
</file>