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9" r:id="rId1"/>
    <p:sldMasterId id="2147483672" r:id="rId2"/>
    <p:sldMasterId id="2147483676" r:id="rId3"/>
    <p:sldMasterId id="2147483688" r:id="rId4"/>
  </p:sldMasterIdLst>
  <p:notesMasterIdLst>
    <p:notesMasterId r:id="rId30"/>
  </p:notesMasterIdLst>
  <p:sldIdLst>
    <p:sldId id="256" r:id="rId5"/>
    <p:sldId id="346" r:id="rId6"/>
    <p:sldId id="340" r:id="rId7"/>
    <p:sldId id="342" r:id="rId8"/>
    <p:sldId id="290" r:id="rId9"/>
    <p:sldId id="344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39" r:id="rId20"/>
    <p:sldId id="362" r:id="rId21"/>
    <p:sldId id="363" r:id="rId22"/>
    <p:sldId id="365" r:id="rId23"/>
    <p:sldId id="370" r:id="rId24"/>
    <p:sldId id="347" r:id="rId25"/>
    <p:sldId id="320" r:id="rId26"/>
    <p:sldId id="351" r:id="rId27"/>
    <p:sldId id="361" r:id="rId28"/>
    <p:sldId id="345" r:id="rId2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ctr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58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>
    <p:restoredLeft sz="15680" autoAdjust="0"/>
    <p:restoredTop sz="98499" autoAdjust="0"/>
  </p:normalViewPr>
  <p:slideViewPr>
    <p:cSldViewPr>
      <p:cViewPr>
        <p:scale>
          <a:sx n="80" d="100"/>
          <a:sy n="80" d="100"/>
        </p:scale>
        <p:origin x="-1278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2CB4A9-A4FB-4A21-BFF0-B94B49641EFA}" type="datetimeFigureOut">
              <a:rPr lang="zh-TW" altLang="en-US" smtClean="0"/>
              <a:pPr/>
              <a:t>2012/4/17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8D16CA-C342-4BD0-BBBD-515526C3BAB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839425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TW" smtClean="0">
              <a:latin typeface="Arial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TW" smtClean="0">
              <a:latin typeface="Arial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TW" smtClean="0">
              <a:latin typeface="Arial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TW" smtClean="0">
              <a:latin typeface="Arial" charset="0"/>
              <a:ea typeface="MS PGothic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F178FF-F6CE-514F-A823-2ED404F8C43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0894054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50C44C-77A9-2343-977E-B82C3C766CB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9982156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ADFB-94A0-1C47-8BB3-3E53E4F229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0181554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0" y="908050"/>
            <a:ext cx="9144000" cy="14446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3500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chemeClr val="lt1"/>
              </a:solidFill>
            </a:endParaRPr>
          </a:p>
        </p:txBody>
      </p:sp>
      <p:pic>
        <p:nvPicPr>
          <p:cNvPr id="7" name="Picture 3" descr="D:\Data\Logo\Promise_logo_transparent_b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260350"/>
            <a:ext cx="17033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9" name="矩形 6"/>
          <p:cNvSpPr/>
          <p:nvPr/>
        </p:nvSpPr>
        <p:spPr>
          <a:xfrm>
            <a:off x="0" y="0"/>
            <a:ext cx="2268538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268538" y="0"/>
            <a:ext cx="142875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chemeClr val="lt1"/>
              </a:solidFill>
            </a:endParaRPr>
          </a:p>
        </p:txBody>
      </p:sp>
      <p:pic>
        <p:nvPicPr>
          <p:cNvPr id="11" name="Picture 3" descr="D:\Data\Logo\Promise_logo_transparent_b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3213100"/>
            <a:ext cx="170338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612068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771800" y="3886200"/>
            <a:ext cx="6120680" cy="62292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1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834F1-A2F0-4BBC-A163-F294EA16BB17}" type="datetimeFigureOut">
              <a:rPr lang="zh-TW" altLang="en-US"/>
              <a:pPr>
                <a:defRPr/>
              </a:pPr>
              <a:t>2012/4/17</a:t>
            </a:fld>
            <a:endParaRPr lang="zh-TW" altLang="en-US"/>
          </a:p>
        </p:txBody>
      </p:sp>
      <p:sp>
        <p:nvSpPr>
          <p:cNvPr id="1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0" y="908050"/>
            <a:ext cx="9144000" cy="14446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3500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chemeClr val="lt1"/>
              </a:solidFill>
            </a:endParaRPr>
          </a:p>
        </p:txBody>
      </p:sp>
      <p:pic>
        <p:nvPicPr>
          <p:cNvPr id="8" name="Picture 3" descr="D:\Data\Logo\Promise_logo_transparent_b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260350"/>
            <a:ext cx="17033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7" name="標題版面配置區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5842992" cy="648072"/>
          </a:xfrm>
          <a:prstGeom prst="rect">
            <a:avLst/>
          </a:prstGeom>
        </p:spPr>
        <p:txBody>
          <a:bodyPr rtlCol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9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6C79-A36B-43D1-A8ED-639CFDE42F1C}" type="datetimeFigureOut">
              <a:rPr lang="zh-TW" altLang="en-US"/>
              <a:pPr>
                <a:defRPr/>
              </a:pPr>
              <a:t>2012/4/17</a:t>
            </a:fld>
            <a:endParaRPr lang="zh-TW" altLang="en-US"/>
          </a:p>
        </p:txBody>
      </p:sp>
      <p:sp>
        <p:nvSpPr>
          <p:cNvPr id="10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dirty="0"/>
              <a:t>2011 PROMISE Technology Confidential</a:t>
            </a:r>
            <a:endParaRPr lang="zh-TW" altLang="en-US"/>
          </a:p>
        </p:txBody>
      </p:sp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BCF8A-99F0-DC4A-8AFF-37A35AA0F2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847599668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08940544"/>
      </p:ext>
    </p:extLst>
  </p:cSld>
  <p:clrMapOvr>
    <a:masterClrMapping/>
  </p:clrMapOvr>
  <p:transition/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67545674"/>
      </p:ext>
    </p:extLst>
  </p:cSld>
  <p:clrMapOvr>
    <a:masterClrMapping/>
  </p:clrMapOvr>
  <p:transition/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53479448"/>
      </p:ext>
    </p:extLst>
  </p:cSld>
  <p:clrMapOvr>
    <a:masterClrMapping/>
  </p:clrMapOvr>
  <p:transition/>
  <p:hf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5388"/>
            <a:ext cx="4038600" cy="4930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5388"/>
            <a:ext cx="4038600" cy="4930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4101995"/>
      </p:ext>
    </p:extLst>
  </p:cSld>
  <p:clrMapOvr>
    <a:masterClrMapping/>
  </p:clrMapOvr>
  <p:transition/>
  <p:hf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418584055"/>
      </p:ext>
    </p:extLst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702144-B6EC-5F49-9324-1A0CB037CD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67545674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14384507"/>
      </p:ext>
    </p:extLst>
  </p:cSld>
  <p:clrMapOvr>
    <a:masterClrMapping/>
  </p:clrMapOvr>
  <p:transition/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86192760"/>
      </p:ext>
    </p:extLst>
  </p:cSld>
  <p:clrMapOvr>
    <a:masterClrMapping/>
  </p:clrMapOvr>
  <p:transition/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601702134"/>
      </p:ext>
    </p:extLst>
  </p:cSld>
  <p:clrMapOvr>
    <a:masterClrMapping/>
  </p:clrMapOvr>
  <p:transition/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>
                <a:sym typeface="Calibri" charset="0"/>
              </a:rPr>
              <a:t>按一下圖示以新增圖片</a:t>
            </a:r>
            <a:endParaRPr lang="en-US" noProof="0" dirty="0" smtClean="0">
              <a:sym typeface="Calibri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85196996"/>
      </p:ext>
    </p:extLst>
  </p:cSld>
  <p:clrMapOvr>
    <a:masterClrMapping/>
  </p:clrMapOvr>
  <p:transition/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9821562"/>
      </p:ext>
    </p:extLst>
  </p:cSld>
  <p:clrMapOvr>
    <a:masterClrMapping/>
  </p:clrMapOvr>
  <p:transition/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1815548"/>
      </p:ext>
    </p:extLst>
  </p:cSld>
  <p:clrMapOvr>
    <a:masterClrMapping/>
  </p:clrMapOvr>
  <p:transition/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0" y="908050"/>
            <a:ext cx="9144000" cy="14446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3500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chemeClr val="lt1"/>
              </a:solidFill>
            </a:endParaRPr>
          </a:p>
        </p:txBody>
      </p:sp>
      <p:pic>
        <p:nvPicPr>
          <p:cNvPr id="7" name="Picture 3" descr="D:\Data\Logo\Promise_logo_transparent_b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260350"/>
            <a:ext cx="17033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9" name="矩形 6"/>
          <p:cNvSpPr/>
          <p:nvPr/>
        </p:nvSpPr>
        <p:spPr>
          <a:xfrm>
            <a:off x="0" y="0"/>
            <a:ext cx="2268538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268538" y="0"/>
            <a:ext cx="142875" cy="6858000"/>
          </a:xfrm>
          <a:prstGeom prst="rect">
            <a:avLst/>
          </a:prstGeom>
          <a:gradFill>
            <a:gsLst>
              <a:gs pos="0">
                <a:schemeClr val="accent1"/>
              </a:gs>
              <a:gs pos="3500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chemeClr val="lt1"/>
              </a:solidFill>
            </a:endParaRPr>
          </a:p>
        </p:txBody>
      </p:sp>
      <p:pic>
        <p:nvPicPr>
          <p:cNvPr id="11" name="Picture 3" descr="D:\Data\Logo\Promise_logo_transparent_b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225" y="3213100"/>
            <a:ext cx="170338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2771800" y="2130425"/>
            <a:ext cx="612068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2771800" y="3886200"/>
            <a:ext cx="6120680" cy="622920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 dirty="0"/>
          </a:p>
        </p:txBody>
      </p:sp>
      <p:sp>
        <p:nvSpPr>
          <p:cNvPr id="12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834F1-A2F0-4BBC-A163-F294EA16BB17}" type="datetimeFigureOut">
              <a:rPr lang="zh-TW" altLang="en-US"/>
              <a:pPr>
                <a:defRPr/>
              </a:pPr>
              <a:t>2012/4/17</a:t>
            </a:fld>
            <a:endParaRPr lang="zh-TW" altLang="en-US"/>
          </a:p>
        </p:txBody>
      </p:sp>
      <p:sp>
        <p:nvSpPr>
          <p:cNvPr id="13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14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5" name="矩形 4"/>
          <p:cNvSpPr/>
          <p:nvPr/>
        </p:nvSpPr>
        <p:spPr>
          <a:xfrm>
            <a:off x="0" y="0"/>
            <a:ext cx="9144000" cy="90805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  <a:shade val="30000"/>
                  <a:satMod val="115000"/>
                </a:schemeClr>
              </a:gs>
              <a:gs pos="50000">
                <a:schemeClr val="tx2">
                  <a:lumMod val="75000"/>
                  <a:shade val="67500"/>
                  <a:satMod val="115000"/>
                </a:schemeClr>
              </a:gs>
              <a:gs pos="100000">
                <a:schemeClr val="tx2">
                  <a:lumMod val="75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0" y="908050"/>
            <a:ext cx="9144000" cy="144463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35000">
                <a:schemeClr val="tx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TW" altLang="en-US">
              <a:solidFill>
                <a:schemeClr val="lt1"/>
              </a:solidFill>
            </a:endParaRPr>
          </a:p>
        </p:txBody>
      </p:sp>
      <p:pic>
        <p:nvPicPr>
          <p:cNvPr id="8" name="Picture 3" descr="D:\Data\Logo\Promise_logo_transparent_b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4388" y="260350"/>
            <a:ext cx="1703387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 dirty="0"/>
          </a:p>
        </p:txBody>
      </p:sp>
      <p:sp>
        <p:nvSpPr>
          <p:cNvPr id="7" name="標題版面配置區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5842992" cy="648072"/>
          </a:xfrm>
          <a:prstGeom prst="rect">
            <a:avLst/>
          </a:prstGeom>
        </p:spPr>
        <p:txBody>
          <a:bodyPr rtlCol="0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 dirty="0"/>
          </a:p>
        </p:txBody>
      </p:sp>
      <p:sp>
        <p:nvSpPr>
          <p:cNvPr id="9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26C79-A36B-43D1-A8ED-639CFDE42F1C}" type="datetimeFigureOut">
              <a:rPr lang="zh-TW" altLang="en-US"/>
              <a:pPr>
                <a:defRPr/>
              </a:pPr>
              <a:t>2012/4/17</a:t>
            </a:fld>
            <a:endParaRPr lang="zh-TW" altLang="en-US"/>
          </a:p>
        </p:txBody>
      </p:sp>
      <p:sp>
        <p:nvSpPr>
          <p:cNvPr id="10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TW" dirty="0"/>
              <a:t>2011 PROMISE Technology Confidential</a:t>
            </a:r>
            <a:endParaRPr lang="zh-TW" altLang="en-US"/>
          </a:p>
        </p:txBody>
      </p:sp>
      <p:sp>
        <p:nvSpPr>
          <p:cNvPr id="11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Box 3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BCF8A-99F0-DC4A-8AFF-37A35AA0F2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4759966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96844B-281E-C64E-86B2-FB4FEACA7E0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5347944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95388"/>
            <a:ext cx="4038600" cy="4930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95388"/>
            <a:ext cx="4038600" cy="4930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A0724-C593-FD43-9739-9CD4F4AE6C7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4101995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5EBFE6-5927-0545-B2BD-002935EE89C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1858405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032B5-416E-5249-AEAF-36600898767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1438450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12AEE-E396-EB48-8311-D473B66BCE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61927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1400D-5BB3-444F-BEC3-430EEA2065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0170213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>
              <a:sym typeface="Calibri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Box 2"/>
          <p:cNvSpPr txBox="1"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C02145-1C34-4943-BC4C-E84ED5EBF9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8519699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5388"/>
            <a:ext cx="8229600" cy="49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" charset="0"/>
              </a:rPr>
              <a:t>Click to edit Master text styles</a:t>
            </a:r>
          </a:p>
          <a:p>
            <a:pPr lvl="1"/>
            <a:r>
              <a:rPr lang="en-US">
                <a:sym typeface="Calibri" charset="0"/>
              </a:rPr>
              <a:t>Second level</a:t>
            </a:r>
          </a:p>
          <a:p>
            <a:pPr lvl="2"/>
            <a:r>
              <a:rPr lang="en-US">
                <a:sym typeface="Calibri" charset="0"/>
              </a:rPr>
              <a:t>Third level</a:t>
            </a:r>
          </a:p>
          <a:p>
            <a:pPr lvl="3"/>
            <a:r>
              <a:rPr lang="en-US">
                <a:sym typeface="Calibri" charset="0"/>
              </a:rPr>
              <a:t>Fourth level</a:t>
            </a:r>
          </a:p>
          <a:p>
            <a:pPr lvl="4"/>
            <a:r>
              <a:rPr lang="en-US">
                <a:sym typeface="Calibri" charset="0"/>
              </a:rPr>
              <a:t>Fifth level</a:t>
            </a:r>
          </a:p>
        </p:txBody>
      </p:sp>
      <p:sp>
        <p:nvSpPr>
          <p:cNvPr id="2050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78787"/>
                </a:solidFill>
                <a:latin typeface="+mn-lt"/>
                <a:ea typeface="ＭＳ Ｐゴシック" charset="0"/>
                <a:cs typeface="Calibri" charset="0"/>
                <a:sym typeface="Calibri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9pPr>
          </a:lstStyle>
          <a:p>
            <a:pPr>
              <a:defRPr/>
            </a:pPr>
            <a:fld id="{3A39E96A-12DD-D449-835B-58CC4EC7DB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5842000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Calibri Bold" charset="0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j-lt"/>
          <a:ea typeface="+mj-ea"/>
          <a:cs typeface="+mj-cs"/>
          <a:sym typeface="Calibri Bold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9pPr>
    </p:titleStyle>
    <p:bodyStyle>
      <a:lvl1pPr marL="342900" indent="-342900" algn="l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04850" indent="-285750" algn="l" rtl="0" eaLnBrk="0" fontAlgn="base" hangingPunct="0">
        <a:spcBef>
          <a:spcPts val="600"/>
        </a:spcBef>
        <a:spcAft>
          <a:spcPct val="0"/>
        </a:spcAft>
        <a:buClr>
          <a:srgbClr val="7F7F7F"/>
        </a:buClr>
        <a:buSzPct val="100000"/>
        <a:buFont typeface="Arial" charset="0"/>
        <a:buChar char="–"/>
        <a:defRPr sz="2400"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2pPr>
      <a:lvl3pPr marL="1104900" indent="-228600" algn="l" rtl="0" eaLnBrk="0" fontAlgn="base" hangingPunct="0">
        <a:spcBef>
          <a:spcPts val="500"/>
        </a:spcBef>
        <a:spcAft>
          <a:spcPct val="0"/>
        </a:spcAft>
        <a:buClr>
          <a:srgbClr val="7F7F7F"/>
        </a:buClr>
        <a:buSzPct val="100000"/>
        <a:buFont typeface="Arial" charset="0"/>
        <a:buChar char="•"/>
        <a:defRPr sz="2000"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3pPr>
      <a:lvl4pPr marL="1562100" indent="-228600" algn="l" rtl="0" eaLnBrk="0" fontAlgn="base" hangingPunct="0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–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4pPr>
      <a:lvl5pPr marL="2019300" indent="-228600" algn="l" rtl="0" eaLnBrk="0" fontAlgn="base" hangingPunct="0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5pPr>
      <a:lvl6pPr marL="2476500" indent="-228600" algn="l" rtl="0" fontAlgn="base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6pPr>
      <a:lvl7pPr marL="2933700" indent="-228600" algn="l" rtl="0" fontAlgn="base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7pPr>
      <a:lvl8pPr marL="3390900" indent="-228600" algn="l" rtl="0" fontAlgn="base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8pPr>
      <a:lvl9pPr marL="3848100" indent="-228600" algn="l" rtl="0" fontAlgn="base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51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58435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1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2329BA-A1F7-4530-AA4E-15085AD892B8}" type="datetimeFigureOut">
              <a:rPr lang="zh-TW" altLang="en-US"/>
              <a:pPr>
                <a:defRPr/>
              </a:pPr>
              <a:t>2012/4/17</a:t>
            </a:fld>
            <a:endParaRPr lang="zh-TW" altLang="en-US"/>
          </a:p>
        </p:txBody>
      </p:sp>
      <p:sp>
        <p:nvSpPr>
          <p:cNvPr id="13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TW" dirty="0"/>
              <a:t>2011 PROMISE Technology Confidential</a:t>
            </a:r>
            <a:endParaRPr lang="zh-TW" altLang="en-US"/>
          </a:p>
        </p:txBody>
      </p:sp>
      <p:sp>
        <p:nvSpPr>
          <p:cNvPr id="1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7F7F7F"/>
          </a:solidFill>
          <a:latin typeface="Arial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7F7F7F"/>
          </a:solidFill>
          <a:latin typeface="Arial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7F7F7F"/>
          </a:solidFill>
          <a:latin typeface="Arial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7F7F7F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5388"/>
            <a:ext cx="8229600" cy="49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>
                <a:sym typeface="Calibri" charset="0"/>
              </a:rPr>
              <a:t>按一下以編輯母片文字樣式</a:t>
            </a:r>
          </a:p>
          <a:p>
            <a:pPr lvl="1"/>
            <a:r>
              <a:rPr lang="zh-TW" altLang="en-US" smtClean="0">
                <a:sym typeface="Calibri" charset="0"/>
              </a:rPr>
              <a:t>第二層</a:t>
            </a:r>
          </a:p>
          <a:p>
            <a:pPr lvl="2"/>
            <a:r>
              <a:rPr lang="zh-TW" altLang="en-US" smtClean="0">
                <a:sym typeface="Calibri" charset="0"/>
              </a:rPr>
              <a:t>第三層</a:t>
            </a:r>
          </a:p>
          <a:p>
            <a:pPr lvl="3"/>
            <a:r>
              <a:rPr lang="zh-TW" altLang="en-US" smtClean="0">
                <a:sym typeface="Calibri" charset="0"/>
              </a:rPr>
              <a:t>第四層</a:t>
            </a:r>
          </a:p>
          <a:p>
            <a:pPr lvl="4"/>
            <a:r>
              <a:rPr lang="zh-TW" altLang="en-US" smtClean="0">
                <a:sym typeface="Calibri" charset="0"/>
              </a:rPr>
              <a:t>第五層</a:t>
            </a:r>
            <a:endParaRPr lang="en-US">
              <a:sym typeface="Calibri" charset="0"/>
            </a:endParaRPr>
          </a:p>
        </p:txBody>
      </p:sp>
      <p:sp>
        <p:nvSpPr>
          <p:cNvPr id="2050" name="Text Box 2"/>
          <p:cNvSpPr txBox="1">
            <a:spLocks noGrp="1" noChangeArrowheads="1"/>
          </p:cNvSpPr>
          <p:nvPr>
            <p:ph type="sldNum" sz="quarter" idx="4"/>
          </p:nvPr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78787"/>
                </a:solidFill>
                <a:latin typeface="+mn-lt"/>
                <a:ea typeface="ＭＳ Ｐゴシック" charset="0"/>
                <a:cs typeface="Calibri" charset="0"/>
                <a:sym typeface="Calibri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9pPr>
          </a:lstStyle>
          <a:p>
            <a:pPr>
              <a:defRPr/>
            </a:pPr>
            <a:fld id="{3A39E96A-12DD-D449-835B-58CC4EC7DB1E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0"/>
            <a:ext cx="5842000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>
                <a:sym typeface="Calibri Bold" charset="0"/>
              </a:rPr>
              <a:t>按一下以編輯母片標題樣式</a:t>
            </a:r>
            <a:endParaRPr lang="en-US">
              <a:sym typeface="Calibri Bold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+mj-lt"/>
          <a:ea typeface="+mj-ea"/>
          <a:cs typeface="+mj-cs"/>
          <a:sym typeface="Calibri Bold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FFFFFF"/>
          </a:solidFill>
          <a:latin typeface="Calibri Bold" charset="0"/>
          <a:ea typeface="ヒラギノ角ゴ ProN W6" charset="0"/>
          <a:cs typeface="ヒラギノ角ゴ ProN W6" charset="0"/>
          <a:sym typeface="Calibri Bold" charset="0"/>
        </a:defRPr>
      </a:lvl9pPr>
    </p:titleStyle>
    <p:bodyStyle>
      <a:lvl1pPr marL="342900" indent="-342900" algn="l" rtl="0" eaLnBrk="1" fontAlgn="base" hangingPunct="1">
        <a:spcBef>
          <a:spcPts val="700"/>
        </a:spcBef>
        <a:spcAft>
          <a:spcPct val="0"/>
        </a:spcAft>
        <a:buClr>
          <a:srgbClr val="000000"/>
        </a:buClr>
        <a:buSzPct val="100000"/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charset="0"/>
        </a:defRPr>
      </a:lvl1pPr>
      <a:lvl2pPr marL="704850" indent="-285750" algn="l" rtl="0" eaLnBrk="1" fontAlgn="base" hangingPunct="1">
        <a:spcBef>
          <a:spcPts val="600"/>
        </a:spcBef>
        <a:spcAft>
          <a:spcPct val="0"/>
        </a:spcAft>
        <a:buClr>
          <a:srgbClr val="7F7F7F"/>
        </a:buClr>
        <a:buSzPct val="100000"/>
        <a:buFont typeface="Arial" charset="0"/>
        <a:buChar char="–"/>
        <a:defRPr sz="2400"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2pPr>
      <a:lvl3pPr marL="1104900" indent="-228600" algn="l" rtl="0" eaLnBrk="1" fontAlgn="base" hangingPunct="1">
        <a:spcBef>
          <a:spcPts val="500"/>
        </a:spcBef>
        <a:spcAft>
          <a:spcPct val="0"/>
        </a:spcAft>
        <a:buClr>
          <a:srgbClr val="7F7F7F"/>
        </a:buClr>
        <a:buSzPct val="100000"/>
        <a:buFont typeface="Arial" charset="0"/>
        <a:buChar char="•"/>
        <a:defRPr sz="2000"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3pPr>
      <a:lvl4pPr marL="1562100" indent="-228600" algn="l" rtl="0" eaLnBrk="1" fontAlgn="base" hangingPunct="1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–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4pPr>
      <a:lvl5pPr marL="2019300" indent="-228600" algn="l" rtl="0" eaLnBrk="1" fontAlgn="base" hangingPunct="1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5pPr>
      <a:lvl6pPr marL="2476500" indent="-228600" algn="l" rtl="0" eaLnBrk="1" fontAlgn="base" hangingPunct="1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6pPr>
      <a:lvl7pPr marL="2933700" indent="-228600" algn="l" rtl="0" eaLnBrk="1" fontAlgn="base" hangingPunct="1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7pPr>
      <a:lvl8pPr marL="3390900" indent="-228600" algn="l" rtl="0" eaLnBrk="1" fontAlgn="base" hangingPunct="1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8pPr>
      <a:lvl9pPr marL="3848100" indent="-228600" algn="l" rtl="0" eaLnBrk="1" fontAlgn="base" hangingPunct="1">
        <a:spcBef>
          <a:spcPts val="400"/>
        </a:spcBef>
        <a:spcAft>
          <a:spcPct val="0"/>
        </a:spcAft>
        <a:buClr>
          <a:srgbClr val="7F7F7F"/>
        </a:buClr>
        <a:buSzPct val="100000"/>
        <a:buFont typeface="Arial" charset="0"/>
        <a:buChar char="»"/>
        <a:defRPr>
          <a:solidFill>
            <a:srgbClr val="7F7F7F"/>
          </a:solidFill>
          <a:latin typeface="+mn-lt"/>
          <a:ea typeface="+mn-ea"/>
          <a:cs typeface="+mn-cs"/>
          <a:sym typeface="Calibri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字版面配置區 2"/>
          <p:cNvSpPr>
            <a:spLocks noGrp="1"/>
          </p:cNvSpPr>
          <p:nvPr>
            <p:ph type="body" idx="1"/>
          </p:nvPr>
        </p:nvSpPr>
        <p:spPr bwMode="auto">
          <a:xfrm>
            <a:off x="457200" y="1196975"/>
            <a:ext cx="8229600" cy="49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2051" name="標題版面配置區 1"/>
          <p:cNvSpPr>
            <a:spLocks noGrp="1"/>
          </p:cNvSpPr>
          <p:nvPr>
            <p:ph type="title"/>
          </p:nvPr>
        </p:nvSpPr>
        <p:spPr bwMode="auto">
          <a:xfrm>
            <a:off x="457200" y="188913"/>
            <a:ext cx="58435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1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12329BA-A1F7-4530-AA4E-15085AD892B8}" type="datetimeFigureOut">
              <a:rPr lang="zh-TW" altLang="en-US"/>
              <a:pPr>
                <a:defRPr/>
              </a:pPr>
              <a:t>2012/4/17</a:t>
            </a:fld>
            <a:endParaRPr lang="zh-TW" altLang="en-US"/>
          </a:p>
        </p:txBody>
      </p:sp>
      <p:sp>
        <p:nvSpPr>
          <p:cNvPr id="13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r>
              <a:rPr lang="en-US" altLang="zh-TW" dirty="0"/>
              <a:t>2011 PROMISE Technology Confidential</a:t>
            </a:r>
            <a:endParaRPr lang="zh-TW" altLang="en-US"/>
          </a:p>
        </p:txBody>
      </p:sp>
      <p:sp>
        <p:nvSpPr>
          <p:cNvPr id="1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554EBA-2E99-BA44-82D5-97A198B4150C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 kern="1200">
          <a:solidFill>
            <a:schemeClr val="bg1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Arial" charset="0"/>
          <a:ea typeface="新細明體" pitchFamily="18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7F7F7F"/>
          </a:solidFill>
          <a:latin typeface="Arial" charset="0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7F7F7F"/>
          </a:solidFill>
          <a:latin typeface="Arial" charset="0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7F7F7F"/>
          </a:solidFill>
          <a:latin typeface="Arial" charset="0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7F7F7F"/>
          </a:solidFill>
          <a:latin typeface="Arial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3.jpeg"/><Relationship Id="rId5" Type="http://schemas.openxmlformats.org/officeDocument/2006/relationships/image" Target="../media/image31.pn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3" Type="http://schemas.openxmlformats.org/officeDocument/2006/relationships/image" Target="../media/image65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image" Target="../media/image1.png"/><Relationship Id="rId16" Type="http://schemas.openxmlformats.org/officeDocument/2006/relationships/image" Target="../media/image78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8.png"/><Relationship Id="rId11" Type="http://schemas.openxmlformats.org/officeDocument/2006/relationships/image" Target="../media/image73.png"/><Relationship Id="rId5" Type="http://schemas.openxmlformats.org/officeDocument/2006/relationships/image" Target="../media/image67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4" Type="http://schemas.openxmlformats.org/officeDocument/2006/relationships/image" Target="../media/image66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1.png"/><Relationship Id="rId4" Type="http://schemas.openxmlformats.org/officeDocument/2006/relationships/image" Target="../media/image90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" Type="http://schemas.openxmlformats.org/officeDocument/2006/relationships/image" Target="../media/image3.png"/><Relationship Id="rId21" Type="http://schemas.openxmlformats.org/officeDocument/2006/relationships/image" Target="../media/image21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7.png"/><Relationship Id="rId25" Type="http://schemas.openxmlformats.org/officeDocument/2006/relationships/image" Target="../media/image25.png"/><Relationship Id="rId2" Type="http://schemas.openxmlformats.org/officeDocument/2006/relationships/image" Target="../media/image1.png"/><Relationship Id="rId16" Type="http://schemas.openxmlformats.org/officeDocument/2006/relationships/image" Target="../media/image16.jpeg"/><Relationship Id="rId20" Type="http://schemas.openxmlformats.org/officeDocument/2006/relationships/image" Target="../media/image2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5" Type="http://schemas.openxmlformats.org/officeDocument/2006/relationships/image" Target="../media/image5.png"/><Relationship Id="rId15" Type="http://schemas.openxmlformats.org/officeDocument/2006/relationships/image" Target="../media/image15.jpeg"/><Relationship Id="rId23" Type="http://schemas.openxmlformats.org/officeDocument/2006/relationships/image" Target="../media/image23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9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3.emf"/><Relationship Id="rId5" Type="http://schemas.openxmlformats.org/officeDocument/2006/relationships/image" Target="../media/image102.png"/><Relationship Id="rId4" Type="http://schemas.openxmlformats.org/officeDocument/2006/relationships/image" Target="../media/image10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31.png"/><Relationship Id="rId9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em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4.jpeg"/><Relationship Id="rId7" Type="http://schemas.openxmlformats.org/officeDocument/2006/relationships/image" Target="../media/image3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6.png"/><Relationship Id="rId4" Type="http://schemas.openxmlformats.org/officeDocument/2006/relationships/image" Target="../media/image35.jpeg"/><Relationship Id="rId9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.png"/><Relationship Id="rId7" Type="http://schemas.openxmlformats.org/officeDocument/2006/relationships/image" Target="../media/image2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43.png"/><Relationship Id="rId4" Type="http://schemas.openxmlformats.org/officeDocument/2006/relationships/image" Target="../media/image40.png"/><Relationship Id="rId9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emf"/><Relationship Id="rId3" Type="http://schemas.openxmlformats.org/officeDocument/2006/relationships/image" Target="../media/image44.emf"/><Relationship Id="rId7" Type="http://schemas.openxmlformats.org/officeDocument/2006/relationships/image" Target="../media/image48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7.emf"/><Relationship Id="rId5" Type="http://schemas.openxmlformats.org/officeDocument/2006/relationships/image" Target="../media/image46.emf"/><Relationship Id="rId10" Type="http://schemas.openxmlformats.org/officeDocument/2006/relationships/image" Target="../media/image51.emf"/><Relationship Id="rId4" Type="http://schemas.openxmlformats.org/officeDocument/2006/relationships/image" Target="../media/image45.emf"/><Relationship Id="rId9" Type="http://schemas.openxmlformats.org/officeDocument/2006/relationships/image" Target="../media/image50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/>
          </p:cNvSpPr>
          <p:nvPr/>
        </p:nvSpPr>
        <p:spPr bwMode="auto">
          <a:xfrm>
            <a:off x="0" y="0"/>
            <a:ext cx="9156700" cy="6858000"/>
          </a:xfrm>
          <a:prstGeom prst="rect">
            <a:avLst/>
          </a:prstGeom>
          <a:gradFill rotWithShape="0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098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05" name="Rectangle 5"/>
          <p:cNvSpPr>
            <a:spLocks/>
          </p:cNvSpPr>
          <p:nvPr/>
        </p:nvSpPr>
        <p:spPr bwMode="auto">
          <a:xfrm>
            <a:off x="0" y="0"/>
            <a:ext cx="9156700" cy="6858000"/>
          </a:xfrm>
          <a:prstGeom prst="rect">
            <a:avLst/>
          </a:prstGeom>
          <a:gradFill rotWithShape="0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102" name="Rectangle 6"/>
          <p:cNvSpPr>
            <a:spLocks/>
          </p:cNvSpPr>
          <p:nvPr/>
        </p:nvSpPr>
        <p:spPr bwMode="auto">
          <a:xfrm>
            <a:off x="0" y="0"/>
            <a:ext cx="2279650" cy="685800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/>
          </p:cNvSpPr>
          <p:nvPr/>
        </p:nvSpPr>
        <p:spPr bwMode="auto">
          <a:xfrm>
            <a:off x="2266950" y="0"/>
            <a:ext cx="157163" cy="6858000"/>
          </a:xfrm>
          <a:prstGeom prst="rect">
            <a:avLst/>
          </a:prstGeom>
          <a:gradFill rotWithShape="0">
            <a:gsLst>
              <a:gs pos="0">
                <a:srgbClr val="95B3D7"/>
              </a:gs>
              <a:gs pos="65001">
                <a:srgbClr val="1F497D"/>
              </a:gs>
              <a:gs pos="100000">
                <a:srgbClr val="4F81BD"/>
              </a:gs>
            </a:gsLst>
            <a:lin ang="540000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9pPr>
          </a:lstStyle>
          <a:p>
            <a:pPr algn="r">
              <a:defRPr/>
            </a:pPr>
            <a:fld id="{28B06224-D940-714C-AF50-E070484A9A6C}" type="slidenum">
              <a:rPr lang="en-US" smtClean="0">
                <a:solidFill>
                  <a:srgbClr val="878787"/>
                </a:solidFill>
                <a:latin typeface="Calibri" charset="0"/>
                <a:cs typeface="Calibri" charset="0"/>
                <a:sym typeface="Calibri" charset="0"/>
              </a:rPr>
              <a:pPr algn="r">
                <a:defRPr/>
              </a:pPr>
              <a:t>1</a:t>
            </a:fld>
            <a:endParaRPr lang="en-US" dirty="0" smtClean="0">
              <a:solidFill>
                <a:srgbClr val="878787"/>
              </a:solidFill>
              <a:latin typeface="Calibri" charset="0"/>
              <a:cs typeface="Calibri" charset="0"/>
              <a:sym typeface="Calibri" charset="0"/>
            </a:endParaRPr>
          </a:p>
        </p:txBody>
      </p:sp>
      <p:pic>
        <p:nvPicPr>
          <p:cNvPr id="2560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638" y="3211513"/>
            <a:ext cx="170497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5610" name="Rectangle 4"/>
          <p:cNvSpPr>
            <a:spLocks noChangeArrowheads="1"/>
          </p:cNvSpPr>
          <p:nvPr/>
        </p:nvSpPr>
        <p:spPr bwMode="auto">
          <a:xfrm>
            <a:off x="2411413" y="-12700"/>
            <a:ext cx="6732587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 descr="NAS_Backgrou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1142984"/>
            <a:ext cx="6732240" cy="47149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094618" y="2976088"/>
            <a:ext cx="390653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SmartStor Cloud 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686568" cy="1023938"/>
          </a:xfrm>
        </p:spPr>
        <p:txBody>
          <a:bodyPr/>
          <a:lstStyle/>
          <a:p>
            <a:pPr>
              <a:defRPr/>
            </a:pPr>
            <a:r>
              <a:rPr lang="en-US" altLang="zh-TW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Simple Sharing </a:t>
            </a:r>
            <a:r>
              <a:rPr lang="en-US" altLang="zh-TW" sz="2400" dirty="0" smtClean="0">
                <a:solidFill>
                  <a:schemeClr val="bg1"/>
                </a:solidFill>
              </a:rPr>
              <a:t>– The most convenient way to share </a:t>
            </a:r>
            <a:r>
              <a:rPr lang="en-US" altLang="zh-TW" sz="2400" dirty="0" smtClean="0"/>
              <a:t>your data</a:t>
            </a:r>
            <a:endParaRPr lang="en-US" altLang="zh-TW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10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9" name="Picture 9" descr="Untitled-1.jpg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259632" y="1790486"/>
            <a:ext cx="7056710" cy="471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ular Callout 12"/>
          <p:cNvSpPr/>
          <p:nvPr/>
        </p:nvSpPr>
        <p:spPr bwMode="auto">
          <a:xfrm>
            <a:off x="3131840" y="3734702"/>
            <a:ext cx="2682875" cy="2051050"/>
          </a:xfrm>
          <a:prstGeom prst="wedgeRoundRectCallout">
            <a:avLst>
              <a:gd name="adj1" fmla="val 70144"/>
              <a:gd name="adj2" fmla="val 37329"/>
              <a:gd name="adj3" fmla="val 16667"/>
            </a:avLst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zh-TW"/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767689"/>
            <a:ext cx="2481826" cy="19110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33"/>
          <p:cNvSpPr txBox="1">
            <a:spLocks noChangeArrowheads="1"/>
          </p:cNvSpPr>
          <p:nvPr/>
        </p:nvSpPr>
        <p:spPr bwMode="auto">
          <a:xfrm>
            <a:off x="755650" y="1214422"/>
            <a:ext cx="36083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algn="l">
              <a:buFont typeface="Arial" pitchFamily="34" charset="0"/>
              <a:buChar char="•"/>
            </a:pPr>
            <a:r>
              <a:rPr lang="en-US" altLang="zh-TW" sz="2400" dirty="0"/>
              <a:t>Easy to share big size file</a:t>
            </a:r>
          </a:p>
        </p:txBody>
      </p:sp>
    </p:spTree>
    <p:extLst>
      <p:ext uri="{BB962C8B-B14F-4D97-AF65-F5344CB8AC3E}">
        <p14:creationId xmlns:p14="http://schemas.microsoft.com/office/powerpoint/2010/main" xmlns="" val="25595932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615130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Revision Management </a:t>
            </a:r>
            <a:r>
              <a:rPr lang="en-US" altLang="zh-TW" dirty="0" smtClean="0"/>
              <a:t>– </a:t>
            </a:r>
            <a:r>
              <a:rPr lang="en-US" altLang="zh-TW" sz="2400" dirty="0" smtClean="0"/>
              <a:t>The easiest way to manage your data</a:t>
            </a:r>
            <a:endParaRPr lang="en-US" sz="24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11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719461" y="3833833"/>
            <a:ext cx="227647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476375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1" name="Picture 8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95513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2" name="Picture 9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843213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3" name="Picture 10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92500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4" name="Picture 11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140200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5" name="Picture 12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427538" y="23458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6" name="Picture 13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219700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7" name="Picture 14" descr="Untitled-1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11863" y="1698175"/>
            <a:ext cx="25844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9" name="TextBox 2"/>
          <p:cNvSpPr txBox="1">
            <a:spLocks noChangeArrowheads="1"/>
          </p:cNvSpPr>
          <p:nvPr/>
        </p:nvSpPr>
        <p:spPr bwMode="auto">
          <a:xfrm>
            <a:off x="1422400" y="1445762"/>
            <a:ext cx="5572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09/09</a:t>
            </a:r>
          </a:p>
        </p:txBody>
      </p:sp>
      <p:sp>
        <p:nvSpPr>
          <p:cNvPr id="20" name="TextBox 17"/>
          <p:cNvSpPr txBox="1">
            <a:spLocks noChangeArrowheads="1"/>
          </p:cNvSpPr>
          <p:nvPr/>
        </p:nvSpPr>
        <p:spPr bwMode="auto">
          <a:xfrm>
            <a:off x="2143125" y="1445762"/>
            <a:ext cx="5572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09/10</a:t>
            </a:r>
          </a:p>
        </p:txBody>
      </p:sp>
      <p:sp>
        <p:nvSpPr>
          <p:cNvPr id="21" name="TextBox 18"/>
          <p:cNvSpPr txBox="1">
            <a:spLocks noChangeArrowheads="1"/>
          </p:cNvSpPr>
          <p:nvPr/>
        </p:nvSpPr>
        <p:spPr bwMode="auto">
          <a:xfrm>
            <a:off x="2771775" y="1445762"/>
            <a:ext cx="5572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09/11</a:t>
            </a:r>
          </a:p>
        </p:txBody>
      </p:sp>
      <p:sp>
        <p:nvSpPr>
          <p:cNvPr id="22" name="TextBox 19"/>
          <p:cNvSpPr txBox="1">
            <a:spLocks noChangeArrowheads="1"/>
          </p:cNvSpPr>
          <p:nvPr/>
        </p:nvSpPr>
        <p:spPr bwMode="auto">
          <a:xfrm>
            <a:off x="3492500" y="1445762"/>
            <a:ext cx="5572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09/12</a:t>
            </a:r>
          </a:p>
        </p:txBody>
      </p:sp>
      <p:sp>
        <p:nvSpPr>
          <p:cNvPr id="23" name="TextBox 20"/>
          <p:cNvSpPr txBox="1">
            <a:spLocks noChangeArrowheads="1"/>
          </p:cNvSpPr>
          <p:nvPr/>
        </p:nvSpPr>
        <p:spPr bwMode="auto">
          <a:xfrm>
            <a:off x="4211638" y="1445762"/>
            <a:ext cx="5572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09/13</a:t>
            </a:r>
          </a:p>
        </p:txBody>
      </p:sp>
      <p:sp>
        <p:nvSpPr>
          <p:cNvPr id="24" name="TextBox 21"/>
          <p:cNvSpPr txBox="1">
            <a:spLocks noChangeArrowheads="1"/>
          </p:cNvSpPr>
          <p:nvPr/>
        </p:nvSpPr>
        <p:spPr bwMode="auto">
          <a:xfrm>
            <a:off x="5219700" y="1445762"/>
            <a:ext cx="557213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09/15</a:t>
            </a:r>
          </a:p>
        </p:txBody>
      </p:sp>
      <p:sp>
        <p:nvSpPr>
          <p:cNvPr id="25" name="TextBox 22"/>
          <p:cNvSpPr txBox="1">
            <a:spLocks noChangeArrowheads="1"/>
          </p:cNvSpPr>
          <p:nvPr/>
        </p:nvSpPr>
        <p:spPr bwMode="auto">
          <a:xfrm>
            <a:off x="6011863" y="1445762"/>
            <a:ext cx="5572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/>
              <a:t>09/16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4427538" y="2129975"/>
            <a:ext cx="5572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000" b="1" dirty="0">
                <a:solidFill>
                  <a:srgbClr val="FF0000"/>
                </a:solidFill>
              </a:rPr>
              <a:t>09/14</a:t>
            </a:r>
          </a:p>
        </p:txBody>
      </p:sp>
      <p:pic>
        <p:nvPicPr>
          <p:cNvPr id="27" name="Picture 92" descr="SmartStor-NS6700.pn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23267" y="4221109"/>
            <a:ext cx="1268413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8" name="Straight Connector 5"/>
          <p:cNvCxnSpPr>
            <a:cxnSpLocks noChangeShapeType="1"/>
          </p:cNvCxnSpPr>
          <p:nvPr/>
        </p:nvCxnSpPr>
        <p:spPr bwMode="auto">
          <a:xfrm>
            <a:off x="5724525" y="4219125"/>
            <a:ext cx="0" cy="9350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29" name="Straight Arrow Connector 7"/>
          <p:cNvCxnSpPr/>
          <p:nvPr/>
        </p:nvCxnSpPr>
        <p:spPr bwMode="auto">
          <a:xfrm flipH="1">
            <a:off x="4427538" y="5154162"/>
            <a:ext cx="1296987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0" name="TextBox 27"/>
          <p:cNvSpPr txBox="1">
            <a:spLocks noChangeArrowheads="1"/>
          </p:cNvSpPr>
          <p:nvPr/>
        </p:nvSpPr>
        <p:spPr bwMode="auto">
          <a:xfrm>
            <a:off x="4427538" y="5206550"/>
            <a:ext cx="44434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85750" indent="-285750" algn="l">
              <a:buFont typeface="Arial" pitchFamily="34" charset="0"/>
              <a:buChar char="•"/>
            </a:pPr>
            <a:r>
              <a:rPr lang="en-US" altLang="zh-TW" sz="1800" dirty="0"/>
              <a:t>Any modification will be saved as a version 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en-US" altLang="zh-TW" sz="1800" dirty="0"/>
              <a:t>Recovery from any previous version </a:t>
            </a:r>
          </a:p>
        </p:txBody>
      </p:sp>
      <p:pic>
        <p:nvPicPr>
          <p:cNvPr id="31" name="Picture 25" descr="Untitled-1.jpg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138" y="4059287"/>
            <a:ext cx="2016224" cy="1299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771800" y="3765670"/>
            <a:ext cx="576262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4590834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543692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Easy Setup </a:t>
            </a:r>
            <a:r>
              <a:rPr lang="en-US" altLang="zh-TW" dirty="0" smtClean="0"/>
              <a:t>– </a:t>
            </a:r>
            <a:r>
              <a:rPr lang="en-US" altLang="zh-TW" sz="2400" dirty="0" smtClean="0"/>
              <a:t>Plug &amp; Play SmartStor Cloud</a:t>
            </a:r>
            <a:endParaRPr lang="en-US" sz="24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12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sp>
        <p:nvSpPr>
          <p:cNvPr id="9" name="AutoShape 140"/>
          <p:cNvSpPr>
            <a:spLocks noChangeArrowheads="1"/>
          </p:cNvSpPr>
          <p:nvPr/>
        </p:nvSpPr>
        <p:spPr bwMode="auto">
          <a:xfrm rot="2700000">
            <a:off x="2454314" y="2179183"/>
            <a:ext cx="335421" cy="337038"/>
          </a:xfrm>
          <a:prstGeom prst="rightArrow">
            <a:avLst>
              <a:gd name="adj1" fmla="val 44120"/>
              <a:gd name="adj2" fmla="val 54567"/>
            </a:avLst>
          </a:prstGeom>
          <a:solidFill>
            <a:srgbClr val="E42802"/>
          </a:solidFill>
          <a:ln w="190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>
              <a:latin typeface="+mn-lt"/>
              <a:ea typeface="+mn-ea"/>
            </a:endParaRPr>
          </a:p>
        </p:txBody>
      </p:sp>
      <p:sp>
        <p:nvSpPr>
          <p:cNvPr id="10" name="AutoShape 141"/>
          <p:cNvSpPr>
            <a:spLocks noChangeArrowheads="1"/>
          </p:cNvSpPr>
          <p:nvPr/>
        </p:nvSpPr>
        <p:spPr bwMode="auto">
          <a:xfrm rot="19800000">
            <a:off x="2498553" y="2772354"/>
            <a:ext cx="337038" cy="335421"/>
          </a:xfrm>
          <a:prstGeom prst="rightArrow">
            <a:avLst>
              <a:gd name="adj1" fmla="val 44120"/>
              <a:gd name="adj2" fmla="val 49264"/>
            </a:avLst>
          </a:prstGeom>
          <a:solidFill>
            <a:srgbClr val="E42802"/>
          </a:solidFill>
          <a:ln w="190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>
              <a:latin typeface="+mn-lt"/>
              <a:ea typeface="+mn-ea"/>
            </a:endParaRPr>
          </a:p>
        </p:txBody>
      </p:sp>
      <p:grpSp>
        <p:nvGrpSpPr>
          <p:cNvPr id="2" name="Group 233"/>
          <p:cNvGrpSpPr>
            <a:grpSpLocks/>
          </p:cNvGrpSpPr>
          <p:nvPr/>
        </p:nvGrpSpPr>
        <p:grpSpPr bwMode="auto">
          <a:xfrm>
            <a:off x="729063" y="2897086"/>
            <a:ext cx="1743808" cy="1084041"/>
            <a:chOff x="444" y="1933"/>
            <a:chExt cx="1289" cy="892"/>
          </a:xfrm>
        </p:grpSpPr>
        <p:sp>
          <p:nvSpPr>
            <p:cNvPr id="12" name="Oval 135"/>
            <p:cNvSpPr>
              <a:spLocks noChangeArrowheads="1"/>
            </p:cNvSpPr>
            <p:nvPr/>
          </p:nvSpPr>
          <p:spPr bwMode="auto">
            <a:xfrm>
              <a:off x="819" y="2313"/>
              <a:ext cx="873" cy="46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  <p:grpSp>
          <p:nvGrpSpPr>
            <p:cNvPr id="3" name="Group 149"/>
            <p:cNvGrpSpPr>
              <a:grpSpLocks/>
            </p:cNvGrpSpPr>
            <p:nvPr/>
          </p:nvGrpSpPr>
          <p:grpSpPr bwMode="auto">
            <a:xfrm>
              <a:off x="1109" y="1946"/>
              <a:ext cx="624" cy="767"/>
              <a:chOff x="1124" y="1979"/>
              <a:chExt cx="681" cy="757"/>
            </a:xfrm>
          </p:grpSpPr>
          <p:pic>
            <p:nvPicPr>
              <p:cNvPr id="17" name="Picture 131" descr="User_R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24" y="1979"/>
                <a:ext cx="680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9" name="Picture 121" descr="gift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42" y="2342"/>
                <a:ext cx="363" cy="3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4" name="Picture 142" descr="store1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" y="1933"/>
              <a:ext cx="568" cy="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144"/>
            <p:cNvSpPr>
              <a:spLocks noChangeArrowheads="1"/>
            </p:cNvSpPr>
            <p:nvPr/>
          </p:nvSpPr>
          <p:spPr bwMode="auto">
            <a:xfrm rot="397005">
              <a:off x="1012" y="2198"/>
              <a:ext cx="208" cy="231"/>
            </a:xfrm>
            <a:prstGeom prst="rightArrow">
              <a:avLst>
                <a:gd name="adj1" fmla="val 44120"/>
                <a:gd name="adj2" fmla="val 49264"/>
              </a:avLst>
            </a:prstGeom>
            <a:solidFill>
              <a:srgbClr val="E42802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  <p:sp>
          <p:nvSpPr>
            <p:cNvPr id="16" name="Text Box 151"/>
            <p:cNvSpPr txBox="1">
              <a:spLocks noChangeArrowheads="1"/>
            </p:cNvSpPr>
            <p:nvPr/>
          </p:nvSpPr>
          <p:spPr bwMode="auto">
            <a:xfrm>
              <a:off x="1050" y="2496"/>
              <a:ext cx="435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Buy</a:t>
              </a:r>
            </a:p>
          </p:txBody>
        </p:sp>
      </p:grpSp>
      <p:sp>
        <p:nvSpPr>
          <p:cNvPr id="20" name="AutoShape 167"/>
          <p:cNvSpPr>
            <a:spLocks noChangeArrowheads="1"/>
          </p:cNvSpPr>
          <p:nvPr/>
        </p:nvSpPr>
        <p:spPr bwMode="auto">
          <a:xfrm>
            <a:off x="3980752" y="2633185"/>
            <a:ext cx="337038" cy="335421"/>
          </a:xfrm>
          <a:prstGeom prst="rightArrow">
            <a:avLst>
              <a:gd name="adj1" fmla="val 44120"/>
              <a:gd name="adj2" fmla="val 49264"/>
            </a:avLst>
          </a:prstGeom>
          <a:solidFill>
            <a:srgbClr val="E42802"/>
          </a:solidFill>
          <a:ln w="190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>
              <a:latin typeface="+mn-lt"/>
              <a:ea typeface="+mn-ea"/>
            </a:endParaRPr>
          </a:p>
        </p:txBody>
      </p:sp>
      <p:grpSp>
        <p:nvGrpSpPr>
          <p:cNvPr id="4" name="Group 331"/>
          <p:cNvGrpSpPr>
            <a:grpSpLocks/>
          </p:cNvGrpSpPr>
          <p:nvPr/>
        </p:nvGrpSpPr>
        <p:grpSpPr bwMode="auto">
          <a:xfrm>
            <a:off x="1069032" y="1325417"/>
            <a:ext cx="1291004" cy="1127792"/>
            <a:chOff x="604" y="617"/>
            <a:chExt cx="955" cy="928"/>
          </a:xfrm>
        </p:grpSpPr>
        <p:sp>
          <p:nvSpPr>
            <p:cNvPr id="22" name="Oval 137"/>
            <p:cNvSpPr>
              <a:spLocks noChangeArrowheads="1"/>
            </p:cNvSpPr>
            <p:nvPr/>
          </p:nvSpPr>
          <p:spPr bwMode="auto">
            <a:xfrm>
              <a:off x="645" y="1031"/>
              <a:ext cx="873" cy="460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  <p:sp>
          <p:nvSpPr>
            <p:cNvPr id="23" name="Text Box 150"/>
            <p:cNvSpPr txBox="1">
              <a:spLocks noChangeArrowheads="1"/>
            </p:cNvSpPr>
            <p:nvPr/>
          </p:nvSpPr>
          <p:spPr bwMode="auto">
            <a:xfrm>
              <a:off x="806" y="1216"/>
              <a:ext cx="596" cy="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Order</a:t>
              </a:r>
            </a:p>
          </p:txBody>
        </p:sp>
        <p:grpSp>
          <p:nvGrpSpPr>
            <p:cNvPr id="5" name="Group 179"/>
            <p:cNvGrpSpPr>
              <a:grpSpLocks/>
            </p:cNvGrpSpPr>
            <p:nvPr/>
          </p:nvGrpSpPr>
          <p:grpSpPr bwMode="auto">
            <a:xfrm>
              <a:off x="604" y="617"/>
              <a:ext cx="955" cy="689"/>
              <a:chOff x="716" y="1071"/>
              <a:chExt cx="1043" cy="680"/>
            </a:xfrm>
          </p:grpSpPr>
          <p:grpSp>
            <p:nvGrpSpPr>
              <p:cNvPr id="6" name="Group 178"/>
              <p:cNvGrpSpPr>
                <a:grpSpLocks/>
              </p:cNvGrpSpPr>
              <p:nvPr/>
            </p:nvGrpSpPr>
            <p:grpSpPr bwMode="auto">
              <a:xfrm>
                <a:off x="1033" y="1162"/>
                <a:ext cx="726" cy="579"/>
                <a:chOff x="3755" y="2115"/>
                <a:chExt cx="1011" cy="807"/>
              </a:xfrm>
            </p:grpSpPr>
            <p:pic>
              <p:nvPicPr>
                <p:cNvPr id="27" name="Picture 176" descr="筆電2"/>
                <p:cNvPicPr>
                  <a:picLocks noChangeAspect="1" noChangeArrowheads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3755" y="2115"/>
                  <a:ext cx="1011" cy="8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8" name="Picture 123" descr="gift"/>
                <p:cNvPicPr>
                  <a:picLocks noChangeAspect="1" noChangeArrowheads="1"/>
                </p:cNvPicPr>
                <p:nvPr/>
              </p:nvPicPr>
              <p:blipFill>
                <a:blip r:embed="rId7" cstate="screen"/>
                <a:srcRect/>
                <a:stretch>
                  <a:fillRect/>
                </a:stretch>
              </p:blipFill>
              <p:spPr bwMode="auto">
                <a:xfrm>
                  <a:off x="4255" y="2204"/>
                  <a:ext cx="302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>
                  <a:outerShdw dist="35921" dir="2700000" algn="ctr" rotWithShape="0">
                    <a:srgbClr val="808080"/>
                  </a:outerShdw>
                </a:effectLst>
              </p:spPr>
            </p:pic>
          </p:grpSp>
          <p:pic>
            <p:nvPicPr>
              <p:cNvPr id="26" name="Picture 108" descr="User_R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16" y="1071"/>
                <a:ext cx="680" cy="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9" name="Text Box 250"/>
          <p:cNvSpPr txBox="1">
            <a:spLocks noChangeArrowheads="1"/>
          </p:cNvSpPr>
          <p:nvPr/>
        </p:nvSpPr>
        <p:spPr bwMode="auto">
          <a:xfrm>
            <a:off x="7472702" y="3255679"/>
            <a:ext cx="12427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TW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rPr>
              <a:t>Network</a:t>
            </a:r>
          </a:p>
        </p:txBody>
      </p:sp>
      <p:sp>
        <p:nvSpPr>
          <p:cNvPr id="30" name="Text Box 251"/>
          <p:cNvSpPr txBox="1">
            <a:spLocks noChangeArrowheads="1"/>
          </p:cNvSpPr>
          <p:nvPr/>
        </p:nvSpPr>
        <p:spPr bwMode="auto">
          <a:xfrm>
            <a:off x="7472703" y="2022564"/>
            <a:ext cx="95694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kumimoji="0" lang="en-US" altLang="zh-TW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rPr>
              <a:t>Power</a:t>
            </a:r>
          </a:p>
        </p:txBody>
      </p:sp>
      <p:grpSp>
        <p:nvGrpSpPr>
          <p:cNvPr id="7" name="Group 333"/>
          <p:cNvGrpSpPr>
            <a:grpSpLocks/>
          </p:cNvGrpSpPr>
          <p:nvPr/>
        </p:nvGrpSpPr>
        <p:grpSpPr bwMode="auto">
          <a:xfrm>
            <a:off x="5453462" y="2210676"/>
            <a:ext cx="1236785" cy="894455"/>
            <a:chOff x="3845" y="1207"/>
            <a:chExt cx="914" cy="736"/>
          </a:xfrm>
        </p:grpSpPr>
        <p:grpSp>
          <p:nvGrpSpPr>
            <p:cNvPr id="8" name="Group 190"/>
            <p:cNvGrpSpPr>
              <a:grpSpLocks/>
            </p:cNvGrpSpPr>
            <p:nvPr/>
          </p:nvGrpSpPr>
          <p:grpSpPr bwMode="auto">
            <a:xfrm>
              <a:off x="3845" y="1209"/>
              <a:ext cx="914" cy="737"/>
              <a:chOff x="2213" y="1434"/>
              <a:chExt cx="1225" cy="726"/>
            </a:xfrm>
          </p:grpSpPr>
          <p:grpSp>
            <p:nvGrpSpPr>
              <p:cNvPr id="11" name="Group 191"/>
              <p:cNvGrpSpPr>
                <a:grpSpLocks/>
              </p:cNvGrpSpPr>
              <p:nvPr/>
            </p:nvGrpSpPr>
            <p:grpSpPr bwMode="auto">
              <a:xfrm>
                <a:off x="2213" y="1434"/>
                <a:ext cx="1225" cy="726"/>
                <a:chOff x="2848" y="2840"/>
                <a:chExt cx="680" cy="590"/>
              </a:xfrm>
            </p:grpSpPr>
            <p:sp>
              <p:nvSpPr>
                <p:cNvPr id="36" name="AutoShape 192"/>
                <p:cNvSpPr>
                  <a:spLocks noChangeArrowheads="1"/>
                </p:cNvSpPr>
                <p:nvPr/>
              </p:nvSpPr>
              <p:spPr bwMode="auto">
                <a:xfrm>
                  <a:off x="2848" y="2840"/>
                  <a:ext cx="680" cy="273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37" name="Rectangle 193"/>
                <p:cNvSpPr>
                  <a:spLocks noChangeArrowheads="1"/>
                </p:cNvSpPr>
                <p:nvPr/>
              </p:nvSpPr>
              <p:spPr bwMode="auto">
                <a:xfrm>
                  <a:off x="2984" y="3022"/>
                  <a:ext cx="408" cy="408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</p:grpSp>
          <p:sp>
            <p:nvSpPr>
              <p:cNvPr id="35" name="Rectangle 194"/>
              <p:cNvSpPr>
                <a:spLocks noChangeArrowheads="1"/>
              </p:cNvSpPr>
              <p:nvPr/>
            </p:nvSpPr>
            <p:spPr bwMode="auto">
              <a:xfrm>
                <a:off x="2984" y="1434"/>
                <a:ext cx="136" cy="227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</p:grpSp>
        <p:pic>
          <p:nvPicPr>
            <p:cNvPr id="33" name="Picture 196" descr="gift"/>
            <p:cNvPicPr>
              <a:picLocks noChangeAspect="1" noChangeArrowheads="1"/>
            </p:cNvPicPr>
            <p:nvPr/>
          </p:nvPicPr>
          <p:blipFill>
            <a:blip r:embed="rId8" cstate="screen"/>
            <a:stretch>
              <a:fillRect/>
            </a:stretch>
          </p:blipFill>
          <p:spPr bwMode="auto">
            <a:xfrm>
              <a:off x="4103" y="1382"/>
              <a:ext cx="389" cy="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</p:pic>
      </p:grpSp>
      <p:grpSp>
        <p:nvGrpSpPr>
          <p:cNvPr id="13" name="Group 256"/>
          <p:cNvGrpSpPr>
            <a:grpSpLocks/>
          </p:cNvGrpSpPr>
          <p:nvPr/>
        </p:nvGrpSpPr>
        <p:grpSpPr bwMode="auto">
          <a:xfrm>
            <a:off x="6372200" y="3019021"/>
            <a:ext cx="1087315" cy="544451"/>
            <a:chOff x="4575" y="2011"/>
            <a:chExt cx="804" cy="448"/>
          </a:xfrm>
        </p:grpSpPr>
        <p:sp>
          <p:nvSpPr>
            <p:cNvPr id="39" name="Freeform 203"/>
            <p:cNvSpPr>
              <a:spLocks/>
            </p:cNvSpPr>
            <p:nvPr/>
          </p:nvSpPr>
          <p:spPr bwMode="auto">
            <a:xfrm>
              <a:off x="4575" y="2011"/>
              <a:ext cx="520" cy="275"/>
            </a:xfrm>
            <a:custGeom>
              <a:avLst/>
              <a:gdLst>
                <a:gd name="T0" fmla="*/ 520 w 520"/>
                <a:gd name="T1" fmla="*/ 275 h 275"/>
                <a:gd name="T2" fmla="*/ 378 w 520"/>
                <a:gd name="T3" fmla="*/ 221 h 275"/>
                <a:gd name="T4" fmla="*/ 276 w 520"/>
                <a:gd name="T5" fmla="*/ 44 h 275"/>
                <a:gd name="T6" fmla="*/ 0 w 520"/>
                <a:gd name="T7" fmla="*/ 0 h 27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0" h="275">
                  <a:moveTo>
                    <a:pt x="520" y="275"/>
                  </a:moveTo>
                  <a:cubicBezTo>
                    <a:pt x="469" y="271"/>
                    <a:pt x="419" y="259"/>
                    <a:pt x="378" y="221"/>
                  </a:cubicBezTo>
                  <a:cubicBezTo>
                    <a:pt x="337" y="183"/>
                    <a:pt x="339" y="81"/>
                    <a:pt x="276" y="44"/>
                  </a:cubicBezTo>
                  <a:cubicBezTo>
                    <a:pt x="213" y="7"/>
                    <a:pt x="57" y="9"/>
                    <a:pt x="0" y="0"/>
                  </a:cubicBezTo>
                </a:path>
              </a:pathLst>
            </a:custGeom>
            <a:noFill/>
            <a:ln w="47625" cap="flat" cmpd="sng">
              <a:solidFill>
                <a:srgbClr val="0099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2000">
                <a:latin typeface="+mn-lt"/>
                <a:ea typeface="+mn-ea"/>
              </a:endParaRPr>
            </a:p>
          </p:txBody>
        </p:sp>
        <p:grpSp>
          <p:nvGrpSpPr>
            <p:cNvPr id="21" name="Group 255"/>
            <p:cNvGrpSpPr>
              <a:grpSpLocks/>
            </p:cNvGrpSpPr>
            <p:nvPr/>
          </p:nvGrpSpPr>
          <p:grpSpPr bwMode="auto">
            <a:xfrm>
              <a:off x="5070" y="2205"/>
              <a:ext cx="309" cy="254"/>
              <a:chOff x="5070" y="2205"/>
              <a:chExt cx="309" cy="254"/>
            </a:xfrm>
          </p:grpSpPr>
          <p:sp>
            <p:nvSpPr>
              <p:cNvPr id="41" name="Rectangle 205"/>
              <p:cNvSpPr>
                <a:spLocks noChangeArrowheads="1"/>
              </p:cNvSpPr>
              <p:nvPr/>
            </p:nvSpPr>
            <p:spPr bwMode="auto">
              <a:xfrm rot="6438178">
                <a:off x="5180" y="2281"/>
                <a:ext cx="230" cy="125"/>
              </a:xfrm>
              <a:prstGeom prst="rect">
                <a:avLst/>
              </a:prstGeom>
              <a:solidFill>
                <a:srgbClr val="C0C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42" name="Line 206"/>
              <p:cNvSpPr>
                <a:spLocks noChangeShapeType="1"/>
              </p:cNvSpPr>
              <p:nvPr/>
            </p:nvSpPr>
            <p:spPr bwMode="auto">
              <a:xfrm rot="6438178">
                <a:off x="5296" y="2189"/>
                <a:ext cx="0" cy="1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sz="2000"/>
              </a:p>
            </p:txBody>
          </p:sp>
          <p:sp>
            <p:nvSpPr>
              <p:cNvPr id="43" name="Rectangle 207"/>
              <p:cNvSpPr>
                <a:spLocks noChangeArrowheads="1"/>
              </p:cNvSpPr>
              <p:nvPr/>
            </p:nvSpPr>
            <p:spPr bwMode="auto">
              <a:xfrm rot="6438178">
                <a:off x="5100" y="2175"/>
                <a:ext cx="230" cy="289"/>
              </a:xfrm>
              <a:prstGeom prst="rect">
                <a:avLst/>
              </a:prstGeom>
              <a:solidFill>
                <a:srgbClr val="0099FF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sz="2000" dirty="0">
                  <a:latin typeface="+mn-lt"/>
                  <a:ea typeface="+mn-ea"/>
                </a:endParaRPr>
              </a:p>
            </p:txBody>
          </p:sp>
          <p:sp>
            <p:nvSpPr>
              <p:cNvPr id="44" name="Line 208"/>
              <p:cNvSpPr>
                <a:spLocks noChangeShapeType="1"/>
              </p:cNvSpPr>
              <p:nvPr/>
            </p:nvSpPr>
            <p:spPr bwMode="auto">
              <a:xfrm rot="6438178">
                <a:off x="5296" y="2189"/>
                <a:ext cx="0" cy="1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sz="2000"/>
              </a:p>
            </p:txBody>
          </p:sp>
          <p:sp>
            <p:nvSpPr>
              <p:cNvPr id="45" name="Line 209"/>
              <p:cNvSpPr>
                <a:spLocks noChangeShapeType="1"/>
              </p:cNvSpPr>
              <p:nvPr/>
            </p:nvSpPr>
            <p:spPr bwMode="auto">
              <a:xfrm rot="6438178">
                <a:off x="5281" y="2237"/>
                <a:ext cx="0" cy="1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sz="2000"/>
              </a:p>
            </p:txBody>
          </p:sp>
          <p:sp>
            <p:nvSpPr>
              <p:cNvPr id="46" name="Line 210"/>
              <p:cNvSpPr>
                <a:spLocks noChangeShapeType="1"/>
              </p:cNvSpPr>
              <p:nvPr/>
            </p:nvSpPr>
            <p:spPr bwMode="auto">
              <a:xfrm rot="6438178">
                <a:off x="5268" y="2279"/>
                <a:ext cx="0" cy="1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sz="2000"/>
              </a:p>
            </p:txBody>
          </p:sp>
          <p:sp>
            <p:nvSpPr>
              <p:cNvPr id="47" name="Line 211"/>
              <p:cNvSpPr>
                <a:spLocks noChangeShapeType="1"/>
              </p:cNvSpPr>
              <p:nvPr/>
            </p:nvSpPr>
            <p:spPr bwMode="auto">
              <a:xfrm rot="6438178">
                <a:off x="5255" y="2321"/>
                <a:ext cx="0" cy="166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TW" altLang="en-US" sz="2000"/>
              </a:p>
            </p:txBody>
          </p:sp>
        </p:grpSp>
      </p:grpSp>
      <p:grpSp>
        <p:nvGrpSpPr>
          <p:cNvPr id="24" name="Group 254"/>
          <p:cNvGrpSpPr>
            <a:grpSpLocks/>
          </p:cNvGrpSpPr>
          <p:nvPr/>
        </p:nvGrpSpPr>
        <p:grpSpPr bwMode="auto">
          <a:xfrm>
            <a:off x="6380992" y="2214831"/>
            <a:ext cx="1140069" cy="546882"/>
            <a:chOff x="4581" y="1504"/>
            <a:chExt cx="843" cy="450"/>
          </a:xfrm>
        </p:grpSpPr>
        <p:sp>
          <p:nvSpPr>
            <p:cNvPr id="49" name="Freeform 165"/>
            <p:cNvSpPr>
              <a:spLocks/>
            </p:cNvSpPr>
            <p:nvPr/>
          </p:nvSpPr>
          <p:spPr bwMode="auto">
            <a:xfrm>
              <a:off x="4581" y="1715"/>
              <a:ext cx="529" cy="239"/>
            </a:xfrm>
            <a:custGeom>
              <a:avLst/>
              <a:gdLst>
                <a:gd name="T0" fmla="*/ 529 w 529"/>
                <a:gd name="T1" fmla="*/ 0 h 239"/>
                <a:gd name="T2" fmla="*/ 385 w 529"/>
                <a:gd name="T3" fmla="*/ 46 h 239"/>
                <a:gd name="T4" fmla="*/ 288 w 529"/>
                <a:gd name="T5" fmla="*/ 208 h 239"/>
                <a:gd name="T6" fmla="*/ 0 w 529"/>
                <a:gd name="T7" fmla="*/ 231 h 2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29" h="239">
                  <a:moveTo>
                    <a:pt x="529" y="0"/>
                  </a:moveTo>
                  <a:cubicBezTo>
                    <a:pt x="477" y="3"/>
                    <a:pt x="425" y="11"/>
                    <a:pt x="385" y="46"/>
                  </a:cubicBezTo>
                  <a:cubicBezTo>
                    <a:pt x="345" y="81"/>
                    <a:pt x="352" y="177"/>
                    <a:pt x="288" y="208"/>
                  </a:cubicBezTo>
                  <a:cubicBezTo>
                    <a:pt x="224" y="239"/>
                    <a:pt x="60" y="226"/>
                    <a:pt x="0" y="231"/>
                  </a:cubicBezTo>
                </a:path>
              </a:pathLst>
            </a:custGeom>
            <a:noFill/>
            <a:ln w="47625" cap="flat" cmpd="sng">
              <a:solidFill>
                <a:srgbClr val="0099FF"/>
              </a:solidFill>
              <a:prstDash val="solid"/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en-US" sz="2000">
                <a:latin typeface="+mn-lt"/>
                <a:ea typeface="+mn-ea"/>
              </a:endParaRPr>
            </a:p>
          </p:txBody>
        </p:sp>
        <p:grpSp>
          <p:nvGrpSpPr>
            <p:cNvPr id="25" name="Group 253"/>
            <p:cNvGrpSpPr>
              <a:grpSpLocks/>
            </p:cNvGrpSpPr>
            <p:nvPr/>
          </p:nvGrpSpPr>
          <p:grpSpPr bwMode="auto">
            <a:xfrm>
              <a:off x="5075" y="1504"/>
              <a:ext cx="349" cy="322"/>
              <a:chOff x="5075" y="1504"/>
              <a:chExt cx="349" cy="322"/>
            </a:xfrm>
          </p:grpSpPr>
          <p:sp>
            <p:nvSpPr>
              <p:cNvPr id="51" name="Rectangle 161"/>
              <p:cNvSpPr>
                <a:spLocks noChangeArrowheads="1"/>
              </p:cNvSpPr>
              <p:nvPr/>
            </p:nvSpPr>
            <p:spPr bwMode="auto">
              <a:xfrm rot="-1391916">
                <a:off x="5198" y="1514"/>
                <a:ext cx="168" cy="45"/>
              </a:xfrm>
              <a:prstGeom prst="rect">
                <a:avLst/>
              </a:prstGeom>
              <a:solidFill>
                <a:srgbClr val="0099FF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sz="2000" dirty="0">
                  <a:latin typeface="+mn-lt"/>
                  <a:ea typeface="+mn-ea"/>
                </a:endParaRPr>
              </a:p>
            </p:txBody>
          </p:sp>
          <p:sp>
            <p:nvSpPr>
              <p:cNvPr id="52" name="Rectangle 163"/>
              <p:cNvSpPr>
                <a:spLocks noChangeArrowheads="1"/>
              </p:cNvSpPr>
              <p:nvPr/>
            </p:nvSpPr>
            <p:spPr bwMode="auto">
              <a:xfrm rot="-1391916">
                <a:off x="5259" y="1656"/>
                <a:ext cx="165" cy="45"/>
              </a:xfrm>
              <a:prstGeom prst="rect">
                <a:avLst/>
              </a:prstGeom>
              <a:solidFill>
                <a:srgbClr val="0099FF"/>
              </a:solidFill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sz="2000" dirty="0">
                  <a:latin typeface="+mn-lt"/>
                  <a:ea typeface="+mn-ea"/>
                </a:endParaRPr>
              </a:p>
            </p:txBody>
          </p:sp>
          <p:sp>
            <p:nvSpPr>
              <p:cNvPr id="53" name="AutoShape 160"/>
              <p:cNvSpPr>
                <a:spLocks noChangeArrowheads="1"/>
              </p:cNvSpPr>
              <p:nvPr/>
            </p:nvSpPr>
            <p:spPr bwMode="auto">
              <a:xfrm rot="-1391916">
                <a:off x="5075" y="1504"/>
                <a:ext cx="208" cy="322"/>
              </a:xfrm>
              <a:prstGeom prst="roundRect">
                <a:avLst>
                  <a:gd name="adj" fmla="val 19486"/>
                </a:avLst>
              </a:prstGeom>
              <a:solidFill>
                <a:srgbClr val="0099FF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en-US" sz="2000" dirty="0">
                  <a:latin typeface="+mn-lt"/>
                  <a:ea typeface="+mn-ea"/>
                </a:endParaRPr>
              </a:p>
            </p:txBody>
          </p:sp>
        </p:grpSp>
      </p:grpSp>
      <p:sp>
        <p:nvSpPr>
          <p:cNvPr id="54" name="AutoShape 186"/>
          <p:cNvSpPr>
            <a:spLocks noChangeArrowheads="1"/>
          </p:cNvSpPr>
          <p:nvPr/>
        </p:nvSpPr>
        <p:spPr bwMode="auto">
          <a:xfrm>
            <a:off x="5282014" y="2633185"/>
            <a:ext cx="337038" cy="335421"/>
          </a:xfrm>
          <a:prstGeom prst="rightArrow">
            <a:avLst>
              <a:gd name="adj1" fmla="val 44120"/>
              <a:gd name="adj2" fmla="val 49264"/>
            </a:avLst>
          </a:prstGeom>
          <a:solidFill>
            <a:srgbClr val="E42802"/>
          </a:solidFill>
          <a:ln w="19050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sz="2000" dirty="0">
              <a:latin typeface="+mn-lt"/>
              <a:ea typeface="+mn-ea"/>
            </a:endParaRPr>
          </a:p>
        </p:txBody>
      </p:sp>
      <p:sp>
        <p:nvSpPr>
          <p:cNvPr id="55" name="Line 305"/>
          <p:cNvSpPr>
            <a:spLocks noChangeShapeType="1"/>
          </p:cNvSpPr>
          <p:nvPr/>
        </p:nvSpPr>
        <p:spPr bwMode="auto">
          <a:xfrm>
            <a:off x="6189086" y="3832915"/>
            <a:ext cx="360485" cy="551743"/>
          </a:xfrm>
          <a:prstGeom prst="line">
            <a:avLst/>
          </a:prstGeom>
          <a:noFill/>
          <a:ln w="22225">
            <a:solidFill>
              <a:srgbClr val="FF000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zh-TW" altLang="en-US" sz="2000"/>
          </a:p>
        </p:txBody>
      </p:sp>
      <p:sp>
        <p:nvSpPr>
          <p:cNvPr id="56" name="Freeform 311"/>
          <p:cNvSpPr>
            <a:spLocks/>
          </p:cNvSpPr>
          <p:nvPr/>
        </p:nvSpPr>
        <p:spPr bwMode="auto">
          <a:xfrm>
            <a:off x="3673021" y="3917032"/>
            <a:ext cx="2332892" cy="826399"/>
          </a:xfrm>
          <a:custGeom>
            <a:avLst/>
            <a:gdLst>
              <a:gd name="T0" fmla="*/ 2147483647 w 1704"/>
              <a:gd name="T1" fmla="*/ 0 h 996"/>
              <a:gd name="T2" fmla="*/ 2147483647 w 1704"/>
              <a:gd name="T3" fmla="*/ 2147483647 h 996"/>
              <a:gd name="T4" fmla="*/ 2147483647 w 1704"/>
              <a:gd name="T5" fmla="*/ 2147483647 h 996"/>
              <a:gd name="T6" fmla="*/ 2147483647 w 1704"/>
              <a:gd name="T7" fmla="*/ 2147483647 h 996"/>
              <a:gd name="T8" fmla="*/ 0 w 1704"/>
              <a:gd name="T9" fmla="*/ 2147483647 h 9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04"/>
              <a:gd name="T16" fmla="*/ 0 h 996"/>
              <a:gd name="T17" fmla="*/ 1704 w 1704"/>
              <a:gd name="T18" fmla="*/ 996 h 9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04" h="996">
                <a:moveTo>
                  <a:pt x="1704" y="0"/>
                </a:moveTo>
                <a:cubicBezTo>
                  <a:pt x="1669" y="64"/>
                  <a:pt x="1695" y="298"/>
                  <a:pt x="1492" y="389"/>
                </a:cubicBezTo>
                <a:cubicBezTo>
                  <a:pt x="1289" y="480"/>
                  <a:pt x="721" y="475"/>
                  <a:pt x="489" y="544"/>
                </a:cubicBezTo>
                <a:cubicBezTo>
                  <a:pt x="257" y="613"/>
                  <a:pt x="185" y="729"/>
                  <a:pt x="104" y="804"/>
                </a:cubicBezTo>
                <a:cubicBezTo>
                  <a:pt x="22" y="879"/>
                  <a:pt x="21" y="956"/>
                  <a:pt x="0" y="996"/>
                </a:cubicBezTo>
              </a:path>
            </a:pathLst>
          </a:custGeom>
          <a:noFill/>
          <a:ln w="22225">
            <a:solidFill>
              <a:srgbClr val="FF000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000"/>
          </a:p>
        </p:txBody>
      </p:sp>
      <p:sp>
        <p:nvSpPr>
          <p:cNvPr id="57" name="Freeform 312"/>
          <p:cNvSpPr>
            <a:spLocks/>
          </p:cNvSpPr>
          <p:nvPr/>
        </p:nvSpPr>
        <p:spPr bwMode="auto">
          <a:xfrm>
            <a:off x="2201775" y="3900656"/>
            <a:ext cx="3742592" cy="772926"/>
          </a:xfrm>
          <a:custGeom>
            <a:avLst/>
            <a:gdLst>
              <a:gd name="T0" fmla="*/ 2147483647 w 2547"/>
              <a:gd name="T1" fmla="*/ 0 h 965"/>
              <a:gd name="T2" fmla="*/ 2147483647 w 2547"/>
              <a:gd name="T3" fmla="*/ 2147483647 h 965"/>
              <a:gd name="T4" fmla="*/ 2147483647 w 2547"/>
              <a:gd name="T5" fmla="*/ 2147483647 h 965"/>
              <a:gd name="T6" fmla="*/ 2147483647 w 2547"/>
              <a:gd name="T7" fmla="*/ 2147483647 h 965"/>
              <a:gd name="T8" fmla="*/ 0 w 2547"/>
              <a:gd name="T9" fmla="*/ 2147483647 h 96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47"/>
              <a:gd name="T16" fmla="*/ 0 h 965"/>
              <a:gd name="T17" fmla="*/ 2547 w 2547"/>
              <a:gd name="T18" fmla="*/ 965 h 965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47" h="965">
                <a:moveTo>
                  <a:pt x="2531" y="0"/>
                </a:moveTo>
                <a:cubicBezTo>
                  <a:pt x="2486" y="53"/>
                  <a:pt x="2547" y="247"/>
                  <a:pt x="2262" y="324"/>
                </a:cubicBezTo>
                <a:cubicBezTo>
                  <a:pt x="1977" y="401"/>
                  <a:pt x="1150" y="399"/>
                  <a:pt x="819" y="460"/>
                </a:cubicBezTo>
                <a:cubicBezTo>
                  <a:pt x="488" y="521"/>
                  <a:pt x="409" y="607"/>
                  <a:pt x="273" y="691"/>
                </a:cubicBezTo>
                <a:cubicBezTo>
                  <a:pt x="137" y="775"/>
                  <a:pt x="57" y="908"/>
                  <a:pt x="0" y="965"/>
                </a:cubicBezTo>
              </a:path>
            </a:pathLst>
          </a:custGeom>
          <a:noFill/>
          <a:ln w="22225">
            <a:solidFill>
              <a:srgbClr val="FF000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000"/>
          </a:p>
        </p:txBody>
      </p:sp>
      <p:pic>
        <p:nvPicPr>
          <p:cNvPr id="58" name="Picture 342" descr="開關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82821" y="3263522"/>
            <a:ext cx="367811" cy="33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Freeform 345"/>
          <p:cNvSpPr>
            <a:spLocks/>
          </p:cNvSpPr>
          <p:nvPr/>
        </p:nvSpPr>
        <p:spPr bwMode="auto">
          <a:xfrm>
            <a:off x="5383124" y="3934156"/>
            <a:ext cx="745881" cy="882302"/>
          </a:xfrm>
          <a:custGeom>
            <a:avLst/>
            <a:gdLst>
              <a:gd name="T0" fmla="*/ 2147483647 w 496"/>
              <a:gd name="T1" fmla="*/ 0 h 726"/>
              <a:gd name="T2" fmla="*/ 2147483647 w 496"/>
              <a:gd name="T3" fmla="*/ 2147483647 h 726"/>
              <a:gd name="T4" fmla="*/ 2147483647 w 496"/>
              <a:gd name="T5" fmla="*/ 2147483647 h 726"/>
              <a:gd name="T6" fmla="*/ 2147483647 w 496"/>
              <a:gd name="T7" fmla="*/ 2147483647 h 726"/>
              <a:gd name="T8" fmla="*/ 2147483647 w 496"/>
              <a:gd name="T9" fmla="*/ 2147483647 h 7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96"/>
              <a:gd name="T16" fmla="*/ 0 h 726"/>
              <a:gd name="T17" fmla="*/ 496 w 496"/>
              <a:gd name="T18" fmla="*/ 726 h 72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96" h="726">
                <a:moveTo>
                  <a:pt x="460" y="0"/>
                </a:moveTo>
                <a:cubicBezTo>
                  <a:pt x="459" y="42"/>
                  <a:pt x="496" y="186"/>
                  <a:pt x="454" y="253"/>
                </a:cubicBezTo>
                <a:cubicBezTo>
                  <a:pt x="412" y="320"/>
                  <a:pt x="279" y="348"/>
                  <a:pt x="209" y="404"/>
                </a:cubicBezTo>
                <a:cubicBezTo>
                  <a:pt x="139" y="460"/>
                  <a:pt x="68" y="532"/>
                  <a:pt x="34" y="586"/>
                </a:cubicBezTo>
                <a:cubicBezTo>
                  <a:pt x="0" y="640"/>
                  <a:pt x="12" y="697"/>
                  <a:pt x="6" y="726"/>
                </a:cubicBezTo>
              </a:path>
            </a:pathLst>
          </a:custGeom>
          <a:noFill/>
          <a:ln w="22225">
            <a:solidFill>
              <a:srgbClr val="FF0000"/>
            </a:solidFill>
            <a:prstDash val="dash"/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TW" altLang="en-US" sz="2000"/>
          </a:p>
        </p:txBody>
      </p:sp>
      <p:grpSp>
        <p:nvGrpSpPr>
          <p:cNvPr id="31" name="Group 356"/>
          <p:cNvGrpSpPr>
            <a:grpSpLocks/>
          </p:cNvGrpSpPr>
          <p:nvPr/>
        </p:nvGrpSpPr>
        <p:grpSpPr bwMode="auto">
          <a:xfrm>
            <a:off x="6250632" y="3415239"/>
            <a:ext cx="464527" cy="442367"/>
            <a:chOff x="4435" y="2054"/>
            <a:chExt cx="344" cy="364"/>
          </a:xfrm>
        </p:grpSpPr>
        <p:sp>
          <p:nvSpPr>
            <p:cNvPr id="61" name="AutoShape 348"/>
            <p:cNvSpPr>
              <a:spLocks noChangeArrowheads="1"/>
            </p:cNvSpPr>
            <p:nvPr/>
          </p:nvSpPr>
          <p:spPr bwMode="auto">
            <a:xfrm rot="19015622" flipH="1">
              <a:off x="4435" y="2054"/>
              <a:ext cx="91" cy="332"/>
            </a:xfrm>
            <a:prstGeom prst="roundRect">
              <a:avLst>
                <a:gd name="adj" fmla="val 50000"/>
              </a:avLst>
            </a:prstGeom>
            <a:solidFill>
              <a:srgbClr val="FEDE54"/>
            </a:solidFill>
            <a:ln w="34925">
              <a:noFill/>
              <a:round/>
              <a:headEnd/>
              <a:tailEnd type="none" w="lg" len="lg"/>
            </a:ln>
            <a:effectLst>
              <a:outerShdw dist="28398" dir="6993903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 dirty="0">
                <a:latin typeface="+mn-lt"/>
                <a:ea typeface="+mn-ea"/>
              </a:endParaRPr>
            </a:p>
          </p:txBody>
        </p:sp>
        <p:sp>
          <p:nvSpPr>
            <p:cNvPr id="62" name="Oval 346"/>
            <p:cNvSpPr>
              <a:spLocks noChangeArrowheads="1"/>
            </p:cNvSpPr>
            <p:nvPr/>
          </p:nvSpPr>
          <p:spPr bwMode="auto">
            <a:xfrm rot="19629837" flipH="1">
              <a:off x="4502" y="2149"/>
              <a:ext cx="277" cy="269"/>
            </a:xfrm>
            <a:prstGeom prst="ellipse">
              <a:avLst/>
            </a:prstGeom>
            <a:solidFill>
              <a:srgbClr val="FEDE54"/>
            </a:solidFill>
            <a:ln w="34925">
              <a:noFill/>
              <a:round/>
              <a:headEnd/>
              <a:tailEnd type="none" w="lg" len="lg"/>
            </a:ln>
            <a:effectLst>
              <a:outerShdw dist="28398" dir="6993903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 dirty="0">
                <a:latin typeface="+mn-lt"/>
                <a:ea typeface="+mn-ea"/>
              </a:endParaRPr>
            </a:p>
          </p:txBody>
        </p:sp>
        <p:sp>
          <p:nvSpPr>
            <p:cNvPr id="63" name="Oval 349"/>
            <p:cNvSpPr>
              <a:spLocks noChangeArrowheads="1"/>
            </p:cNvSpPr>
            <p:nvPr/>
          </p:nvSpPr>
          <p:spPr bwMode="auto">
            <a:xfrm rot="19629837" flipH="1">
              <a:off x="4458" y="2272"/>
              <a:ext cx="119" cy="107"/>
            </a:xfrm>
            <a:prstGeom prst="ellipse">
              <a:avLst/>
            </a:prstGeom>
            <a:solidFill>
              <a:srgbClr val="FEDE54"/>
            </a:solidFill>
            <a:ln w="34925">
              <a:noFill/>
              <a:round/>
              <a:headEnd/>
              <a:tailEnd type="none" w="lg" len="lg"/>
            </a:ln>
            <a:effectLst>
              <a:outerShdw dist="28398" dir="6993903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 dirty="0">
                <a:latin typeface="+mn-lt"/>
                <a:ea typeface="+mn-ea"/>
              </a:endParaRPr>
            </a:p>
          </p:txBody>
        </p:sp>
        <p:sp>
          <p:nvSpPr>
            <p:cNvPr id="64" name="Oval 351"/>
            <p:cNvSpPr>
              <a:spLocks noChangeArrowheads="1"/>
            </p:cNvSpPr>
            <p:nvPr/>
          </p:nvSpPr>
          <p:spPr bwMode="auto">
            <a:xfrm rot="19629837" flipH="1">
              <a:off x="4484" y="2173"/>
              <a:ext cx="119" cy="107"/>
            </a:xfrm>
            <a:prstGeom prst="ellipse">
              <a:avLst/>
            </a:prstGeom>
            <a:solidFill>
              <a:srgbClr val="FED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4925">
                  <a:solidFill>
                    <a:srgbClr val="000000"/>
                  </a:solidFill>
                  <a:round/>
                  <a:headEnd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  <p:sp>
          <p:nvSpPr>
            <p:cNvPr id="65" name="Oval 352"/>
            <p:cNvSpPr>
              <a:spLocks noChangeArrowheads="1"/>
            </p:cNvSpPr>
            <p:nvPr/>
          </p:nvSpPr>
          <p:spPr bwMode="auto">
            <a:xfrm rot="19629837" flipH="1">
              <a:off x="4527" y="2161"/>
              <a:ext cx="119" cy="107"/>
            </a:xfrm>
            <a:prstGeom prst="ellipse">
              <a:avLst/>
            </a:prstGeom>
            <a:solidFill>
              <a:srgbClr val="FED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4925">
                  <a:solidFill>
                    <a:srgbClr val="000000"/>
                  </a:solidFill>
                  <a:round/>
                  <a:headEnd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  <p:sp>
          <p:nvSpPr>
            <p:cNvPr id="66" name="Oval 353"/>
            <p:cNvSpPr>
              <a:spLocks noChangeArrowheads="1"/>
            </p:cNvSpPr>
            <p:nvPr/>
          </p:nvSpPr>
          <p:spPr bwMode="auto">
            <a:xfrm rot="19629837" flipH="1">
              <a:off x="4529" y="2145"/>
              <a:ext cx="119" cy="107"/>
            </a:xfrm>
            <a:prstGeom prst="ellipse">
              <a:avLst/>
            </a:prstGeom>
            <a:solidFill>
              <a:srgbClr val="FED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4925">
                  <a:solidFill>
                    <a:srgbClr val="000000"/>
                  </a:solidFill>
                  <a:round/>
                  <a:headEnd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  <p:sp>
          <p:nvSpPr>
            <p:cNvPr id="67" name="Oval 354"/>
            <p:cNvSpPr>
              <a:spLocks noChangeArrowheads="1"/>
            </p:cNvSpPr>
            <p:nvPr/>
          </p:nvSpPr>
          <p:spPr bwMode="auto">
            <a:xfrm rot="19629837" flipH="1">
              <a:off x="4582" y="2134"/>
              <a:ext cx="119" cy="107"/>
            </a:xfrm>
            <a:prstGeom prst="ellipse">
              <a:avLst/>
            </a:prstGeom>
            <a:solidFill>
              <a:srgbClr val="FEDE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34925">
                  <a:solidFill>
                    <a:srgbClr val="000000"/>
                  </a:solidFill>
                  <a:round/>
                  <a:headEnd/>
                  <a:tailEnd type="none" w="lg" len="lg"/>
                </a14:hiddenLine>
              </a:ext>
            </a:extLst>
          </p:spPr>
          <p:txBody>
            <a:bodyPr wrap="none" anchor="ctr"/>
            <a:lstStyle/>
            <a:p>
              <a:endParaRPr kumimoji="0" lang="en-US" altLang="zh-TW" sz="2000" dirty="0">
                <a:latin typeface="Calibri" pitchFamily="34" charset="0"/>
              </a:endParaRPr>
            </a:p>
          </p:txBody>
        </p:sp>
      </p:grpSp>
      <p:grpSp>
        <p:nvGrpSpPr>
          <p:cNvPr id="32" name="群組 123"/>
          <p:cNvGrpSpPr>
            <a:grpSpLocks/>
          </p:cNvGrpSpPr>
          <p:nvPr/>
        </p:nvGrpSpPr>
        <p:grpSpPr bwMode="auto">
          <a:xfrm>
            <a:off x="2474701" y="2353367"/>
            <a:ext cx="1997278" cy="1666752"/>
            <a:chOff x="2407927" y="1889125"/>
            <a:chExt cx="2164745" cy="2176682"/>
          </a:xfrm>
        </p:grpSpPr>
        <p:grpSp>
          <p:nvGrpSpPr>
            <p:cNvPr id="34" name="Group 341"/>
            <p:cNvGrpSpPr>
              <a:grpSpLocks/>
            </p:cNvGrpSpPr>
            <p:nvPr/>
          </p:nvGrpSpPr>
          <p:grpSpPr bwMode="auto">
            <a:xfrm>
              <a:off x="2859088" y="1889125"/>
              <a:ext cx="995362" cy="1373188"/>
              <a:chOff x="3031" y="1205"/>
              <a:chExt cx="679" cy="865"/>
            </a:xfrm>
          </p:grpSpPr>
          <p:grpSp>
            <p:nvGrpSpPr>
              <p:cNvPr id="38" name="Group 246"/>
              <p:cNvGrpSpPr>
                <a:grpSpLocks/>
              </p:cNvGrpSpPr>
              <p:nvPr/>
            </p:nvGrpSpPr>
            <p:grpSpPr bwMode="auto">
              <a:xfrm>
                <a:off x="3031" y="1205"/>
                <a:ext cx="619" cy="773"/>
                <a:chOff x="2394" y="2659"/>
                <a:chExt cx="545" cy="680"/>
              </a:xfrm>
            </p:grpSpPr>
            <p:sp>
              <p:nvSpPr>
                <p:cNvPr id="74" name="Rectangle 237"/>
                <p:cNvSpPr>
                  <a:spLocks noChangeArrowheads="1"/>
                </p:cNvSpPr>
                <p:nvPr/>
              </p:nvSpPr>
              <p:spPr bwMode="auto">
                <a:xfrm>
                  <a:off x="2406" y="2659"/>
                  <a:ext cx="533" cy="680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75" name="Oval 238"/>
                <p:cNvSpPr>
                  <a:spLocks noChangeArrowheads="1"/>
                </p:cNvSpPr>
                <p:nvPr/>
              </p:nvSpPr>
              <p:spPr bwMode="auto">
                <a:xfrm>
                  <a:off x="2394" y="2704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76" name="Oval 239"/>
                <p:cNvSpPr>
                  <a:spLocks noChangeArrowheads="1"/>
                </p:cNvSpPr>
                <p:nvPr/>
              </p:nvSpPr>
              <p:spPr bwMode="auto">
                <a:xfrm>
                  <a:off x="2394" y="2784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77" name="Oval 240"/>
                <p:cNvSpPr>
                  <a:spLocks noChangeArrowheads="1"/>
                </p:cNvSpPr>
                <p:nvPr/>
              </p:nvSpPr>
              <p:spPr bwMode="auto">
                <a:xfrm>
                  <a:off x="2394" y="2864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78" name="Oval 241"/>
                <p:cNvSpPr>
                  <a:spLocks noChangeArrowheads="1"/>
                </p:cNvSpPr>
                <p:nvPr/>
              </p:nvSpPr>
              <p:spPr bwMode="auto">
                <a:xfrm>
                  <a:off x="2394" y="2944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79" name="Oval 242"/>
                <p:cNvSpPr>
                  <a:spLocks noChangeArrowheads="1"/>
                </p:cNvSpPr>
                <p:nvPr/>
              </p:nvSpPr>
              <p:spPr bwMode="auto">
                <a:xfrm>
                  <a:off x="2394" y="3024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80" name="Oval 243"/>
                <p:cNvSpPr>
                  <a:spLocks noChangeArrowheads="1"/>
                </p:cNvSpPr>
                <p:nvPr/>
              </p:nvSpPr>
              <p:spPr bwMode="auto">
                <a:xfrm>
                  <a:off x="2394" y="3100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81" name="Oval 244"/>
                <p:cNvSpPr>
                  <a:spLocks noChangeArrowheads="1"/>
                </p:cNvSpPr>
                <p:nvPr/>
              </p:nvSpPr>
              <p:spPr bwMode="auto">
                <a:xfrm>
                  <a:off x="2394" y="3180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sp>
              <p:nvSpPr>
                <p:cNvPr id="82" name="Oval 245"/>
                <p:cNvSpPr>
                  <a:spLocks noChangeArrowheads="1"/>
                </p:cNvSpPr>
                <p:nvPr/>
              </p:nvSpPr>
              <p:spPr bwMode="auto">
                <a:xfrm>
                  <a:off x="2394" y="3260"/>
                  <a:ext cx="45" cy="4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</p:grpSp>
          <p:pic>
            <p:nvPicPr>
              <p:cNvPr id="72" name="Picture 174" descr="gift"/>
              <p:cNvPicPr>
                <a:picLocks noChangeAspect="1" noChangeArrowheads="1"/>
              </p:cNvPicPr>
              <p:nvPr/>
            </p:nvPicPr>
            <p:blipFill>
              <a:blip r:embed="rId4" cstate="screen"/>
              <a:srcRect/>
              <a:stretch>
                <a:fillRect/>
              </a:stretch>
            </p:blipFill>
            <p:spPr bwMode="auto">
              <a:xfrm>
                <a:off x="3133" y="1307"/>
                <a:ext cx="452" cy="53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</p:pic>
          <p:pic>
            <p:nvPicPr>
              <p:cNvPr id="73" name="Picture 336" descr="設定"/>
              <p:cNvPicPr>
                <a:picLocks noChangeAspect="1" noChangeArrowheads="1"/>
              </p:cNvPicPr>
              <p:nvPr/>
            </p:nvPicPr>
            <p:blipFill>
              <a:blip r:embed="rId10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2" y="1752"/>
                <a:ext cx="318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0" name="文字方塊 115"/>
            <p:cNvSpPr txBox="1">
              <a:spLocks noChangeArrowheads="1"/>
            </p:cNvSpPr>
            <p:nvPr/>
          </p:nvSpPr>
          <p:spPr bwMode="auto">
            <a:xfrm>
              <a:off x="2407927" y="3141349"/>
              <a:ext cx="2164745" cy="924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Pre-configured &amp;</a:t>
              </a:r>
            </a:p>
            <a:p>
              <a:pPr algn="ctr"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 Tested</a:t>
              </a:r>
              <a:endParaRPr kumimoji="0" lang="zh-TW" altLang="en-US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endParaRPr>
            </a:p>
          </p:txBody>
        </p:sp>
      </p:grpSp>
      <p:grpSp>
        <p:nvGrpSpPr>
          <p:cNvPr id="40" name="群組 124"/>
          <p:cNvGrpSpPr>
            <a:grpSpLocks/>
          </p:cNvGrpSpPr>
          <p:nvPr/>
        </p:nvGrpSpPr>
        <p:grpSpPr bwMode="auto">
          <a:xfrm>
            <a:off x="4128755" y="2285992"/>
            <a:ext cx="1235320" cy="1361406"/>
            <a:chOff x="4200525" y="1884363"/>
            <a:chExt cx="1338263" cy="1778732"/>
          </a:xfrm>
        </p:grpSpPr>
        <p:grpSp>
          <p:nvGrpSpPr>
            <p:cNvPr id="48" name="Group 158"/>
            <p:cNvGrpSpPr>
              <a:grpSpLocks/>
            </p:cNvGrpSpPr>
            <p:nvPr/>
          </p:nvGrpSpPr>
          <p:grpSpPr bwMode="auto">
            <a:xfrm>
              <a:off x="4200525" y="1884363"/>
              <a:ext cx="1338263" cy="1292225"/>
              <a:chOff x="2167" y="1434"/>
              <a:chExt cx="998" cy="803"/>
            </a:xfrm>
          </p:grpSpPr>
          <p:grpSp>
            <p:nvGrpSpPr>
              <p:cNvPr id="50" name="Group 157"/>
              <p:cNvGrpSpPr>
                <a:grpSpLocks/>
              </p:cNvGrpSpPr>
              <p:nvPr/>
            </p:nvGrpSpPr>
            <p:grpSpPr bwMode="auto">
              <a:xfrm>
                <a:off x="2167" y="1434"/>
                <a:ext cx="998" cy="726"/>
                <a:chOff x="2213" y="1434"/>
                <a:chExt cx="1225" cy="726"/>
              </a:xfrm>
            </p:grpSpPr>
            <p:grpSp>
              <p:nvGrpSpPr>
                <p:cNvPr id="60" name="Group 155"/>
                <p:cNvGrpSpPr>
                  <a:grpSpLocks/>
                </p:cNvGrpSpPr>
                <p:nvPr/>
              </p:nvGrpSpPr>
              <p:grpSpPr bwMode="auto">
                <a:xfrm>
                  <a:off x="2213" y="1434"/>
                  <a:ext cx="1225" cy="726"/>
                  <a:chOff x="2848" y="2840"/>
                  <a:chExt cx="680" cy="590"/>
                </a:xfrm>
              </p:grpSpPr>
              <p:sp>
                <p:nvSpPr>
                  <p:cNvPr id="91" name="AutoShape 153"/>
                  <p:cNvSpPr>
                    <a:spLocks noChangeArrowheads="1"/>
                  </p:cNvSpPr>
                  <p:nvPr/>
                </p:nvSpPr>
                <p:spPr bwMode="auto">
                  <a:xfrm>
                    <a:off x="2848" y="2840"/>
                    <a:ext cx="680" cy="273"/>
                  </a:xfrm>
                  <a:prstGeom prst="triangle">
                    <a:avLst>
                      <a:gd name="adj" fmla="val 50000"/>
                    </a:avLst>
                  </a:pr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kumimoji="0" lang="en-US" altLang="zh-TW" sz="2000" dirty="0">
                      <a:latin typeface="Calibri" pitchFamily="34" charset="0"/>
                    </a:endParaRPr>
                  </a:p>
                </p:txBody>
              </p:sp>
              <p:sp>
                <p:nvSpPr>
                  <p:cNvPr id="92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2984" y="3022"/>
                    <a:ext cx="408" cy="408"/>
                  </a:xfrm>
                  <a:prstGeom prst="rect">
                    <a:avLst/>
                  </a:prstGeom>
                  <a:solidFill>
                    <a:srgbClr val="C0C0C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="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kumimoji="0" lang="en-US" altLang="zh-TW" sz="2000" dirty="0">
                      <a:latin typeface="Calibri" pitchFamily="34" charset="0"/>
                    </a:endParaRPr>
                  </a:p>
                </p:txBody>
              </p:sp>
            </p:grpSp>
            <p:sp>
              <p:nvSpPr>
                <p:cNvPr id="90" name="Rectangle 156"/>
                <p:cNvSpPr>
                  <a:spLocks noChangeArrowheads="1"/>
                </p:cNvSpPr>
                <p:nvPr/>
              </p:nvSpPr>
              <p:spPr bwMode="auto">
                <a:xfrm>
                  <a:off x="2984" y="1434"/>
                  <a:ext cx="136" cy="227"/>
                </a:xfrm>
                <a:prstGeom prst="rect">
                  <a:avLst/>
                </a:pr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</p:grpSp>
          <p:pic>
            <p:nvPicPr>
              <p:cNvPr id="87" name="Picture 145" descr="User_R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34" y="1676"/>
                <a:ext cx="561" cy="5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" name="Picture 146" descr="gift"/>
              <p:cNvPicPr>
                <a:picLocks noChangeAspect="1" noChangeArrowheads="1"/>
              </p:cNvPicPr>
              <p:nvPr/>
            </p:nvPicPr>
            <p:blipFill>
              <a:blip r:embed="rId11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59" y="1964"/>
                <a:ext cx="251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5" name="文字方塊 116"/>
            <p:cNvSpPr txBox="1">
              <a:spLocks noChangeArrowheads="1"/>
            </p:cNvSpPr>
            <p:nvPr/>
          </p:nvSpPr>
          <p:spPr bwMode="auto">
            <a:xfrm>
              <a:off x="4427539" y="3140335"/>
              <a:ext cx="1066612" cy="522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Unpack</a:t>
              </a:r>
              <a:endParaRPr kumimoji="0" lang="zh-TW" altLang="en-US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endParaRPr>
            </a:p>
          </p:txBody>
        </p:sp>
      </p:grpSp>
      <p:grpSp>
        <p:nvGrpSpPr>
          <p:cNvPr id="68" name="群組 125"/>
          <p:cNvGrpSpPr>
            <a:grpSpLocks/>
          </p:cNvGrpSpPr>
          <p:nvPr/>
        </p:nvGrpSpPr>
        <p:grpSpPr bwMode="auto">
          <a:xfrm>
            <a:off x="605970" y="4881868"/>
            <a:ext cx="1733551" cy="1502377"/>
            <a:chOff x="384174" y="4437066"/>
            <a:chExt cx="1878014" cy="1964007"/>
          </a:xfrm>
        </p:grpSpPr>
        <p:grpSp>
          <p:nvGrpSpPr>
            <p:cNvPr id="69" name="Group 327"/>
            <p:cNvGrpSpPr>
              <a:grpSpLocks/>
            </p:cNvGrpSpPr>
            <p:nvPr/>
          </p:nvGrpSpPr>
          <p:grpSpPr bwMode="auto">
            <a:xfrm>
              <a:off x="384174" y="4437066"/>
              <a:ext cx="1878014" cy="1368426"/>
              <a:chOff x="433" y="2840"/>
              <a:chExt cx="1282" cy="862"/>
            </a:xfrm>
          </p:grpSpPr>
          <p:sp>
            <p:nvSpPr>
              <p:cNvPr id="96" name="Oval 302"/>
              <p:cNvSpPr>
                <a:spLocks noChangeArrowheads="1"/>
              </p:cNvSpPr>
              <p:nvPr/>
            </p:nvSpPr>
            <p:spPr bwMode="auto">
              <a:xfrm>
                <a:off x="580" y="3249"/>
                <a:ext cx="1134" cy="453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pic>
            <p:nvPicPr>
              <p:cNvPr id="97" name="Picture 279" descr="Advantage"/>
              <p:cNvPicPr>
                <a:picLocks noChangeAspect="1" noChangeArrowheads="1"/>
              </p:cNvPicPr>
              <p:nvPr/>
            </p:nvPicPr>
            <p:blipFill>
              <a:blip r:embed="rId12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619330">
                <a:off x="761" y="2976"/>
                <a:ext cx="454" cy="4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8" name="Picture 301" descr="User_R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283387">
                <a:off x="1079" y="2840"/>
                <a:ext cx="636" cy="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9" name="Oval 313"/>
              <p:cNvSpPr>
                <a:spLocks noChangeArrowheads="1"/>
              </p:cNvSpPr>
              <p:nvPr/>
            </p:nvSpPr>
            <p:spPr bwMode="auto">
              <a:xfrm flipV="1">
                <a:off x="433" y="3385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00" name="Oval 314"/>
              <p:cNvSpPr>
                <a:spLocks noChangeArrowheads="1"/>
              </p:cNvSpPr>
              <p:nvPr/>
            </p:nvSpPr>
            <p:spPr bwMode="auto">
              <a:xfrm flipV="1">
                <a:off x="523" y="3476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01" name="Oval 315"/>
              <p:cNvSpPr>
                <a:spLocks noChangeArrowheads="1"/>
              </p:cNvSpPr>
              <p:nvPr/>
            </p:nvSpPr>
            <p:spPr bwMode="auto">
              <a:xfrm flipV="1">
                <a:off x="580" y="3521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</p:grpSp>
        <p:sp>
          <p:nvSpPr>
            <p:cNvPr id="95" name="文字方塊 117"/>
            <p:cNvSpPr txBox="1">
              <a:spLocks noChangeArrowheads="1"/>
            </p:cNvSpPr>
            <p:nvPr/>
          </p:nvSpPr>
          <p:spPr bwMode="auto">
            <a:xfrm>
              <a:off x="1116013" y="5878023"/>
              <a:ext cx="628784" cy="523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Pad</a:t>
              </a:r>
              <a:endParaRPr kumimoji="0" lang="zh-TW" altLang="en-US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endParaRPr>
            </a:p>
          </p:txBody>
        </p:sp>
      </p:grpSp>
      <p:grpSp>
        <p:nvGrpSpPr>
          <p:cNvPr id="71" name="群組 126"/>
          <p:cNvGrpSpPr>
            <a:grpSpLocks/>
          </p:cNvGrpSpPr>
          <p:nvPr/>
        </p:nvGrpSpPr>
        <p:grpSpPr bwMode="auto">
          <a:xfrm>
            <a:off x="2446493" y="4974918"/>
            <a:ext cx="1655885" cy="1579707"/>
            <a:chOff x="2378075" y="4508503"/>
            <a:chExt cx="1793875" cy="2063276"/>
          </a:xfrm>
        </p:grpSpPr>
        <p:grpSp>
          <p:nvGrpSpPr>
            <p:cNvPr id="83" name="Group 328"/>
            <p:cNvGrpSpPr>
              <a:grpSpLocks/>
            </p:cNvGrpSpPr>
            <p:nvPr/>
          </p:nvGrpSpPr>
          <p:grpSpPr bwMode="auto">
            <a:xfrm>
              <a:off x="2378075" y="4508503"/>
              <a:ext cx="1793875" cy="1295401"/>
              <a:chOff x="1760" y="2886"/>
              <a:chExt cx="1224" cy="816"/>
            </a:xfrm>
          </p:grpSpPr>
          <p:grpSp>
            <p:nvGrpSpPr>
              <p:cNvPr id="84" name="Group 300"/>
              <p:cNvGrpSpPr>
                <a:grpSpLocks/>
              </p:cNvGrpSpPr>
              <p:nvPr/>
            </p:nvGrpSpPr>
            <p:grpSpPr bwMode="auto">
              <a:xfrm>
                <a:off x="1805" y="2886"/>
                <a:ext cx="1179" cy="816"/>
                <a:chOff x="1850" y="2886"/>
                <a:chExt cx="1179" cy="816"/>
              </a:xfrm>
            </p:grpSpPr>
            <p:sp>
              <p:nvSpPr>
                <p:cNvPr id="109" name="Oval 299"/>
                <p:cNvSpPr>
                  <a:spLocks noChangeArrowheads="1"/>
                </p:cNvSpPr>
                <p:nvPr/>
              </p:nvSpPr>
              <p:spPr bwMode="auto">
                <a:xfrm>
                  <a:off x="1850" y="3249"/>
                  <a:ext cx="1134" cy="45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rgbClr val="339933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kumimoji="0" lang="en-US" altLang="zh-TW" sz="2000" dirty="0">
                    <a:latin typeface="Calibri" pitchFamily="34" charset="0"/>
                  </a:endParaRPr>
                </a:p>
              </p:txBody>
            </p:sp>
            <p:pic>
              <p:nvPicPr>
                <p:cNvPr id="110" name="Picture 289" descr="User_R"/>
                <p:cNvPicPr>
                  <a:picLocks noChangeAspect="1" noChangeArrowheads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941" y="2886"/>
                  <a:ext cx="637" cy="7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1" name="Picture 282" descr="imac6"/>
                <p:cNvPicPr>
                  <a:picLocks noChangeAspect="1" noChangeArrowheads="1"/>
                </p:cNvPicPr>
                <p:nvPr/>
              </p:nvPicPr>
              <p:blipFill>
                <a:blip r:embed="rId13" cstate="screen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258" y="3022"/>
                  <a:ext cx="771" cy="5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12" name="Picture 285" descr="紅原字筆"/>
                <p:cNvPicPr>
                  <a:picLocks noChangeAspect="1" noChangeArrowheads="1"/>
                </p:cNvPicPr>
                <p:nvPr/>
              </p:nvPicPr>
              <p:blipFill>
                <a:blip r:embed="rId14" cstate="screen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7358793">
                  <a:off x="2117" y="3208"/>
                  <a:ext cx="375" cy="54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6" name="Oval 316"/>
              <p:cNvSpPr>
                <a:spLocks noChangeArrowheads="1"/>
              </p:cNvSpPr>
              <p:nvPr/>
            </p:nvSpPr>
            <p:spPr bwMode="auto">
              <a:xfrm flipV="1">
                <a:off x="1760" y="3430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07" name="Oval 317"/>
              <p:cNvSpPr>
                <a:spLocks noChangeArrowheads="1"/>
              </p:cNvSpPr>
              <p:nvPr/>
            </p:nvSpPr>
            <p:spPr bwMode="auto">
              <a:xfrm flipV="1">
                <a:off x="1850" y="3521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08" name="Oval 318"/>
              <p:cNvSpPr>
                <a:spLocks noChangeArrowheads="1"/>
              </p:cNvSpPr>
              <p:nvPr/>
            </p:nvSpPr>
            <p:spPr bwMode="auto">
              <a:xfrm flipV="1">
                <a:off x="1907" y="3566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</p:grpSp>
        <p:sp>
          <p:nvSpPr>
            <p:cNvPr id="104" name="文字方塊 118"/>
            <p:cNvSpPr txBox="1">
              <a:spLocks noChangeArrowheads="1"/>
            </p:cNvSpPr>
            <p:nvPr/>
          </p:nvSpPr>
          <p:spPr bwMode="auto">
            <a:xfrm>
              <a:off x="2652482" y="5881694"/>
              <a:ext cx="1313207" cy="6900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kumimoji="0" lang="en-US" altLang="zh-TW" sz="2000" b="1" dirty="0" smtClean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Desktop</a:t>
              </a:r>
            </a:p>
            <a:p>
              <a:pPr algn="ctr">
                <a:lnSpc>
                  <a:spcPts val="1700"/>
                </a:lnSpc>
                <a:defRPr/>
              </a:pPr>
              <a:r>
                <a:rPr lang="en-US" altLang="zh-TW" sz="2000" b="1" dirty="0" smtClean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PC &amp; Mac</a:t>
              </a:r>
              <a:endParaRPr kumimoji="0" lang="zh-TW" altLang="en-US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endParaRPr>
            </a:p>
          </p:txBody>
        </p:sp>
      </p:grpSp>
      <p:grpSp>
        <p:nvGrpSpPr>
          <p:cNvPr id="86" name="群組 127"/>
          <p:cNvGrpSpPr>
            <a:grpSpLocks/>
          </p:cNvGrpSpPr>
          <p:nvPr/>
        </p:nvGrpSpPr>
        <p:grpSpPr bwMode="auto">
          <a:xfrm>
            <a:off x="4067943" y="4920858"/>
            <a:ext cx="2081083" cy="1631267"/>
            <a:chOff x="4134650" y="4437066"/>
            <a:chExt cx="2254509" cy="2132499"/>
          </a:xfrm>
        </p:grpSpPr>
        <p:grpSp>
          <p:nvGrpSpPr>
            <p:cNvPr id="89" name="Group 329"/>
            <p:cNvGrpSpPr>
              <a:grpSpLocks/>
            </p:cNvGrpSpPr>
            <p:nvPr/>
          </p:nvGrpSpPr>
          <p:grpSpPr bwMode="auto">
            <a:xfrm>
              <a:off x="4173538" y="4437066"/>
              <a:ext cx="1743075" cy="1368426"/>
              <a:chOff x="2973" y="2840"/>
              <a:chExt cx="1190" cy="862"/>
            </a:xfrm>
          </p:grpSpPr>
          <p:sp>
            <p:nvSpPr>
              <p:cNvPr id="116" name="Oval 298"/>
              <p:cNvSpPr>
                <a:spLocks noChangeArrowheads="1"/>
              </p:cNvSpPr>
              <p:nvPr/>
            </p:nvSpPr>
            <p:spPr bwMode="auto">
              <a:xfrm>
                <a:off x="3029" y="3249"/>
                <a:ext cx="1134" cy="453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pic>
            <p:nvPicPr>
              <p:cNvPr id="117" name="Picture 276" descr="iPhone"/>
              <p:cNvPicPr>
                <a:picLocks noChangeAspect="1" noChangeArrowheads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888008">
                <a:off x="3075" y="2886"/>
                <a:ext cx="573" cy="5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8" name="Picture 303" descr="User_R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2" y="2840"/>
                <a:ext cx="636" cy="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Oval 319"/>
              <p:cNvSpPr>
                <a:spLocks noChangeArrowheads="1"/>
              </p:cNvSpPr>
              <p:nvPr/>
            </p:nvSpPr>
            <p:spPr bwMode="auto">
              <a:xfrm flipV="1">
                <a:off x="2973" y="3385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20" name="Oval 320"/>
              <p:cNvSpPr>
                <a:spLocks noChangeArrowheads="1"/>
              </p:cNvSpPr>
              <p:nvPr/>
            </p:nvSpPr>
            <p:spPr bwMode="auto">
              <a:xfrm flipV="1">
                <a:off x="3063" y="3476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21" name="Oval 321"/>
              <p:cNvSpPr>
                <a:spLocks noChangeArrowheads="1"/>
              </p:cNvSpPr>
              <p:nvPr/>
            </p:nvSpPr>
            <p:spPr bwMode="auto">
              <a:xfrm flipV="1">
                <a:off x="3120" y="3521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22" name="Oval 322"/>
              <p:cNvSpPr>
                <a:spLocks noChangeArrowheads="1"/>
              </p:cNvSpPr>
              <p:nvPr/>
            </p:nvSpPr>
            <p:spPr bwMode="auto">
              <a:xfrm flipV="1">
                <a:off x="2973" y="3385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23" name="Oval 323"/>
              <p:cNvSpPr>
                <a:spLocks noChangeArrowheads="1"/>
              </p:cNvSpPr>
              <p:nvPr/>
            </p:nvSpPr>
            <p:spPr bwMode="auto">
              <a:xfrm flipV="1">
                <a:off x="3120" y="3521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</p:grpSp>
        <p:sp>
          <p:nvSpPr>
            <p:cNvPr id="115" name="文字方塊 121"/>
            <p:cNvSpPr txBox="1">
              <a:spLocks noChangeArrowheads="1"/>
            </p:cNvSpPr>
            <p:nvPr/>
          </p:nvSpPr>
          <p:spPr bwMode="auto">
            <a:xfrm>
              <a:off x="4134650" y="5878871"/>
              <a:ext cx="2254509" cy="690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ts val="1700"/>
                </a:lnSpc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Smart </a:t>
              </a:r>
              <a:r>
                <a:rPr kumimoji="0" lang="en-US" altLang="zh-TW" sz="2000" b="1" dirty="0" smtClean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Phone</a:t>
              </a:r>
              <a:br>
                <a:rPr kumimoji="0" lang="en-US" altLang="zh-TW" sz="2000" b="1" dirty="0" smtClean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</a:br>
              <a:r>
                <a:rPr kumimoji="0" lang="en-US" altLang="zh-TW" sz="2000" b="1" dirty="0" smtClean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iPhone &amp; Android</a:t>
              </a:r>
              <a:endParaRPr kumimoji="0" lang="zh-TW" altLang="en-US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endParaRPr>
            </a:p>
          </p:txBody>
        </p:sp>
      </p:grpSp>
      <p:grpSp>
        <p:nvGrpSpPr>
          <p:cNvPr id="93" name="群組 128"/>
          <p:cNvGrpSpPr>
            <a:grpSpLocks/>
          </p:cNvGrpSpPr>
          <p:nvPr/>
        </p:nvGrpSpPr>
        <p:grpSpPr bwMode="auto">
          <a:xfrm>
            <a:off x="5821274" y="4825596"/>
            <a:ext cx="2391508" cy="1557066"/>
            <a:chOff x="6034088" y="4365628"/>
            <a:chExt cx="2590800" cy="2033724"/>
          </a:xfrm>
        </p:grpSpPr>
        <p:grpSp>
          <p:nvGrpSpPr>
            <p:cNvPr id="94" name="Group 330"/>
            <p:cNvGrpSpPr>
              <a:grpSpLocks/>
            </p:cNvGrpSpPr>
            <p:nvPr/>
          </p:nvGrpSpPr>
          <p:grpSpPr bwMode="auto">
            <a:xfrm>
              <a:off x="6034088" y="4365628"/>
              <a:ext cx="2590800" cy="1511301"/>
              <a:chOff x="4163" y="2750"/>
              <a:chExt cx="1768" cy="952"/>
            </a:xfrm>
          </p:grpSpPr>
          <p:sp>
            <p:nvSpPr>
              <p:cNvPr id="127" name="Oval 297"/>
              <p:cNvSpPr>
                <a:spLocks noChangeArrowheads="1"/>
              </p:cNvSpPr>
              <p:nvPr/>
            </p:nvSpPr>
            <p:spPr bwMode="auto">
              <a:xfrm>
                <a:off x="4254" y="3249"/>
                <a:ext cx="1588" cy="453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pic>
            <p:nvPicPr>
              <p:cNvPr id="128" name="Picture 293" descr="out"/>
              <p:cNvPicPr>
                <a:picLocks noChangeAspect="1" noChangeArrowheads="1"/>
              </p:cNvPicPr>
              <p:nvPr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63" y="2750"/>
                <a:ext cx="862" cy="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9" name="Picture 262" descr="nb"/>
              <p:cNvPicPr>
                <a:picLocks noChangeAspect="1" noChangeArrowheads="1"/>
              </p:cNvPicPr>
              <p:nvPr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25" y="2840"/>
                <a:ext cx="906" cy="6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0" name="Picture 271" descr="User_R"/>
              <p:cNvPicPr>
                <a:picLocks noChangeAspect="1" noChangeArrowheads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43" y="2750"/>
                <a:ext cx="636" cy="7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1" name="Oval 324"/>
              <p:cNvSpPr>
                <a:spLocks noChangeArrowheads="1"/>
              </p:cNvSpPr>
              <p:nvPr/>
            </p:nvSpPr>
            <p:spPr bwMode="auto">
              <a:xfrm flipV="1">
                <a:off x="4288" y="3476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32" name="Oval 325"/>
              <p:cNvSpPr>
                <a:spLocks noChangeArrowheads="1"/>
              </p:cNvSpPr>
              <p:nvPr/>
            </p:nvSpPr>
            <p:spPr bwMode="auto">
              <a:xfrm flipV="1">
                <a:off x="4198" y="3385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  <p:sp>
            <p:nvSpPr>
              <p:cNvPr id="133" name="Oval 326"/>
              <p:cNvSpPr>
                <a:spLocks noChangeArrowheads="1"/>
              </p:cNvSpPr>
              <p:nvPr/>
            </p:nvSpPr>
            <p:spPr bwMode="auto">
              <a:xfrm flipV="1">
                <a:off x="4345" y="3521"/>
                <a:ext cx="102" cy="136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100000">
                    <a:srgbClr val="339933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kumimoji="0" lang="en-US" altLang="zh-TW" sz="2000" dirty="0">
                  <a:latin typeface="Calibri" pitchFamily="34" charset="0"/>
                </a:endParaRPr>
              </a:p>
            </p:txBody>
          </p:sp>
        </p:grpSp>
        <p:sp>
          <p:nvSpPr>
            <p:cNvPr id="126" name="文字方塊 122"/>
            <p:cNvSpPr txBox="1">
              <a:spLocks noChangeArrowheads="1"/>
            </p:cNvSpPr>
            <p:nvPr/>
          </p:nvSpPr>
          <p:spPr bwMode="auto">
            <a:xfrm>
              <a:off x="7019926" y="5876758"/>
              <a:ext cx="995064" cy="522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0" lang="en-US" altLang="zh-TW" sz="2000" b="1" dirty="0">
                  <a:solidFill>
                    <a:schemeClr val="accent6"/>
                  </a:solidFill>
                  <a:latin typeface="Calibri" pitchFamily="34" charset="0"/>
                  <a:ea typeface="新細明體" charset="-120"/>
                </a:rPr>
                <a:t>Laptop</a:t>
              </a:r>
              <a:endParaRPr kumimoji="0" lang="zh-TW" altLang="en-US" sz="2000" b="1" dirty="0">
                <a:solidFill>
                  <a:schemeClr val="accent6"/>
                </a:solidFill>
                <a:latin typeface="Calibri" pitchFamily="34" charset="0"/>
                <a:ea typeface="新細明體" charset="-120"/>
              </a:endParaRPr>
            </a:p>
          </p:txBody>
        </p:sp>
      </p:grpSp>
      <p:sp>
        <p:nvSpPr>
          <p:cNvPr id="134" name="TextBox 2"/>
          <p:cNvSpPr txBox="1"/>
          <p:nvPr/>
        </p:nvSpPr>
        <p:spPr>
          <a:xfrm>
            <a:off x="5436096" y="1916621"/>
            <a:ext cx="1368152" cy="707886"/>
          </a:xfrm>
          <a:prstGeom prst="rect">
            <a:avLst/>
          </a:prstGeom>
          <a:solidFill>
            <a:schemeClr val="tx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i="1" dirty="0" smtClean="0">
                <a:solidFill>
                  <a:schemeClr val="bg1"/>
                </a:solidFill>
                <a:latin typeface="Arial Narrow" pitchFamily="34" charset="0"/>
              </a:rPr>
              <a:t>SmartStor Cloud </a:t>
            </a:r>
            <a:endParaRPr lang="en-US" sz="2000" b="1" i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6299576" y="3885722"/>
            <a:ext cx="1728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TW" sz="2000" b="1" dirty="0" smtClean="0">
                <a:solidFill>
                  <a:schemeClr val="accent6"/>
                </a:solidFill>
                <a:latin typeface="Calibri" pitchFamily="34" charset="0"/>
                <a:ea typeface="新細明體" charset="-120"/>
              </a:rPr>
              <a:t>Create Accounts</a:t>
            </a:r>
            <a:endParaRPr lang="zh-TW" altLang="en-US" sz="2000" b="1" dirty="0">
              <a:solidFill>
                <a:schemeClr val="accent6"/>
              </a:solidFill>
              <a:latin typeface="Calibri" pitchFamily="34" charset="0"/>
              <a:ea typeface="新細明體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19312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800"/>
                            </p:stCondLst>
                            <p:childTnLst>
                              <p:par>
                                <p:cTn id="9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20" grpId="0" animBg="1"/>
      <p:bldP spid="29" grpId="0"/>
      <p:bldP spid="30" grpId="0"/>
      <p:bldP spid="54" grpId="0" animBg="1"/>
      <p:bldP spid="55" grpId="0" animBg="1"/>
      <p:bldP spid="56" grpId="0" animBg="1"/>
      <p:bldP spid="57" grpId="0" animBg="1"/>
      <p:bldP spid="59" grpId="0" animBg="1"/>
      <p:bldP spid="134" grpId="0" animBg="1"/>
      <p:bldP spid="1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lvl="0">
              <a:defRPr/>
            </a:pPr>
            <a:r>
              <a:rPr lang="en-US" altLang="zh-TW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Mobile App</a:t>
            </a:r>
            <a:r>
              <a:rPr lang="zh-TW" altLang="en-US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zh-TW" dirty="0" smtClean="0">
                <a:solidFill>
                  <a:schemeClr val="bg1"/>
                </a:solidFill>
              </a:rPr>
              <a:t>– </a:t>
            </a:r>
            <a:r>
              <a:rPr lang="en-US" altLang="zh-TW" sz="2400" dirty="0" smtClean="0">
                <a:solidFill>
                  <a:schemeClr val="bg1"/>
                </a:solidFill>
              </a:rPr>
              <a:t>Cross Devices Support</a:t>
            </a: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13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10" name="Picture 155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83568" y="1317398"/>
            <a:ext cx="14954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56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4557758"/>
            <a:ext cx="41719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0"/>
          <p:cNvSpPr txBox="1">
            <a:spLocks noChangeArrowheads="1"/>
          </p:cNvSpPr>
          <p:nvPr/>
        </p:nvSpPr>
        <p:spPr bwMode="auto">
          <a:xfrm>
            <a:off x="5716718" y="5991246"/>
            <a:ext cx="69923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dirty="0">
                <a:ea typeface="MS PGothic" pitchFamily="34" charset="-128"/>
              </a:rPr>
              <a:t>iPad</a:t>
            </a:r>
          </a:p>
        </p:txBody>
      </p:sp>
      <p:pic>
        <p:nvPicPr>
          <p:cNvPr id="13" name="Picture 10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788024" y="3992692"/>
            <a:ext cx="2067563" cy="204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4" descr="P20111014153800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092280" y="3992692"/>
            <a:ext cx="1366817" cy="1880834"/>
          </a:xfrm>
          <a:prstGeom prst="rect">
            <a:avLst/>
          </a:prstGeom>
          <a:noFill/>
        </p:spPr>
      </p:pic>
      <p:sp>
        <p:nvSpPr>
          <p:cNvPr id="15" name="TextBox 10"/>
          <p:cNvSpPr txBox="1">
            <a:spLocks noChangeArrowheads="1"/>
          </p:cNvSpPr>
          <p:nvPr/>
        </p:nvSpPr>
        <p:spPr bwMode="auto">
          <a:xfrm>
            <a:off x="7308304" y="5914603"/>
            <a:ext cx="10695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dirty="0" smtClean="0">
                <a:ea typeface="MS PGothic" pitchFamily="34" charset="-128"/>
              </a:rPr>
              <a:t>Android</a:t>
            </a:r>
            <a:endParaRPr lang="en-US" altLang="zh-TW" sz="2000" dirty="0">
              <a:ea typeface="MS PGothic" pitchFamily="34" charset="-128"/>
            </a:endParaRPr>
          </a:p>
        </p:txBody>
      </p:sp>
      <p:pic>
        <p:nvPicPr>
          <p:cNvPr id="16" name="Picture 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1979712" y="1400403"/>
            <a:ext cx="307183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2694092" y="3549646"/>
            <a:ext cx="1836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dirty="0"/>
              <a:t>Mac OS Agent</a:t>
            </a:r>
            <a:endParaRPr lang="zh-TW" altLang="en-US" sz="2000" dirty="0"/>
          </a:p>
        </p:txBody>
      </p:sp>
      <p:pic>
        <p:nvPicPr>
          <p:cNvPr id="19" name="Content Placeholder 3"/>
          <p:cNvPicPr>
            <a:picLocks noGrp="1" noChangeAspect="1"/>
          </p:cNvPicPr>
          <p:nvPr>
            <p:ph idx="1"/>
          </p:nvPr>
        </p:nvPicPr>
        <p:blipFill>
          <a:blip r:embed="rId8" cstate="screen"/>
          <a:srcRect/>
          <a:stretch>
            <a:fillRect/>
          </a:stretch>
        </p:blipFill>
        <p:spPr>
          <a:xfrm>
            <a:off x="5292080" y="1389406"/>
            <a:ext cx="3024336" cy="2160240"/>
          </a:xfrm>
        </p:spPr>
      </p:pic>
      <p:sp>
        <p:nvSpPr>
          <p:cNvPr id="20" name="TextBox 5"/>
          <p:cNvSpPr txBox="1">
            <a:spLocks noChangeArrowheads="1"/>
          </p:cNvSpPr>
          <p:nvPr/>
        </p:nvSpPr>
        <p:spPr bwMode="auto">
          <a:xfrm>
            <a:off x="6149336" y="3536661"/>
            <a:ext cx="195303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2000" dirty="0"/>
              <a:t>Windows Agent</a:t>
            </a:r>
            <a:endParaRPr lang="zh-TW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9198207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686568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Smart Diagnostic </a:t>
            </a:r>
            <a:r>
              <a:rPr lang="en-US" altLang="zh-TW" dirty="0" smtClean="0"/>
              <a:t>– </a:t>
            </a:r>
            <a:r>
              <a:rPr lang="en-US" altLang="zh-TW" sz="2400" dirty="0" smtClean="0"/>
              <a:t>Lower maintenance effort</a:t>
            </a:r>
            <a:endParaRPr lang="en-US" sz="24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14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10" name="Picture 2" descr="Health Check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66666"/>
            <a:ext cx="7451282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4" descr="image182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screen"/>
          <a:srcRect/>
          <a:stretch>
            <a:fillRect/>
          </a:stretch>
        </p:blipFill>
        <p:spPr>
          <a:xfrm>
            <a:off x="285150" y="2714620"/>
            <a:ext cx="4214842" cy="3714776"/>
          </a:xfr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606770" y="2714620"/>
            <a:ext cx="435771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691338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615130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Self Registration </a:t>
            </a:r>
            <a:r>
              <a:rPr lang="en-US" altLang="zh-TW" sz="2400" dirty="0" smtClean="0"/>
              <a:t>– quick start for team works</a:t>
            </a:r>
            <a:endParaRPr lang="en-US" sz="24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15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12" name="Picture 1" descr="1.tiff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34630"/>
            <a:ext cx="3958092" cy="2276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4" descr="1.tiff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190614"/>
            <a:ext cx="3672713" cy="2587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Right Arrow 6"/>
          <p:cNvSpPr/>
          <p:nvPr/>
        </p:nvSpPr>
        <p:spPr bwMode="auto">
          <a:xfrm>
            <a:off x="4427984" y="3270734"/>
            <a:ext cx="576064" cy="432048"/>
          </a:xfrm>
          <a:prstGeom prst="rightArrow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78737" y="1830574"/>
            <a:ext cx="3698539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243298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/>
          </p:cNvSpPr>
          <p:nvPr/>
        </p:nvSpPr>
        <p:spPr bwMode="auto">
          <a:xfrm>
            <a:off x="0" y="0"/>
            <a:ext cx="9156700" cy="6858000"/>
          </a:xfrm>
          <a:prstGeom prst="rect">
            <a:avLst/>
          </a:prstGeom>
          <a:gradFill rotWithShape="0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098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25" name="Rectangle 5"/>
          <p:cNvSpPr>
            <a:spLocks/>
          </p:cNvSpPr>
          <p:nvPr/>
        </p:nvSpPr>
        <p:spPr bwMode="auto">
          <a:xfrm>
            <a:off x="0" y="0"/>
            <a:ext cx="9156700" cy="6858000"/>
          </a:xfrm>
          <a:prstGeom prst="rect">
            <a:avLst/>
          </a:prstGeom>
          <a:gradFill rotWithShape="0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102" name="Rectangle 6"/>
          <p:cNvSpPr>
            <a:spLocks/>
          </p:cNvSpPr>
          <p:nvPr/>
        </p:nvSpPr>
        <p:spPr bwMode="auto">
          <a:xfrm>
            <a:off x="0" y="0"/>
            <a:ext cx="2279650" cy="685800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/>
          </p:cNvSpPr>
          <p:nvPr/>
        </p:nvSpPr>
        <p:spPr bwMode="auto">
          <a:xfrm>
            <a:off x="2266950" y="0"/>
            <a:ext cx="157163" cy="6858000"/>
          </a:xfrm>
          <a:prstGeom prst="rect">
            <a:avLst/>
          </a:prstGeom>
          <a:gradFill rotWithShape="0">
            <a:gsLst>
              <a:gs pos="0">
                <a:srgbClr val="95B3D7"/>
              </a:gs>
              <a:gs pos="65001">
                <a:srgbClr val="1F497D"/>
              </a:gs>
              <a:gs pos="100000">
                <a:srgbClr val="4F81BD"/>
              </a:gs>
            </a:gsLst>
            <a:lin ang="540000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9pPr>
          </a:lstStyle>
          <a:p>
            <a:pPr algn="r">
              <a:defRPr/>
            </a:pPr>
            <a:fld id="{0A858208-76F5-7749-B705-55AECDFEDB5F}" type="slidenum">
              <a:rPr lang="en-US" smtClean="0">
                <a:solidFill>
                  <a:srgbClr val="878787"/>
                </a:solidFill>
                <a:latin typeface="Calibri" charset="0"/>
                <a:cs typeface="Calibri" charset="0"/>
                <a:sym typeface="Calibri" charset="0"/>
              </a:rPr>
              <a:pPr algn="r">
                <a:defRPr/>
              </a:pPr>
              <a:t>16</a:t>
            </a:fld>
            <a:endParaRPr lang="en-US" dirty="0" smtClean="0">
              <a:solidFill>
                <a:srgbClr val="878787"/>
              </a:solidFill>
              <a:latin typeface="Calibri" charset="0"/>
              <a:cs typeface="Calibri" charset="0"/>
              <a:sym typeface="Calibri" charset="0"/>
            </a:endParaRPr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638" y="3211513"/>
            <a:ext cx="170497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32" name="Rectangle 4"/>
          <p:cNvSpPr>
            <a:spLocks noChangeArrowheads="1"/>
          </p:cNvSpPr>
          <p:nvPr/>
        </p:nvSpPr>
        <p:spPr bwMode="auto">
          <a:xfrm>
            <a:off x="2411413" y="-12700"/>
            <a:ext cx="6732587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 bwMode="auto">
          <a:xfrm>
            <a:off x="2428860" y="2206574"/>
            <a:ext cx="6715140" cy="1936806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alibri"/>
                <a:cs typeface="Calibri"/>
              </a:rPr>
              <a:t>Demo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latin typeface="Calibri"/>
              <a:cs typeface="Calibri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err="1" smtClean="0">
                <a:latin typeface="Calibri"/>
                <a:cs typeface="Calibri"/>
              </a:rPr>
              <a:t>iPad</a:t>
            </a:r>
            <a:r>
              <a:rPr lang="en-US" dirty="0" smtClean="0">
                <a:latin typeface="Calibri"/>
                <a:cs typeface="Calibri"/>
              </a:rPr>
              <a:t> &lt;-&gt; </a:t>
            </a:r>
            <a:r>
              <a:rPr lang="en-US" dirty="0" err="1" smtClean="0">
                <a:latin typeface="Calibri"/>
                <a:cs typeface="Calibri"/>
              </a:rPr>
              <a:t>SmartStor</a:t>
            </a:r>
            <a:r>
              <a:rPr lang="en-US" dirty="0" smtClean="0">
                <a:latin typeface="Calibri"/>
                <a:cs typeface="Calibri"/>
              </a:rPr>
              <a:t> Cloud</a:t>
            </a:r>
            <a:endParaRPr kumimoji="0" lang="en-US" sz="42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/>
              <a:ea typeface="ヒラギノ角ゴ ProN W3" charset="0"/>
              <a:cs typeface="Calibri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83276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1985963"/>
            <a:ext cx="3403600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21" name="Title 1"/>
          <p:cNvSpPr>
            <a:spLocks noGrp="1"/>
          </p:cNvSpPr>
          <p:nvPr>
            <p:ph type="title"/>
          </p:nvPr>
        </p:nvSpPr>
        <p:spPr>
          <a:xfrm>
            <a:off x="571472" y="188640"/>
            <a:ext cx="6715172" cy="648072"/>
          </a:xfrm>
        </p:spPr>
        <p:txBody>
          <a:bodyPr/>
          <a:lstStyle/>
          <a:p>
            <a:pPr>
              <a:defRPr/>
            </a:pPr>
            <a:r>
              <a:rPr lang="en-US" altLang="zh-TW" dirty="0" err="1" smtClean="0">
                <a:ea typeface="新細明體" charset="-120"/>
              </a:rPr>
              <a:t>iOS</a:t>
            </a:r>
            <a:r>
              <a:rPr lang="en-US" altLang="zh-TW" dirty="0" smtClean="0">
                <a:ea typeface="新細明體" charset="-120"/>
              </a:rPr>
              <a:t> : Login &amp; Main Menu</a:t>
            </a:r>
            <a:endParaRPr lang="en-US" altLang="zh-TW" dirty="0" smtClean="0">
              <a:ea typeface="新細明體" charset="-120"/>
            </a:endParaRPr>
          </a:p>
        </p:txBody>
      </p:sp>
      <p:sp>
        <p:nvSpPr>
          <p:cNvPr id="28676" name="Date Placeholder 10"/>
          <p:cNvSpPr>
            <a:spLocks noGrp="1"/>
          </p:cNvSpPr>
          <p:nvPr>
            <p:ph type="dt" sz="half" idx="10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April 2012</a:t>
            </a:r>
          </a:p>
        </p:txBody>
      </p:sp>
      <p:sp>
        <p:nvSpPr>
          <p:cNvPr id="28677" name="Footer Placeholder 11"/>
          <p:cNvSpPr>
            <a:spLocks noGrp="1"/>
          </p:cNvSpPr>
          <p:nvPr>
            <p:ph type="ftr" sz="quarter" idx="11"/>
          </p:nvPr>
        </p:nvSpPr>
        <p:spPr bwMode="auto">
          <a:xfrm>
            <a:off x="6248400" y="6492875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PROMISE Confidential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123825" y="1317625"/>
            <a:ext cx="4162423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TW" sz="2800" b="1" dirty="0">
                <a:solidFill>
                  <a:schemeClr val="tx2"/>
                </a:solidFill>
                <a:latin typeface="Cambria Math" pitchFamily="18" charset="0"/>
                <a:ea typeface="Cambria Math" pitchFamily="18" charset="0"/>
              </a:rPr>
              <a:t>Login page:</a:t>
            </a:r>
            <a:endParaRPr kumimoji="0" lang="zh-TW" altLang="en-US" sz="2800" b="1" dirty="0">
              <a:solidFill>
                <a:schemeClr val="tx2"/>
              </a:solidFill>
              <a:latin typeface="Cambria Math" pitchFamily="18" charset="0"/>
              <a:ea typeface="+mn-ea"/>
            </a:endParaRPr>
          </a:p>
        </p:txBody>
      </p:sp>
      <p:pic>
        <p:nvPicPr>
          <p:cNvPr id="2867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7088" y="1841500"/>
            <a:ext cx="3348037" cy="430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80" name="橢圓形圖說文字 8"/>
          <p:cNvSpPr>
            <a:spLocks noChangeArrowheads="1"/>
          </p:cNvSpPr>
          <p:nvPr/>
        </p:nvSpPr>
        <p:spPr bwMode="auto">
          <a:xfrm>
            <a:off x="0" y="5949950"/>
            <a:ext cx="5292725" cy="777875"/>
          </a:xfrm>
          <a:prstGeom prst="wedgeEllipseCallout">
            <a:avLst>
              <a:gd name="adj1" fmla="val -2384"/>
              <a:gd name="adj2" fmla="val -7772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zh-TW" sz="1400" dirty="0"/>
              <a:t>Type your account, password, and server address in fields, then click “</a:t>
            </a:r>
            <a:r>
              <a:rPr lang="en-US" altLang="zh-TW" sz="1400" b="1" dirty="0"/>
              <a:t>Login</a:t>
            </a:r>
            <a:r>
              <a:rPr lang="en-US" altLang="zh-TW" sz="1400" dirty="0"/>
              <a:t>” button</a:t>
            </a:r>
            <a:r>
              <a:rPr kumimoji="0" lang="en-US" altLang="zh-TW" sz="1400" dirty="0">
                <a:latin typeface="Times" pitchFamily="18" charset="0"/>
              </a:rPr>
              <a:t>.</a:t>
            </a:r>
            <a:endParaRPr kumimoji="0" lang="zh-TW" altLang="en-US" sz="1400" dirty="0">
              <a:latin typeface="Times" pitchFamily="18" charset="0"/>
            </a:endParaRPr>
          </a:p>
        </p:txBody>
      </p:sp>
      <p:sp>
        <p:nvSpPr>
          <p:cNvPr id="28681" name="AutoShape 7"/>
          <p:cNvSpPr>
            <a:spLocks noChangeArrowheads="1"/>
          </p:cNvSpPr>
          <p:nvPr/>
        </p:nvSpPr>
        <p:spPr bwMode="auto">
          <a:xfrm>
            <a:off x="3995738" y="1525588"/>
            <a:ext cx="1116012" cy="436562"/>
          </a:xfrm>
          <a:prstGeom prst="wedgeEllipseCallout">
            <a:avLst>
              <a:gd name="adj1" fmla="val 46639"/>
              <a:gd name="adj2" fmla="val 78426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800" b="1" dirty="0"/>
              <a:t>Browse file button</a:t>
            </a:r>
            <a:endParaRPr lang="zh-TW" altLang="zh-TW" sz="800" b="1" dirty="0">
              <a:latin typeface="Arial" charset="0"/>
            </a:endParaRPr>
          </a:p>
        </p:txBody>
      </p:sp>
      <p:sp>
        <p:nvSpPr>
          <p:cNvPr id="28682" name="AutoShape 7"/>
          <p:cNvSpPr>
            <a:spLocks noChangeArrowheads="1"/>
          </p:cNvSpPr>
          <p:nvPr/>
        </p:nvSpPr>
        <p:spPr bwMode="auto">
          <a:xfrm>
            <a:off x="6372225" y="1363663"/>
            <a:ext cx="1116013" cy="647700"/>
          </a:xfrm>
          <a:prstGeom prst="wedgeEllipseCallout">
            <a:avLst>
              <a:gd name="adj1" fmla="val 38125"/>
              <a:gd name="adj2" fmla="val 6010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800" b="1"/>
              <a:t>Mail your files to members</a:t>
            </a:r>
            <a:endParaRPr lang="zh-TW" altLang="zh-TW" sz="800" b="1">
              <a:latin typeface="Arial" charset="0"/>
            </a:endParaRPr>
          </a:p>
        </p:txBody>
      </p:sp>
      <p:sp>
        <p:nvSpPr>
          <p:cNvPr id="28683" name="AutoShape 7"/>
          <p:cNvSpPr>
            <a:spLocks noChangeArrowheads="1"/>
          </p:cNvSpPr>
          <p:nvPr/>
        </p:nvSpPr>
        <p:spPr bwMode="auto">
          <a:xfrm>
            <a:off x="6469063" y="2349500"/>
            <a:ext cx="1271587" cy="647700"/>
          </a:xfrm>
          <a:prstGeom prst="wedgeEllipseCallout">
            <a:avLst>
              <a:gd name="adj1" fmla="val 44199"/>
              <a:gd name="adj2" fmla="val -71833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800" b="1"/>
              <a:t>Share your files or folder to members</a:t>
            </a:r>
            <a:endParaRPr lang="zh-TW" altLang="zh-TW" sz="800" b="1">
              <a:latin typeface="Arial" charset="0"/>
            </a:endParaRPr>
          </a:p>
        </p:txBody>
      </p:sp>
      <p:sp>
        <p:nvSpPr>
          <p:cNvPr id="28684" name="AutoShape 7"/>
          <p:cNvSpPr>
            <a:spLocks noChangeArrowheads="1"/>
          </p:cNvSpPr>
          <p:nvPr/>
        </p:nvSpPr>
        <p:spPr bwMode="auto">
          <a:xfrm>
            <a:off x="7567613" y="1412875"/>
            <a:ext cx="1181100" cy="549275"/>
          </a:xfrm>
          <a:prstGeom prst="wedgeEllipseCallout">
            <a:avLst>
              <a:gd name="adj1" fmla="val -17218"/>
              <a:gd name="adj2" fmla="val 67431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800" b="1"/>
              <a:t>Add file as my favorite</a:t>
            </a:r>
            <a:endParaRPr lang="zh-TW" altLang="zh-TW" sz="800" b="1">
              <a:latin typeface="Arial" charset="0"/>
            </a:endParaRPr>
          </a:p>
        </p:txBody>
      </p:sp>
      <p:sp>
        <p:nvSpPr>
          <p:cNvPr id="28685" name="AutoShape 7"/>
          <p:cNvSpPr>
            <a:spLocks noChangeArrowheads="1"/>
          </p:cNvSpPr>
          <p:nvPr/>
        </p:nvSpPr>
        <p:spPr bwMode="auto">
          <a:xfrm>
            <a:off x="7913688" y="2349500"/>
            <a:ext cx="1271587" cy="647700"/>
          </a:xfrm>
          <a:prstGeom prst="wedgeEllipseCallout">
            <a:avLst>
              <a:gd name="adj1" fmla="val -25880"/>
              <a:gd name="adj2" fmla="val -75495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800" b="1"/>
              <a:t>Open file from Apps</a:t>
            </a:r>
            <a:endParaRPr lang="zh-TW" altLang="zh-TW" sz="800" b="1">
              <a:latin typeface="Arial" charset="0"/>
            </a:endParaRPr>
          </a:p>
        </p:txBody>
      </p:sp>
      <p:sp>
        <p:nvSpPr>
          <p:cNvPr id="28686" name="AutoShape 7"/>
          <p:cNvSpPr>
            <a:spLocks noChangeArrowheads="1"/>
          </p:cNvSpPr>
          <p:nvPr/>
        </p:nvSpPr>
        <p:spPr bwMode="auto">
          <a:xfrm>
            <a:off x="5292725" y="1744663"/>
            <a:ext cx="1090613" cy="481012"/>
          </a:xfrm>
          <a:prstGeom prst="wedgeEllipseCallout">
            <a:avLst>
              <a:gd name="adj1" fmla="val 36727"/>
              <a:gd name="adj2" fmla="val 7475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800" b="1"/>
              <a:t>Edit or delete file</a:t>
            </a:r>
            <a:endParaRPr lang="zh-TW" altLang="zh-TW" sz="800" b="1">
              <a:latin typeface="Arial" charset="0"/>
            </a:endParaRPr>
          </a:p>
        </p:txBody>
      </p:sp>
      <p:pic>
        <p:nvPicPr>
          <p:cNvPr id="28687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78525" y="5229225"/>
            <a:ext cx="312420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688" name="弧形箭號 (上彎) 4"/>
          <p:cNvSpPr>
            <a:spLocks noChangeArrowheads="1"/>
          </p:cNvSpPr>
          <p:nvPr/>
        </p:nvSpPr>
        <p:spPr bwMode="auto">
          <a:xfrm rot="-2111355">
            <a:off x="6469063" y="6021388"/>
            <a:ext cx="1019175" cy="503237"/>
          </a:xfrm>
          <a:prstGeom prst="curvedUpArrow">
            <a:avLst>
              <a:gd name="adj1" fmla="val 25062"/>
              <a:gd name="adj2" fmla="val 50115"/>
              <a:gd name="adj3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kumimoji="0" lang="zh-TW" altLang="en-US" sz="2400">
              <a:latin typeface="Times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1406525"/>
            <a:ext cx="3889375" cy="501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0" name="Date Placeholder 10"/>
          <p:cNvSpPr>
            <a:spLocks noGrp="1"/>
          </p:cNvSpPr>
          <p:nvPr>
            <p:ph type="dt" sz="half" idx="10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October 2010</a:t>
            </a:r>
          </a:p>
        </p:txBody>
      </p:sp>
      <p:sp>
        <p:nvSpPr>
          <p:cNvPr id="29701" name="Footer Placeholder 11"/>
          <p:cNvSpPr>
            <a:spLocks noGrp="1"/>
          </p:cNvSpPr>
          <p:nvPr>
            <p:ph type="ftr" sz="quarter" idx="11"/>
          </p:nvPr>
        </p:nvSpPr>
        <p:spPr bwMode="auto">
          <a:xfrm>
            <a:off x="6248400" y="6492875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PROMISE Confidential</a:t>
            </a:r>
          </a:p>
        </p:txBody>
      </p:sp>
      <p:sp>
        <p:nvSpPr>
          <p:cNvPr id="29702" name="文字方塊 2"/>
          <p:cNvSpPr txBox="1">
            <a:spLocks noChangeArrowheads="1"/>
          </p:cNvSpPr>
          <p:nvPr/>
        </p:nvSpPr>
        <p:spPr bwMode="auto">
          <a:xfrm>
            <a:off x="900113" y="1870075"/>
            <a:ext cx="33829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altLang="zh-TW" sz="1600" dirty="0"/>
              <a:t>Click “</a:t>
            </a:r>
            <a:r>
              <a:rPr lang="en-US" altLang="zh-TW" sz="1600" b="1" dirty="0"/>
              <a:t>Cloud4U</a:t>
            </a:r>
            <a:r>
              <a:rPr lang="en-US" altLang="zh-TW" sz="1600" dirty="0"/>
              <a:t>” tab on menu</a:t>
            </a:r>
          </a:p>
          <a:p>
            <a:pPr algn="l"/>
            <a:r>
              <a:rPr lang="en-US" altLang="zh-TW" sz="1600" dirty="0"/>
              <a:t>items to browse or modify</a:t>
            </a:r>
          </a:p>
          <a:p>
            <a:pPr algn="l"/>
            <a:r>
              <a:rPr lang="en-US" altLang="zh-TW" sz="1600" dirty="0"/>
              <a:t>file/folder on server.</a:t>
            </a:r>
          </a:p>
          <a:p>
            <a:pPr algn="l"/>
            <a:r>
              <a:rPr lang="en-US" altLang="zh-TW" sz="1600" dirty="0"/>
              <a:t>Each file/folder is represented by</a:t>
            </a:r>
          </a:p>
          <a:p>
            <a:pPr algn="l"/>
            <a:r>
              <a:rPr lang="en-US" altLang="zh-TW" sz="1600" dirty="0"/>
              <a:t>an icon corresponding to its file</a:t>
            </a:r>
          </a:p>
          <a:p>
            <a:pPr algn="l"/>
            <a:r>
              <a:rPr lang="en-US" altLang="zh-TW" sz="1600" dirty="0"/>
              <a:t>format.</a:t>
            </a:r>
            <a:endParaRPr lang="zh-TW" altLang="en-US" sz="1600" dirty="0"/>
          </a:p>
        </p:txBody>
      </p:sp>
      <p:pic>
        <p:nvPicPr>
          <p:cNvPr id="29703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0650" y="3624263"/>
            <a:ext cx="48387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文字方塊 19"/>
          <p:cNvSpPr txBox="1"/>
          <p:nvPr/>
        </p:nvSpPr>
        <p:spPr>
          <a:xfrm>
            <a:off x="123825" y="1317625"/>
            <a:ext cx="5091117" cy="523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TW" sz="2800" b="1" dirty="0">
                <a:solidFill>
                  <a:schemeClr val="accent6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Browse File/Folder:</a:t>
            </a:r>
            <a:endParaRPr kumimoji="0" lang="zh-TW" altLang="en-US" sz="2800" b="1" dirty="0">
              <a:solidFill>
                <a:schemeClr val="accent6">
                  <a:lumMod val="75000"/>
                </a:schemeClr>
              </a:solidFill>
              <a:latin typeface="Cambria Math" pitchFamily="18" charset="0"/>
              <a:ea typeface="+mn-ea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71472" y="188640"/>
            <a:ext cx="6715172" cy="648072"/>
          </a:xfrm>
        </p:spPr>
        <p:txBody>
          <a:bodyPr/>
          <a:lstStyle/>
          <a:p>
            <a:pPr>
              <a:defRPr/>
            </a:pPr>
            <a:r>
              <a:rPr lang="en-US" altLang="zh-TW" dirty="0" err="1" smtClean="0">
                <a:ea typeface="新細明體" charset="-120"/>
              </a:rPr>
              <a:t>iOS</a:t>
            </a:r>
            <a:r>
              <a:rPr lang="en-US" altLang="zh-TW" dirty="0" smtClean="0">
                <a:ea typeface="新細明體" charset="-120"/>
              </a:rPr>
              <a:t> : File Synchronization</a:t>
            </a:r>
            <a:endParaRPr lang="en-US" altLang="zh-TW" dirty="0" smtClean="0"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yh.hsieh\Documents\Cloud4U\20120404_17_21_8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1992313"/>
            <a:ext cx="3290888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33450" y="1992313"/>
            <a:ext cx="3290888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749" name="Date Placeholder 10"/>
          <p:cNvSpPr>
            <a:spLocks noGrp="1"/>
          </p:cNvSpPr>
          <p:nvPr>
            <p:ph type="dt" sz="half" idx="10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April 2012</a:t>
            </a:r>
          </a:p>
        </p:txBody>
      </p:sp>
      <p:sp>
        <p:nvSpPr>
          <p:cNvPr id="31750" name="Footer Placeholder 11"/>
          <p:cNvSpPr>
            <a:spLocks noGrp="1"/>
          </p:cNvSpPr>
          <p:nvPr>
            <p:ph type="ftr" sz="quarter" idx="11"/>
          </p:nvPr>
        </p:nvSpPr>
        <p:spPr bwMode="auto">
          <a:xfrm>
            <a:off x="6248400" y="6492875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PROMISE Confidential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123825" y="1317625"/>
            <a:ext cx="7416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altLang="zh-TW" sz="2800" b="1" dirty="0">
                <a:solidFill>
                  <a:schemeClr val="accent6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Let’s learn how to “Share a file” to members:</a:t>
            </a:r>
            <a:endParaRPr kumimoji="0" lang="zh-TW" altLang="en-US" sz="2800" b="1" dirty="0">
              <a:solidFill>
                <a:schemeClr val="accent6">
                  <a:lumMod val="75000"/>
                </a:schemeClr>
              </a:solidFill>
              <a:latin typeface="Cambria Math" pitchFamily="18" charset="0"/>
              <a:ea typeface="+mn-ea"/>
            </a:endParaRPr>
          </a:p>
        </p:txBody>
      </p:sp>
      <p:sp>
        <p:nvSpPr>
          <p:cNvPr id="31752" name="AutoShape 7"/>
          <p:cNvSpPr>
            <a:spLocks noChangeArrowheads="1"/>
          </p:cNvSpPr>
          <p:nvPr/>
        </p:nvSpPr>
        <p:spPr bwMode="auto">
          <a:xfrm>
            <a:off x="2803525" y="2403475"/>
            <a:ext cx="1389063" cy="565150"/>
          </a:xfrm>
          <a:prstGeom prst="wedgeEllipseCallout">
            <a:avLst>
              <a:gd name="adj1" fmla="val 6824"/>
              <a:gd name="adj2" fmla="val -8282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Then click the share button.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31753" name="AutoShape 7"/>
          <p:cNvSpPr>
            <a:spLocks noChangeArrowheads="1"/>
          </p:cNvSpPr>
          <p:nvPr/>
        </p:nvSpPr>
        <p:spPr bwMode="auto">
          <a:xfrm>
            <a:off x="708025" y="2193925"/>
            <a:ext cx="1089025" cy="482600"/>
          </a:xfrm>
          <a:prstGeom prst="wedgeEllipseCallout">
            <a:avLst>
              <a:gd name="adj1" fmla="val 36727"/>
              <a:gd name="adj2" fmla="val 7475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Select a file first.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31754" name="AutoShape 7"/>
          <p:cNvSpPr>
            <a:spLocks noChangeArrowheads="1"/>
          </p:cNvSpPr>
          <p:nvPr/>
        </p:nvSpPr>
        <p:spPr bwMode="auto">
          <a:xfrm>
            <a:off x="6084888" y="2940050"/>
            <a:ext cx="996950" cy="523875"/>
          </a:xfrm>
          <a:prstGeom prst="wedgeEllipseCallout">
            <a:avLst>
              <a:gd name="adj1" fmla="val 42644"/>
              <a:gd name="adj2" fmla="val -63727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Select members.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17" name="向右箭號 16"/>
          <p:cNvSpPr/>
          <p:nvPr/>
        </p:nvSpPr>
        <p:spPr bwMode="auto">
          <a:xfrm>
            <a:off x="4159250" y="3714750"/>
            <a:ext cx="944563" cy="471488"/>
          </a:xfrm>
          <a:prstGeom prst="strip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kumimoji="0" lang="zh-TW" altLang="en-US" sz="2400">
              <a:latin typeface="Times" charset="0"/>
              <a:ea typeface="新細明體" pitchFamily="18" charset="-120"/>
            </a:endParaRPr>
          </a:p>
        </p:txBody>
      </p:sp>
      <p:sp>
        <p:nvSpPr>
          <p:cNvPr id="31756" name="AutoShape 7"/>
          <p:cNvSpPr>
            <a:spLocks noChangeArrowheads="1"/>
          </p:cNvSpPr>
          <p:nvPr/>
        </p:nvSpPr>
        <p:spPr bwMode="auto">
          <a:xfrm>
            <a:off x="6218238" y="4581525"/>
            <a:ext cx="863600" cy="523875"/>
          </a:xfrm>
          <a:prstGeom prst="wedgeEllipseCallout">
            <a:avLst>
              <a:gd name="adj1" fmla="val 42644"/>
              <a:gd name="adj2" fmla="val -63727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Cancel share.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31757" name="AutoShape 7"/>
          <p:cNvSpPr>
            <a:spLocks noChangeArrowheads="1"/>
          </p:cNvSpPr>
          <p:nvPr/>
        </p:nvSpPr>
        <p:spPr bwMode="auto">
          <a:xfrm>
            <a:off x="7142163" y="4672013"/>
            <a:ext cx="863600" cy="701675"/>
          </a:xfrm>
          <a:prstGeom prst="wedgeEllipseCallout">
            <a:avLst>
              <a:gd name="adj1" fmla="val 5537"/>
              <a:gd name="adj2" fmla="val -6825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Select share group.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31758" name="AutoShape 7"/>
          <p:cNvSpPr>
            <a:spLocks noChangeArrowheads="1"/>
          </p:cNvSpPr>
          <p:nvPr/>
        </p:nvSpPr>
        <p:spPr bwMode="auto">
          <a:xfrm>
            <a:off x="8101013" y="4672013"/>
            <a:ext cx="863600" cy="523875"/>
          </a:xfrm>
          <a:prstGeom prst="wedgeEllipseCallout">
            <a:avLst>
              <a:gd name="adj1" fmla="val -35694"/>
              <a:gd name="adj2" fmla="val -7732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Start to share.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title"/>
          </p:nvPr>
        </p:nvSpPr>
        <p:spPr>
          <a:xfrm>
            <a:off x="571472" y="188640"/>
            <a:ext cx="6715172" cy="648072"/>
          </a:xfrm>
        </p:spPr>
        <p:txBody>
          <a:bodyPr/>
          <a:lstStyle/>
          <a:p>
            <a:pPr>
              <a:defRPr/>
            </a:pPr>
            <a:r>
              <a:rPr lang="en-US" altLang="zh-TW" dirty="0" err="1" smtClean="0">
                <a:ea typeface="新細明體" charset="-120"/>
              </a:rPr>
              <a:t>iOS</a:t>
            </a:r>
            <a:r>
              <a:rPr lang="en-US" altLang="zh-TW" dirty="0" smtClean="0">
                <a:ea typeface="新細明體" charset="-120"/>
              </a:rPr>
              <a:t> : File Sharing</a:t>
            </a:r>
            <a:endParaRPr lang="en-US" altLang="zh-TW" dirty="0" smtClean="0"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2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5842000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Cloud Computing Tiers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13" name="雲朵形 12"/>
          <p:cNvSpPr/>
          <p:nvPr/>
        </p:nvSpPr>
        <p:spPr>
          <a:xfrm>
            <a:off x="1331640" y="4484610"/>
            <a:ext cx="1656184" cy="79908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ea typeface="微軟正黑體" pitchFamily="34" charset="-120"/>
              </a:rPr>
              <a:t>Internet</a:t>
            </a:r>
            <a:endParaRPr lang="zh-TW" altLang="en-US" sz="1400" dirty="0">
              <a:ea typeface="微軟正黑體" pitchFamily="34" charset="-120"/>
            </a:endParaRPr>
          </a:p>
        </p:txBody>
      </p:sp>
      <p:sp>
        <p:nvSpPr>
          <p:cNvPr id="14" name="雲朵形 13"/>
          <p:cNvSpPr/>
          <p:nvPr/>
        </p:nvSpPr>
        <p:spPr>
          <a:xfrm>
            <a:off x="4139952" y="4484610"/>
            <a:ext cx="1440160" cy="79908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ea typeface="微軟正黑體" pitchFamily="34" charset="-120"/>
              </a:rPr>
              <a:t>LAN</a:t>
            </a:r>
            <a:endParaRPr lang="zh-TW" altLang="en-US" sz="1400" dirty="0">
              <a:ea typeface="微軟正黑體" pitchFamily="34" charset="-120"/>
            </a:endParaRPr>
          </a:p>
        </p:txBody>
      </p:sp>
      <p:sp>
        <p:nvSpPr>
          <p:cNvPr id="15" name="雲朵形 14"/>
          <p:cNvSpPr/>
          <p:nvPr/>
        </p:nvSpPr>
        <p:spPr>
          <a:xfrm>
            <a:off x="6516216" y="4484610"/>
            <a:ext cx="1296144" cy="799082"/>
          </a:xfrm>
          <a:prstGeom prst="clou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>
                <a:ea typeface="微軟正黑體" pitchFamily="34" charset="-120"/>
              </a:rPr>
              <a:t>SAN</a:t>
            </a:r>
            <a:endParaRPr lang="zh-TW" altLang="en-US" sz="1400" dirty="0">
              <a:ea typeface="微軟正黑體" pitchFamily="34" charset="-120"/>
            </a:endParaRPr>
          </a:p>
        </p:txBody>
      </p:sp>
      <p:sp>
        <p:nvSpPr>
          <p:cNvPr id="16" name="圓柱 15"/>
          <p:cNvSpPr/>
          <p:nvPr/>
        </p:nvSpPr>
        <p:spPr>
          <a:xfrm>
            <a:off x="2699792" y="4772642"/>
            <a:ext cx="1656184" cy="360040"/>
          </a:xfrm>
          <a:prstGeom prst="can">
            <a:avLst>
              <a:gd name="adj" fmla="val 7777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400"/>
          </a:p>
        </p:txBody>
      </p:sp>
      <p:sp>
        <p:nvSpPr>
          <p:cNvPr id="17" name="矩形 16"/>
          <p:cNvSpPr/>
          <p:nvPr/>
        </p:nvSpPr>
        <p:spPr>
          <a:xfrm>
            <a:off x="251520" y="6068786"/>
            <a:ext cx="8640960" cy="43204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/>
              <a:t>Infrastructure as a Service</a:t>
            </a:r>
            <a:endParaRPr lang="zh-TW" altLang="en-US" sz="1400" dirty="0"/>
          </a:p>
        </p:txBody>
      </p:sp>
      <p:pic>
        <p:nvPicPr>
          <p:cNvPr id="18" name="Picture 8" descr="D:\Data\Logo\icons\Device\Internet_server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843808" y="4337864"/>
            <a:ext cx="529177" cy="628839"/>
          </a:xfrm>
          <a:prstGeom prst="rect">
            <a:avLst/>
          </a:prstGeom>
          <a:noFill/>
        </p:spPr>
      </p:pic>
      <p:pic>
        <p:nvPicPr>
          <p:cNvPr id="19" name="Picture 9" descr="D:\Data\Logo\icons\Device\Auth_server.pn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63888" y="4340594"/>
            <a:ext cx="492433" cy="640984"/>
          </a:xfrm>
          <a:prstGeom prst="rect">
            <a:avLst/>
          </a:prstGeom>
          <a:noFill/>
        </p:spPr>
      </p:pic>
      <p:sp>
        <p:nvSpPr>
          <p:cNvPr id="20" name="圓柱 19"/>
          <p:cNvSpPr/>
          <p:nvPr/>
        </p:nvSpPr>
        <p:spPr>
          <a:xfrm>
            <a:off x="5292080" y="4700634"/>
            <a:ext cx="1296144" cy="360040"/>
          </a:xfrm>
          <a:prstGeom prst="can">
            <a:avLst>
              <a:gd name="adj" fmla="val 7777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400" dirty="0"/>
          </a:p>
        </p:txBody>
      </p:sp>
      <p:sp>
        <p:nvSpPr>
          <p:cNvPr id="21" name="圓柱 20"/>
          <p:cNvSpPr/>
          <p:nvPr/>
        </p:nvSpPr>
        <p:spPr>
          <a:xfrm>
            <a:off x="7596336" y="4700634"/>
            <a:ext cx="1368152" cy="360040"/>
          </a:xfrm>
          <a:prstGeom prst="can">
            <a:avLst>
              <a:gd name="adj" fmla="val 7777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400"/>
          </a:p>
        </p:txBody>
      </p:sp>
      <p:sp>
        <p:nvSpPr>
          <p:cNvPr id="22" name="圓柱 21"/>
          <p:cNvSpPr/>
          <p:nvPr/>
        </p:nvSpPr>
        <p:spPr>
          <a:xfrm>
            <a:off x="323528" y="4772642"/>
            <a:ext cx="1296144" cy="360040"/>
          </a:xfrm>
          <a:prstGeom prst="can">
            <a:avLst>
              <a:gd name="adj" fmla="val 77778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400"/>
          </a:p>
        </p:txBody>
      </p:sp>
      <p:pic>
        <p:nvPicPr>
          <p:cNvPr id="23" name="Picture 2" descr="D:\Data\Logo\icons\Device\NB.pn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97154" y="4492080"/>
            <a:ext cx="474446" cy="496586"/>
          </a:xfrm>
          <a:prstGeom prst="rect">
            <a:avLst/>
          </a:prstGeom>
          <a:noFill/>
        </p:spPr>
      </p:pic>
      <p:pic>
        <p:nvPicPr>
          <p:cNvPr id="24" name="Picture 3" descr="D:\Data\Logo\icons\Device\iphone_mobile.pn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115616" y="4484610"/>
            <a:ext cx="219014" cy="457009"/>
          </a:xfrm>
          <a:prstGeom prst="rect">
            <a:avLst/>
          </a:prstGeom>
          <a:noFill/>
        </p:spPr>
      </p:pic>
      <p:sp>
        <p:nvSpPr>
          <p:cNvPr id="25" name="矩形 24"/>
          <p:cNvSpPr/>
          <p:nvPr/>
        </p:nvSpPr>
        <p:spPr>
          <a:xfrm>
            <a:off x="395536" y="52046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b="1" dirty="0" smtClean="0">
                <a:ea typeface="微軟正黑體" pitchFamily="34" charset="-120"/>
              </a:rPr>
              <a:t>使用者用戶端</a:t>
            </a:r>
            <a:endParaRPr lang="en-US" altLang="zh-TW" sz="1400" b="1" dirty="0" smtClean="0">
              <a:ea typeface="微軟正黑體" pitchFamily="34" charset="-120"/>
            </a:endParaRPr>
          </a:p>
          <a:p>
            <a:pPr algn="ctr"/>
            <a:r>
              <a:rPr lang="en-US" altLang="zh-TW" sz="1400" b="1" dirty="0" smtClean="0">
                <a:ea typeface="微軟正黑體" pitchFamily="34" charset="-120"/>
              </a:rPr>
              <a:t>Client </a:t>
            </a:r>
            <a:endParaRPr lang="zh-TW" altLang="en-US" sz="1400" b="1" dirty="0"/>
          </a:p>
        </p:txBody>
      </p:sp>
      <p:sp>
        <p:nvSpPr>
          <p:cNvPr id="27" name="矩形 26"/>
          <p:cNvSpPr/>
          <p:nvPr/>
        </p:nvSpPr>
        <p:spPr>
          <a:xfrm>
            <a:off x="2339752" y="5204690"/>
            <a:ext cx="11688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b="1" dirty="0" smtClean="0">
                <a:ea typeface="微軟正黑體" pitchFamily="34" charset="-120"/>
              </a:rPr>
              <a:t>網路伺服器</a:t>
            </a:r>
            <a:endParaRPr lang="en-US" altLang="zh-TW" sz="1400" b="1" dirty="0" smtClean="0">
              <a:ea typeface="微軟正黑體" pitchFamily="34" charset="-120"/>
            </a:endParaRPr>
          </a:p>
          <a:p>
            <a:pPr algn="ctr"/>
            <a:r>
              <a:rPr lang="en-US" altLang="zh-TW" sz="1400" b="1" dirty="0" smtClean="0"/>
              <a:t>Web Server</a:t>
            </a:r>
            <a:endParaRPr lang="zh-TW" altLang="en-US" sz="1400" b="1" dirty="0"/>
          </a:p>
        </p:txBody>
      </p:sp>
      <p:sp>
        <p:nvSpPr>
          <p:cNvPr id="31" name="矩形 30"/>
          <p:cNvSpPr/>
          <p:nvPr/>
        </p:nvSpPr>
        <p:spPr>
          <a:xfrm>
            <a:off x="3403874" y="5204690"/>
            <a:ext cx="1250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b="1" dirty="0" smtClean="0">
                <a:ea typeface="微軟正黑體" pitchFamily="34" charset="-120"/>
              </a:rPr>
              <a:t>認證伺服器</a:t>
            </a:r>
            <a:endParaRPr lang="en-US" altLang="zh-TW" sz="1400" b="1" dirty="0" smtClean="0">
              <a:ea typeface="微軟正黑體" pitchFamily="34" charset="-120"/>
            </a:endParaRPr>
          </a:p>
          <a:p>
            <a:pPr algn="ctr"/>
            <a:r>
              <a:rPr lang="en-US" altLang="zh-TW" sz="1400" b="1" dirty="0" smtClean="0"/>
              <a:t>Auth. Server</a:t>
            </a:r>
            <a:endParaRPr lang="zh-TW" altLang="en-US" sz="1400" b="1" dirty="0"/>
          </a:p>
        </p:txBody>
      </p:sp>
      <p:grpSp>
        <p:nvGrpSpPr>
          <p:cNvPr id="32" name="群組 29"/>
          <p:cNvGrpSpPr/>
          <p:nvPr/>
        </p:nvGrpSpPr>
        <p:grpSpPr>
          <a:xfrm>
            <a:off x="5508104" y="4268586"/>
            <a:ext cx="959411" cy="801739"/>
            <a:chOff x="4932040" y="1844824"/>
            <a:chExt cx="959411" cy="801739"/>
          </a:xfrm>
        </p:grpSpPr>
        <p:grpSp>
          <p:nvGrpSpPr>
            <p:cNvPr id="33" name="群組 32"/>
            <p:cNvGrpSpPr/>
            <p:nvPr/>
          </p:nvGrpSpPr>
          <p:grpSpPr>
            <a:xfrm>
              <a:off x="5220063" y="1844827"/>
              <a:ext cx="671377" cy="657721"/>
              <a:chOff x="4572000" y="1556792"/>
              <a:chExt cx="1038895" cy="1017763"/>
            </a:xfrm>
          </p:grpSpPr>
          <p:pic>
            <p:nvPicPr>
              <p:cNvPr id="38" name="Picture 6" descr="D:\Data\Logo\icons\Device\rack_server.png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4572000" y="1556792"/>
                <a:ext cx="462831" cy="729731"/>
              </a:xfrm>
              <a:prstGeom prst="rect">
                <a:avLst/>
              </a:prstGeom>
              <a:noFill/>
            </p:spPr>
          </p:pic>
          <p:pic>
            <p:nvPicPr>
              <p:cNvPr id="39" name="Picture 6" descr="D:\Data\Logo\icons\Device\rack_server.png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4860032" y="1700808"/>
                <a:ext cx="462831" cy="729731"/>
              </a:xfrm>
              <a:prstGeom prst="rect">
                <a:avLst/>
              </a:prstGeom>
              <a:noFill/>
            </p:spPr>
          </p:pic>
          <p:pic>
            <p:nvPicPr>
              <p:cNvPr id="40" name="Picture 6" descr="D:\Data\Logo\icons\Device\rack_server.png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5148064" y="1844824"/>
                <a:ext cx="462831" cy="729731"/>
              </a:xfrm>
              <a:prstGeom prst="rect">
                <a:avLst/>
              </a:prstGeom>
              <a:noFill/>
            </p:spPr>
          </p:pic>
        </p:grpSp>
        <p:grpSp>
          <p:nvGrpSpPr>
            <p:cNvPr id="34" name="群組 33"/>
            <p:cNvGrpSpPr/>
            <p:nvPr/>
          </p:nvGrpSpPr>
          <p:grpSpPr>
            <a:xfrm>
              <a:off x="4932031" y="1988843"/>
              <a:ext cx="671377" cy="657721"/>
              <a:chOff x="4572000" y="1556792"/>
              <a:chExt cx="1038895" cy="1017763"/>
            </a:xfrm>
          </p:grpSpPr>
          <p:pic>
            <p:nvPicPr>
              <p:cNvPr id="35" name="Picture 6" descr="D:\Data\Logo\icons\Device\rack_server.png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4572000" y="1556792"/>
                <a:ext cx="462831" cy="729731"/>
              </a:xfrm>
              <a:prstGeom prst="rect">
                <a:avLst/>
              </a:prstGeom>
              <a:noFill/>
            </p:spPr>
          </p:pic>
          <p:pic>
            <p:nvPicPr>
              <p:cNvPr id="36" name="Picture 6" descr="D:\Data\Logo\icons\Device\rack_server.png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4860032" y="1700808"/>
                <a:ext cx="462831" cy="729731"/>
              </a:xfrm>
              <a:prstGeom prst="rect">
                <a:avLst/>
              </a:prstGeom>
              <a:noFill/>
            </p:spPr>
          </p:pic>
          <p:pic>
            <p:nvPicPr>
              <p:cNvPr id="37" name="Picture 6" descr="D:\Data\Logo\icons\Device\rack_server.png"/>
              <p:cNvPicPr>
                <a:picLocks noChangeAspect="1" noChangeArrowheads="1"/>
              </p:cNvPicPr>
              <p:nvPr/>
            </p:nvPicPr>
            <p:blipFill>
              <a:blip r:embed="rId7" cstate="screen"/>
              <a:srcRect/>
              <a:stretch>
                <a:fillRect/>
              </a:stretch>
            </p:blipFill>
            <p:spPr bwMode="auto">
              <a:xfrm>
                <a:off x="5148064" y="1844824"/>
                <a:ext cx="462831" cy="729731"/>
              </a:xfrm>
              <a:prstGeom prst="rect">
                <a:avLst/>
              </a:prstGeom>
              <a:noFill/>
            </p:spPr>
          </p:pic>
        </p:grpSp>
      </p:grpSp>
      <p:sp>
        <p:nvSpPr>
          <p:cNvPr id="41" name="矩形 40"/>
          <p:cNvSpPr/>
          <p:nvPr/>
        </p:nvSpPr>
        <p:spPr>
          <a:xfrm>
            <a:off x="5009796" y="5204690"/>
            <a:ext cx="22268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b="1" dirty="0" smtClean="0">
                <a:ea typeface="微軟正黑體" pitchFamily="34" charset="-120"/>
              </a:rPr>
              <a:t>運算伺服器叢集</a:t>
            </a:r>
            <a:endParaRPr lang="en-US" altLang="zh-TW" sz="1400" b="1" dirty="0" smtClean="0">
              <a:ea typeface="微軟正黑體" pitchFamily="34" charset="-120"/>
            </a:endParaRPr>
          </a:p>
          <a:p>
            <a:pPr algn="ctr"/>
            <a:r>
              <a:rPr lang="en-US" altLang="zh-TW" sz="1400" b="1" dirty="0" smtClean="0"/>
              <a:t>Computing Server Farm</a:t>
            </a:r>
            <a:endParaRPr lang="zh-TW" altLang="en-US" sz="1400" b="1" dirty="0"/>
          </a:p>
        </p:txBody>
      </p:sp>
      <p:grpSp>
        <p:nvGrpSpPr>
          <p:cNvPr id="42" name="群組 72"/>
          <p:cNvGrpSpPr/>
          <p:nvPr/>
        </p:nvGrpSpPr>
        <p:grpSpPr>
          <a:xfrm>
            <a:off x="7668344" y="4412602"/>
            <a:ext cx="569366" cy="407551"/>
            <a:chOff x="7459018" y="3958979"/>
            <a:chExt cx="828930" cy="593346"/>
          </a:xfrm>
        </p:grpSpPr>
        <p:pic>
          <p:nvPicPr>
            <p:cNvPr id="43" name="Picture 10" descr="D:\Data\Logo\icons\products\VTrak-Ex30.png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7459018" y="4077072"/>
              <a:ext cx="828930" cy="475253"/>
            </a:xfrm>
            <a:prstGeom prst="rect">
              <a:avLst/>
            </a:prstGeom>
            <a:noFill/>
          </p:spPr>
        </p:pic>
        <p:pic>
          <p:nvPicPr>
            <p:cNvPr id="44" name="Picture 11" descr="D:\Data\Logo\icons\products\VTrak-S3000.png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7477439" y="3958979"/>
              <a:ext cx="792088" cy="190101"/>
            </a:xfrm>
            <a:prstGeom prst="rect">
              <a:avLst/>
            </a:prstGeom>
            <a:noFill/>
          </p:spPr>
        </p:pic>
      </p:grpSp>
      <p:grpSp>
        <p:nvGrpSpPr>
          <p:cNvPr id="45" name="群組 73"/>
          <p:cNvGrpSpPr/>
          <p:nvPr/>
        </p:nvGrpSpPr>
        <p:grpSpPr>
          <a:xfrm>
            <a:off x="8323114" y="4412602"/>
            <a:ext cx="569366" cy="407551"/>
            <a:chOff x="7459018" y="3958979"/>
            <a:chExt cx="828930" cy="593346"/>
          </a:xfrm>
        </p:grpSpPr>
        <p:pic>
          <p:nvPicPr>
            <p:cNvPr id="46" name="Picture 10" descr="D:\Data\Logo\icons\products\VTrak-Ex30.png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7459018" y="4077072"/>
              <a:ext cx="828930" cy="475253"/>
            </a:xfrm>
            <a:prstGeom prst="rect">
              <a:avLst/>
            </a:prstGeom>
            <a:noFill/>
          </p:spPr>
        </p:pic>
        <p:pic>
          <p:nvPicPr>
            <p:cNvPr id="47" name="Picture 11" descr="D:\Data\Logo\icons\products\VTrak-S3000.png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7477439" y="3958979"/>
              <a:ext cx="792088" cy="190101"/>
            </a:xfrm>
            <a:prstGeom prst="rect">
              <a:avLst/>
            </a:prstGeom>
            <a:noFill/>
          </p:spPr>
        </p:pic>
      </p:grpSp>
      <p:sp>
        <p:nvSpPr>
          <p:cNvPr id="48" name="矩形 47"/>
          <p:cNvSpPr/>
          <p:nvPr/>
        </p:nvSpPr>
        <p:spPr>
          <a:xfrm>
            <a:off x="7740352" y="5185526"/>
            <a:ext cx="8515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1400" b="1" dirty="0" smtClean="0">
                <a:ea typeface="微軟正黑體" pitchFamily="34" charset="-120"/>
              </a:rPr>
              <a:t>儲存</a:t>
            </a:r>
            <a:endParaRPr lang="en-US" altLang="zh-TW" sz="1400" b="1" dirty="0" smtClean="0">
              <a:ea typeface="微軟正黑體" pitchFamily="34" charset="-120"/>
            </a:endParaRPr>
          </a:p>
          <a:p>
            <a:pPr algn="ctr"/>
            <a:r>
              <a:rPr lang="en-US" altLang="zh-TW" sz="1400" b="1" dirty="0" smtClean="0">
                <a:ea typeface="微軟正黑體" pitchFamily="34" charset="-120"/>
              </a:rPr>
              <a:t>Storage</a:t>
            </a:r>
          </a:p>
        </p:txBody>
      </p:sp>
      <p:pic>
        <p:nvPicPr>
          <p:cNvPr id="49" name="Picture 7" descr="D:\Data\Logo\icons\Device\switch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691680" y="4340594"/>
            <a:ext cx="556666" cy="417500"/>
          </a:xfrm>
          <a:prstGeom prst="rect">
            <a:avLst/>
          </a:prstGeom>
          <a:noFill/>
        </p:spPr>
      </p:pic>
      <p:pic>
        <p:nvPicPr>
          <p:cNvPr id="50" name="Picture 2" descr="D:\Data\Logo\icons\router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195736" y="4412602"/>
            <a:ext cx="591349" cy="392113"/>
          </a:xfrm>
          <a:prstGeom prst="rect">
            <a:avLst/>
          </a:prstGeom>
          <a:noFill/>
        </p:spPr>
      </p:pic>
      <p:pic>
        <p:nvPicPr>
          <p:cNvPr id="51" name="Picture 7" descr="D:\Data\Logo\icons\Device\switch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355976" y="4340594"/>
            <a:ext cx="556666" cy="417500"/>
          </a:xfrm>
          <a:prstGeom prst="rect">
            <a:avLst/>
          </a:prstGeom>
          <a:noFill/>
        </p:spPr>
      </p:pic>
      <p:pic>
        <p:nvPicPr>
          <p:cNvPr id="52" name="Picture 2" descr="D:\Data\Logo\icons\router.pn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4860032" y="4412602"/>
            <a:ext cx="591349" cy="392113"/>
          </a:xfrm>
          <a:prstGeom prst="rect">
            <a:avLst/>
          </a:prstGeom>
          <a:noFill/>
        </p:spPr>
      </p:pic>
      <p:pic>
        <p:nvPicPr>
          <p:cNvPr id="53" name="Picture 7" descr="D:\Data\Logo\icons\Device\switch.pn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804248" y="4412602"/>
            <a:ext cx="556666" cy="417500"/>
          </a:xfrm>
          <a:prstGeom prst="rect">
            <a:avLst/>
          </a:prstGeom>
          <a:noFill/>
        </p:spPr>
      </p:pic>
      <p:sp>
        <p:nvSpPr>
          <p:cNvPr id="54" name="矩形 53"/>
          <p:cNvSpPr/>
          <p:nvPr/>
        </p:nvSpPr>
        <p:spPr>
          <a:xfrm>
            <a:off x="251520" y="3764530"/>
            <a:ext cx="8640960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/>
              <a:t>Platform as a Service</a:t>
            </a:r>
            <a:endParaRPr lang="zh-TW" altLang="en-US" sz="1400" dirty="0"/>
          </a:p>
        </p:txBody>
      </p:sp>
      <p:grpSp>
        <p:nvGrpSpPr>
          <p:cNvPr id="55" name="群組 88"/>
          <p:cNvGrpSpPr/>
          <p:nvPr/>
        </p:nvGrpSpPr>
        <p:grpSpPr>
          <a:xfrm>
            <a:off x="323528" y="5708746"/>
            <a:ext cx="8568952" cy="288032"/>
            <a:chOff x="323528" y="5877272"/>
            <a:chExt cx="5976664" cy="288032"/>
          </a:xfrm>
        </p:grpSpPr>
        <p:sp>
          <p:nvSpPr>
            <p:cNvPr id="56" name="矩形 55"/>
            <p:cNvSpPr/>
            <p:nvPr/>
          </p:nvSpPr>
          <p:spPr>
            <a:xfrm>
              <a:off x="1835696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Networking</a:t>
              </a:r>
              <a:endParaRPr lang="zh-TW" altLang="en-US" sz="1400" dirty="0"/>
            </a:p>
          </p:txBody>
        </p:sp>
        <p:sp>
          <p:nvSpPr>
            <p:cNvPr id="57" name="矩形 56"/>
            <p:cNvSpPr/>
            <p:nvPr/>
          </p:nvSpPr>
          <p:spPr>
            <a:xfrm>
              <a:off x="323528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Client</a:t>
              </a:r>
              <a:endParaRPr lang="zh-TW" altLang="en-US" sz="1400" dirty="0"/>
            </a:p>
          </p:txBody>
        </p:sp>
        <p:sp>
          <p:nvSpPr>
            <p:cNvPr id="58" name="矩形 57"/>
            <p:cNvSpPr/>
            <p:nvPr/>
          </p:nvSpPr>
          <p:spPr>
            <a:xfrm>
              <a:off x="3347864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Server</a:t>
              </a:r>
              <a:endParaRPr lang="zh-TW" altLang="en-US" sz="1400" dirty="0"/>
            </a:p>
          </p:txBody>
        </p:sp>
        <p:sp>
          <p:nvSpPr>
            <p:cNvPr id="59" name="矩形 58"/>
            <p:cNvSpPr/>
            <p:nvPr/>
          </p:nvSpPr>
          <p:spPr>
            <a:xfrm>
              <a:off x="4860032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Storage</a:t>
              </a:r>
              <a:endParaRPr lang="zh-TW" altLang="en-US" sz="1400" dirty="0"/>
            </a:p>
          </p:txBody>
        </p:sp>
      </p:grpSp>
      <p:grpSp>
        <p:nvGrpSpPr>
          <p:cNvPr id="60" name="群組 89"/>
          <p:cNvGrpSpPr/>
          <p:nvPr/>
        </p:nvGrpSpPr>
        <p:grpSpPr>
          <a:xfrm>
            <a:off x="323528" y="3404490"/>
            <a:ext cx="8568952" cy="288032"/>
            <a:chOff x="323528" y="5877272"/>
            <a:chExt cx="5976664" cy="288032"/>
          </a:xfrm>
        </p:grpSpPr>
        <p:sp>
          <p:nvSpPr>
            <p:cNvPr id="61" name="矩形 60"/>
            <p:cNvSpPr/>
            <p:nvPr/>
          </p:nvSpPr>
          <p:spPr>
            <a:xfrm>
              <a:off x="1835696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DB</a:t>
              </a:r>
              <a:endParaRPr lang="zh-TW" altLang="en-US" sz="1400" dirty="0"/>
            </a:p>
          </p:txBody>
        </p:sp>
        <p:sp>
          <p:nvSpPr>
            <p:cNvPr id="62" name="矩形 61"/>
            <p:cNvSpPr/>
            <p:nvPr/>
          </p:nvSpPr>
          <p:spPr>
            <a:xfrm>
              <a:off x="323528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OS</a:t>
              </a:r>
              <a:endParaRPr lang="zh-TW" altLang="en-US" sz="1400" dirty="0"/>
            </a:p>
          </p:txBody>
        </p:sp>
        <p:sp>
          <p:nvSpPr>
            <p:cNvPr id="63" name="矩形 62"/>
            <p:cNvSpPr/>
            <p:nvPr/>
          </p:nvSpPr>
          <p:spPr>
            <a:xfrm>
              <a:off x="3347864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Middleware</a:t>
              </a:r>
              <a:endParaRPr lang="zh-TW" altLang="en-US" sz="1400" dirty="0"/>
            </a:p>
          </p:txBody>
        </p:sp>
        <p:sp>
          <p:nvSpPr>
            <p:cNvPr id="64" name="矩形 63"/>
            <p:cNvSpPr/>
            <p:nvPr/>
          </p:nvSpPr>
          <p:spPr>
            <a:xfrm>
              <a:off x="4860032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Runtime</a:t>
              </a:r>
              <a:endParaRPr lang="zh-TW" altLang="en-US" sz="1400" dirty="0"/>
            </a:p>
          </p:txBody>
        </p:sp>
      </p:grpSp>
      <p:sp>
        <p:nvSpPr>
          <p:cNvPr id="65" name="矩形 64"/>
          <p:cNvSpPr/>
          <p:nvPr/>
        </p:nvSpPr>
        <p:spPr>
          <a:xfrm>
            <a:off x="251520" y="2252362"/>
            <a:ext cx="8640960" cy="4320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400" dirty="0" smtClean="0"/>
              <a:t>Service as a Service</a:t>
            </a:r>
            <a:endParaRPr lang="zh-TW" altLang="en-US" sz="1400" dirty="0"/>
          </a:p>
        </p:txBody>
      </p:sp>
      <p:grpSp>
        <p:nvGrpSpPr>
          <p:cNvPr id="66" name="群組 95"/>
          <p:cNvGrpSpPr/>
          <p:nvPr/>
        </p:nvGrpSpPr>
        <p:grpSpPr>
          <a:xfrm>
            <a:off x="323528" y="1892322"/>
            <a:ext cx="8568952" cy="288032"/>
            <a:chOff x="323528" y="5877272"/>
            <a:chExt cx="5976664" cy="288032"/>
          </a:xfrm>
        </p:grpSpPr>
        <p:sp>
          <p:nvSpPr>
            <p:cNvPr id="67" name="矩形 66"/>
            <p:cNvSpPr/>
            <p:nvPr/>
          </p:nvSpPr>
          <p:spPr>
            <a:xfrm>
              <a:off x="1835696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eMail</a:t>
              </a:r>
              <a:endParaRPr lang="zh-TW" altLang="en-US" sz="1400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323528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Web App</a:t>
              </a:r>
              <a:endParaRPr lang="zh-TW" altLang="en-US" sz="1400" dirty="0"/>
            </a:p>
          </p:txBody>
        </p:sp>
        <p:sp>
          <p:nvSpPr>
            <p:cNvPr id="69" name="矩形 68"/>
            <p:cNvSpPr/>
            <p:nvPr/>
          </p:nvSpPr>
          <p:spPr>
            <a:xfrm>
              <a:off x="3347864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Web Storage</a:t>
              </a:r>
              <a:endParaRPr lang="zh-TW" altLang="en-US" sz="1400" dirty="0"/>
            </a:p>
          </p:txBody>
        </p:sp>
        <p:sp>
          <p:nvSpPr>
            <p:cNvPr id="70" name="矩形 69"/>
            <p:cNvSpPr/>
            <p:nvPr/>
          </p:nvSpPr>
          <p:spPr>
            <a:xfrm>
              <a:off x="4860032" y="5877272"/>
              <a:ext cx="1440160" cy="288032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dirty="0" smtClean="0"/>
                <a:t>CRM / ERP</a:t>
              </a:r>
              <a:endParaRPr lang="zh-TW" altLang="en-US" sz="1400" dirty="0" smtClean="0"/>
            </a:p>
          </p:txBody>
        </p:sp>
      </p:grpSp>
      <p:pic>
        <p:nvPicPr>
          <p:cNvPr id="71" name="Picture 5" descr="C:\Users\steven.lien.PROMISE.COM.TW\Desktop\新增資料夾\20100805162517!Gmail.pn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547664" y="1388266"/>
            <a:ext cx="1091030" cy="360040"/>
          </a:xfrm>
          <a:prstGeom prst="rect">
            <a:avLst/>
          </a:prstGeom>
          <a:noFill/>
        </p:spPr>
      </p:pic>
      <p:pic>
        <p:nvPicPr>
          <p:cNvPr id="72" name="Picture 7" descr="C:\Users\steven.lien.PROMISE.COM.TW\Desktop\新增資料夾\facebook_logo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627784" y="1316258"/>
            <a:ext cx="446048" cy="446048"/>
          </a:xfrm>
          <a:prstGeom prst="rect">
            <a:avLst/>
          </a:prstGeom>
          <a:noFill/>
        </p:spPr>
      </p:pic>
      <p:pic>
        <p:nvPicPr>
          <p:cNvPr id="73" name="Picture 8" descr="C:\Users\steven.lien.PROMISE.COM.TW\Desktop\新增資料夾\flickr.pn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4188049" y="1429812"/>
            <a:ext cx="1104031" cy="318494"/>
          </a:xfrm>
          <a:prstGeom prst="rect">
            <a:avLst/>
          </a:prstGeom>
          <a:noFill/>
        </p:spPr>
      </p:pic>
      <p:pic>
        <p:nvPicPr>
          <p:cNvPr id="74" name="Picture 9" descr="C:\Users\steven.lien.PROMISE.COM.TW\Desktop\新增資料夾\images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7524328" y="2972442"/>
            <a:ext cx="1368152" cy="271459"/>
          </a:xfrm>
          <a:prstGeom prst="rect">
            <a:avLst/>
          </a:prstGeom>
          <a:noFill/>
        </p:spPr>
      </p:pic>
      <p:pic>
        <p:nvPicPr>
          <p:cNvPr id="75" name="Picture 10" descr="C:\Users\steven.lien.PROMISE.COM.TW\Desktop\新增資料夾\mac-logo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3923928" y="2756418"/>
            <a:ext cx="432048" cy="568841"/>
          </a:xfrm>
          <a:prstGeom prst="rect">
            <a:avLst/>
          </a:prstGeom>
          <a:noFill/>
        </p:spPr>
      </p:pic>
      <p:pic>
        <p:nvPicPr>
          <p:cNvPr id="76" name="Picture 11" descr="C:\Users\steven.lien.PROMISE.COM.TW\Desktop\新增資料夾\MicrosoftSQL_2008_Logo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5868144" y="2900434"/>
            <a:ext cx="1541106" cy="318145"/>
          </a:xfrm>
          <a:prstGeom prst="rect">
            <a:avLst/>
          </a:prstGeom>
          <a:noFill/>
        </p:spPr>
      </p:pic>
      <p:pic>
        <p:nvPicPr>
          <p:cNvPr id="77" name="Picture 12" descr="C:\Users\steven.lien.PROMISE.COM.TW\Desktop\新增資料夾\redhat-logo1.pn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572000" y="2900434"/>
            <a:ext cx="1152128" cy="368681"/>
          </a:xfrm>
          <a:prstGeom prst="rect">
            <a:avLst/>
          </a:prstGeom>
          <a:noFill/>
        </p:spPr>
      </p:pic>
      <p:pic>
        <p:nvPicPr>
          <p:cNvPr id="78" name="Picture 13" descr="C:\Users\steven.lien.PROMISE.COM.TW\Desktop\新增資料夾\twitter.pn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3131840" y="1316258"/>
            <a:ext cx="461290" cy="461290"/>
          </a:xfrm>
          <a:prstGeom prst="rect">
            <a:avLst/>
          </a:prstGeom>
          <a:noFill/>
        </p:spPr>
      </p:pic>
      <p:pic>
        <p:nvPicPr>
          <p:cNvPr id="79" name="Picture 14" descr="C:\Users\steven.lien.PROMISE.COM.TW\Desktop\新增資料夾\vmware_view_pilot.png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395536" y="2900434"/>
            <a:ext cx="1384769" cy="356475"/>
          </a:xfrm>
          <a:prstGeom prst="rect">
            <a:avLst/>
          </a:prstGeom>
          <a:noFill/>
        </p:spPr>
      </p:pic>
      <p:pic>
        <p:nvPicPr>
          <p:cNvPr id="80" name="Picture 15" descr="C:\Users\steven.lien.PROMISE.COM.TW\Desktop\新增資料夾\Windows.png"/>
          <p:cNvPicPr>
            <a:picLocks noChangeAspect="1" noChangeArrowheads="1"/>
          </p:cNvPicPr>
          <p:nvPr/>
        </p:nvPicPr>
        <p:blipFill>
          <a:blip r:embed="rId21" cstate="screen"/>
          <a:srcRect/>
          <a:stretch>
            <a:fillRect/>
          </a:stretch>
        </p:blipFill>
        <p:spPr bwMode="auto">
          <a:xfrm>
            <a:off x="1835697" y="2926193"/>
            <a:ext cx="1944215" cy="334281"/>
          </a:xfrm>
          <a:prstGeom prst="rect">
            <a:avLst/>
          </a:prstGeom>
          <a:noFill/>
        </p:spPr>
      </p:pic>
      <p:pic>
        <p:nvPicPr>
          <p:cNvPr id="81" name="Picture 16" descr="C:\Users\steven.lien.PROMISE.COM.TW\Desktop\新增資料夾\dropbox-iphone-mj.jpg"/>
          <p:cNvPicPr>
            <a:picLocks noChangeAspect="1" noChangeArrowheads="1"/>
          </p:cNvPicPr>
          <p:nvPr/>
        </p:nvPicPr>
        <p:blipFill>
          <a:blip r:embed="rId22" cstate="screen"/>
          <a:srcRect/>
          <a:stretch>
            <a:fillRect/>
          </a:stretch>
        </p:blipFill>
        <p:spPr bwMode="auto">
          <a:xfrm>
            <a:off x="5333749" y="1338408"/>
            <a:ext cx="390379" cy="409898"/>
          </a:xfrm>
          <a:prstGeom prst="rect">
            <a:avLst/>
          </a:prstGeom>
          <a:noFill/>
        </p:spPr>
      </p:pic>
      <p:pic>
        <p:nvPicPr>
          <p:cNvPr id="82" name="Picture 17" descr="C:\Users\steven.lien.PROMISE.COM.TW\Desktop\新增資料夾\Amazon_Web_Services_logo.png"/>
          <p:cNvPicPr>
            <a:picLocks noChangeAspect="1" noChangeArrowheads="1"/>
          </p:cNvPicPr>
          <p:nvPr/>
        </p:nvPicPr>
        <p:blipFill>
          <a:blip r:embed="rId23" cstate="screen"/>
          <a:srcRect/>
          <a:stretch>
            <a:fillRect/>
          </a:stretch>
        </p:blipFill>
        <p:spPr bwMode="auto">
          <a:xfrm>
            <a:off x="251520" y="1244250"/>
            <a:ext cx="1296144" cy="526082"/>
          </a:xfrm>
          <a:prstGeom prst="rect">
            <a:avLst/>
          </a:prstGeom>
          <a:noFill/>
        </p:spPr>
      </p:pic>
      <p:pic>
        <p:nvPicPr>
          <p:cNvPr id="83" name="Picture 18" descr="C:\Users\steven.lien.PROMISE.COM.TW\Desktop\新增資料夾\mobileme.png"/>
          <p:cNvPicPr>
            <a:picLocks noChangeAspect="1" noChangeArrowheads="1"/>
          </p:cNvPicPr>
          <p:nvPr/>
        </p:nvPicPr>
        <p:blipFill>
          <a:blip r:embed="rId24" cstate="screen"/>
          <a:srcRect/>
          <a:stretch>
            <a:fillRect/>
          </a:stretch>
        </p:blipFill>
        <p:spPr bwMode="auto">
          <a:xfrm>
            <a:off x="5796136" y="1303927"/>
            <a:ext cx="576064" cy="477427"/>
          </a:xfrm>
          <a:prstGeom prst="rect">
            <a:avLst/>
          </a:prstGeom>
          <a:noFill/>
        </p:spPr>
      </p:pic>
      <p:pic>
        <p:nvPicPr>
          <p:cNvPr id="84" name="Picture 19" descr="C:\Users\steven.lien.PROMISE.COM.TW\Desktop\新增資料夾\Salesforce_logo.png"/>
          <p:cNvPicPr>
            <a:picLocks noChangeAspect="1" noChangeArrowheads="1"/>
          </p:cNvPicPr>
          <p:nvPr/>
        </p:nvPicPr>
        <p:blipFill>
          <a:blip r:embed="rId25" cstate="screen"/>
          <a:srcRect/>
          <a:stretch>
            <a:fillRect/>
          </a:stretch>
        </p:blipFill>
        <p:spPr bwMode="auto">
          <a:xfrm>
            <a:off x="7519873" y="1316258"/>
            <a:ext cx="1300599" cy="454918"/>
          </a:xfrm>
          <a:prstGeom prst="rect">
            <a:avLst/>
          </a:prstGeom>
          <a:noFill/>
        </p:spPr>
      </p:pic>
      <p:pic>
        <p:nvPicPr>
          <p:cNvPr id="85" name="圖片 84" descr="logo_sky.png"/>
          <p:cNvPicPr>
            <a:picLocks noChangeAspect="1"/>
          </p:cNvPicPr>
          <p:nvPr/>
        </p:nvPicPr>
        <p:blipFill>
          <a:blip r:embed="rId26" cstate="screen"/>
          <a:stretch>
            <a:fillRect/>
          </a:stretch>
        </p:blipFill>
        <p:spPr>
          <a:xfrm>
            <a:off x="6336000" y="1388266"/>
            <a:ext cx="1309236" cy="360040"/>
          </a:xfrm>
          <a:prstGeom prst="rect">
            <a:avLst/>
          </a:prstGeom>
        </p:spPr>
      </p:pic>
      <p:pic>
        <p:nvPicPr>
          <p:cNvPr id="86" name="圖片 85" descr="overview_title.jpg"/>
          <p:cNvPicPr>
            <a:picLocks noChangeAspect="1"/>
          </p:cNvPicPr>
          <p:nvPr/>
        </p:nvPicPr>
        <p:blipFill>
          <a:blip r:embed="rId27" cstate="screen"/>
          <a:stretch>
            <a:fillRect/>
          </a:stretch>
        </p:blipFill>
        <p:spPr>
          <a:xfrm>
            <a:off x="3635300" y="1244250"/>
            <a:ext cx="504652" cy="576064"/>
          </a:xfrm>
          <a:prstGeom prst="rect">
            <a:avLst/>
          </a:prstGeom>
        </p:spPr>
      </p:pic>
      <p:grpSp>
        <p:nvGrpSpPr>
          <p:cNvPr id="91" name="群組 90"/>
          <p:cNvGrpSpPr/>
          <p:nvPr/>
        </p:nvGrpSpPr>
        <p:grpSpPr>
          <a:xfrm>
            <a:off x="4714522" y="849070"/>
            <a:ext cx="4322394" cy="5588465"/>
            <a:chOff x="4714522" y="849070"/>
            <a:chExt cx="4322394" cy="5588465"/>
          </a:xfrm>
        </p:grpSpPr>
        <p:sp>
          <p:nvSpPr>
            <p:cNvPr id="87" name="橢圓 86"/>
            <p:cNvSpPr/>
            <p:nvPr/>
          </p:nvSpPr>
          <p:spPr>
            <a:xfrm rot="19809190">
              <a:off x="4714522" y="849070"/>
              <a:ext cx="2241218" cy="206938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61000"/>
              </a:schemeClr>
            </a:solidFill>
            <a:ln w="539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8" name="橢圓 87"/>
            <p:cNvSpPr/>
            <p:nvPr/>
          </p:nvSpPr>
          <p:spPr>
            <a:xfrm rot="19809190">
              <a:off x="6795698" y="4368149"/>
              <a:ext cx="2241218" cy="2069386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61000"/>
              </a:schemeClr>
            </a:solidFill>
            <a:ln w="53975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90" name="直線單箭頭接點 89"/>
            <p:cNvCxnSpPr>
              <a:stCxn id="87" idx="4"/>
              <a:endCxn id="88" idx="0"/>
            </p:cNvCxnSpPr>
            <p:nvPr/>
          </p:nvCxnSpPr>
          <p:spPr>
            <a:xfrm rot="16200000" flipH="1">
              <a:off x="6013630" y="3117663"/>
              <a:ext cx="1724179" cy="1051278"/>
            </a:xfrm>
            <a:prstGeom prst="straightConnector1">
              <a:avLst/>
            </a:prstGeom>
            <a:solidFill>
              <a:schemeClr val="accent4">
                <a:lumMod val="60000"/>
                <a:lumOff val="40000"/>
                <a:alpha val="61000"/>
              </a:schemeClr>
            </a:solidFill>
            <a:ln w="53975">
              <a:solidFill>
                <a:srgbClr val="7030A0"/>
              </a:solidFill>
              <a:headEnd type="arrow"/>
              <a:tailEnd type="arrow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20213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yh.hsieh\Documents\Cloud4U\iOS_pic\20120404_18_04_7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6125" y="1841500"/>
            <a:ext cx="329247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Date Placeholder 10"/>
          <p:cNvSpPr>
            <a:spLocks noGrp="1"/>
          </p:cNvSpPr>
          <p:nvPr>
            <p:ph type="dt" sz="half" idx="10"/>
          </p:nvPr>
        </p:nvSpPr>
        <p:spPr bwMode="auto">
          <a:xfrm>
            <a:off x="7010400" y="6356350"/>
            <a:ext cx="2133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April 2012</a:t>
            </a:r>
          </a:p>
        </p:txBody>
      </p:sp>
      <p:sp>
        <p:nvSpPr>
          <p:cNvPr id="36869" name="Footer Placeholder 11"/>
          <p:cNvSpPr>
            <a:spLocks noGrp="1"/>
          </p:cNvSpPr>
          <p:nvPr>
            <p:ph type="ftr" sz="quarter" idx="11"/>
          </p:nvPr>
        </p:nvSpPr>
        <p:spPr bwMode="auto">
          <a:xfrm>
            <a:off x="6248400" y="6492875"/>
            <a:ext cx="2895600" cy="365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mtClean="0">
                <a:solidFill>
                  <a:srgbClr val="898989"/>
                </a:solidFill>
                <a:latin typeface="Arial" charset="0"/>
                <a:cs typeface="Arial" charset="0"/>
              </a:rPr>
              <a:t>PROMISE Confidential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123825" y="1317625"/>
            <a:ext cx="741680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kumimoji="0" lang="en-US" altLang="zh-TW" sz="2800" b="1" dirty="0">
                <a:solidFill>
                  <a:schemeClr val="accent6">
                    <a:lumMod val="75000"/>
                  </a:schemeClr>
                </a:solidFill>
                <a:latin typeface="Cambria Math" pitchFamily="18" charset="0"/>
                <a:ea typeface="Cambria Math" pitchFamily="18" charset="0"/>
              </a:rPr>
              <a:t>Let’s learn how to Upload your file to Cloud4U:</a:t>
            </a:r>
            <a:endParaRPr kumimoji="0" lang="zh-TW" altLang="en-US" sz="2800" b="1" dirty="0">
              <a:solidFill>
                <a:schemeClr val="accent6">
                  <a:lumMod val="75000"/>
                </a:schemeClr>
              </a:solidFill>
              <a:latin typeface="Cambria Math" pitchFamily="18" charset="0"/>
              <a:ea typeface="+mn-ea"/>
            </a:endParaRPr>
          </a:p>
        </p:txBody>
      </p:sp>
      <p:sp>
        <p:nvSpPr>
          <p:cNvPr id="36871" name="AutoShape 7"/>
          <p:cNvSpPr>
            <a:spLocks noChangeArrowheads="1"/>
          </p:cNvSpPr>
          <p:nvPr/>
        </p:nvSpPr>
        <p:spPr bwMode="auto">
          <a:xfrm>
            <a:off x="88900" y="5062538"/>
            <a:ext cx="1873250" cy="527050"/>
          </a:xfrm>
          <a:prstGeom prst="wedgeEllipseCallout">
            <a:avLst>
              <a:gd name="adj1" fmla="val 20403"/>
              <a:gd name="adj2" fmla="val 62042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Touch here to upload your picture</a:t>
            </a:r>
            <a:r>
              <a:rPr lang="en-US" altLang="zh-TW" sz="1000" b="1">
                <a:latin typeface="Arial" charset="0"/>
              </a:rPr>
              <a:t>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36872" name="AutoShape 7"/>
          <p:cNvSpPr>
            <a:spLocks noChangeArrowheads="1"/>
          </p:cNvSpPr>
          <p:nvPr/>
        </p:nvSpPr>
        <p:spPr bwMode="auto">
          <a:xfrm>
            <a:off x="490538" y="2420938"/>
            <a:ext cx="1873250" cy="647700"/>
          </a:xfrm>
          <a:prstGeom prst="wedgeEllipseCallout">
            <a:avLst>
              <a:gd name="adj1" fmla="val 31185"/>
              <a:gd name="adj2" fmla="val -6201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You can also touch “+” to enable the upload function.</a:t>
            </a:r>
            <a:endParaRPr lang="zh-TW" altLang="zh-TW" sz="1000" b="1">
              <a:latin typeface="Arial" charset="0"/>
            </a:endParaRPr>
          </a:p>
        </p:txBody>
      </p:sp>
      <p:pic>
        <p:nvPicPr>
          <p:cNvPr id="36873" name="Picture 3" descr="C:\Users\yh.hsieh\Documents\Cloud4U\iOS_pic\20120404_18_04_7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1841500"/>
            <a:ext cx="329247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向右箭號 17"/>
          <p:cNvSpPr/>
          <p:nvPr/>
        </p:nvSpPr>
        <p:spPr bwMode="auto">
          <a:xfrm>
            <a:off x="4056063" y="3716338"/>
            <a:ext cx="725487" cy="471487"/>
          </a:xfrm>
          <a:prstGeom prst="striped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kumimoji="0" lang="zh-TW" altLang="en-US" sz="2400">
              <a:latin typeface="Times" charset="0"/>
              <a:ea typeface="新細明體" pitchFamily="18" charset="-120"/>
            </a:endParaRPr>
          </a:p>
        </p:txBody>
      </p:sp>
      <p:sp>
        <p:nvSpPr>
          <p:cNvPr id="36875" name="AutoShape 7"/>
          <p:cNvSpPr>
            <a:spLocks noChangeArrowheads="1"/>
          </p:cNvSpPr>
          <p:nvPr/>
        </p:nvSpPr>
        <p:spPr bwMode="auto">
          <a:xfrm>
            <a:off x="4349750" y="5100638"/>
            <a:ext cx="1871663" cy="849312"/>
          </a:xfrm>
          <a:prstGeom prst="wedgeEllipseCallout">
            <a:avLst>
              <a:gd name="adj1" fmla="val 31185"/>
              <a:gd name="adj2" fmla="val -62019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After select your Album, then select which pic you want to upload.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36876" name="AutoShape 7"/>
          <p:cNvSpPr>
            <a:spLocks noChangeArrowheads="1"/>
          </p:cNvSpPr>
          <p:nvPr/>
        </p:nvSpPr>
        <p:spPr bwMode="auto">
          <a:xfrm>
            <a:off x="7215188" y="3425825"/>
            <a:ext cx="1604962" cy="527050"/>
          </a:xfrm>
          <a:prstGeom prst="wedgeEllipseCallout">
            <a:avLst>
              <a:gd name="adj1" fmla="val -54444"/>
              <a:gd name="adj2" fmla="val -91343"/>
            </a:avLst>
          </a:prstGeom>
          <a:gradFill rotWithShape="0">
            <a:gsLst>
              <a:gs pos="0">
                <a:srgbClr val="92CDDC"/>
              </a:gs>
              <a:gs pos="50000">
                <a:srgbClr val="DAEEF3"/>
              </a:gs>
              <a:gs pos="100000">
                <a:srgbClr val="92CDDC"/>
              </a:gs>
            </a:gsLst>
            <a:lin ang="18900000" scaled="1"/>
          </a:gradFill>
          <a:ln w="12700">
            <a:solidFill>
              <a:srgbClr val="92CDDC"/>
            </a:solidFill>
            <a:miter lim="800000"/>
            <a:headEnd/>
            <a:tailEnd/>
          </a:ln>
          <a:effectLst>
            <a:outerShdw dist="28398" dir="3806097" algn="ctr" rotWithShape="0">
              <a:srgbClr val="205867">
                <a:alpha val="50000"/>
              </a:srgbClr>
            </a:outerShdw>
          </a:effectLst>
        </p:spPr>
        <p:txBody>
          <a:bodyPr/>
          <a:lstStyle/>
          <a:p>
            <a:r>
              <a:rPr lang="en-US" altLang="zh-TW" sz="1000" b="1"/>
              <a:t>Click here to start uploading job.</a:t>
            </a:r>
            <a:endParaRPr lang="zh-TW" altLang="zh-TW" sz="1000" b="1">
              <a:latin typeface="Arial" charset="0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71472" y="188640"/>
            <a:ext cx="6715172" cy="648072"/>
          </a:xfrm>
        </p:spPr>
        <p:txBody>
          <a:bodyPr/>
          <a:lstStyle/>
          <a:p>
            <a:pPr>
              <a:defRPr/>
            </a:pPr>
            <a:r>
              <a:rPr lang="en-US" altLang="zh-TW" dirty="0" err="1" smtClean="0">
                <a:ea typeface="新細明體" charset="-120"/>
              </a:rPr>
              <a:t>iOS</a:t>
            </a:r>
            <a:r>
              <a:rPr lang="en-US" altLang="zh-TW" dirty="0" smtClean="0">
                <a:ea typeface="新細明體" charset="-120"/>
              </a:rPr>
              <a:t> : File uploading</a:t>
            </a:r>
            <a:endParaRPr lang="en-US" altLang="zh-TW" dirty="0" smtClean="0">
              <a:ea typeface="新細明體" charset="-12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21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6615130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Key Values of SmartStor Cloud</a:t>
            </a:r>
            <a:endParaRPr lang="en-US" sz="28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21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sp>
        <p:nvSpPr>
          <p:cNvPr id="16" name="TextBox 85"/>
          <p:cNvSpPr txBox="1">
            <a:spLocks noChangeArrowheads="1"/>
          </p:cNvSpPr>
          <p:nvPr/>
        </p:nvSpPr>
        <p:spPr bwMode="auto">
          <a:xfrm>
            <a:off x="611560" y="2060848"/>
            <a:ext cx="6049044" cy="133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algn="l">
              <a:lnSpc>
                <a:spcPts val="2400"/>
              </a:lnSpc>
              <a:buFontTx/>
              <a:buChar char="•"/>
              <a:tabLst>
                <a:tab pos="2058988" algn="l"/>
              </a:tabLst>
            </a:pPr>
            <a:r>
              <a:rPr lang="en-US" altLang="zh-TW" sz="2200" dirty="0" smtClean="0"/>
              <a:t>Data sharing enhances availability to your data from </a:t>
            </a:r>
            <a:r>
              <a:rPr lang="en-US" altLang="zh-TW" sz="2200" i="1" dirty="0" smtClean="0">
                <a:solidFill>
                  <a:srgbClr val="FF0000"/>
                </a:solidFill>
              </a:rPr>
              <a:t>any location </a:t>
            </a:r>
            <a:r>
              <a:rPr lang="en-US" altLang="zh-TW" sz="2200" dirty="0" smtClean="0"/>
              <a:t>(office, home, traveling) via </a:t>
            </a:r>
            <a:r>
              <a:rPr lang="en-US" altLang="zh-TW" sz="2200" i="1" dirty="0" smtClean="0">
                <a:solidFill>
                  <a:srgbClr val="FF0000"/>
                </a:solidFill>
              </a:rPr>
              <a:t>various mobile devices </a:t>
            </a:r>
            <a:r>
              <a:rPr lang="en-US" altLang="zh-TW" sz="2200" dirty="0" smtClean="0"/>
              <a:t>(PC, Laptop, Smart Phone, Tablet).</a:t>
            </a:r>
            <a:endParaRPr lang="en-US" altLang="zh-TW" sz="2200" dirty="0"/>
          </a:p>
        </p:txBody>
      </p:sp>
      <p:grpSp>
        <p:nvGrpSpPr>
          <p:cNvPr id="17" name="Group 58"/>
          <p:cNvGrpSpPr>
            <a:grpSpLocks/>
          </p:cNvGrpSpPr>
          <p:nvPr/>
        </p:nvGrpSpPr>
        <p:grpSpPr bwMode="auto">
          <a:xfrm>
            <a:off x="6896620" y="2321267"/>
            <a:ext cx="1347788" cy="1435100"/>
            <a:chOff x="4040" y="657"/>
            <a:chExt cx="1052" cy="1238"/>
          </a:xfrm>
        </p:grpSpPr>
        <p:pic>
          <p:nvPicPr>
            <p:cNvPr id="19" name="Picture 233" descr="AcerLaptop.gif"/>
            <p:cNvPicPr>
              <a:picLocks noChangeAspect="1"/>
            </p:cNvPicPr>
            <p:nvPr/>
          </p:nvPicPr>
          <p:blipFill>
            <a:blip r:embed="rId3" cstate="screen"/>
            <a:srcRect/>
            <a:stretch>
              <a:fillRect/>
            </a:stretch>
          </p:blipFill>
          <p:spPr bwMode="auto">
            <a:xfrm>
              <a:off x="4269" y="657"/>
              <a:ext cx="346" cy="2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232" descr="AndrroidPhone2.gif"/>
            <p:cNvPicPr>
              <a:picLocks noChangeAspect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 flipH="1">
              <a:off x="4040" y="1331"/>
              <a:ext cx="123" cy="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Picture 4" descr="PersonalComputerWhite.gif"/>
            <p:cNvPicPr>
              <a:picLocks noChangeAspect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643" y="1218"/>
              <a:ext cx="449" cy="4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" name="Freeform 198"/>
            <p:cNvSpPr>
              <a:spLocks/>
            </p:cNvSpPr>
            <p:nvPr/>
          </p:nvSpPr>
          <p:spPr bwMode="auto">
            <a:xfrm>
              <a:off x="4119" y="827"/>
              <a:ext cx="636" cy="616"/>
            </a:xfrm>
            <a:custGeom>
              <a:avLst/>
              <a:gdLst/>
              <a:ahLst/>
              <a:cxnLst>
                <a:cxn ang="0">
                  <a:pos x="1093" y="1012"/>
                </a:cxn>
                <a:cxn ang="0">
                  <a:pos x="1048" y="774"/>
                </a:cxn>
                <a:cxn ang="0">
                  <a:pos x="1004" y="845"/>
                </a:cxn>
                <a:cxn ang="0">
                  <a:pos x="641" y="609"/>
                </a:cxn>
                <a:cxn ang="0">
                  <a:pos x="641" y="172"/>
                </a:cxn>
                <a:cxn ang="0">
                  <a:pos x="719" y="172"/>
                </a:cxn>
                <a:cxn ang="0">
                  <a:pos x="549" y="0"/>
                </a:cxn>
                <a:cxn ang="0">
                  <a:pos x="383" y="172"/>
                </a:cxn>
                <a:cxn ang="0">
                  <a:pos x="460" y="172"/>
                </a:cxn>
                <a:cxn ang="0">
                  <a:pos x="460" y="609"/>
                </a:cxn>
                <a:cxn ang="0">
                  <a:pos x="95" y="851"/>
                </a:cxn>
                <a:cxn ang="0">
                  <a:pos x="49" y="772"/>
                </a:cxn>
                <a:cxn ang="0">
                  <a:pos x="0" y="1012"/>
                </a:cxn>
                <a:cxn ang="0">
                  <a:pos x="222" y="1073"/>
                </a:cxn>
                <a:cxn ang="0">
                  <a:pos x="184" y="998"/>
                </a:cxn>
                <a:cxn ang="0">
                  <a:pos x="548" y="775"/>
                </a:cxn>
                <a:cxn ang="0">
                  <a:pos x="909" y="998"/>
                </a:cxn>
                <a:cxn ang="0">
                  <a:pos x="862" y="1078"/>
                </a:cxn>
                <a:cxn ang="0">
                  <a:pos x="1093" y="1012"/>
                </a:cxn>
              </a:cxnLst>
              <a:rect l="0" t="0" r="r" b="b"/>
              <a:pathLst>
                <a:path w="1093" h="1078">
                  <a:moveTo>
                    <a:pt x="1093" y="1012"/>
                  </a:moveTo>
                  <a:lnTo>
                    <a:pt x="1048" y="774"/>
                  </a:lnTo>
                  <a:lnTo>
                    <a:pt x="1004" y="845"/>
                  </a:lnTo>
                  <a:lnTo>
                    <a:pt x="641" y="609"/>
                  </a:lnTo>
                  <a:lnTo>
                    <a:pt x="641" y="172"/>
                  </a:lnTo>
                  <a:lnTo>
                    <a:pt x="719" y="172"/>
                  </a:lnTo>
                  <a:lnTo>
                    <a:pt x="549" y="0"/>
                  </a:lnTo>
                  <a:lnTo>
                    <a:pt x="383" y="172"/>
                  </a:lnTo>
                  <a:lnTo>
                    <a:pt x="460" y="172"/>
                  </a:lnTo>
                  <a:lnTo>
                    <a:pt x="460" y="609"/>
                  </a:lnTo>
                  <a:lnTo>
                    <a:pt x="95" y="851"/>
                  </a:lnTo>
                  <a:lnTo>
                    <a:pt x="49" y="772"/>
                  </a:lnTo>
                  <a:lnTo>
                    <a:pt x="0" y="1012"/>
                  </a:lnTo>
                  <a:lnTo>
                    <a:pt x="222" y="1073"/>
                  </a:lnTo>
                  <a:lnTo>
                    <a:pt x="184" y="998"/>
                  </a:lnTo>
                  <a:lnTo>
                    <a:pt x="548" y="775"/>
                  </a:lnTo>
                  <a:lnTo>
                    <a:pt x="909" y="998"/>
                  </a:lnTo>
                  <a:lnTo>
                    <a:pt x="862" y="1078"/>
                  </a:lnTo>
                  <a:lnTo>
                    <a:pt x="1093" y="1012"/>
                  </a:lnTo>
                </a:path>
              </a:pathLst>
            </a:custGeom>
            <a:solidFill>
              <a:schemeClr val="bg1">
                <a:lumMod val="65000"/>
              </a:schemeClr>
            </a:solidFill>
            <a:ln w="7938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 b="1" dirty="0">
                <a:latin typeface="+mn-lt"/>
                <a:ea typeface="+mn-ea"/>
              </a:endParaRPr>
            </a:p>
          </p:txBody>
        </p:sp>
        <p:pic>
          <p:nvPicPr>
            <p:cNvPr id="23" name="Picture 3" descr="ManSymbol.emf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4344" y="1368"/>
              <a:ext cx="206" cy="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Can 23"/>
            <p:cNvSpPr/>
            <p:nvPr/>
          </p:nvSpPr>
          <p:spPr>
            <a:xfrm>
              <a:off x="4306" y="1069"/>
              <a:ext cx="300" cy="199"/>
            </a:xfrm>
            <a:prstGeom prst="ca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zh-TW" sz="2000" b="1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25" name="Freeform 218"/>
            <p:cNvSpPr>
              <a:spLocks/>
            </p:cNvSpPr>
            <p:nvPr/>
          </p:nvSpPr>
          <p:spPr bwMode="auto">
            <a:xfrm rot="21391094" flipV="1">
              <a:off x="4124" y="976"/>
              <a:ext cx="659" cy="352"/>
            </a:xfrm>
            <a:custGeom>
              <a:avLst/>
              <a:gdLst>
                <a:gd name="T0" fmla="*/ 2 w 2254"/>
                <a:gd name="T1" fmla="*/ 3 h 1203"/>
                <a:gd name="T2" fmla="*/ 4 w 2254"/>
                <a:gd name="T3" fmla="*/ 1 h 1203"/>
                <a:gd name="T4" fmla="*/ 5 w 2254"/>
                <a:gd name="T5" fmla="*/ 1 h 1203"/>
                <a:gd name="T6" fmla="*/ 5 w 2254"/>
                <a:gd name="T7" fmla="*/ 1 h 1203"/>
                <a:gd name="T8" fmla="*/ 8 w 2254"/>
                <a:gd name="T9" fmla="*/ 1 h 1203"/>
                <a:gd name="T10" fmla="*/ 8 w 2254"/>
                <a:gd name="T11" fmla="*/ 1 h 1203"/>
                <a:gd name="T12" fmla="*/ 8 w 2254"/>
                <a:gd name="T13" fmla="*/ 1 h 1203"/>
                <a:gd name="T14" fmla="*/ 11 w 2254"/>
                <a:gd name="T15" fmla="*/ 0 h 1203"/>
                <a:gd name="T16" fmla="*/ 11 w 2254"/>
                <a:gd name="T17" fmla="*/ 1 h 1203"/>
                <a:gd name="T18" fmla="*/ 11 w 2254"/>
                <a:gd name="T19" fmla="*/ 1 h 1203"/>
                <a:gd name="T20" fmla="*/ 14 w 2254"/>
                <a:gd name="T21" fmla="*/ 1 h 1203"/>
                <a:gd name="T22" fmla="*/ 14 w 2254"/>
                <a:gd name="T23" fmla="*/ 1 h 1203"/>
                <a:gd name="T24" fmla="*/ 14 w 2254"/>
                <a:gd name="T25" fmla="*/ 1 h 1203"/>
                <a:gd name="T26" fmla="*/ 16 w 2254"/>
                <a:gd name="T27" fmla="*/ 3 h 1203"/>
                <a:gd name="T28" fmla="*/ 16 w 2254"/>
                <a:gd name="T29" fmla="*/ 3 h 1203"/>
                <a:gd name="T30" fmla="*/ 16 w 2254"/>
                <a:gd name="T31" fmla="*/ 3 h 1203"/>
                <a:gd name="T32" fmla="*/ 15 w 2254"/>
                <a:gd name="T33" fmla="*/ 6 h 1203"/>
                <a:gd name="T34" fmla="*/ 14 w 2254"/>
                <a:gd name="T35" fmla="*/ 6 h 1203"/>
                <a:gd name="T36" fmla="*/ 14 w 2254"/>
                <a:gd name="T37" fmla="*/ 6 h 1203"/>
                <a:gd name="T38" fmla="*/ 12 w 2254"/>
                <a:gd name="T39" fmla="*/ 8 h 1203"/>
                <a:gd name="T40" fmla="*/ 11 w 2254"/>
                <a:gd name="T41" fmla="*/ 7 h 1203"/>
                <a:gd name="T42" fmla="*/ 11 w 2254"/>
                <a:gd name="T43" fmla="*/ 7 h 1203"/>
                <a:gd name="T44" fmla="*/ 8 w 2254"/>
                <a:gd name="T45" fmla="*/ 8 h 1203"/>
                <a:gd name="T46" fmla="*/ 6 w 2254"/>
                <a:gd name="T47" fmla="*/ 8 h 1203"/>
                <a:gd name="T48" fmla="*/ 6 w 2254"/>
                <a:gd name="T49" fmla="*/ 8 h 1203"/>
                <a:gd name="T50" fmla="*/ 2 w 2254"/>
                <a:gd name="T51" fmla="*/ 7 h 1203"/>
                <a:gd name="T52" fmla="*/ 2 w 2254"/>
                <a:gd name="T53" fmla="*/ 7 h 1203"/>
                <a:gd name="T54" fmla="*/ 2 w 2254"/>
                <a:gd name="T55" fmla="*/ 7 h 1203"/>
                <a:gd name="T56" fmla="*/ 1 w 2254"/>
                <a:gd name="T57" fmla="*/ 6 h 1203"/>
                <a:gd name="T58" fmla="*/ 1 w 2254"/>
                <a:gd name="T59" fmla="*/ 5 h 1203"/>
                <a:gd name="T60" fmla="*/ 1 w 2254"/>
                <a:gd name="T61" fmla="*/ 5 h 1203"/>
                <a:gd name="T62" fmla="*/ 0 w 2254"/>
                <a:gd name="T63" fmla="*/ 4 h 1203"/>
                <a:gd name="T64" fmla="*/ 2 w 2254"/>
                <a:gd name="T65" fmla="*/ 3 h 1203"/>
                <a:gd name="T66" fmla="*/ 2 w 2254"/>
                <a:gd name="T67" fmla="*/ 3 h 120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2254"/>
                <a:gd name="T103" fmla="*/ 0 h 1203"/>
                <a:gd name="T104" fmla="*/ 2254 w 2254"/>
                <a:gd name="T105" fmla="*/ 1203 h 120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2254" h="1203">
                  <a:moveTo>
                    <a:pt x="229" y="402"/>
                  </a:moveTo>
                  <a:cubicBezTo>
                    <a:pt x="204" y="268"/>
                    <a:pt x="334" y="144"/>
                    <a:pt x="520" y="126"/>
                  </a:cubicBezTo>
                  <a:cubicBezTo>
                    <a:pt x="596" y="118"/>
                    <a:pt x="672" y="129"/>
                    <a:pt x="738" y="157"/>
                  </a:cubicBezTo>
                  <a:cubicBezTo>
                    <a:pt x="808" y="63"/>
                    <a:pt x="970" y="27"/>
                    <a:pt x="1101" y="77"/>
                  </a:cubicBezTo>
                  <a:cubicBezTo>
                    <a:pt x="1124" y="86"/>
                    <a:pt x="1145" y="97"/>
                    <a:pt x="1164" y="110"/>
                  </a:cubicBezTo>
                  <a:cubicBezTo>
                    <a:pt x="1218" y="32"/>
                    <a:pt x="1350" y="0"/>
                    <a:pt x="1458" y="39"/>
                  </a:cubicBezTo>
                  <a:cubicBezTo>
                    <a:pt x="1489" y="50"/>
                    <a:pt x="1515" y="65"/>
                    <a:pt x="1535" y="85"/>
                  </a:cubicBezTo>
                  <a:cubicBezTo>
                    <a:pt x="1623" y="11"/>
                    <a:pt x="1777" y="1"/>
                    <a:pt x="1880" y="64"/>
                  </a:cubicBezTo>
                  <a:cubicBezTo>
                    <a:pt x="1923" y="91"/>
                    <a:pt x="1952" y="127"/>
                    <a:pt x="1963" y="167"/>
                  </a:cubicBezTo>
                  <a:cubicBezTo>
                    <a:pt x="2106" y="195"/>
                    <a:pt x="2190" y="302"/>
                    <a:pt x="2151" y="405"/>
                  </a:cubicBezTo>
                  <a:cubicBezTo>
                    <a:pt x="2148" y="414"/>
                    <a:pt x="2144" y="422"/>
                    <a:pt x="2139" y="431"/>
                  </a:cubicBezTo>
                  <a:cubicBezTo>
                    <a:pt x="2254" y="538"/>
                    <a:pt x="2226" y="693"/>
                    <a:pt x="2076" y="775"/>
                  </a:cubicBezTo>
                  <a:cubicBezTo>
                    <a:pt x="2030" y="801"/>
                    <a:pt x="1975" y="818"/>
                    <a:pt x="1917" y="824"/>
                  </a:cubicBezTo>
                  <a:cubicBezTo>
                    <a:pt x="1915" y="940"/>
                    <a:pt x="1784" y="1033"/>
                    <a:pt x="1623" y="1032"/>
                  </a:cubicBezTo>
                  <a:cubicBezTo>
                    <a:pt x="1569" y="1032"/>
                    <a:pt x="1516" y="1021"/>
                    <a:pt x="1471" y="1000"/>
                  </a:cubicBezTo>
                  <a:cubicBezTo>
                    <a:pt x="1416" y="1130"/>
                    <a:pt x="1227" y="1203"/>
                    <a:pt x="1047" y="1164"/>
                  </a:cubicBezTo>
                  <a:cubicBezTo>
                    <a:pt x="971" y="1148"/>
                    <a:pt x="906" y="1113"/>
                    <a:pt x="863" y="1066"/>
                  </a:cubicBezTo>
                  <a:cubicBezTo>
                    <a:pt x="679" y="1146"/>
                    <a:pt x="440" y="1102"/>
                    <a:pt x="329" y="969"/>
                  </a:cubicBezTo>
                  <a:cubicBezTo>
                    <a:pt x="328" y="968"/>
                    <a:pt x="326" y="966"/>
                    <a:pt x="325" y="964"/>
                  </a:cubicBezTo>
                  <a:cubicBezTo>
                    <a:pt x="204" y="974"/>
                    <a:pt x="95" y="913"/>
                    <a:pt x="81" y="826"/>
                  </a:cubicBezTo>
                  <a:cubicBezTo>
                    <a:pt x="74" y="780"/>
                    <a:pt x="95" y="734"/>
                    <a:pt x="139" y="700"/>
                  </a:cubicBezTo>
                  <a:cubicBezTo>
                    <a:pt x="35" y="656"/>
                    <a:pt x="0" y="558"/>
                    <a:pt x="61" y="483"/>
                  </a:cubicBezTo>
                  <a:cubicBezTo>
                    <a:pt x="96" y="439"/>
                    <a:pt x="158" y="410"/>
                    <a:pt x="227" y="405"/>
                  </a:cubicBezTo>
                  <a:lnTo>
                    <a:pt x="229" y="402"/>
                  </a:lnTo>
                  <a:close/>
                </a:path>
              </a:pathLst>
            </a:custGeom>
            <a:solidFill>
              <a:srgbClr val="D9D9D9">
                <a:alpha val="36862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l"/>
              <a:endParaRPr lang="zh-TW" altLang="en-US" sz="2000" b="1"/>
            </a:p>
          </p:txBody>
        </p:sp>
      </p:grpSp>
      <p:sp>
        <p:nvSpPr>
          <p:cNvPr id="26" name="TextBox 85"/>
          <p:cNvSpPr txBox="1">
            <a:spLocks noChangeArrowheads="1"/>
          </p:cNvSpPr>
          <p:nvPr/>
        </p:nvSpPr>
        <p:spPr bwMode="auto">
          <a:xfrm>
            <a:off x="611560" y="4365104"/>
            <a:ext cx="5689004" cy="405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algn="l">
              <a:lnSpc>
                <a:spcPts val="2400"/>
              </a:lnSpc>
              <a:buFontTx/>
              <a:buChar char="•"/>
              <a:tabLst>
                <a:tab pos="2058988" algn="l"/>
              </a:tabLst>
            </a:pPr>
            <a:r>
              <a:rPr lang="en-US" altLang="zh-TW" sz="2200" i="1" dirty="0" smtClean="0">
                <a:solidFill>
                  <a:srgbClr val="FF0000"/>
                </a:solidFill>
              </a:rPr>
              <a:t>Team collaboration </a:t>
            </a:r>
            <a:r>
              <a:rPr lang="en-US" altLang="zh-TW" sz="2200" dirty="0" smtClean="0"/>
              <a:t>is easier and more efficient.</a:t>
            </a:r>
            <a:endParaRPr lang="en-US" altLang="zh-TW" sz="2200" dirty="0"/>
          </a:p>
        </p:txBody>
      </p:sp>
      <p:grpSp>
        <p:nvGrpSpPr>
          <p:cNvPr id="27" name="Group 257"/>
          <p:cNvGrpSpPr>
            <a:grpSpLocks/>
          </p:cNvGrpSpPr>
          <p:nvPr/>
        </p:nvGrpSpPr>
        <p:grpSpPr bwMode="auto">
          <a:xfrm>
            <a:off x="6732588" y="4420041"/>
            <a:ext cx="1511300" cy="1352550"/>
            <a:chOff x="6172200" y="3581400"/>
            <a:chExt cx="2667000" cy="2488737"/>
          </a:xfrm>
        </p:grpSpPr>
        <p:sp>
          <p:nvSpPr>
            <p:cNvPr id="28" name="Freeform 186"/>
            <p:cNvSpPr>
              <a:spLocks/>
            </p:cNvSpPr>
            <p:nvPr/>
          </p:nvSpPr>
          <p:spPr bwMode="auto">
            <a:xfrm rot="18751827">
              <a:off x="6640172" y="3708314"/>
              <a:ext cx="1773078" cy="1840567"/>
            </a:xfrm>
            <a:custGeom>
              <a:avLst/>
              <a:gdLst/>
              <a:ahLst/>
              <a:cxnLst>
                <a:cxn ang="0">
                  <a:pos x="731" y="731"/>
                </a:cxn>
                <a:cxn ang="0">
                  <a:pos x="731" y="210"/>
                </a:cxn>
                <a:cxn ang="0">
                  <a:pos x="625" y="210"/>
                </a:cxn>
                <a:cxn ang="0">
                  <a:pos x="839" y="0"/>
                </a:cxn>
                <a:cxn ang="0">
                  <a:pos x="1048" y="210"/>
                </a:cxn>
                <a:cxn ang="0">
                  <a:pos x="943" y="210"/>
                </a:cxn>
                <a:cxn ang="0">
                  <a:pos x="943" y="731"/>
                </a:cxn>
                <a:cxn ang="0">
                  <a:pos x="1468" y="731"/>
                </a:cxn>
                <a:cxn ang="0">
                  <a:pos x="1468" y="625"/>
                </a:cxn>
                <a:cxn ang="0">
                  <a:pos x="1680" y="833"/>
                </a:cxn>
                <a:cxn ang="0">
                  <a:pos x="1468" y="1043"/>
                </a:cxn>
                <a:cxn ang="0">
                  <a:pos x="1468" y="939"/>
                </a:cxn>
                <a:cxn ang="0">
                  <a:pos x="943" y="939"/>
                </a:cxn>
                <a:cxn ang="0">
                  <a:pos x="943" y="1460"/>
                </a:cxn>
                <a:cxn ang="0">
                  <a:pos x="1048" y="1460"/>
                </a:cxn>
                <a:cxn ang="0">
                  <a:pos x="839" y="1669"/>
                </a:cxn>
                <a:cxn ang="0">
                  <a:pos x="625" y="1460"/>
                </a:cxn>
                <a:cxn ang="0">
                  <a:pos x="731" y="1460"/>
                </a:cxn>
                <a:cxn ang="0">
                  <a:pos x="731" y="939"/>
                </a:cxn>
                <a:cxn ang="0">
                  <a:pos x="204" y="939"/>
                </a:cxn>
                <a:cxn ang="0">
                  <a:pos x="204" y="1043"/>
                </a:cxn>
                <a:cxn ang="0">
                  <a:pos x="0" y="833"/>
                </a:cxn>
                <a:cxn ang="0">
                  <a:pos x="204" y="625"/>
                </a:cxn>
                <a:cxn ang="0">
                  <a:pos x="204" y="731"/>
                </a:cxn>
                <a:cxn ang="0">
                  <a:pos x="731" y="731"/>
                </a:cxn>
              </a:cxnLst>
              <a:rect l="0" t="0" r="r" b="b"/>
              <a:pathLst>
                <a:path w="1680" h="1669">
                  <a:moveTo>
                    <a:pt x="731" y="731"/>
                  </a:moveTo>
                  <a:lnTo>
                    <a:pt x="731" y="210"/>
                  </a:lnTo>
                  <a:lnTo>
                    <a:pt x="625" y="210"/>
                  </a:lnTo>
                  <a:lnTo>
                    <a:pt x="839" y="0"/>
                  </a:lnTo>
                  <a:lnTo>
                    <a:pt x="1048" y="210"/>
                  </a:lnTo>
                  <a:lnTo>
                    <a:pt x="943" y="210"/>
                  </a:lnTo>
                  <a:lnTo>
                    <a:pt x="943" y="731"/>
                  </a:lnTo>
                  <a:lnTo>
                    <a:pt x="1468" y="731"/>
                  </a:lnTo>
                  <a:lnTo>
                    <a:pt x="1468" y="625"/>
                  </a:lnTo>
                  <a:lnTo>
                    <a:pt x="1680" y="833"/>
                  </a:lnTo>
                  <a:lnTo>
                    <a:pt x="1468" y="1043"/>
                  </a:lnTo>
                  <a:lnTo>
                    <a:pt x="1468" y="939"/>
                  </a:lnTo>
                  <a:lnTo>
                    <a:pt x="943" y="939"/>
                  </a:lnTo>
                  <a:lnTo>
                    <a:pt x="943" y="1460"/>
                  </a:lnTo>
                  <a:lnTo>
                    <a:pt x="1048" y="1460"/>
                  </a:lnTo>
                  <a:lnTo>
                    <a:pt x="839" y="1669"/>
                  </a:lnTo>
                  <a:lnTo>
                    <a:pt x="625" y="1460"/>
                  </a:lnTo>
                  <a:lnTo>
                    <a:pt x="731" y="1460"/>
                  </a:lnTo>
                  <a:lnTo>
                    <a:pt x="731" y="939"/>
                  </a:lnTo>
                  <a:lnTo>
                    <a:pt x="204" y="939"/>
                  </a:lnTo>
                  <a:lnTo>
                    <a:pt x="204" y="1043"/>
                  </a:lnTo>
                  <a:lnTo>
                    <a:pt x="0" y="833"/>
                  </a:lnTo>
                  <a:lnTo>
                    <a:pt x="204" y="625"/>
                  </a:lnTo>
                  <a:lnTo>
                    <a:pt x="204" y="731"/>
                  </a:lnTo>
                  <a:lnTo>
                    <a:pt x="731" y="731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 w="11113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 b="1" dirty="0">
                <a:latin typeface="+mn-lt"/>
                <a:ea typeface="+mn-ea"/>
              </a:endParaRPr>
            </a:p>
          </p:txBody>
        </p:sp>
        <p:pic>
          <p:nvPicPr>
            <p:cNvPr id="29" name="Picture 254" descr="AcerLaptop.gif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7772400" y="3733800"/>
              <a:ext cx="704850" cy="531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Picture 253" descr="AcerLaptop.gif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6400800" y="5029200"/>
              <a:ext cx="704850" cy="5314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52" descr="PersonalComputerWhite.gif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7924800" y="4817872"/>
              <a:ext cx="914400" cy="820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Picture 251" descr="PersonalComputerWhite.gif"/>
            <p:cNvPicPr>
              <a:picLocks noChangeAspect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 flipH="1">
              <a:off x="6172200" y="3581400"/>
              <a:ext cx="914400" cy="820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3" name="Line 199"/>
            <p:cNvSpPr>
              <a:spLocks noChangeShapeType="1"/>
            </p:cNvSpPr>
            <p:nvPr/>
          </p:nvSpPr>
          <p:spPr bwMode="auto">
            <a:xfrm>
              <a:off x="7627938" y="4348163"/>
              <a:ext cx="1588" cy="1588"/>
            </a:xfrm>
            <a:prstGeom prst="line">
              <a:avLst/>
            </a:prstGeom>
            <a:noFill/>
            <a:ln w="7938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l"/>
              <a:endParaRPr lang="zh-TW" altLang="en-US" sz="2000" b="1"/>
            </a:p>
          </p:txBody>
        </p:sp>
        <p:sp>
          <p:nvSpPr>
            <p:cNvPr id="34" name="Can 234"/>
            <p:cNvSpPr/>
            <p:nvPr/>
          </p:nvSpPr>
          <p:spPr>
            <a:xfrm>
              <a:off x="7250765" y="4419743"/>
              <a:ext cx="607920" cy="406025"/>
            </a:xfrm>
            <a:prstGeom prst="ca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TW" altLang="zh-TW" sz="2000" b="1">
                <a:solidFill>
                  <a:srgbClr val="FFFFFF"/>
                </a:solidFill>
                <a:ea typeface="MS PGothic" pitchFamily="34" charset="-128"/>
              </a:endParaRPr>
            </a:p>
          </p:txBody>
        </p:sp>
        <p:sp>
          <p:nvSpPr>
            <p:cNvPr id="35" name="Freeform 218"/>
            <p:cNvSpPr>
              <a:spLocks/>
            </p:cNvSpPr>
            <p:nvPr/>
          </p:nvSpPr>
          <p:spPr bwMode="auto">
            <a:xfrm rot="21391094" flipV="1">
              <a:off x="6878171" y="4232796"/>
              <a:ext cx="1341904" cy="715657"/>
            </a:xfrm>
            <a:custGeom>
              <a:avLst/>
              <a:gdLst/>
              <a:ahLst/>
              <a:cxnLst>
                <a:cxn ang="0">
                  <a:pos x="229" y="402"/>
                </a:cxn>
                <a:cxn ang="0">
                  <a:pos x="520" y="126"/>
                </a:cxn>
                <a:cxn ang="0">
                  <a:pos x="738" y="157"/>
                </a:cxn>
                <a:cxn ang="0">
                  <a:pos x="738" y="157"/>
                </a:cxn>
                <a:cxn ang="0">
                  <a:pos x="1101" y="77"/>
                </a:cxn>
                <a:cxn ang="0">
                  <a:pos x="1164" y="110"/>
                </a:cxn>
                <a:cxn ang="0">
                  <a:pos x="1164" y="110"/>
                </a:cxn>
                <a:cxn ang="0">
                  <a:pos x="1458" y="39"/>
                </a:cxn>
                <a:cxn ang="0">
                  <a:pos x="1535" y="85"/>
                </a:cxn>
                <a:cxn ang="0">
                  <a:pos x="1535" y="85"/>
                </a:cxn>
                <a:cxn ang="0">
                  <a:pos x="1880" y="64"/>
                </a:cxn>
                <a:cxn ang="0">
                  <a:pos x="1963" y="167"/>
                </a:cxn>
                <a:cxn ang="0">
                  <a:pos x="1963" y="167"/>
                </a:cxn>
                <a:cxn ang="0">
                  <a:pos x="2151" y="405"/>
                </a:cxn>
                <a:cxn ang="0">
                  <a:pos x="2139" y="431"/>
                </a:cxn>
                <a:cxn ang="0">
                  <a:pos x="2139" y="431"/>
                </a:cxn>
                <a:cxn ang="0">
                  <a:pos x="2076" y="775"/>
                </a:cxn>
                <a:cxn ang="0">
                  <a:pos x="1917" y="824"/>
                </a:cxn>
                <a:cxn ang="0">
                  <a:pos x="1917" y="824"/>
                </a:cxn>
                <a:cxn ang="0">
                  <a:pos x="1623" y="1032"/>
                </a:cxn>
                <a:cxn ang="0">
                  <a:pos x="1471" y="1000"/>
                </a:cxn>
                <a:cxn ang="0">
                  <a:pos x="1471" y="1000"/>
                </a:cxn>
                <a:cxn ang="0">
                  <a:pos x="1047" y="1164"/>
                </a:cxn>
                <a:cxn ang="0">
                  <a:pos x="863" y="1066"/>
                </a:cxn>
                <a:cxn ang="0">
                  <a:pos x="863" y="1066"/>
                </a:cxn>
                <a:cxn ang="0">
                  <a:pos x="329" y="969"/>
                </a:cxn>
                <a:cxn ang="0">
                  <a:pos x="325" y="964"/>
                </a:cxn>
                <a:cxn ang="0">
                  <a:pos x="325" y="964"/>
                </a:cxn>
                <a:cxn ang="0">
                  <a:pos x="81" y="826"/>
                </a:cxn>
                <a:cxn ang="0">
                  <a:pos x="139" y="700"/>
                </a:cxn>
                <a:cxn ang="0">
                  <a:pos x="139" y="700"/>
                </a:cxn>
                <a:cxn ang="0">
                  <a:pos x="61" y="483"/>
                </a:cxn>
                <a:cxn ang="0">
                  <a:pos x="227" y="405"/>
                </a:cxn>
                <a:cxn ang="0">
                  <a:pos x="229" y="402"/>
                </a:cxn>
              </a:cxnLst>
              <a:rect l="0" t="0" r="r" b="b"/>
              <a:pathLst>
                <a:path w="2254" h="1203">
                  <a:moveTo>
                    <a:pt x="229" y="402"/>
                  </a:moveTo>
                  <a:cubicBezTo>
                    <a:pt x="204" y="268"/>
                    <a:pt x="334" y="144"/>
                    <a:pt x="520" y="126"/>
                  </a:cubicBezTo>
                  <a:cubicBezTo>
                    <a:pt x="596" y="118"/>
                    <a:pt x="672" y="129"/>
                    <a:pt x="738" y="157"/>
                  </a:cubicBezTo>
                  <a:lnTo>
                    <a:pt x="738" y="157"/>
                  </a:lnTo>
                  <a:cubicBezTo>
                    <a:pt x="808" y="63"/>
                    <a:pt x="970" y="27"/>
                    <a:pt x="1101" y="77"/>
                  </a:cubicBezTo>
                  <a:cubicBezTo>
                    <a:pt x="1124" y="86"/>
                    <a:pt x="1145" y="97"/>
                    <a:pt x="1164" y="110"/>
                  </a:cubicBezTo>
                  <a:lnTo>
                    <a:pt x="1164" y="110"/>
                  </a:lnTo>
                  <a:cubicBezTo>
                    <a:pt x="1218" y="32"/>
                    <a:pt x="1350" y="0"/>
                    <a:pt x="1458" y="39"/>
                  </a:cubicBezTo>
                  <a:cubicBezTo>
                    <a:pt x="1489" y="50"/>
                    <a:pt x="1515" y="65"/>
                    <a:pt x="1535" y="85"/>
                  </a:cubicBezTo>
                  <a:lnTo>
                    <a:pt x="1535" y="85"/>
                  </a:lnTo>
                  <a:cubicBezTo>
                    <a:pt x="1623" y="11"/>
                    <a:pt x="1777" y="1"/>
                    <a:pt x="1880" y="64"/>
                  </a:cubicBezTo>
                  <a:cubicBezTo>
                    <a:pt x="1923" y="91"/>
                    <a:pt x="1952" y="127"/>
                    <a:pt x="1963" y="167"/>
                  </a:cubicBezTo>
                  <a:lnTo>
                    <a:pt x="1963" y="167"/>
                  </a:lnTo>
                  <a:cubicBezTo>
                    <a:pt x="2106" y="195"/>
                    <a:pt x="2190" y="302"/>
                    <a:pt x="2151" y="405"/>
                  </a:cubicBezTo>
                  <a:cubicBezTo>
                    <a:pt x="2148" y="414"/>
                    <a:pt x="2144" y="422"/>
                    <a:pt x="2139" y="431"/>
                  </a:cubicBezTo>
                  <a:lnTo>
                    <a:pt x="2139" y="431"/>
                  </a:lnTo>
                  <a:cubicBezTo>
                    <a:pt x="2254" y="538"/>
                    <a:pt x="2226" y="693"/>
                    <a:pt x="2076" y="775"/>
                  </a:cubicBezTo>
                  <a:cubicBezTo>
                    <a:pt x="2030" y="801"/>
                    <a:pt x="1975" y="818"/>
                    <a:pt x="1917" y="824"/>
                  </a:cubicBezTo>
                  <a:lnTo>
                    <a:pt x="1917" y="824"/>
                  </a:lnTo>
                  <a:cubicBezTo>
                    <a:pt x="1915" y="940"/>
                    <a:pt x="1784" y="1033"/>
                    <a:pt x="1623" y="1032"/>
                  </a:cubicBezTo>
                  <a:cubicBezTo>
                    <a:pt x="1569" y="1032"/>
                    <a:pt x="1516" y="1021"/>
                    <a:pt x="1471" y="1000"/>
                  </a:cubicBezTo>
                  <a:lnTo>
                    <a:pt x="1471" y="1000"/>
                  </a:lnTo>
                  <a:cubicBezTo>
                    <a:pt x="1416" y="1130"/>
                    <a:pt x="1227" y="1203"/>
                    <a:pt x="1047" y="1164"/>
                  </a:cubicBezTo>
                  <a:cubicBezTo>
                    <a:pt x="971" y="1148"/>
                    <a:pt x="906" y="1113"/>
                    <a:pt x="863" y="1066"/>
                  </a:cubicBezTo>
                  <a:lnTo>
                    <a:pt x="863" y="1066"/>
                  </a:lnTo>
                  <a:cubicBezTo>
                    <a:pt x="679" y="1146"/>
                    <a:pt x="440" y="1102"/>
                    <a:pt x="329" y="969"/>
                  </a:cubicBezTo>
                  <a:cubicBezTo>
                    <a:pt x="328" y="968"/>
                    <a:pt x="326" y="966"/>
                    <a:pt x="325" y="964"/>
                  </a:cubicBezTo>
                  <a:lnTo>
                    <a:pt x="325" y="964"/>
                  </a:lnTo>
                  <a:cubicBezTo>
                    <a:pt x="204" y="974"/>
                    <a:pt x="95" y="913"/>
                    <a:pt x="81" y="826"/>
                  </a:cubicBezTo>
                  <a:cubicBezTo>
                    <a:pt x="74" y="780"/>
                    <a:pt x="95" y="734"/>
                    <a:pt x="139" y="700"/>
                  </a:cubicBezTo>
                  <a:lnTo>
                    <a:pt x="139" y="700"/>
                  </a:lnTo>
                  <a:cubicBezTo>
                    <a:pt x="35" y="656"/>
                    <a:pt x="0" y="558"/>
                    <a:pt x="61" y="483"/>
                  </a:cubicBezTo>
                  <a:cubicBezTo>
                    <a:pt x="96" y="439"/>
                    <a:pt x="158" y="410"/>
                    <a:pt x="227" y="405"/>
                  </a:cubicBezTo>
                  <a:lnTo>
                    <a:pt x="229" y="402"/>
                  </a:lnTo>
                  <a:close/>
                </a:path>
              </a:pathLst>
            </a:custGeom>
            <a:solidFill>
              <a:schemeClr val="bg1">
                <a:lumMod val="85000"/>
                <a:alpha val="37000"/>
              </a:scheme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 sz="2000" b="1" dirty="0">
                <a:latin typeface="+mn-lt"/>
                <a:ea typeface="+mn-ea"/>
              </a:endParaRPr>
            </a:p>
          </p:txBody>
        </p:sp>
        <p:grpSp>
          <p:nvGrpSpPr>
            <p:cNvPr id="36" name="Group 245"/>
            <p:cNvGrpSpPr>
              <a:grpSpLocks/>
            </p:cNvGrpSpPr>
            <p:nvPr/>
          </p:nvGrpSpPr>
          <p:grpSpPr bwMode="auto">
            <a:xfrm>
              <a:off x="7086602" y="5410195"/>
              <a:ext cx="1088765" cy="659936"/>
              <a:chOff x="6856975" y="4877312"/>
              <a:chExt cx="1393565" cy="964737"/>
            </a:xfrm>
          </p:grpSpPr>
          <p:sp>
            <p:nvSpPr>
              <p:cNvPr id="37" name="Freeform 226"/>
              <p:cNvSpPr>
                <a:spLocks/>
              </p:cNvSpPr>
              <p:nvPr/>
            </p:nvSpPr>
            <p:spPr bwMode="auto">
              <a:xfrm>
                <a:off x="7029122" y="4937256"/>
                <a:ext cx="587654" cy="765436"/>
              </a:xfrm>
              <a:custGeom>
                <a:avLst/>
                <a:gdLst>
                  <a:gd name="T0" fmla="*/ 2147483647 w 2293"/>
                  <a:gd name="T1" fmla="*/ 2147483647 h 2986"/>
                  <a:gd name="T2" fmla="*/ 2147483647 w 2293"/>
                  <a:gd name="T3" fmla="*/ 2147483647 h 2986"/>
                  <a:gd name="T4" fmla="*/ 0 w 2293"/>
                  <a:gd name="T5" fmla="*/ 2147483647 h 2986"/>
                  <a:gd name="T6" fmla="*/ 2147483647 w 2293"/>
                  <a:gd name="T7" fmla="*/ 2147483647 h 2986"/>
                  <a:gd name="T8" fmla="*/ 2147483647 w 2293"/>
                  <a:gd name="T9" fmla="*/ 2147483647 h 2986"/>
                  <a:gd name="T10" fmla="*/ 2147483647 w 2293"/>
                  <a:gd name="T11" fmla="*/ 2147483647 h 2986"/>
                  <a:gd name="T12" fmla="*/ 2147483647 w 2293"/>
                  <a:gd name="T13" fmla="*/ 2147483647 h 2986"/>
                  <a:gd name="T14" fmla="*/ 2147483647 w 2293"/>
                  <a:gd name="T15" fmla="*/ 2147483647 h 2986"/>
                  <a:gd name="T16" fmla="*/ 2147483647 w 2293"/>
                  <a:gd name="T17" fmla="*/ 2147483647 h 2986"/>
                  <a:gd name="T18" fmla="*/ 2147483647 w 2293"/>
                  <a:gd name="T19" fmla="*/ 2147483647 h 2986"/>
                  <a:gd name="T20" fmla="*/ 2147483647 w 2293"/>
                  <a:gd name="T21" fmla="*/ 2147483647 h 2986"/>
                  <a:gd name="T22" fmla="*/ 2147483647 w 2293"/>
                  <a:gd name="T23" fmla="*/ 2147483647 h 2986"/>
                  <a:gd name="T24" fmla="*/ 2147483647 w 2293"/>
                  <a:gd name="T25" fmla="*/ 2147483647 h 2986"/>
                  <a:gd name="T26" fmla="*/ 2147483647 w 2293"/>
                  <a:gd name="T27" fmla="*/ 2147483647 h 2986"/>
                  <a:gd name="T28" fmla="*/ 2147483647 w 2293"/>
                  <a:gd name="T29" fmla="*/ 2147483647 h 2986"/>
                  <a:gd name="T30" fmla="*/ 2147483647 w 2293"/>
                  <a:gd name="T31" fmla="*/ 0 h 2986"/>
                  <a:gd name="T32" fmla="*/ 2147483647 w 2293"/>
                  <a:gd name="T33" fmla="*/ 2147483647 h 2986"/>
                  <a:gd name="T34" fmla="*/ 2147483647 w 2293"/>
                  <a:gd name="T35" fmla="*/ 2147483647 h 2986"/>
                  <a:gd name="T36" fmla="*/ 2147483647 w 2293"/>
                  <a:gd name="T37" fmla="*/ 0 h 2986"/>
                  <a:gd name="T38" fmla="*/ 2147483647 w 2293"/>
                  <a:gd name="T39" fmla="*/ 2147483647 h 2986"/>
                  <a:gd name="T40" fmla="*/ 2147483647 w 2293"/>
                  <a:gd name="T41" fmla="*/ 2147483647 h 2986"/>
                  <a:gd name="T42" fmla="*/ 2147483647 w 2293"/>
                  <a:gd name="T43" fmla="*/ 2147483647 h 2986"/>
                  <a:gd name="T44" fmla="*/ 2147483647 w 2293"/>
                  <a:gd name="T45" fmla="*/ 2147483647 h 2986"/>
                  <a:gd name="T46" fmla="*/ 2147483647 w 2293"/>
                  <a:gd name="T47" fmla="*/ 2147483647 h 2986"/>
                  <a:gd name="T48" fmla="*/ 2147483647 w 2293"/>
                  <a:gd name="T49" fmla="*/ 2147483647 h 2986"/>
                  <a:gd name="T50" fmla="*/ 2147483647 w 2293"/>
                  <a:gd name="T51" fmla="*/ 2147483647 h 2986"/>
                  <a:gd name="T52" fmla="*/ 2147483647 w 2293"/>
                  <a:gd name="T53" fmla="*/ 2147483647 h 2986"/>
                  <a:gd name="T54" fmla="*/ 2147483647 w 2293"/>
                  <a:gd name="T55" fmla="*/ 2147483647 h 2986"/>
                  <a:gd name="T56" fmla="*/ 2147483647 w 2293"/>
                  <a:gd name="T57" fmla="*/ 2147483647 h 2986"/>
                  <a:gd name="T58" fmla="*/ 2147483647 w 2293"/>
                  <a:gd name="T59" fmla="*/ 2147483647 h 2986"/>
                  <a:gd name="T60" fmla="*/ 2147483647 w 2293"/>
                  <a:gd name="T61" fmla="*/ 2147483647 h 2986"/>
                  <a:gd name="T62" fmla="*/ 2147483647 w 2293"/>
                  <a:gd name="T63" fmla="*/ 2147483647 h 2986"/>
                  <a:gd name="T64" fmla="*/ 2147483647 w 2293"/>
                  <a:gd name="T65" fmla="*/ 2147483647 h 2986"/>
                  <a:gd name="T66" fmla="*/ 2147483647 w 2293"/>
                  <a:gd name="T67" fmla="*/ 2147483647 h 298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293"/>
                  <a:gd name="T103" fmla="*/ 0 h 2986"/>
                  <a:gd name="T104" fmla="*/ 2293 w 2293"/>
                  <a:gd name="T105" fmla="*/ 2986 h 298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293" h="2986">
                    <a:moveTo>
                      <a:pt x="218" y="2986"/>
                    </a:moveTo>
                    <a:lnTo>
                      <a:pt x="11" y="2931"/>
                    </a:lnTo>
                    <a:lnTo>
                      <a:pt x="0" y="1883"/>
                    </a:lnTo>
                    <a:lnTo>
                      <a:pt x="164" y="1658"/>
                    </a:lnTo>
                    <a:lnTo>
                      <a:pt x="443" y="1558"/>
                    </a:lnTo>
                    <a:lnTo>
                      <a:pt x="597" y="1474"/>
                    </a:lnTo>
                    <a:lnTo>
                      <a:pt x="770" y="1402"/>
                    </a:lnTo>
                    <a:lnTo>
                      <a:pt x="833" y="1298"/>
                    </a:lnTo>
                    <a:lnTo>
                      <a:pt x="847" y="1239"/>
                    </a:lnTo>
                    <a:lnTo>
                      <a:pt x="826" y="1173"/>
                    </a:lnTo>
                    <a:lnTo>
                      <a:pt x="698" y="1145"/>
                    </a:lnTo>
                    <a:lnTo>
                      <a:pt x="606" y="877"/>
                    </a:lnTo>
                    <a:lnTo>
                      <a:pt x="660" y="510"/>
                    </a:lnTo>
                    <a:lnTo>
                      <a:pt x="707" y="240"/>
                    </a:lnTo>
                    <a:lnTo>
                      <a:pt x="866" y="59"/>
                    </a:lnTo>
                    <a:lnTo>
                      <a:pt x="976" y="0"/>
                    </a:lnTo>
                    <a:lnTo>
                      <a:pt x="1075" y="12"/>
                    </a:lnTo>
                    <a:lnTo>
                      <a:pt x="1171" y="26"/>
                    </a:lnTo>
                    <a:lnTo>
                      <a:pt x="1215" y="0"/>
                    </a:lnTo>
                    <a:lnTo>
                      <a:pt x="1425" y="117"/>
                    </a:lnTo>
                    <a:lnTo>
                      <a:pt x="1588" y="450"/>
                    </a:lnTo>
                    <a:lnTo>
                      <a:pt x="1698" y="743"/>
                    </a:lnTo>
                    <a:lnTo>
                      <a:pt x="1698" y="1003"/>
                    </a:lnTo>
                    <a:lnTo>
                      <a:pt x="1588" y="1178"/>
                    </a:lnTo>
                    <a:lnTo>
                      <a:pt x="1467" y="1250"/>
                    </a:lnTo>
                    <a:lnTo>
                      <a:pt x="1510" y="1321"/>
                    </a:lnTo>
                    <a:lnTo>
                      <a:pt x="1717" y="1451"/>
                    </a:lnTo>
                    <a:lnTo>
                      <a:pt x="1978" y="1474"/>
                    </a:lnTo>
                    <a:lnTo>
                      <a:pt x="2122" y="1546"/>
                    </a:lnTo>
                    <a:lnTo>
                      <a:pt x="2241" y="1616"/>
                    </a:lnTo>
                    <a:lnTo>
                      <a:pt x="2283" y="1784"/>
                    </a:lnTo>
                    <a:lnTo>
                      <a:pt x="2293" y="1922"/>
                    </a:lnTo>
                    <a:lnTo>
                      <a:pt x="2135" y="2985"/>
                    </a:lnTo>
                    <a:lnTo>
                      <a:pt x="218" y="2986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91919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zh-TW" altLang="en-US" sz="2000" b="1"/>
              </a:p>
            </p:txBody>
          </p:sp>
          <p:sp>
            <p:nvSpPr>
              <p:cNvPr id="38" name="Freeform 227"/>
              <p:cNvSpPr>
                <a:spLocks/>
              </p:cNvSpPr>
              <p:nvPr/>
            </p:nvSpPr>
            <p:spPr bwMode="auto">
              <a:xfrm>
                <a:off x="7321155" y="4877312"/>
                <a:ext cx="632227" cy="703955"/>
              </a:xfrm>
              <a:custGeom>
                <a:avLst/>
                <a:gdLst>
                  <a:gd name="T0" fmla="*/ 0 w 2469"/>
                  <a:gd name="T1" fmla="*/ 2147483647 h 2747"/>
                  <a:gd name="T2" fmla="*/ 2147483647 w 2469"/>
                  <a:gd name="T3" fmla="*/ 2147483647 h 2747"/>
                  <a:gd name="T4" fmla="*/ 2147483647 w 2469"/>
                  <a:gd name="T5" fmla="*/ 2147483647 h 2747"/>
                  <a:gd name="T6" fmla="*/ 2147483647 w 2469"/>
                  <a:gd name="T7" fmla="*/ 2147483647 h 2747"/>
                  <a:gd name="T8" fmla="*/ 2147483647 w 2469"/>
                  <a:gd name="T9" fmla="*/ 2147483647 h 2747"/>
                  <a:gd name="T10" fmla="*/ 2147483647 w 2469"/>
                  <a:gd name="T11" fmla="*/ 2147483647 h 2747"/>
                  <a:gd name="T12" fmla="*/ 2147483647 w 2469"/>
                  <a:gd name="T13" fmla="*/ 2147483647 h 2747"/>
                  <a:gd name="T14" fmla="*/ 2147483647 w 2469"/>
                  <a:gd name="T15" fmla="*/ 2147483647 h 2747"/>
                  <a:gd name="T16" fmla="*/ 2147483647 w 2469"/>
                  <a:gd name="T17" fmla="*/ 2147483647 h 2747"/>
                  <a:gd name="T18" fmla="*/ 2147483647 w 2469"/>
                  <a:gd name="T19" fmla="*/ 2147483647 h 2747"/>
                  <a:gd name="T20" fmla="*/ 2147483647 w 2469"/>
                  <a:gd name="T21" fmla="*/ 2147483647 h 2747"/>
                  <a:gd name="T22" fmla="*/ 2147483647 w 2469"/>
                  <a:gd name="T23" fmla="*/ 2147483647 h 2747"/>
                  <a:gd name="T24" fmla="*/ 2147483647 w 2469"/>
                  <a:gd name="T25" fmla="*/ 2147483647 h 2747"/>
                  <a:gd name="T26" fmla="*/ 2147483647 w 2469"/>
                  <a:gd name="T27" fmla="*/ 2147483647 h 2747"/>
                  <a:gd name="T28" fmla="*/ 2147483647 w 2469"/>
                  <a:gd name="T29" fmla="*/ 2147483647 h 2747"/>
                  <a:gd name="T30" fmla="*/ 2147483647 w 2469"/>
                  <a:gd name="T31" fmla="*/ 2147483647 h 2747"/>
                  <a:gd name="T32" fmla="*/ 2147483647 w 2469"/>
                  <a:gd name="T33" fmla="*/ 2147483647 h 2747"/>
                  <a:gd name="T34" fmla="*/ 2147483647 w 2469"/>
                  <a:gd name="T35" fmla="*/ 0 h 2747"/>
                  <a:gd name="T36" fmla="*/ 2147483647 w 2469"/>
                  <a:gd name="T37" fmla="*/ 0 h 2747"/>
                  <a:gd name="T38" fmla="*/ 2147483647 w 2469"/>
                  <a:gd name="T39" fmla="*/ 2147483647 h 2747"/>
                  <a:gd name="T40" fmla="*/ 2147483647 w 2469"/>
                  <a:gd name="T41" fmla="*/ 2147483647 h 2747"/>
                  <a:gd name="T42" fmla="*/ 2147483647 w 2469"/>
                  <a:gd name="T43" fmla="*/ 2147483647 h 2747"/>
                  <a:gd name="T44" fmla="*/ 2147483647 w 2469"/>
                  <a:gd name="T45" fmla="*/ 2147483647 h 2747"/>
                  <a:gd name="T46" fmla="*/ 2147483647 w 2469"/>
                  <a:gd name="T47" fmla="*/ 2147483647 h 2747"/>
                  <a:gd name="T48" fmla="*/ 2147483647 w 2469"/>
                  <a:gd name="T49" fmla="*/ 2147483647 h 2747"/>
                  <a:gd name="T50" fmla="*/ 2147483647 w 2469"/>
                  <a:gd name="T51" fmla="*/ 2147483647 h 2747"/>
                  <a:gd name="T52" fmla="*/ 2147483647 w 2469"/>
                  <a:gd name="T53" fmla="*/ 2147483647 h 2747"/>
                  <a:gd name="T54" fmla="*/ 2147483647 w 2469"/>
                  <a:gd name="T55" fmla="*/ 2147483647 h 2747"/>
                  <a:gd name="T56" fmla="*/ 2147483647 w 2469"/>
                  <a:gd name="T57" fmla="*/ 2147483647 h 2747"/>
                  <a:gd name="T58" fmla="*/ 2147483647 w 2469"/>
                  <a:gd name="T59" fmla="*/ 2147483647 h 2747"/>
                  <a:gd name="T60" fmla="*/ 2147483647 w 2469"/>
                  <a:gd name="T61" fmla="*/ 2147483647 h 2747"/>
                  <a:gd name="T62" fmla="*/ 2147483647 w 2469"/>
                  <a:gd name="T63" fmla="*/ 2147483647 h 2747"/>
                  <a:gd name="T64" fmla="*/ 2147483647 w 2469"/>
                  <a:gd name="T65" fmla="*/ 2147483647 h 2747"/>
                  <a:gd name="T66" fmla="*/ 2147483647 w 2469"/>
                  <a:gd name="T67" fmla="*/ 2147483647 h 2747"/>
                  <a:gd name="T68" fmla="*/ 2147483647 w 2469"/>
                  <a:gd name="T69" fmla="*/ 2147483647 h 2747"/>
                  <a:gd name="T70" fmla="*/ 2147483647 w 2469"/>
                  <a:gd name="T71" fmla="*/ 2147483647 h 2747"/>
                  <a:gd name="T72" fmla="*/ 2147483647 w 2469"/>
                  <a:gd name="T73" fmla="*/ 2147483647 h 2747"/>
                  <a:gd name="T74" fmla="*/ 0 w 2469"/>
                  <a:gd name="T75" fmla="*/ 2147483647 h 2747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469"/>
                  <a:gd name="T115" fmla="*/ 0 h 2747"/>
                  <a:gd name="T116" fmla="*/ 2469 w 2469"/>
                  <a:gd name="T117" fmla="*/ 2747 h 2747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469" h="2747">
                    <a:moveTo>
                      <a:pt x="0" y="2697"/>
                    </a:moveTo>
                    <a:lnTo>
                      <a:pt x="114" y="1825"/>
                    </a:lnTo>
                    <a:lnTo>
                      <a:pt x="179" y="1695"/>
                    </a:lnTo>
                    <a:lnTo>
                      <a:pt x="277" y="1513"/>
                    </a:lnTo>
                    <a:lnTo>
                      <a:pt x="396" y="1493"/>
                    </a:lnTo>
                    <a:lnTo>
                      <a:pt x="625" y="1459"/>
                    </a:lnTo>
                    <a:lnTo>
                      <a:pt x="735" y="1411"/>
                    </a:lnTo>
                    <a:lnTo>
                      <a:pt x="827" y="1354"/>
                    </a:lnTo>
                    <a:lnTo>
                      <a:pt x="863" y="1197"/>
                    </a:lnTo>
                    <a:lnTo>
                      <a:pt x="753" y="987"/>
                    </a:lnTo>
                    <a:lnTo>
                      <a:pt x="680" y="968"/>
                    </a:lnTo>
                    <a:lnTo>
                      <a:pt x="612" y="740"/>
                    </a:lnTo>
                    <a:lnTo>
                      <a:pt x="657" y="682"/>
                    </a:lnTo>
                    <a:lnTo>
                      <a:pt x="637" y="458"/>
                    </a:lnTo>
                    <a:lnTo>
                      <a:pt x="644" y="245"/>
                    </a:lnTo>
                    <a:lnTo>
                      <a:pt x="725" y="163"/>
                    </a:lnTo>
                    <a:lnTo>
                      <a:pt x="888" y="20"/>
                    </a:lnTo>
                    <a:lnTo>
                      <a:pt x="1017" y="0"/>
                    </a:lnTo>
                    <a:lnTo>
                      <a:pt x="1189" y="0"/>
                    </a:lnTo>
                    <a:lnTo>
                      <a:pt x="1322" y="56"/>
                    </a:lnTo>
                    <a:lnTo>
                      <a:pt x="1432" y="163"/>
                    </a:lnTo>
                    <a:lnTo>
                      <a:pt x="1508" y="337"/>
                    </a:lnTo>
                    <a:lnTo>
                      <a:pt x="1526" y="491"/>
                    </a:lnTo>
                    <a:lnTo>
                      <a:pt x="1526" y="621"/>
                    </a:lnTo>
                    <a:lnTo>
                      <a:pt x="1593" y="645"/>
                    </a:lnTo>
                    <a:lnTo>
                      <a:pt x="1570" y="856"/>
                    </a:lnTo>
                    <a:lnTo>
                      <a:pt x="1475" y="893"/>
                    </a:lnTo>
                    <a:lnTo>
                      <a:pt x="1452" y="1022"/>
                    </a:lnTo>
                    <a:lnTo>
                      <a:pt x="1418" y="1166"/>
                    </a:lnTo>
                    <a:lnTo>
                      <a:pt x="1442" y="1280"/>
                    </a:lnTo>
                    <a:lnTo>
                      <a:pt x="1563" y="1354"/>
                    </a:lnTo>
                    <a:lnTo>
                      <a:pt x="1725" y="1397"/>
                    </a:lnTo>
                    <a:lnTo>
                      <a:pt x="1954" y="1432"/>
                    </a:lnTo>
                    <a:lnTo>
                      <a:pt x="2116" y="1445"/>
                    </a:lnTo>
                    <a:lnTo>
                      <a:pt x="2203" y="1563"/>
                    </a:lnTo>
                    <a:lnTo>
                      <a:pt x="2269" y="1670"/>
                    </a:lnTo>
                    <a:lnTo>
                      <a:pt x="2469" y="2747"/>
                    </a:lnTo>
                    <a:lnTo>
                      <a:pt x="0" y="2697"/>
                    </a:lnTo>
                    <a:close/>
                  </a:path>
                </a:pathLst>
              </a:custGeom>
              <a:solidFill>
                <a:srgbClr val="808080"/>
              </a:solidFill>
              <a:ln w="1588">
                <a:solidFill>
                  <a:srgbClr val="91919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zh-TW" altLang="en-US" sz="2000" b="1"/>
              </a:p>
            </p:txBody>
          </p:sp>
          <p:sp>
            <p:nvSpPr>
              <p:cNvPr id="39" name="Freeform 228"/>
              <p:cNvSpPr>
                <a:spLocks/>
              </p:cNvSpPr>
              <p:nvPr/>
            </p:nvSpPr>
            <p:spPr bwMode="auto">
              <a:xfrm>
                <a:off x="7513795" y="5023329"/>
                <a:ext cx="583043" cy="790029"/>
              </a:xfrm>
              <a:custGeom>
                <a:avLst/>
                <a:gdLst>
                  <a:gd name="T0" fmla="*/ 2147483647 w 2275"/>
                  <a:gd name="T1" fmla="*/ 2147483647 h 3083"/>
                  <a:gd name="T2" fmla="*/ 0 w 2275"/>
                  <a:gd name="T3" fmla="*/ 2147483647 h 3083"/>
                  <a:gd name="T4" fmla="*/ 2147483647 w 2275"/>
                  <a:gd name="T5" fmla="*/ 2147483647 h 3083"/>
                  <a:gd name="T6" fmla="*/ 2147483647 w 2275"/>
                  <a:gd name="T7" fmla="*/ 2147483647 h 3083"/>
                  <a:gd name="T8" fmla="*/ 2147483647 w 2275"/>
                  <a:gd name="T9" fmla="*/ 2147483647 h 3083"/>
                  <a:gd name="T10" fmla="*/ 2147483647 w 2275"/>
                  <a:gd name="T11" fmla="*/ 2147483647 h 3083"/>
                  <a:gd name="T12" fmla="*/ 2147483647 w 2275"/>
                  <a:gd name="T13" fmla="*/ 2147483647 h 3083"/>
                  <a:gd name="T14" fmla="*/ 2147483647 w 2275"/>
                  <a:gd name="T15" fmla="*/ 2147483647 h 3083"/>
                  <a:gd name="T16" fmla="*/ 2147483647 w 2275"/>
                  <a:gd name="T17" fmla="*/ 2147483647 h 3083"/>
                  <a:gd name="T18" fmla="*/ 2147483647 w 2275"/>
                  <a:gd name="T19" fmla="*/ 2147483647 h 3083"/>
                  <a:gd name="T20" fmla="*/ 2147483647 w 2275"/>
                  <a:gd name="T21" fmla="*/ 2147483647 h 3083"/>
                  <a:gd name="T22" fmla="*/ 2147483647 w 2275"/>
                  <a:gd name="T23" fmla="*/ 2147483647 h 3083"/>
                  <a:gd name="T24" fmla="*/ 2147483647 w 2275"/>
                  <a:gd name="T25" fmla="*/ 2147483647 h 3083"/>
                  <a:gd name="T26" fmla="*/ 2147483647 w 2275"/>
                  <a:gd name="T27" fmla="*/ 2147483647 h 3083"/>
                  <a:gd name="T28" fmla="*/ 2147483647 w 2275"/>
                  <a:gd name="T29" fmla="*/ 2147483647 h 3083"/>
                  <a:gd name="T30" fmla="*/ 2147483647 w 2275"/>
                  <a:gd name="T31" fmla="*/ 2147483647 h 3083"/>
                  <a:gd name="T32" fmla="*/ 2147483647 w 2275"/>
                  <a:gd name="T33" fmla="*/ 2147483647 h 3083"/>
                  <a:gd name="T34" fmla="*/ 2147483647 w 2275"/>
                  <a:gd name="T35" fmla="*/ 2147483647 h 3083"/>
                  <a:gd name="T36" fmla="*/ 2147483647 w 2275"/>
                  <a:gd name="T37" fmla="*/ 2147483647 h 3083"/>
                  <a:gd name="T38" fmla="*/ 2147483647 w 2275"/>
                  <a:gd name="T39" fmla="*/ 2147483647 h 3083"/>
                  <a:gd name="T40" fmla="*/ 2147483647 w 2275"/>
                  <a:gd name="T41" fmla="*/ 2147483647 h 3083"/>
                  <a:gd name="T42" fmla="*/ 2147483647 w 2275"/>
                  <a:gd name="T43" fmla="*/ 2147483647 h 3083"/>
                  <a:gd name="T44" fmla="*/ 2147483647 w 2275"/>
                  <a:gd name="T45" fmla="*/ 2147483647 h 3083"/>
                  <a:gd name="T46" fmla="*/ 2147483647 w 2275"/>
                  <a:gd name="T47" fmla="*/ 2147483647 h 3083"/>
                  <a:gd name="T48" fmla="*/ 2147483647 w 2275"/>
                  <a:gd name="T49" fmla="*/ 2147483647 h 3083"/>
                  <a:gd name="T50" fmla="*/ 2147483647 w 2275"/>
                  <a:gd name="T51" fmla="*/ 2147483647 h 3083"/>
                  <a:gd name="T52" fmla="*/ 2147483647 w 2275"/>
                  <a:gd name="T53" fmla="*/ 2147483647 h 3083"/>
                  <a:gd name="T54" fmla="*/ 2147483647 w 2275"/>
                  <a:gd name="T55" fmla="*/ 2147483647 h 3083"/>
                  <a:gd name="T56" fmla="*/ 2147483647 w 2275"/>
                  <a:gd name="T57" fmla="*/ 2147483647 h 3083"/>
                  <a:gd name="T58" fmla="*/ 2147483647 w 2275"/>
                  <a:gd name="T59" fmla="*/ 2147483647 h 3083"/>
                  <a:gd name="T60" fmla="*/ 2147483647 w 2275"/>
                  <a:gd name="T61" fmla="*/ 2147483647 h 3083"/>
                  <a:gd name="T62" fmla="*/ 2147483647 w 2275"/>
                  <a:gd name="T63" fmla="*/ 2147483647 h 3083"/>
                  <a:gd name="T64" fmla="*/ 2147483647 w 2275"/>
                  <a:gd name="T65" fmla="*/ 2147483647 h 3083"/>
                  <a:gd name="T66" fmla="*/ 2147483647 w 2275"/>
                  <a:gd name="T67" fmla="*/ 2147483647 h 3083"/>
                  <a:gd name="T68" fmla="*/ 2147483647 w 2275"/>
                  <a:gd name="T69" fmla="*/ 2147483647 h 3083"/>
                  <a:gd name="T70" fmla="*/ 2147483647 w 2275"/>
                  <a:gd name="T71" fmla="*/ 2147483647 h 3083"/>
                  <a:gd name="T72" fmla="*/ 2147483647 w 2275"/>
                  <a:gd name="T73" fmla="*/ 2147483647 h 308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275"/>
                  <a:gd name="T112" fmla="*/ 0 h 3083"/>
                  <a:gd name="T113" fmla="*/ 2275 w 2275"/>
                  <a:gd name="T114" fmla="*/ 3083 h 3083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275" h="3083">
                    <a:moveTo>
                      <a:pt x="44" y="3051"/>
                    </a:moveTo>
                    <a:lnTo>
                      <a:pt x="25" y="3015"/>
                    </a:lnTo>
                    <a:lnTo>
                      <a:pt x="10" y="2916"/>
                    </a:lnTo>
                    <a:lnTo>
                      <a:pt x="0" y="2617"/>
                    </a:lnTo>
                    <a:lnTo>
                      <a:pt x="20" y="2122"/>
                    </a:lnTo>
                    <a:lnTo>
                      <a:pt x="44" y="2003"/>
                    </a:lnTo>
                    <a:lnTo>
                      <a:pt x="83" y="1892"/>
                    </a:lnTo>
                    <a:lnTo>
                      <a:pt x="188" y="1817"/>
                    </a:lnTo>
                    <a:lnTo>
                      <a:pt x="375" y="1716"/>
                    </a:lnTo>
                    <a:lnTo>
                      <a:pt x="564" y="1616"/>
                    </a:lnTo>
                    <a:lnTo>
                      <a:pt x="676" y="1543"/>
                    </a:lnTo>
                    <a:lnTo>
                      <a:pt x="642" y="1506"/>
                    </a:lnTo>
                    <a:lnTo>
                      <a:pt x="535" y="1443"/>
                    </a:lnTo>
                    <a:lnTo>
                      <a:pt x="422" y="1377"/>
                    </a:lnTo>
                    <a:lnTo>
                      <a:pt x="369" y="1325"/>
                    </a:lnTo>
                    <a:lnTo>
                      <a:pt x="378" y="1307"/>
                    </a:lnTo>
                    <a:lnTo>
                      <a:pt x="399" y="1302"/>
                    </a:lnTo>
                    <a:lnTo>
                      <a:pt x="420" y="1300"/>
                    </a:lnTo>
                    <a:lnTo>
                      <a:pt x="429" y="1282"/>
                    </a:lnTo>
                    <a:lnTo>
                      <a:pt x="421" y="1248"/>
                    </a:lnTo>
                    <a:lnTo>
                      <a:pt x="407" y="1239"/>
                    </a:lnTo>
                    <a:lnTo>
                      <a:pt x="397" y="1231"/>
                    </a:lnTo>
                    <a:lnTo>
                      <a:pt x="396" y="1220"/>
                    </a:lnTo>
                    <a:lnTo>
                      <a:pt x="397" y="1196"/>
                    </a:lnTo>
                    <a:lnTo>
                      <a:pt x="439" y="1005"/>
                    </a:lnTo>
                    <a:lnTo>
                      <a:pt x="461" y="899"/>
                    </a:lnTo>
                    <a:lnTo>
                      <a:pt x="468" y="853"/>
                    </a:lnTo>
                    <a:lnTo>
                      <a:pt x="470" y="816"/>
                    </a:lnTo>
                    <a:lnTo>
                      <a:pt x="439" y="672"/>
                    </a:lnTo>
                    <a:lnTo>
                      <a:pt x="421" y="595"/>
                    </a:lnTo>
                    <a:lnTo>
                      <a:pt x="416" y="562"/>
                    </a:lnTo>
                    <a:lnTo>
                      <a:pt x="416" y="532"/>
                    </a:lnTo>
                    <a:lnTo>
                      <a:pt x="458" y="362"/>
                    </a:lnTo>
                    <a:lnTo>
                      <a:pt x="532" y="204"/>
                    </a:lnTo>
                    <a:lnTo>
                      <a:pt x="654" y="82"/>
                    </a:lnTo>
                    <a:lnTo>
                      <a:pt x="730" y="29"/>
                    </a:lnTo>
                    <a:lnTo>
                      <a:pt x="799" y="0"/>
                    </a:lnTo>
                    <a:lnTo>
                      <a:pt x="841" y="13"/>
                    </a:lnTo>
                    <a:lnTo>
                      <a:pt x="885" y="38"/>
                    </a:lnTo>
                    <a:lnTo>
                      <a:pt x="942" y="63"/>
                    </a:lnTo>
                    <a:lnTo>
                      <a:pt x="1001" y="85"/>
                    </a:lnTo>
                    <a:lnTo>
                      <a:pt x="1044" y="72"/>
                    </a:lnTo>
                    <a:lnTo>
                      <a:pt x="1087" y="61"/>
                    </a:lnTo>
                    <a:lnTo>
                      <a:pt x="1153" y="95"/>
                    </a:lnTo>
                    <a:lnTo>
                      <a:pt x="1227" y="158"/>
                    </a:lnTo>
                    <a:lnTo>
                      <a:pt x="1344" y="301"/>
                    </a:lnTo>
                    <a:lnTo>
                      <a:pt x="1410" y="463"/>
                    </a:lnTo>
                    <a:lnTo>
                      <a:pt x="1463" y="637"/>
                    </a:lnTo>
                    <a:lnTo>
                      <a:pt x="1524" y="985"/>
                    </a:lnTo>
                    <a:lnTo>
                      <a:pt x="1535" y="1257"/>
                    </a:lnTo>
                    <a:lnTo>
                      <a:pt x="1541" y="1354"/>
                    </a:lnTo>
                    <a:lnTo>
                      <a:pt x="1545" y="1406"/>
                    </a:lnTo>
                    <a:lnTo>
                      <a:pt x="1545" y="1430"/>
                    </a:lnTo>
                    <a:lnTo>
                      <a:pt x="1544" y="1453"/>
                    </a:lnTo>
                    <a:lnTo>
                      <a:pt x="1533" y="1486"/>
                    </a:lnTo>
                    <a:lnTo>
                      <a:pt x="1524" y="1524"/>
                    </a:lnTo>
                    <a:lnTo>
                      <a:pt x="1546" y="1557"/>
                    </a:lnTo>
                    <a:lnTo>
                      <a:pt x="1588" y="1592"/>
                    </a:lnTo>
                    <a:lnTo>
                      <a:pt x="1673" y="1643"/>
                    </a:lnTo>
                    <a:lnTo>
                      <a:pt x="1885" y="1768"/>
                    </a:lnTo>
                    <a:lnTo>
                      <a:pt x="2076" y="2033"/>
                    </a:lnTo>
                    <a:lnTo>
                      <a:pt x="2255" y="2303"/>
                    </a:lnTo>
                    <a:lnTo>
                      <a:pt x="2265" y="2415"/>
                    </a:lnTo>
                    <a:lnTo>
                      <a:pt x="2256" y="2431"/>
                    </a:lnTo>
                    <a:lnTo>
                      <a:pt x="2253" y="2464"/>
                    </a:lnTo>
                    <a:lnTo>
                      <a:pt x="2253" y="2491"/>
                    </a:lnTo>
                    <a:lnTo>
                      <a:pt x="2255" y="2529"/>
                    </a:lnTo>
                    <a:lnTo>
                      <a:pt x="2270" y="2860"/>
                    </a:lnTo>
                    <a:lnTo>
                      <a:pt x="2275" y="3007"/>
                    </a:lnTo>
                    <a:lnTo>
                      <a:pt x="2275" y="3032"/>
                    </a:lnTo>
                    <a:lnTo>
                      <a:pt x="2274" y="3051"/>
                    </a:lnTo>
                    <a:lnTo>
                      <a:pt x="2265" y="3069"/>
                    </a:lnTo>
                    <a:lnTo>
                      <a:pt x="1100" y="3083"/>
                    </a:lnTo>
                    <a:lnTo>
                      <a:pt x="527" y="3079"/>
                    </a:lnTo>
                    <a:lnTo>
                      <a:pt x="44" y="3051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zh-TW" altLang="en-US" sz="2000" b="1"/>
              </a:p>
            </p:txBody>
          </p:sp>
          <p:sp>
            <p:nvSpPr>
              <p:cNvPr id="40" name="Freeform 229"/>
              <p:cNvSpPr>
                <a:spLocks/>
              </p:cNvSpPr>
              <p:nvPr/>
            </p:nvSpPr>
            <p:spPr bwMode="auto">
              <a:xfrm>
                <a:off x="6856975" y="5106841"/>
                <a:ext cx="580993" cy="735208"/>
              </a:xfrm>
              <a:custGeom>
                <a:avLst/>
                <a:gdLst>
                  <a:gd name="T0" fmla="*/ 2147483647 w 2268"/>
                  <a:gd name="T1" fmla="*/ 2147483647 h 2871"/>
                  <a:gd name="T2" fmla="*/ 2147483647 w 2268"/>
                  <a:gd name="T3" fmla="*/ 2147483647 h 2871"/>
                  <a:gd name="T4" fmla="*/ 2147483647 w 2268"/>
                  <a:gd name="T5" fmla="*/ 2147483647 h 2871"/>
                  <a:gd name="T6" fmla="*/ 2147483647 w 2268"/>
                  <a:gd name="T7" fmla="*/ 2147483647 h 2871"/>
                  <a:gd name="T8" fmla="*/ 2147483647 w 2268"/>
                  <a:gd name="T9" fmla="*/ 2147483647 h 2871"/>
                  <a:gd name="T10" fmla="*/ 2147483647 w 2268"/>
                  <a:gd name="T11" fmla="*/ 2147483647 h 2871"/>
                  <a:gd name="T12" fmla="*/ 2147483647 w 2268"/>
                  <a:gd name="T13" fmla="*/ 2147483647 h 2871"/>
                  <a:gd name="T14" fmla="*/ 2147483647 w 2268"/>
                  <a:gd name="T15" fmla="*/ 2147483647 h 2871"/>
                  <a:gd name="T16" fmla="*/ 2147483647 w 2268"/>
                  <a:gd name="T17" fmla="*/ 2147483647 h 2871"/>
                  <a:gd name="T18" fmla="*/ 2147483647 w 2268"/>
                  <a:gd name="T19" fmla="*/ 2147483647 h 2871"/>
                  <a:gd name="T20" fmla="*/ 2147483647 w 2268"/>
                  <a:gd name="T21" fmla="*/ 2147483647 h 2871"/>
                  <a:gd name="T22" fmla="*/ 2147483647 w 2268"/>
                  <a:gd name="T23" fmla="*/ 2147483647 h 2871"/>
                  <a:gd name="T24" fmla="*/ 2147483647 w 2268"/>
                  <a:gd name="T25" fmla="*/ 2147483647 h 2871"/>
                  <a:gd name="T26" fmla="*/ 2147483647 w 2268"/>
                  <a:gd name="T27" fmla="*/ 2147483647 h 2871"/>
                  <a:gd name="T28" fmla="*/ 2147483647 w 2268"/>
                  <a:gd name="T29" fmla="*/ 2147483647 h 2871"/>
                  <a:gd name="T30" fmla="*/ 2147483647 w 2268"/>
                  <a:gd name="T31" fmla="*/ 2147483647 h 2871"/>
                  <a:gd name="T32" fmla="*/ 2147483647 w 2268"/>
                  <a:gd name="T33" fmla="*/ 2147483647 h 2871"/>
                  <a:gd name="T34" fmla="*/ 2147483647 w 2268"/>
                  <a:gd name="T35" fmla="*/ 2147483647 h 2871"/>
                  <a:gd name="T36" fmla="*/ 2147483647 w 2268"/>
                  <a:gd name="T37" fmla="*/ 2147483647 h 2871"/>
                  <a:gd name="T38" fmla="*/ 2147483647 w 2268"/>
                  <a:gd name="T39" fmla="*/ 2147483647 h 2871"/>
                  <a:gd name="T40" fmla="*/ 2147483647 w 2268"/>
                  <a:gd name="T41" fmla="*/ 2147483647 h 2871"/>
                  <a:gd name="T42" fmla="*/ 2147483647 w 2268"/>
                  <a:gd name="T43" fmla="*/ 2147483647 h 2871"/>
                  <a:gd name="T44" fmla="*/ 2147483647 w 2268"/>
                  <a:gd name="T45" fmla="*/ 2147483647 h 2871"/>
                  <a:gd name="T46" fmla="*/ 2147483647 w 2268"/>
                  <a:gd name="T47" fmla="*/ 2147483647 h 2871"/>
                  <a:gd name="T48" fmla="*/ 2147483647 w 2268"/>
                  <a:gd name="T49" fmla="*/ 2147483647 h 2871"/>
                  <a:gd name="T50" fmla="*/ 2147483647 w 2268"/>
                  <a:gd name="T51" fmla="*/ 2147483647 h 2871"/>
                  <a:gd name="T52" fmla="*/ 2147483647 w 2268"/>
                  <a:gd name="T53" fmla="*/ 2147483647 h 2871"/>
                  <a:gd name="T54" fmla="*/ 2147483647 w 2268"/>
                  <a:gd name="T55" fmla="*/ 2147483647 h 2871"/>
                  <a:gd name="T56" fmla="*/ 2147483647 w 2268"/>
                  <a:gd name="T57" fmla="*/ 2147483647 h 2871"/>
                  <a:gd name="T58" fmla="*/ 2147483647 w 2268"/>
                  <a:gd name="T59" fmla="*/ 2147483647 h 2871"/>
                  <a:gd name="T60" fmla="*/ 2147483647 w 2268"/>
                  <a:gd name="T61" fmla="*/ 2147483647 h 2871"/>
                  <a:gd name="T62" fmla="*/ 2147483647 w 2268"/>
                  <a:gd name="T63" fmla="*/ 2147483647 h 2871"/>
                  <a:gd name="T64" fmla="*/ 2147483647 w 2268"/>
                  <a:gd name="T65" fmla="*/ 2147483647 h 2871"/>
                  <a:gd name="T66" fmla="*/ 0 w 2268"/>
                  <a:gd name="T67" fmla="*/ 2147483647 h 2871"/>
                  <a:gd name="T68" fmla="*/ 2147483647 w 2268"/>
                  <a:gd name="T69" fmla="*/ 2147483647 h 2871"/>
                  <a:gd name="T70" fmla="*/ 2147483647 w 2268"/>
                  <a:gd name="T71" fmla="*/ 2147483647 h 2871"/>
                  <a:gd name="T72" fmla="*/ 2147483647 w 2268"/>
                  <a:gd name="T73" fmla="*/ 2147483647 h 2871"/>
                  <a:gd name="T74" fmla="*/ 2147483647 w 2268"/>
                  <a:gd name="T75" fmla="*/ 2147483647 h 2871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268"/>
                  <a:gd name="T115" fmla="*/ 0 h 2871"/>
                  <a:gd name="T116" fmla="*/ 2268 w 2268"/>
                  <a:gd name="T117" fmla="*/ 2871 h 2871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268" h="2871">
                    <a:moveTo>
                      <a:pt x="2268" y="2863"/>
                    </a:moveTo>
                    <a:lnTo>
                      <a:pt x="2268" y="2744"/>
                    </a:lnTo>
                    <a:lnTo>
                      <a:pt x="2261" y="2590"/>
                    </a:lnTo>
                    <a:lnTo>
                      <a:pt x="2232" y="2224"/>
                    </a:lnTo>
                    <a:lnTo>
                      <a:pt x="2173" y="1865"/>
                    </a:lnTo>
                    <a:lnTo>
                      <a:pt x="2129" y="1716"/>
                    </a:lnTo>
                    <a:lnTo>
                      <a:pt x="2072" y="1604"/>
                    </a:lnTo>
                    <a:lnTo>
                      <a:pt x="2001" y="1524"/>
                    </a:lnTo>
                    <a:lnTo>
                      <a:pt x="1915" y="1460"/>
                    </a:lnTo>
                    <a:lnTo>
                      <a:pt x="1785" y="1427"/>
                    </a:lnTo>
                    <a:lnTo>
                      <a:pt x="1653" y="1394"/>
                    </a:lnTo>
                    <a:lnTo>
                      <a:pt x="1471" y="1329"/>
                    </a:lnTo>
                    <a:lnTo>
                      <a:pt x="1372" y="1287"/>
                    </a:lnTo>
                    <a:lnTo>
                      <a:pt x="1310" y="1237"/>
                    </a:lnTo>
                    <a:lnTo>
                      <a:pt x="1286" y="1184"/>
                    </a:lnTo>
                    <a:lnTo>
                      <a:pt x="1288" y="1160"/>
                    </a:lnTo>
                    <a:lnTo>
                      <a:pt x="1299" y="1128"/>
                    </a:lnTo>
                    <a:lnTo>
                      <a:pt x="1428" y="946"/>
                    </a:lnTo>
                    <a:lnTo>
                      <a:pt x="1475" y="842"/>
                    </a:lnTo>
                    <a:lnTo>
                      <a:pt x="1508" y="731"/>
                    </a:lnTo>
                    <a:lnTo>
                      <a:pt x="1508" y="694"/>
                    </a:lnTo>
                    <a:lnTo>
                      <a:pt x="1504" y="638"/>
                    </a:lnTo>
                    <a:lnTo>
                      <a:pt x="1492" y="501"/>
                    </a:lnTo>
                    <a:lnTo>
                      <a:pt x="1447" y="276"/>
                    </a:lnTo>
                    <a:lnTo>
                      <a:pt x="1398" y="210"/>
                    </a:lnTo>
                    <a:lnTo>
                      <a:pt x="1313" y="127"/>
                    </a:lnTo>
                    <a:lnTo>
                      <a:pt x="1155" y="7"/>
                    </a:lnTo>
                    <a:lnTo>
                      <a:pt x="1131" y="2"/>
                    </a:lnTo>
                    <a:lnTo>
                      <a:pt x="1100" y="0"/>
                    </a:lnTo>
                    <a:lnTo>
                      <a:pt x="1040" y="15"/>
                    </a:lnTo>
                    <a:lnTo>
                      <a:pt x="1002" y="36"/>
                    </a:lnTo>
                    <a:lnTo>
                      <a:pt x="998" y="45"/>
                    </a:lnTo>
                    <a:lnTo>
                      <a:pt x="1012" y="52"/>
                    </a:lnTo>
                    <a:lnTo>
                      <a:pt x="1009" y="43"/>
                    </a:lnTo>
                    <a:lnTo>
                      <a:pt x="971" y="21"/>
                    </a:lnTo>
                    <a:lnTo>
                      <a:pt x="918" y="3"/>
                    </a:lnTo>
                    <a:lnTo>
                      <a:pt x="893" y="0"/>
                    </a:lnTo>
                    <a:lnTo>
                      <a:pt x="869" y="9"/>
                    </a:lnTo>
                    <a:lnTo>
                      <a:pt x="745" y="108"/>
                    </a:lnTo>
                    <a:lnTo>
                      <a:pt x="631" y="221"/>
                    </a:lnTo>
                    <a:lnTo>
                      <a:pt x="619" y="413"/>
                    </a:lnTo>
                    <a:lnTo>
                      <a:pt x="619" y="536"/>
                    </a:lnTo>
                    <a:lnTo>
                      <a:pt x="619" y="582"/>
                    </a:lnTo>
                    <a:lnTo>
                      <a:pt x="615" y="615"/>
                    </a:lnTo>
                    <a:lnTo>
                      <a:pt x="592" y="655"/>
                    </a:lnTo>
                    <a:lnTo>
                      <a:pt x="572" y="696"/>
                    </a:lnTo>
                    <a:lnTo>
                      <a:pt x="572" y="724"/>
                    </a:lnTo>
                    <a:lnTo>
                      <a:pt x="568" y="744"/>
                    </a:lnTo>
                    <a:lnTo>
                      <a:pt x="567" y="765"/>
                    </a:lnTo>
                    <a:lnTo>
                      <a:pt x="569" y="796"/>
                    </a:lnTo>
                    <a:lnTo>
                      <a:pt x="619" y="867"/>
                    </a:lnTo>
                    <a:lnTo>
                      <a:pt x="672" y="938"/>
                    </a:lnTo>
                    <a:lnTo>
                      <a:pt x="739" y="1061"/>
                    </a:lnTo>
                    <a:lnTo>
                      <a:pt x="763" y="1125"/>
                    </a:lnTo>
                    <a:lnTo>
                      <a:pt x="759" y="1153"/>
                    </a:lnTo>
                    <a:lnTo>
                      <a:pt x="762" y="1179"/>
                    </a:lnTo>
                    <a:lnTo>
                      <a:pt x="762" y="1196"/>
                    </a:lnTo>
                    <a:lnTo>
                      <a:pt x="763" y="1217"/>
                    </a:lnTo>
                    <a:lnTo>
                      <a:pt x="754" y="1253"/>
                    </a:lnTo>
                    <a:lnTo>
                      <a:pt x="729" y="1280"/>
                    </a:lnTo>
                    <a:lnTo>
                      <a:pt x="578" y="1361"/>
                    </a:lnTo>
                    <a:lnTo>
                      <a:pt x="442" y="1367"/>
                    </a:lnTo>
                    <a:lnTo>
                      <a:pt x="277" y="1387"/>
                    </a:lnTo>
                    <a:lnTo>
                      <a:pt x="104" y="1479"/>
                    </a:lnTo>
                    <a:lnTo>
                      <a:pt x="58" y="1610"/>
                    </a:lnTo>
                    <a:lnTo>
                      <a:pt x="28" y="1754"/>
                    </a:lnTo>
                    <a:lnTo>
                      <a:pt x="10" y="1994"/>
                    </a:lnTo>
                    <a:lnTo>
                      <a:pt x="0" y="2239"/>
                    </a:lnTo>
                    <a:lnTo>
                      <a:pt x="15" y="2545"/>
                    </a:lnTo>
                    <a:lnTo>
                      <a:pt x="25" y="2709"/>
                    </a:lnTo>
                    <a:lnTo>
                      <a:pt x="27" y="2785"/>
                    </a:lnTo>
                    <a:lnTo>
                      <a:pt x="27" y="2820"/>
                    </a:lnTo>
                    <a:lnTo>
                      <a:pt x="28" y="2855"/>
                    </a:lnTo>
                    <a:lnTo>
                      <a:pt x="1147" y="2871"/>
                    </a:lnTo>
                    <a:lnTo>
                      <a:pt x="1916" y="2869"/>
                    </a:lnTo>
                    <a:lnTo>
                      <a:pt x="2268" y="2863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zh-TW" altLang="en-US" sz="2000" b="1"/>
              </a:p>
            </p:txBody>
          </p:sp>
          <p:sp>
            <p:nvSpPr>
              <p:cNvPr id="41" name="Freeform 230"/>
              <p:cNvSpPr>
                <a:spLocks/>
              </p:cNvSpPr>
              <p:nvPr/>
            </p:nvSpPr>
            <p:spPr bwMode="auto">
              <a:xfrm>
                <a:off x="7191533" y="5283598"/>
                <a:ext cx="561525" cy="557426"/>
              </a:xfrm>
              <a:custGeom>
                <a:avLst/>
                <a:gdLst>
                  <a:gd name="T0" fmla="*/ 0 w 2193"/>
                  <a:gd name="T1" fmla="*/ 2147483647 h 2176"/>
                  <a:gd name="T2" fmla="*/ 2147483647 w 2193"/>
                  <a:gd name="T3" fmla="*/ 2147483647 h 2176"/>
                  <a:gd name="T4" fmla="*/ 2147483647 w 2193"/>
                  <a:gd name="T5" fmla="*/ 2147483647 h 2176"/>
                  <a:gd name="T6" fmla="*/ 2147483647 w 2193"/>
                  <a:gd name="T7" fmla="*/ 2147483647 h 2176"/>
                  <a:gd name="T8" fmla="*/ 2147483647 w 2193"/>
                  <a:gd name="T9" fmla="*/ 2147483647 h 2176"/>
                  <a:gd name="T10" fmla="*/ 2147483647 w 2193"/>
                  <a:gd name="T11" fmla="*/ 2147483647 h 2176"/>
                  <a:gd name="T12" fmla="*/ 2147483647 w 2193"/>
                  <a:gd name="T13" fmla="*/ 2147483647 h 2176"/>
                  <a:gd name="T14" fmla="*/ 2147483647 w 2193"/>
                  <a:gd name="T15" fmla="*/ 2147483647 h 2176"/>
                  <a:gd name="T16" fmla="*/ 2147483647 w 2193"/>
                  <a:gd name="T17" fmla="*/ 2147483647 h 2176"/>
                  <a:gd name="T18" fmla="*/ 2147483647 w 2193"/>
                  <a:gd name="T19" fmla="*/ 2147483647 h 2176"/>
                  <a:gd name="T20" fmla="*/ 2147483647 w 2193"/>
                  <a:gd name="T21" fmla="*/ 2147483647 h 2176"/>
                  <a:gd name="T22" fmla="*/ 2147483647 w 2193"/>
                  <a:gd name="T23" fmla="*/ 2147483647 h 2176"/>
                  <a:gd name="T24" fmla="*/ 2147483647 w 2193"/>
                  <a:gd name="T25" fmla="*/ 2147483647 h 2176"/>
                  <a:gd name="T26" fmla="*/ 2147483647 w 2193"/>
                  <a:gd name="T27" fmla="*/ 2147483647 h 2176"/>
                  <a:gd name="T28" fmla="*/ 2147483647 w 2193"/>
                  <a:gd name="T29" fmla="*/ 2147483647 h 2176"/>
                  <a:gd name="T30" fmla="*/ 2147483647 w 2193"/>
                  <a:gd name="T31" fmla="*/ 0 h 2176"/>
                  <a:gd name="T32" fmla="*/ 2147483647 w 2193"/>
                  <a:gd name="T33" fmla="*/ 2147483647 h 2176"/>
                  <a:gd name="T34" fmla="*/ 2147483647 w 2193"/>
                  <a:gd name="T35" fmla="*/ 2147483647 h 2176"/>
                  <a:gd name="T36" fmla="*/ 2147483647 w 2193"/>
                  <a:gd name="T37" fmla="*/ 0 h 2176"/>
                  <a:gd name="T38" fmla="*/ 2147483647 w 2193"/>
                  <a:gd name="T39" fmla="*/ 2147483647 h 2176"/>
                  <a:gd name="T40" fmla="*/ 2147483647 w 2193"/>
                  <a:gd name="T41" fmla="*/ 2147483647 h 2176"/>
                  <a:gd name="T42" fmla="*/ 2147483647 w 2193"/>
                  <a:gd name="T43" fmla="*/ 2147483647 h 2176"/>
                  <a:gd name="T44" fmla="*/ 2147483647 w 2193"/>
                  <a:gd name="T45" fmla="*/ 2147483647 h 2176"/>
                  <a:gd name="T46" fmla="*/ 2147483647 w 2193"/>
                  <a:gd name="T47" fmla="*/ 2147483647 h 2176"/>
                  <a:gd name="T48" fmla="*/ 2147483647 w 2193"/>
                  <a:gd name="T49" fmla="*/ 2147483647 h 2176"/>
                  <a:gd name="T50" fmla="*/ 2147483647 w 2193"/>
                  <a:gd name="T51" fmla="*/ 2147483647 h 2176"/>
                  <a:gd name="T52" fmla="*/ 2147483647 w 2193"/>
                  <a:gd name="T53" fmla="*/ 2147483647 h 2176"/>
                  <a:gd name="T54" fmla="*/ 2147483647 w 2193"/>
                  <a:gd name="T55" fmla="*/ 2147483647 h 2176"/>
                  <a:gd name="T56" fmla="*/ 2147483647 w 2193"/>
                  <a:gd name="T57" fmla="*/ 2147483647 h 2176"/>
                  <a:gd name="T58" fmla="*/ 2147483647 w 2193"/>
                  <a:gd name="T59" fmla="*/ 2147483647 h 2176"/>
                  <a:gd name="T60" fmla="*/ 2147483647 w 2193"/>
                  <a:gd name="T61" fmla="*/ 2147483647 h 2176"/>
                  <a:gd name="T62" fmla="*/ 2147483647 w 2193"/>
                  <a:gd name="T63" fmla="*/ 2147483647 h 2176"/>
                  <a:gd name="T64" fmla="*/ 2147483647 w 2193"/>
                  <a:gd name="T65" fmla="*/ 2147483647 h 2176"/>
                  <a:gd name="T66" fmla="*/ 0 w 2193"/>
                  <a:gd name="T67" fmla="*/ 2147483647 h 217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193"/>
                  <a:gd name="T103" fmla="*/ 0 h 2176"/>
                  <a:gd name="T104" fmla="*/ 2193 w 2193"/>
                  <a:gd name="T105" fmla="*/ 2176 h 217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193" h="2176">
                    <a:moveTo>
                      <a:pt x="0" y="2176"/>
                    </a:moveTo>
                    <a:lnTo>
                      <a:pt x="38" y="2004"/>
                    </a:lnTo>
                    <a:lnTo>
                      <a:pt x="58" y="1729"/>
                    </a:lnTo>
                    <a:lnTo>
                      <a:pt x="114" y="1625"/>
                    </a:lnTo>
                    <a:lnTo>
                      <a:pt x="234" y="1553"/>
                    </a:lnTo>
                    <a:lnTo>
                      <a:pt x="387" y="1472"/>
                    </a:lnTo>
                    <a:lnTo>
                      <a:pt x="562" y="1400"/>
                    </a:lnTo>
                    <a:lnTo>
                      <a:pt x="626" y="1294"/>
                    </a:lnTo>
                    <a:lnTo>
                      <a:pt x="635" y="1236"/>
                    </a:lnTo>
                    <a:lnTo>
                      <a:pt x="529" y="1189"/>
                    </a:lnTo>
                    <a:lnTo>
                      <a:pt x="399" y="1081"/>
                    </a:lnTo>
                    <a:lnTo>
                      <a:pt x="399" y="871"/>
                    </a:lnTo>
                    <a:lnTo>
                      <a:pt x="453" y="505"/>
                    </a:lnTo>
                    <a:lnTo>
                      <a:pt x="497" y="237"/>
                    </a:lnTo>
                    <a:lnTo>
                      <a:pt x="660" y="56"/>
                    </a:lnTo>
                    <a:lnTo>
                      <a:pt x="768" y="0"/>
                    </a:lnTo>
                    <a:lnTo>
                      <a:pt x="867" y="9"/>
                    </a:lnTo>
                    <a:lnTo>
                      <a:pt x="963" y="22"/>
                    </a:lnTo>
                    <a:lnTo>
                      <a:pt x="1008" y="0"/>
                    </a:lnTo>
                    <a:lnTo>
                      <a:pt x="1217" y="113"/>
                    </a:lnTo>
                    <a:lnTo>
                      <a:pt x="1379" y="445"/>
                    </a:lnTo>
                    <a:lnTo>
                      <a:pt x="1487" y="739"/>
                    </a:lnTo>
                    <a:lnTo>
                      <a:pt x="1487" y="1000"/>
                    </a:lnTo>
                    <a:lnTo>
                      <a:pt x="1379" y="1179"/>
                    </a:lnTo>
                    <a:lnTo>
                      <a:pt x="1259" y="1248"/>
                    </a:lnTo>
                    <a:lnTo>
                      <a:pt x="1304" y="1317"/>
                    </a:lnTo>
                    <a:lnTo>
                      <a:pt x="1512" y="1448"/>
                    </a:lnTo>
                    <a:lnTo>
                      <a:pt x="1771" y="1472"/>
                    </a:lnTo>
                    <a:lnTo>
                      <a:pt x="1912" y="1546"/>
                    </a:lnTo>
                    <a:lnTo>
                      <a:pt x="2021" y="1622"/>
                    </a:lnTo>
                    <a:lnTo>
                      <a:pt x="2076" y="1777"/>
                    </a:lnTo>
                    <a:lnTo>
                      <a:pt x="2141" y="1939"/>
                    </a:lnTo>
                    <a:lnTo>
                      <a:pt x="2193" y="2173"/>
                    </a:lnTo>
                    <a:lnTo>
                      <a:pt x="0" y="2176"/>
                    </a:lnTo>
                    <a:close/>
                  </a:path>
                </a:pathLst>
              </a:custGeom>
              <a:solidFill>
                <a:srgbClr val="DCDCD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zh-TW" altLang="en-US" sz="2000" b="1"/>
              </a:p>
            </p:txBody>
          </p:sp>
          <p:sp>
            <p:nvSpPr>
              <p:cNvPr id="42" name="Freeform 231"/>
              <p:cNvSpPr>
                <a:spLocks/>
              </p:cNvSpPr>
              <p:nvPr/>
            </p:nvSpPr>
            <p:spPr bwMode="auto">
              <a:xfrm>
                <a:off x="7658275" y="5236463"/>
                <a:ext cx="592265" cy="604049"/>
              </a:xfrm>
              <a:custGeom>
                <a:avLst/>
                <a:gdLst>
                  <a:gd name="T0" fmla="*/ 0 w 2312"/>
                  <a:gd name="T1" fmla="*/ 2147483647 h 2358"/>
                  <a:gd name="T2" fmla="*/ 2147483647 w 2312"/>
                  <a:gd name="T3" fmla="*/ 2147483647 h 2358"/>
                  <a:gd name="T4" fmla="*/ 2147483647 w 2312"/>
                  <a:gd name="T5" fmla="*/ 2147483647 h 2358"/>
                  <a:gd name="T6" fmla="*/ 2147483647 w 2312"/>
                  <a:gd name="T7" fmla="*/ 2147483647 h 2358"/>
                  <a:gd name="T8" fmla="*/ 2147483647 w 2312"/>
                  <a:gd name="T9" fmla="*/ 2147483647 h 2358"/>
                  <a:gd name="T10" fmla="*/ 2147483647 w 2312"/>
                  <a:gd name="T11" fmla="*/ 2147483647 h 2358"/>
                  <a:gd name="T12" fmla="*/ 2147483647 w 2312"/>
                  <a:gd name="T13" fmla="*/ 2147483647 h 2358"/>
                  <a:gd name="T14" fmla="*/ 2147483647 w 2312"/>
                  <a:gd name="T15" fmla="*/ 2147483647 h 2358"/>
                  <a:gd name="T16" fmla="*/ 2147483647 w 2312"/>
                  <a:gd name="T17" fmla="*/ 2147483647 h 2358"/>
                  <a:gd name="T18" fmla="*/ 2147483647 w 2312"/>
                  <a:gd name="T19" fmla="*/ 2147483647 h 2358"/>
                  <a:gd name="T20" fmla="*/ 2147483647 w 2312"/>
                  <a:gd name="T21" fmla="*/ 2147483647 h 2358"/>
                  <a:gd name="T22" fmla="*/ 2147483647 w 2312"/>
                  <a:gd name="T23" fmla="*/ 2147483647 h 2358"/>
                  <a:gd name="T24" fmla="*/ 2147483647 w 2312"/>
                  <a:gd name="T25" fmla="*/ 2147483647 h 2358"/>
                  <a:gd name="T26" fmla="*/ 2147483647 w 2312"/>
                  <a:gd name="T27" fmla="*/ 2147483647 h 2358"/>
                  <a:gd name="T28" fmla="*/ 2147483647 w 2312"/>
                  <a:gd name="T29" fmla="*/ 2147483647 h 2358"/>
                  <a:gd name="T30" fmla="*/ 2147483647 w 2312"/>
                  <a:gd name="T31" fmla="*/ 2147483647 h 2358"/>
                  <a:gd name="T32" fmla="*/ 2147483647 w 2312"/>
                  <a:gd name="T33" fmla="*/ 2147483647 h 2358"/>
                  <a:gd name="T34" fmla="*/ 2147483647 w 2312"/>
                  <a:gd name="T35" fmla="*/ 0 h 2358"/>
                  <a:gd name="T36" fmla="*/ 2147483647 w 2312"/>
                  <a:gd name="T37" fmla="*/ 0 h 2358"/>
                  <a:gd name="T38" fmla="*/ 2147483647 w 2312"/>
                  <a:gd name="T39" fmla="*/ 2147483647 h 2358"/>
                  <a:gd name="T40" fmla="*/ 2147483647 w 2312"/>
                  <a:gd name="T41" fmla="*/ 2147483647 h 2358"/>
                  <a:gd name="T42" fmla="*/ 2147483647 w 2312"/>
                  <a:gd name="T43" fmla="*/ 2147483647 h 2358"/>
                  <a:gd name="T44" fmla="*/ 2147483647 w 2312"/>
                  <a:gd name="T45" fmla="*/ 2147483647 h 2358"/>
                  <a:gd name="T46" fmla="*/ 2147483647 w 2312"/>
                  <a:gd name="T47" fmla="*/ 2147483647 h 2358"/>
                  <a:gd name="T48" fmla="*/ 2147483647 w 2312"/>
                  <a:gd name="T49" fmla="*/ 2147483647 h 2358"/>
                  <a:gd name="T50" fmla="*/ 2147483647 w 2312"/>
                  <a:gd name="T51" fmla="*/ 2147483647 h 2358"/>
                  <a:gd name="T52" fmla="*/ 2147483647 w 2312"/>
                  <a:gd name="T53" fmla="*/ 2147483647 h 2358"/>
                  <a:gd name="T54" fmla="*/ 2147483647 w 2312"/>
                  <a:gd name="T55" fmla="*/ 2147483647 h 2358"/>
                  <a:gd name="T56" fmla="*/ 2147483647 w 2312"/>
                  <a:gd name="T57" fmla="*/ 2147483647 h 2358"/>
                  <a:gd name="T58" fmla="*/ 2147483647 w 2312"/>
                  <a:gd name="T59" fmla="*/ 2147483647 h 2358"/>
                  <a:gd name="T60" fmla="*/ 2147483647 w 2312"/>
                  <a:gd name="T61" fmla="*/ 2147483647 h 2358"/>
                  <a:gd name="T62" fmla="*/ 2147483647 w 2312"/>
                  <a:gd name="T63" fmla="*/ 2147483647 h 2358"/>
                  <a:gd name="T64" fmla="*/ 2147483647 w 2312"/>
                  <a:gd name="T65" fmla="*/ 2147483647 h 2358"/>
                  <a:gd name="T66" fmla="*/ 2147483647 w 2312"/>
                  <a:gd name="T67" fmla="*/ 2147483647 h 2358"/>
                  <a:gd name="T68" fmla="*/ 2147483647 w 2312"/>
                  <a:gd name="T69" fmla="*/ 2147483647 h 2358"/>
                  <a:gd name="T70" fmla="*/ 2147483647 w 2312"/>
                  <a:gd name="T71" fmla="*/ 2147483647 h 2358"/>
                  <a:gd name="T72" fmla="*/ 2147483647 w 2312"/>
                  <a:gd name="T73" fmla="*/ 2147483647 h 2358"/>
                  <a:gd name="T74" fmla="*/ 0 w 2312"/>
                  <a:gd name="T75" fmla="*/ 2147483647 h 235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2312"/>
                  <a:gd name="T115" fmla="*/ 0 h 2358"/>
                  <a:gd name="T116" fmla="*/ 2312 w 2312"/>
                  <a:gd name="T117" fmla="*/ 2358 h 235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2312" h="2358">
                    <a:moveTo>
                      <a:pt x="0" y="2358"/>
                    </a:moveTo>
                    <a:lnTo>
                      <a:pt x="47" y="1822"/>
                    </a:lnTo>
                    <a:lnTo>
                      <a:pt x="114" y="1696"/>
                    </a:lnTo>
                    <a:lnTo>
                      <a:pt x="215" y="1515"/>
                    </a:lnTo>
                    <a:lnTo>
                      <a:pt x="331" y="1494"/>
                    </a:lnTo>
                    <a:lnTo>
                      <a:pt x="559" y="1460"/>
                    </a:lnTo>
                    <a:lnTo>
                      <a:pt x="668" y="1413"/>
                    </a:lnTo>
                    <a:lnTo>
                      <a:pt x="766" y="1353"/>
                    </a:lnTo>
                    <a:lnTo>
                      <a:pt x="800" y="1197"/>
                    </a:lnTo>
                    <a:lnTo>
                      <a:pt x="692" y="987"/>
                    </a:lnTo>
                    <a:lnTo>
                      <a:pt x="614" y="965"/>
                    </a:lnTo>
                    <a:lnTo>
                      <a:pt x="549" y="740"/>
                    </a:lnTo>
                    <a:lnTo>
                      <a:pt x="594" y="679"/>
                    </a:lnTo>
                    <a:lnTo>
                      <a:pt x="571" y="459"/>
                    </a:lnTo>
                    <a:lnTo>
                      <a:pt x="584" y="244"/>
                    </a:lnTo>
                    <a:lnTo>
                      <a:pt x="660" y="162"/>
                    </a:lnTo>
                    <a:lnTo>
                      <a:pt x="822" y="19"/>
                    </a:lnTo>
                    <a:lnTo>
                      <a:pt x="952" y="0"/>
                    </a:lnTo>
                    <a:lnTo>
                      <a:pt x="1127" y="0"/>
                    </a:lnTo>
                    <a:lnTo>
                      <a:pt x="1257" y="57"/>
                    </a:lnTo>
                    <a:lnTo>
                      <a:pt x="1367" y="162"/>
                    </a:lnTo>
                    <a:lnTo>
                      <a:pt x="1443" y="343"/>
                    </a:lnTo>
                    <a:lnTo>
                      <a:pt x="1463" y="491"/>
                    </a:lnTo>
                    <a:lnTo>
                      <a:pt x="1464" y="625"/>
                    </a:lnTo>
                    <a:lnTo>
                      <a:pt x="1529" y="647"/>
                    </a:lnTo>
                    <a:lnTo>
                      <a:pt x="1509" y="858"/>
                    </a:lnTo>
                    <a:lnTo>
                      <a:pt x="1415" y="895"/>
                    </a:lnTo>
                    <a:lnTo>
                      <a:pt x="1388" y="1020"/>
                    </a:lnTo>
                    <a:lnTo>
                      <a:pt x="1354" y="1168"/>
                    </a:lnTo>
                    <a:lnTo>
                      <a:pt x="1376" y="1283"/>
                    </a:lnTo>
                    <a:lnTo>
                      <a:pt x="1497" y="1355"/>
                    </a:lnTo>
                    <a:lnTo>
                      <a:pt x="1658" y="1400"/>
                    </a:lnTo>
                    <a:lnTo>
                      <a:pt x="1889" y="1434"/>
                    </a:lnTo>
                    <a:lnTo>
                      <a:pt x="2054" y="1448"/>
                    </a:lnTo>
                    <a:lnTo>
                      <a:pt x="2141" y="1564"/>
                    </a:lnTo>
                    <a:lnTo>
                      <a:pt x="2207" y="1672"/>
                    </a:lnTo>
                    <a:lnTo>
                      <a:pt x="2312" y="2331"/>
                    </a:lnTo>
                    <a:lnTo>
                      <a:pt x="0" y="2358"/>
                    </a:lnTo>
                    <a:close/>
                  </a:path>
                </a:pathLst>
              </a:custGeom>
              <a:solidFill>
                <a:srgbClr val="DCDCD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l"/>
                <a:endParaRPr lang="zh-TW" altLang="en-US" sz="2000" b="1"/>
              </a:p>
            </p:txBody>
          </p:sp>
        </p:grpSp>
      </p:grpSp>
      <p:sp>
        <p:nvSpPr>
          <p:cNvPr id="43" name="TextBox 85"/>
          <p:cNvSpPr txBox="1">
            <a:spLocks noChangeArrowheads="1"/>
          </p:cNvSpPr>
          <p:nvPr/>
        </p:nvSpPr>
        <p:spPr bwMode="auto">
          <a:xfrm>
            <a:off x="611560" y="4941168"/>
            <a:ext cx="604904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algn="l">
              <a:lnSpc>
                <a:spcPts val="2400"/>
              </a:lnSpc>
              <a:buFontTx/>
              <a:buChar char="•"/>
              <a:tabLst>
                <a:tab pos="2058988" algn="l"/>
              </a:tabLst>
            </a:pPr>
            <a:r>
              <a:rPr lang="en-US" altLang="zh-TW" sz="2200" dirty="0" smtClean="0"/>
              <a:t>Cloud Storage Online right away - Plug &amp; Play with user friendly GUI, reduces demands on overburdened IT personnel.</a:t>
            </a:r>
            <a:endParaRPr lang="en-US" altLang="zh-TW" sz="2200" dirty="0"/>
          </a:p>
        </p:txBody>
      </p:sp>
      <p:sp>
        <p:nvSpPr>
          <p:cNvPr id="44" name="TextBox 85"/>
          <p:cNvSpPr txBox="1">
            <a:spLocks noChangeArrowheads="1"/>
          </p:cNvSpPr>
          <p:nvPr/>
        </p:nvSpPr>
        <p:spPr bwMode="auto">
          <a:xfrm>
            <a:off x="611560" y="3501008"/>
            <a:ext cx="56890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171450" indent="-171450" algn="l">
              <a:lnSpc>
                <a:spcPts val="2400"/>
              </a:lnSpc>
              <a:buFontTx/>
              <a:buChar char="•"/>
              <a:tabLst>
                <a:tab pos="2058988" algn="l"/>
              </a:tabLst>
            </a:pPr>
            <a:r>
              <a:rPr lang="en-US" altLang="zh-TW" sz="2200" dirty="0" smtClean="0"/>
              <a:t>Data is protected by Promise Enterprise RAID under secure network connections</a:t>
            </a:r>
            <a:r>
              <a:rPr lang="en-US" altLang="zh-TW" sz="2200" b="1" dirty="0" smtClean="0"/>
              <a:t>.</a:t>
            </a:r>
          </a:p>
        </p:txBody>
      </p:sp>
      <p:sp>
        <p:nvSpPr>
          <p:cNvPr id="45" name="矩形 44"/>
          <p:cNvSpPr/>
          <p:nvPr/>
        </p:nvSpPr>
        <p:spPr>
          <a:xfrm>
            <a:off x="214282" y="1214422"/>
            <a:ext cx="89297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defRPr/>
            </a:pPr>
            <a:r>
              <a:rPr lang="en-US" altLang="zh-TW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Enterprises can easily share sensitive data in private cloud</a:t>
            </a:r>
            <a:endParaRPr lang="zh-TW" altLang="en-US" sz="28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43298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/>
          </p:cNvSpPr>
          <p:nvPr/>
        </p:nvSpPr>
        <p:spPr bwMode="auto">
          <a:xfrm>
            <a:off x="0" y="0"/>
            <a:ext cx="9156700" cy="6858000"/>
          </a:xfrm>
          <a:prstGeom prst="rect">
            <a:avLst/>
          </a:prstGeom>
          <a:gradFill rotWithShape="0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098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25" name="Rectangle 5"/>
          <p:cNvSpPr>
            <a:spLocks/>
          </p:cNvSpPr>
          <p:nvPr/>
        </p:nvSpPr>
        <p:spPr bwMode="auto">
          <a:xfrm>
            <a:off x="0" y="0"/>
            <a:ext cx="9156700" cy="6858000"/>
          </a:xfrm>
          <a:prstGeom prst="rect">
            <a:avLst/>
          </a:prstGeom>
          <a:gradFill rotWithShape="0">
            <a:gsLst>
              <a:gs pos="0">
                <a:srgbClr val="BFBFBF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4102" name="Rectangle 6"/>
          <p:cNvSpPr>
            <a:spLocks/>
          </p:cNvSpPr>
          <p:nvPr/>
        </p:nvSpPr>
        <p:spPr bwMode="auto">
          <a:xfrm>
            <a:off x="0" y="0"/>
            <a:ext cx="2279650" cy="685800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/>
          </p:cNvSpPr>
          <p:nvPr/>
        </p:nvSpPr>
        <p:spPr bwMode="auto">
          <a:xfrm>
            <a:off x="2266950" y="0"/>
            <a:ext cx="157163" cy="6858000"/>
          </a:xfrm>
          <a:prstGeom prst="rect">
            <a:avLst/>
          </a:prstGeom>
          <a:gradFill rotWithShape="0">
            <a:gsLst>
              <a:gs pos="0">
                <a:srgbClr val="95B3D7"/>
              </a:gs>
              <a:gs pos="65001">
                <a:srgbClr val="1F497D"/>
              </a:gs>
              <a:gs pos="100000">
                <a:srgbClr val="4F81BD"/>
              </a:gs>
            </a:gsLst>
            <a:lin ang="540000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>
            <a:lvl1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1pPr>
            <a:lvl2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2pPr>
            <a:lvl3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3pPr>
            <a:lvl4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4pPr>
            <a:lvl5pPr algn="l"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Gill Sans" charset="0"/>
                <a:ea typeface="ＭＳ Ｐゴシック" charset="0"/>
              </a:defRPr>
            </a:lvl9pPr>
          </a:lstStyle>
          <a:p>
            <a:pPr algn="r">
              <a:defRPr/>
            </a:pPr>
            <a:fld id="{0A858208-76F5-7749-B705-55AECDFEDB5F}" type="slidenum">
              <a:rPr lang="en-US" smtClean="0">
                <a:solidFill>
                  <a:srgbClr val="878787"/>
                </a:solidFill>
                <a:latin typeface="Calibri" charset="0"/>
                <a:cs typeface="Calibri" charset="0"/>
                <a:sym typeface="Calibri" charset="0"/>
              </a:rPr>
              <a:pPr algn="r">
                <a:defRPr/>
              </a:pPr>
              <a:t>22</a:t>
            </a:fld>
            <a:endParaRPr lang="en-US" dirty="0" smtClean="0">
              <a:solidFill>
                <a:srgbClr val="878787"/>
              </a:solidFill>
              <a:latin typeface="Calibri" charset="0"/>
              <a:cs typeface="Calibri" charset="0"/>
              <a:sym typeface="Calibri" charset="0"/>
            </a:endParaRPr>
          </a:p>
        </p:txBody>
      </p:sp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638" y="3211513"/>
            <a:ext cx="170497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0732" name="Rectangle 4"/>
          <p:cNvSpPr>
            <a:spLocks noChangeArrowheads="1"/>
          </p:cNvSpPr>
          <p:nvPr/>
        </p:nvSpPr>
        <p:spPr bwMode="auto">
          <a:xfrm>
            <a:off x="2400821" y="0"/>
            <a:ext cx="6732587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86000" y="2740879"/>
            <a:ext cx="6858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dirty="0" smtClean="0">
                <a:latin typeface="Calibri"/>
                <a:cs typeface="Calibri"/>
              </a:rPr>
              <a:t>Thank You</a:t>
            </a:r>
            <a:endParaRPr lang="en-US" sz="48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987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橢圓 101"/>
          <p:cNvSpPr/>
          <p:nvPr/>
        </p:nvSpPr>
        <p:spPr>
          <a:xfrm>
            <a:off x="1643042" y="4071942"/>
            <a:ext cx="5500726" cy="642942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8" name="橢圓 97"/>
          <p:cNvSpPr/>
          <p:nvPr/>
        </p:nvSpPr>
        <p:spPr>
          <a:xfrm>
            <a:off x="2285984" y="5857892"/>
            <a:ext cx="2357454" cy="64294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9" name="橢圓 98"/>
          <p:cNvSpPr/>
          <p:nvPr/>
        </p:nvSpPr>
        <p:spPr>
          <a:xfrm>
            <a:off x="4714876" y="5857892"/>
            <a:ext cx="2357454" cy="64294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0" name="橢圓 99"/>
          <p:cNvSpPr/>
          <p:nvPr/>
        </p:nvSpPr>
        <p:spPr>
          <a:xfrm>
            <a:off x="6786546" y="5357826"/>
            <a:ext cx="2357454" cy="64294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7" name="橢圓 96"/>
          <p:cNvSpPr/>
          <p:nvPr/>
        </p:nvSpPr>
        <p:spPr>
          <a:xfrm>
            <a:off x="142844" y="5143512"/>
            <a:ext cx="2357454" cy="64294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19" name="Picture 9" descr="cloud_1028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1604" y="1071546"/>
            <a:ext cx="5643602" cy="1949551"/>
          </a:xfrm>
          <a:prstGeom prst="rect">
            <a:avLst/>
          </a:prstGeom>
          <a:ln>
            <a:solidFill>
              <a:srgbClr val="FF6600"/>
            </a:solidFill>
          </a:ln>
          <a:effectLst>
            <a:softEdge rad="112500"/>
          </a:effectLst>
        </p:spPr>
      </p:pic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6819918" cy="102393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en-US" altLang="zh-TW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Hybrid Cloud Backup Solution </a:t>
            </a:r>
            <a:endParaRPr lang="zh-TW" altLang="en-US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投影片編號版面配置區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6768778" y="6635775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  <a:cs typeface="新細明體" charset="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新細明體" charset="0"/>
              </a:defRPr>
            </a:lvl9pPr>
          </a:lstStyle>
          <a:p>
            <a:pPr eaLnBrk="1" hangingPunct="1"/>
            <a:fld id="{5D65F11F-3CA1-9248-B9E7-2A483CE89E29}" type="slidenum">
              <a:rPr kumimoji="0" lang="zh-TW" altLang="en-US" sz="1200">
                <a:solidFill>
                  <a:srgbClr val="898989"/>
                </a:solidFill>
                <a:latin typeface="Calibri" charset="0"/>
              </a:rPr>
              <a:pPr eaLnBrk="1" hangingPunct="1"/>
              <a:t>23</a:t>
            </a:fld>
            <a:endParaRPr kumimoji="0" lang="zh-TW" altLang="en-US" sz="120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46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1185850"/>
            <a:ext cx="928694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8" descr="E830_rotat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29799" y="1643050"/>
            <a:ext cx="2528031" cy="85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47839" y="3500438"/>
            <a:ext cx="866773" cy="107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Rectangle 2"/>
          <p:cNvSpPr>
            <a:spLocks noChangeArrowheads="1"/>
          </p:cNvSpPr>
          <p:nvPr/>
        </p:nvSpPr>
        <p:spPr bwMode="auto">
          <a:xfrm>
            <a:off x="6786578" y="1671568"/>
            <a:ext cx="19288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/>
            <a:r>
              <a:rPr lang="en-US" sz="1400" b="1" u="sng" dirty="0" smtClean="0">
                <a:solidFill>
                  <a:schemeClr val="accent2"/>
                </a:solidFill>
                <a:cs typeface="DFKai-SB" charset="0"/>
              </a:rPr>
              <a:t>Backup data  @ Public Cloud</a:t>
            </a:r>
          </a:p>
        </p:txBody>
      </p:sp>
      <p:pic>
        <p:nvPicPr>
          <p:cNvPr id="17" name="Picture 23" descr="E:\Documents\Work\Product Images\VTrak\S3000\VTrak-S3000_front-top_900x145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58361" y="1428736"/>
            <a:ext cx="2613639" cy="420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文字方塊 17"/>
          <p:cNvSpPr txBox="1"/>
          <p:nvPr/>
        </p:nvSpPr>
        <p:spPr>
          <a:xfrm>
            <a:off x="4714876" y="1928802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/>
              <a:t>or</a:t>
            </a:r>
            <a:endParaRPr lang="zh-TW" altLang="en-US" sz="2000" b="1" dirty="0"/>
          </a:p>
        </p:txBody>
      </p:sp>
      <p:pic>
        <p:nvPicPr>
          <p:cNvPr id="20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5161" y="3500438"/>
            <a:ext cx="866773" cy="107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3921" y="3500438"/>
            <a:ext cx="866773" cy="107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62681" y="3500438"/>
            <a:ext cx="866773" cy="107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10218" y="1338250"/>
            <a:ext cx="928694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62618" y="1490650"/>
            <a:ext cx="928694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92" descr="SmartStor-NS67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15018" y="1643050"/>
            <a:ext cx="928694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向上箭號 30"/>
          <p:cNvSpPr/>
          <p:nvPr/>
        </p:nvSpPr>
        <p:spPr>
          <a:xfrm>
            <a:off x="3214678" y="2643182"/>
            <a:ext cx="642942" cy="785818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50" name="群組 49"/>
          <p:cNvGrpSpPr/>
          <p:nvPr/>
        </p:nvGrpSpPr>
        <p:grpSpPr>
          <a:xfrm>
            <a:off x="285720" y="4571997"/>
            <a:ext cx="2269366" cy="1134014"/>
            <a:chOff x="571472" y="4857749"/>
            <a:chExt cx="2269366" cy="1134014"/>
          </a:xfrm>
        </p:grpSpPr>
        <p:pic>
          <p:nvPicPr>
            <p:cNvPr id="36" name="Picture 24" descr="20111204065519538_easyicon_cn_128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28728" y="5286388"/>
              <a:ext cx="663600" cy="705375"/>
            </a:xfrm>
            <a:prstGeom prst="rect">
              <a:avLst/>
            </a:prstGeom>
          </p:spPr>
        </p:pic>
        <p:pic>
          <p:nvPicPr>
            <p:cNvPr id="37" name="Picture 12" descr="ipad-hardware-20110324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108" y="5286388"/>
              <a:ext cx="697730" cy="61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9" name="Straight Connector 30"/>
            <p:cNvCxnSpPr>
              <a:endCxn id="72" idx="2"/>
            </p:cNvCxnSpPr>
            <p:nvPr/>
          </p:nvCxnSpPr>
          <p:spPr bwMode="auto">
            <a:xfrm flipV="1">
              <a:off x="1714480" y="4857749"/>
              <a:ext cx="852498" cy="57151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40" name="Straight Connector 33"/>
            <p:cNvCxnSpPr>
              <a:stCxn id="37" idx="0"/>
              <a:endCxn id="72" idx="2"/>
            </p:cNvCxnSpPr>
            <p:nvPr/>
          </p:nvCxnSpPr>
          <p:spPr bwMode="auto">
            <a:xfrm rot="5400000" flipH="1" flipV="1">
              <a:off x="2315156" y="5034567"/>
              <a:ext cx="428639" cy="7500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49" name="Picture 10" descr="l511wles4ul5s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5000636"/>
              <a:ext cx="857256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8" name="Straight Connector 16"/>
            <p:cNvCxnSpPr>
              <a:endCxn id="72" idx="2"/>
            </p:cNvCxnSpPr>
            <p:nvPr/>
          </p:nvCxnSpPr>
          <p:spPr bwMode="auto">
            <a:xfrm flipV="1">
              <a:off x="1357290" y="4857749"/>
              <a:ext cx="1209688" cy="21432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51" name="群組 50"/>
          <p:cNvGrpSpPr/>
          <p:nvPr/>
        </p:nvGrpSpPr>
        <p:grpSpPr>
          <a:xfrm>
            <a:off x="6858016" y="4357694"/>
            <a:ext cx="2285984" cy="1428760"/>
            <a:chOff x="554854" y="4643446"/>
            <a:chExt cx="2285984" cy="1428760"/>
          </a:xfrm>
        </p:grpSpPr>
        <p:pic>
          <p:nvPicPr>
            <p:cNvPr id="52" name="Picture 24" descr="20111204065519538_easyicon_cn_128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28728" y="5286388"/>
              <a:ext cx="663600" cy="705375"/>
            </a:xfrm>
            <a:prstGeom prst="rect">
              <a:avLst/>
            </a:prstGeom>
          </p:spPr>
        </p:pic>
        <p:pic>
          <p:nvPicPr>
            <p:cNvPr id="53" name="Picture 12" descr="ipad-hardware-20110324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108" y="5286388"/>
              <a:ext cx="697730" cy="61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4" name="Straight Connector 30"/>
            <p:cNvCxnSpPr/>
            <p:nvPr/>
          </p:nvCxnSpPr>
          <p:spPr bwMode="auto">
            <a:xfrm rot="10800000">
              <a:off x="769168" y="4643446"/>
              <a:ext cx="945312" cy="78581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55" name="Straight Connector 33"/>
            <p:cNvCxnSpPr>
              <a:stCxn id="53" idx="0"/>
            </p:cNvCxnSpPr>
            <p:nvPr/>
          </p:nvCxnSpPr>
          <p:spPr bwMode="auto">
            <a:xfrm rot="16200000" flipV="1">
              <a:off x="1309100" y="4103514"/>
              <a:ext cx="642942" cy="172280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56" name="Picture 10" descr="l511wles4ul5s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4854" y="5429264"/>
              <a:ext cx="857256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57" name="Straight Connector 16"/>
            <p:cNvCxnSpPr>
              <a:stCxn id="56" idx="0"/>
            </p:cNvCxnSpPr>
            <p:nvPr/>
          </p:nvCxnSpPr>
          <p:spPr bwMode="auto">
            <a:xfrm rot="16200000" flipV="1">
              <a:off x="483416" y="4929198"/>
              <a:ext cx="785818" cy="214314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58" name="群組 57"/>
          <p:cNvGrpSpPr/>
          <p:nvPr/>
        </p:nvGrpSpPr>
        <p:grpSpPr>
          <a:xfrm>
            <a:off x="2357422" y="4571997"/>
            <a:ext cx="2269366" cy="1991270"/>
            <a:chOff x="571472" y="4000493"/>
            <a:chExt cx="2269366" cy="1991270"/>
          </a:xfrm>
        </p:grpSpPr>
        <p:pic>
          <p:nvPicPr>
            <p:cNvPr id="59" name="Picture 24" descr="20111204065519538_easyicon_cn_128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28728" y="5286388"/>
              <a:ext cx="663600" cy="705375"/>
            </a:xfrm>
            <a:prstGeom prst="rect">
              <a:avLst/>
            </a:prstGeom>
          </p:spPr>
        </p:pic>
        <p:pic>
          <p:nvPicPr>
            <p:cNvPr id="60" name="Picture 12" descr="ipad-hardware-20110324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108" y="5286388"/>
              <a:ext cx="697730" cy="61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1" name="Straight Connector 30"/>
            <p:cNvCxnSpPr>
              <a:endCxn id="20" idx="2"/>
            </p:cNvCxnSpPr>
            <p:nvPr/>
          </p:nvCxnSpPr>
          <p:spPr bwMode="auto">
            <a:xfrm rot="5400000" flipH="1" flipV="1">
              <a:off x="1069154" y="4645820"/>
              <a:ext cx="1428771" cy="13811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62" name="Straight Connector 33"/>
            <p:cNvCxnSpPr>
              <a:stCxn id="60" idx="0"/>
              <a:endCxn id="20" idx="2"/>
            </p:cNvCxnSpPr>
            <p:nvPr/>
          </p:nvCxnSpPr>
          <p:spPr bwMode="auto">
            <a:xfrm rot="16200000" flipV="1">
              <a:off x="1529339" y="4323753"/>
              <a:ext cx="1285895" cy="63937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63" name="Picture 10" descr="l511wles4ul5s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5000636"/>
              <a:ext cx="857256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4" name="Straight Connector 16"/>
            <p:cNvCxnSpPr>
              <a:endCxn id="20" idx="2"/>
            </p:cNvCxnSpPr>
            <p:nvPr/>
          </p:nvCxnSpPr>
          <p:spPr bwMode="auto">
            <a:xfrm rot="5400000" flipH="1" flipV="1">
              <a:off x="1069154" y="4288630"/>
              <a:ext cx="1071581" cy="49530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74" name="群組 73"/>
          <p:cNvGrpSpPr/>
          <p:nvPr/>
        </p:nvGrpSpPr>
        <p:grpSpPr>
          <a:xfrm>
            <a:off x="4786314" y="4572008"/>
            <a:ext cx="2269366" cy="1848383"/>
            <a:chOff x="571472" y="4143380"/>
            <a:chExt cx="2269366" cy="1848383"/>
          </a:xfrm>
        </p:grpSpPr>
        <p:pic>
          <p:nvPicPr>
            <p:cNvPr id="75" name="Picture 24" descr="20111204065519538_easyicon_cn_128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28728" y="5286388"/>
              <a:ext cx="663600" cy="705375"/>
            </a:xfrm>
            <a:prstGeom prst="rect">
              <a:avLst/>
            </a:prstGeom>
          </p:spPr>
        </p:pic>
        <p:pic>
          <p:nvPicPr>
            <p:cNvPr id="76" name="Picture 12" descr="ipad-hardware-20110324.jp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3108" y="5286388"/>
              <a:ext cx="697730" cy="612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77" name="Straight Connector 30"/>
            <p:cNvCxnSpPr/>
            <p:nvPr/>
          </p:nvCxnSpPr>
          <p:spPr bwMode="auto">
            <a:xfrm rot="16200000" flipV="1">
              <a:off x="714348" y="4429132"/>
              <a:ext cx="1285884" cy="71438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78" name="Straight Connector 33"/>
            <p:cNvCxnSpPr>
              <a:stCxn id="76" idx="0"/>
            </p:cNvCxnSpPr>
            <p:nvPr/>
          </p:nvCxnSpPr>
          <p:spPr bwMode="auto">
            <a:xfrm rot="16200000" flipV="1">
              <a:off x="1174533" y="3968947"/>
              <a:ext cx="1143008" cy="1491873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pic>
          <p:nvPicPr>
            <p:cNvPr id="79" name="Picture 10" descr="l511wles4ul5s.JP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472" y="5000636"/>
              <a:ext cx="857256" cy="64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0" name="Straight Connector 16"/>
            <p:cNvCxnSpPr>
              <a:stCxn id="79" idx="0"/>
            </p:cNvCxnSpPr>
            <p:nvPr/>
          </p:nvCxnSpPr>
          <p:spPr bwMode="auto">
            <a:xfrm rot="5400000" flipH="1" flipV="1">
              <a:off x="571472" y="4572008"/>
              <a:ext cx="857256" cy="1588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103" name="向上箭號 102"/>
          <p:cNvSpPr/>
          <p:nvPr/>
        </p:nvSpPr>
        <p:spPr>
          <a:xfrm>
            <a:off x="5857884" y="2643182"/>
            <a:ext cx="642942" cy="785818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5" name="Rectangle 2"/>
          <p:cNvSpPr>
            <a:spLocks noChangeArrowheads="1"/>
          </p:cNvSpPr>
          <p:nvPr/>
        </p:nvSpPr>
        <p:spPr bwMode="auto">
          <a:xfrm>
            <a:off x="7000892" y="3357562"/>
            <a:ext cx="19288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/>
            <a:r>
              <a:rPr lang="en-US" sz="1400" b="1" u="sng" dirty="0" smtClean="0">
                <a:solidFill>
                  <a:schemeClr val="accent2"/>
                </a:solidFill>
                <a:cs typeface="DFKai-SB" charset="0"/>
              </a:rPr>
              <a:t>Backup data  @ Private Cloud</a:t>
            </a:r>
          </a:p>
        </p:txBody>
      </p:sp>
      <p:sp>
        <p:nvSpPr>
          <p:cNvPr id="106" name="Rectangle 2"/>
          <p:cNvSpPr>
            <a:spLocks noChangeArrowheads="1"/>
          </p:cNvSpPr>
          <p:nvPr/>
        </p:nvSpPr>
        <p:spPr bwMode="auto">
          <a:xfrm>
            <a:off x="7072330" y="6072206"/>
            <a:ext cx="192882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85750" indent="-285750"/>
            <a:r>
              <a:rPr lang="en-US" sz="1400" b="1" u="sng" dirty="0" smtClean="0">
                <a:solidFill>
                  <a:schemeClr val="accent2"/>
                </a:solidFill>
                <a:cs typeface="DFKai-SB" charset="0"/>
              </a:rPr>
              <a:t>Backup data  @ Personal devices</a:t>
            </a:r>
          </a:p>
        </p:txBody>
      </p:sp>
    </p:spTree>
    <p:extLst>
      <p:ext uri="{BB962C8B-B14F-4D97-AF65-F5344CB8AC3E}">
        <p14:creationId xmlns:p14="http://schemas.microsoft.com/office/powerpoint/2010/main" xmlns="" val="14664974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TW" dirty="0" smtClean="0">
                <a:ea typeface="新細明體" charset="-120"/>
              </a:rPr>
              <a:t>Multiple Backup Solution</a:t>
            </a:r>
          </a:p>
        </p:txBody>
      </p:sp>
      <p:pic>
        <p:nvPicPr>
          <p:cNvPr id="23554" name="Picture 3"/>
          <p:cNvPicPr>
            <a:picLocks noChangeAspect="1"/>
          </p:cNvPicPr>
          <p:nvPr/>
        </p:nvPicPr>
        <p:blipFill>
          <a:blip r:embed="rId2"/>
          <a:srcRect l="51913" t="48316"/>
          <a:stretch>
            <a:fillRect/>
          </a:stretch>
        </p:blipFill>
        <p:spPr bwMode="auto">
          <a:xfrm>
            <a:off x="214282" y="1285860"/>
            <a:ext cx="456344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群組 6"/>
          <p:cNvGrpSpPr/>
          <p:nvPr/>
        </p:nvGrpSpPr>
        <p:grpSpPr>
          <a:xfrm>
            <a:off x="4929190" y="1428736"/>
            <a:ext cx="3929090" cy="2714644"/>
            <a:chOff x="428596" y="3786190"/>
            <a:chExt cx="3681386" cy="2071702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rcRect l="50702" b="51160"/>
            <a:stretch>
              <a:fillRect/>
            </a:stretch>
          </p:blipFill>
          <p:spPr bwMode="auto">
            <a:xfrm>
              <a:off x="428596" y="3786190"/>
              <a:ext cx="3681386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矩形 5"/>
            <p:cNvSpPr/>
            <p:nvPr/>
          </p:nvSpPr>
          <p:spPr>
            <a:xfrm>
              <a:off x="1571604" y="3857628"/>
              <a:ext cx="1714512" cy="35719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dirty="0" smtClean="0">
                  <a:solidFill>
                    <a:schemeClr val="tx1"/>
                  </a:solidFill>
                </a:rPr>
                <a:t>Remote Backup</a:t>
              </a:r>
              <a:endParaRPr lang="zh-TW" altLang="en-US" sz="16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/>
          <a:srcRect l="10156" t="14375" r="12500" b="11562"/>
          <a:stretch>
            <a:fillRect/>
          </a:stretch>
        </p:blipFill>
        <p:spPr bwMode="auto">
          <a:xfrm>
            <a:off x="1571604" y="4000504"/>
            <a:ext cx="642942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6819918" cy="1023938"/>
          </a:xfrm>
        </p:spPr>
        <p:txBody>
          <a:bodyPr/>
          <a:lstStyle/>
          <a:p>
            <a:pPr lvl="0" eaLnBrk="1" fontAlgn="auto" hangingPunct="1">
              <a:spcAft>
                <a:spcPts val="0"/>
              </a:spcAft>
              <a:defRPr/>
            </a:pPr>
            <a:r>
              <a:rPr lang="en-US" altLang="zh-TW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SmartStor Cloud in Hybrid?</a:t>
            </a:r>
            <a:endParaRPr lang="zh-TW" altLang="en-US" b="1" kern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雲朵形 28"/>
          <p:cNvSpPr/>
          <p:nvPr/>
        </p:nvSpPr>
        <p:spPr>
          <a:xfrm>
            <a:off x="4860032" y="2293402"/>
            <a:ext cx="4069686" cy="3421614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 sz="1600" b="1"/>
          </a:p>
        </p:txBody>
      </p:sp>
      <p:pic>
        <p:nvPicPr>
          <p:cNvPr id="30" name="圖片 2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3076199"/>
            <a:ext cx="1167458" cy="1511035"/>
          </a:xfrm>
          <a:prstGeom prst="rect">
            <a:avLst/>
          </a:prstGeom>
        </p:spPr>
      </p:pic>
      <p:sp>
        <p:nvSpPr>
          <p:cNvPr id="31" name="文字方塊 30"/>
          <p:cNvSpPr txBox="1"/>
          <p:nvPr/>
        </p:nvSpPr>
        <p:spPr>
          <a:xfrm>
            <a:off x="5632532" y="4887516"/>
            <a:ext cx="25113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/>
              <a:t>On </a:t>
            </a:r>
            <a:r>
              <a:rPr lang="en-US" altLang="zh-TW" sz="1600" b="1" dirty="0" smtClean="0">
                <a:solidFill>
                  <a:srgbClr val="028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Amazon S3/EC2 or CloudBox</a:t>
            </a:r>
            <a:endParaRPr lang="zh-TW" altLang="en-US" sz="1600" b="1" dirty="0">
              <a:solidFill>
                <a:srgbClr val="028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932934" y="2782929"/>
            <a:ext cx="1239466" cy="1727056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 b="1"/>
          </a:p>
        </p:txBody>
      </p:sp>
      <p:pic>
        <p:nvPicPr>
          <p:cNvPr id="33" name="圖片 3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68938" y="2782928"/>
            <a:ext cx="1167458" cy="1511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4" name="流程圖: 磁碟 33"/>
          <p:cNvSpPr/>
          <p:nvPr/>
        </p:nvSpPr>
        <p:spPr>
          <a:xfrm>
            <a:off x="5148064" y="3575016"/>
            <a:ext cx="864096" cy="792088"/>
          </a:xfrm>
          <a:prstGeom prst="flowChartMagneticDisk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1600" b="1" dirty="0" smtClean="0"/>
              <a:t>Encrypt Image</a:t>
            </a:r>
            <a:endParaRPr lang="zh-TW" altLang="en-US" sz="1600" b="1" dirty="0"/>
          </a:p>
        </p:txBody>
      </p:sp>
      <p:cxnSp>
        <p:nvCxnSpPr>
          <p:cNvPr id="35" name="直線單箭頭接點 34"/>
          <p:cNvCxnSpPr>
            <a:endCxn id="34" idx="2"/>
          </p:cNvCxnSpPr>
          <p:nvPr/>
        </p:nvCxnSpPr>
        <p:spPr>
          <a:xfrm>
            <a:off x="1979712" y="3971060"/>
            <a:ext cx="3168352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7" name="文字方塊 36"/>
          <p:cNvSpPr txBox="1"/>
          <p:nvPr/>
        </p:nvSpPr>
        <p:spPr>
          <a:xfrm>
            <a:off x="1985266" y="3637733"/>
            <a:ext cx="19832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Encrypted Backup</a:t>
            </a:r>
            <a:endParaRPr lang="zh-TW" altLang="en-US" sz="1600" b="1" dirty="0"/>
          </a:p>
        </p:txBody>
      </p:sp>
      <p:cxnSp>
        <p:nvCxnSpPr>
          <p:cNvPr id="38" name="直線接點 37"/>
          <p:cNvCxnSpPr>
            <a:stCxn id="34" idx="4"/>
          </p:cNvCxnSpPr>
          <p:nvPr/>
        </p:nvCxnSpPr>
        <p:spPr>
          <a:xfrm>
            <a:off x="6012160" y="3971060"/>
            <a:ext cx="920774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9" name="文字方塊 38"/>
          <p:cNvSpPr txBox="1"/>
          <p:nvPr/>
        </p:nvSpPr>
        <p:spPr>
          <a:xfrm>
            <a:off x="467544" y="4507067"/>
            <a:ext cx="18149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SmartStor Cloud</a:t>
            </a:r>
            <a:endParaRPr lang="zh-TW" altLang="en-US" sz="1600" b="1" dirty="0"/>
          </a:p>
        </p:txBody>
      </p:sp>
      <p:sp>
        <p:nvSpPr>
          <p:cNvPr id="40" name="文字方塊 39"/>
          <p:cNvSpPr txBox="1"/>
          <p:nvPr/>
        </p:nvSpPr>
        <p:spPr>
          <a:xfrm>
            <a:off x="5336212" y="4570452"/>
            <a:ext cx="25179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/>
              <a:t>Virtual SmartStor Cloud</a:t>
            </a:r>
            <a:endParaRPr lang="zh-TW" altLang="en-US" sz="1600" b="1" dirty="0"/>
          </a:p>
        </p:txBody>
      </p:sp>
      <p:sp>
        <p:nvSpPr>
          <p:cNvPr id="41" name="文字方塊 40"/>
          <p:cNvSpPr txBox="1"/>
          <p:nvPr/>
        </p:nvSpPr>
        <p:spPr>
          <a:xfrm>
            <a:off x="7291217" y="4138067"/>
            <a:ext cx="4924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VM</a:t>
            </a:r>
            <a:endParaRPr lang="zh-TW" altLang="en-US" sz="1600" b="1" dirty="0"/>
          </a:p>
        </p:txBody>
      </p:sp>
      <p:cxnSp>
        <p:nvCxnSpPr>
          <p:cNvPr id="42" name="直線單箭頭接點 41"/>
          <p:cNvCxnSpPr/>
          <p:nvPr/>
        </p:nvCxnSpPr>
        <p:spPr>
          <a:xfrm>
            <a:off x="1950437" y="3349701"/>
            <a:ext cx="42624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5" name="文字方塊 44"/>
          <p:cNvSpPr txBox="1"/>
          <p:nvPr/>
        </p:nvSpPr>
        <p:spPr>
          <a:xfrm>
            <a:off x="2312428" y="2980369"/>
            <a:ext cx="2913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Operational HA and Restore</a:t>
            </a:r>
            <a:endParaRPr lang="zh-TW" altLang="en-US" sz="1600" b="1" dirty="0"/>
          </a:p>
        </p:txBody>
      </p:sp>
      <p:grpSp>
        <p:nvGrpSpPr>
          <p:cNvPr id="47" name="Group 44"/>
          <p:cNvGrpSpPr>
            <a:grpSpLocks/>
          </p:cNvGrpSpPr>
          <p:nvPr/>
        </p:nvGrpSpPr>
        <p:grpSpPr bwMode="auto">
          <a:xfrm>
            <a:off x="988171" y="1357298"/>
            <a:ext cx="472532" cy="1224136"/>
            <a:chOff x="206" y="2040"/>
            <a:chExt cx="425" cy="1101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48" name="Freeform 40"/>
            <p:cNvSpPr>
              <a:spLocks/>
            </p:cNvSpPr>
            <p:nvPr/>
          </p:nvSpPr>
          <p:spPr bwMode="auto">
            <a:xfrm>
              <a:off x="206" y="2227"/>
              <a:ext cx="425" cy="914"/>
            </a:xfrm>
            <a:custGeom>
              <a:avLst/>
              <a:gdLst>
                <a:gd name="T0" fmla="*/ 212 w 425"/>
                <a:gd name="T1" fmla="*/ 440 h 914"/>
                <a:gd name="T2" fmla="*/ 214 w 425"/>
                <a:gd name="T3" fmla="*/ 439 h 914"/>
                <a:gd name="T4" fmla="*/ 229 w 425"/>
                <a:gd name="T5" fmla="*/ 868 h 914"/>
                <a:gd name="T6" fmla="*/ 234 w 425"/>
                <a:gd name="T7" fmla="*/ 890 h 914"/>
                <a:gd name="T8" fmla="*/ 260 w 425"/>
                <a:gd name="T9" fmla="*/ 911 h 914"/>
                <a:gd name="T10" fmla="*/ 293 w 425"/>
                <a:gd name="T11" fmla="*/ 911 h 914"/>
                <a:gd name="T12" fmla="*/ 319 w 425"/>
                <a:gd name="T13" fmla="*/ 890 h 914"/>
                <a:gd name="T14" fmla="*/ 325 w 425"/>
                <a:gd name="T15" fmla="*/ 865 h 914"/>
                <a:gd name="T16" fmla="*/ 344 w 425"/>
                <a:gd name="T17" fmla="*/ 158 h 914"/>
                <a:gd name="T18" fmla="*/ 347 w 425"/>
                <a:gd name="T19" fmla="*/ 428 h 914"/>
                <a:gd name="T20" fmla="*/ 369 w 425"/>
                <a:gd name="T21" fmla="*/ 445 h 914"/>
                <a:gd name="T22" fmla="*/ 380 w 425"/>
                <a:gd name="T23" fmla="*/ 446 h 914"/>
                <a:gd name="T24" fmla="*/ 398 w 425"/>
                <a:gd name="T25" fmla="*/ 445 h 914"/>
                <a:gd name="T26" fmla="*/ 420 w 425"/>
                <a:gd name="T27" fmla="*/ 428 h 914"/>
                <a:gd name="T28" fmla="*/ 424 w 425"/>
                <a:gd name="T29" fmla="*/ 104 h 914"/>
                <a:gd name="T30" fmla="*/ 409 w 425"/>
                <a:gd name="T31" fmla="*/ 50 h 914"/>
                <a:gd name="T32" fmla="*/ 386 w 425"/>
                <a:gd name="T33" fmla="*/ 23 h 914"/>
                <a:gd name="T34" fmla="*/ 354 w 425"/>
                <a:gd name="T35" fmla="*/ 8 h 914"/>
                <a:gd name="T36" fmla="*/ 321 w 425"/>
                <a:gd name="T37" fmla="*/ 0 h 914"/>
                <a:gd name="T38" fmla="*/ 104 w 425"/>
                <a:gd name="T39" fmla="*/ 0 h 914"/>
                <a:gd name="T40" fmla="*/ 82 w 425"/>
                <a:gd name="T41" fmla="*/ 6 h 914"/>
                <a:gd name="T42" fmla="*/ 47 w 425"/>
                <a:gd name="T43" fmla="*/ 21 h 914"/>
                <a:gd name="T44" fmla="*/ 20 w 425"/>
                <a:gd name="T45" fmla="*/ 50 h 914"/>
                <a:gd name="T46" fmla="*/ 4 w 425"/>
                <a:gd name="T47" fmla="*/ 84 h 914"/>
                <a:gd name="T48" fmla="*/ 1 w 425"/>
                <a:gd name="T49" fmla="*/ 413 h 914"/>
                <a:gd name="T50" fmla="*/ 16 w 425"/>
                <a:gd name="T51" fmla="*/ 438 h 914"/>
                <a:gd name="T52" fmla="*/ 41 w 425"/>
                <a:gd name="T53" fmla="*/ 447 h 914"/>
                <a:gd name="T54" fmla="*/ 69 w 425"/>
                <a:gd name="T55" fmla="*/ 439 h 914"/>
                <a:gd name="T56" fmla="*/ 82 w 425"/>
                <a:gd name="T57" fmla="*/ 414 h 914"/>
                <a:gd name="T58" fmla="*/ 100 w 425"/>
                <a:gd name="T59" fmla="*/ 158 h 914"/>
                <a:gd name="T60" fmla="*/ 101 w 425"/>
                <a:gd name="T61" fmla="*/ 872 h 914"/>
                <a:gd name="T62" fmla="*/ 116 w 425"/>
                <a:gd name="T63" fmla="*/ 903 h 914"/>
                <a:gd name="T64" fmla="*/ 148 w 425"/>
                <a:gd name="T65" fmla="*/ 914 h 914"/>
                <a:gd name="T66" fmla="*/ 180 w 425"/>
                <a:gd name="T67" fmla="*/ 904 h 914"/>
                <a:gd name="T68" fmla="*/ 196 w 425"/>
                <a:gd name="T69" fmla="*/ 872 h 914"/>
                <a:gd name="T70" fmla="*/ 197 w 425"/>
                <a:gd name="T71" fmla="*/ 443 h 914"/>
                <a:gd name="T72" fmla="*/ 197 w 425"/>
                <a:gd name="T73" fmla="*/ 443 h 914"/>
                <a:gd name="T74" fmla="*/ 197 w 425"/>
                <a:gd name="T75" fmla="*/ 444 h 914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5"/>
                <a:gd name="T115" fmla="*/ 0 h 914"/>
                <a:gd name="T116" fmla="*/ 425 w 425"/>
                <a:gd name="T117" fmla="*/ 914 h 914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5" h="914">
                  <a:moveTo>
                    <a:pt x="197" y="444"/>
                  </a:moveTo>
                  <a:lnTo>
                    <a:pt x="212" y="440"/>
                  </a:lnTo>
                  <a:lnTo>
                    <a:pt x="213" y="439"/>
                  </a:lnTo>
                  <a:lnTo>
                    <a:pt x="214" y="439"/>
                  </a:lnTo>
                  <a:lnTo>
                    <a:pt x="229" y="443"/>
                  </a:lnTo>
                  <a:lnTo>
                    <a:pt x="229" y="868"/>
                  </a:lnTo>
                  <a:lnTo>
                    <a:pt x="229" y="872"/>
                  </a:lnTo>
                  <a:lnTo>
                    <a:pt x="234" y="890"/>
                  </a:lnTo>
                  <a:lnTo>
                    <a:pt x="245" y="903"/>
                  </a:lnTo>
                  <a:lnTo>
                    <a:pt x="260" y="911"/>
                  </a:lnTo>
                  <a:lnTo>
                    <a:pt x="277" y="914"/>
                  </a:lnTo>
                  <a:lnTo>
                    <a:pt x="293" y="911"/>
                  </a:lnTo>
                  <a:lnTo>
                    <a:pt x="308" y="904"/>
                  </a:lnTo>
                  <a:lnTo>
                    <a:pt x="319" y="890"/>
                  </a:lnTo>
                  <a:lnTo>
                    <a:pt x="324" y="872"/>
                  </a:lnTo>
                  <a:lnTo>
                    <a:pt x="325" y="865"/>
                  </a:lnTo>
                  <a:lnTo>
                    <a:pt x="325" y="158"/>
                  </a:lnTo>
                  <a:lnTo>
                    <a:pt x="344" y="158"/>
                  </a:lnTo>
                  <a:lnTo>
                    <a:pt x="343" y="414"/>
                  </a:lnTo>
                  <a:lnTo>
                    <a:pt x="347" y="428"/>
                  </a:lnTo>
                  <a:lnTo>
                    <a:pt x="356" y="438"/>
                  </a:lnTo>
                  <a:lnTo>
                    <a:pt x="369" y="445"/>
                  </a:lnTo>
                  <a:lnTo>
                    <a:pt x="376" y="446"/>
                  </a:lnTo>
                  <a:lnTo>
                    <a:pt x="380" y="446"/>
                  </a:lnTo>
                  <a:lnTo>
                    <a:pt x="384" y="447"/>
                  </a:lnTo>
                  <a:lnTo>
                    <a:pt x="398" y="445"/>
                  </a:lnTo>
                  <a:lnTo>
                    <a:pt x="411" y="438"/>
                  </a:lnTo>
                  <a:lnTo>
                    <a:pt x="420" y="428"/>
                  </a:lnTo>
                  <a:lnTo>
                    <a:pt x="425" y="413"/>
                  </a:lnTo>
                  <a:lnTo>
                    <a:pt x="424" y="104"/>
                  </a:lnTo>
                  <a:lnTo>
                    <a:pt x="416" y="68"/>
                  </a:lnTo>
                  <a:lnTo>
                    <a:pt x="409" y="50"/>
                  </a:lnTo>
                  <a:lnTo>
                    <a:pt x="398" y="36"/>
                  </a:lnTo>
                  <a:lnTo>
                    <a:pt x="386" y="23"/>
                  </a:lnTo>
                  <a:lnTo>
                    <a:pt x="371" y="15"/>
                  </a:lnTo>
                  <a:lnTo>
                    <a:pt x="354" y="8"/>
                  </a:lnTo>
                  <a:lnTo>
                    <a:pt x="335" y="3"/>
                  </a:lnTo>
                  <a:lnTo>
                    <a:pt x="321" y="0"/>
                  </a:lnTo>
                  <a:lnTo>
                    <a:pt x="226" y="0"/>
                  </a:lnTo>
                  <a:lnTo>
                    <a:pt x="104" y="0"/>
                  </a:lnTo>
                  <a:lnTo>
                    <a:pt x="101" y="3"/>
                  </a:lnTo>
                  <a:lnTo>
                    <a:pt x="82" y="6"/>
                  </a:lnTo>
                  <a:lnTo>
                    <a:pt x="64" y="12"/>
                  </a:lnTo>
                  <a:lnTo>
                    <a:pt x="47" y="21"/>
                  </a:lnTo>
                  <a:lnTo>
                    <a:pt x="32" y="35"/>
                  </a:lnTo>
                  <a:lnTo>
                    <a:pt x="20" y="50"/>
                  </a:lnTo>
                  <a:lnTo>
                    <a:pt x="10" y="66"/>
                  </a:lnTo>
                  <a:lnTo>
                    <a:pt x="4" y="84"/>
                  </a:lnTo>
                  <a:lnTo>
                    <a:pt x="0" y="104"/>
                  </a:lnTo>
                  <a:lnTo>
                    <a:pt x="1" y="413"/>
                  </a:lnTo>
                  <a:lnTo>
                    <a:pt x="5" y="427"/>
                  </a:lnTo>
                  <a:lnTo>
                    <a:pt x="16" y="438"/>
                  </a:lnTo>
                  <a:lnTo>
                    <a:pt x="28" y="444"/>
                  </a:lnTo>
                  <a:lnTo>
                    <a:pt x="41" y="447"/>
                  </a:lnTo>
                  <a:lnTo>
                    <a:pt x="55" y="445"/>
                  </a:lnTo>
                  <a:lnTo>
                    <a:pt x="69" y="439"/>
                  </a:lnTo>
                  <a:lnTo>
                    <a:pt x="78" y="429"/>
                  </a:lnTo>
                  <a:lnTo>
                    <a:pt x="82" y="414"/>
                  </a:lnTo>
                  <a:lnTo>
                    <a:pt x="82" y="158"/>
                  </a:lnTo>
                  <a:lnTo>
                    <a:pt x="100" y="158"/>
                  </a:lnTo>
                  <a:lnTo>
                    <a:pt x="100" y="865"/>
                  </a:lnTo>
                  <a:lnTo>
                    <a:pt x="101" y="872"/>
                  </a:lnTo>
                  <a:lnTo>
                    <a:pt x="105" y="890"/>
                  </a:lnTo>
                  <a:lnTo>
                    <a:pt x="116" y="903"/>
                  </a:lnTo>
                  <a:lnTo>
                    <a:pt x="131" y="911"/>
                  </a:lnTo>
                  <a:lnTo>
                    <a:pt x="148" y="914"/>
                  </a:lnTo>
                  <a:lnTo>
                    <a:pt x="165" y="911"/>
                  </a:lnTo>
                  <a:lnTo>
                    <a:pt x="180" y="904"/>
                  </a:lnTo>
                  <a:lnTo>
                    <a:pt x="191" y="890"/>
                  </a:lnTo>
                  <a:lnTo>
                    <a:pt x="196" y="872"/>
                  </a:lnTo>
                  <a:lnTo>
                    <a:pt x="197" y="868"/>
                  </a:lnTo>
                  <a:lnTo>
                    <a:pt x="197" y="443"/>
                  </a:lnTo>
                  <a:lnTo>
                    <a:pt x="212" y="439"/>
                  </a:lnTo>
                  <a:lnTo>
                    <a:pt x="197" y="443"/>
                  </a:lnTo>
                  <a:lnTo>
                    <a:pt x="197" y="868"/>
                  </a:lnTo>
                  <a:lnTo>
                    <a:pt x="197" y="444"/>
                  </a:ln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2"/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9pPr>
            </a:lstStyle>
            <a:p>
              <a:pPr>
                <a:defRPr/>
              </a:pPr>
              <a:endParaRPr lang="zh-TW" altLang="en-US" sz="1600" b="1"/>
            </a:p>
          </p:txBody>
        </p:sp>
        <p:sp>
          <p:nvSpPr>
            <p:cNvPr id="49" name="Freeform 41"/>
            <p:cNvSpPr>
              <a:spLocks/>
            </p:cNvSpPr>
            <p:nvPr/>
          </p:nvSpPr>
          <p:spPr bwMode="auto">
            <a:xfrm>
              <a:off x="336" y="2040"/>
              <a:ext cx="164" cy="163"/>
            </a:xfrm>
            <a:custGeom>
              <a:avLst/>
              <a:gdLst>
                <a:gd name="T0" fmla="*/ 0 w 1368"/>
                <a:gd name="T1" fmla="*/ 676 h 1352"/>
                <a:gd name="T2" fmla="*/ 684 w 1368"/>
                <a:gd name="T3" fmla="*/ 0 h 1352"/>
                <a:gd name="T4" fmla="*/ 684 w 1368"/>
                <a:gd name="T5" fmla="*/ 0 h 1352"/>
                <a:gd name="T6" fmla="*/ 684 w 1368"/>
                <a:gd name="T7" fmla="*/ 0 h 1352"/>
                <a:gd name="T8" fmla="*/ 1368 w 1368"/>
                <a:gd name="T9" fmla="*/ 676 h 1352"/>
                <a:gd name="T10" fmla="*/ 1368 w 1368"/>
                <a:gd name="T11" fmla="*/ 676 h 1352"/>
                <a:gd name="T12" fmla="*/ 1368 w 1368"/>
                <a:gd name="T13" fmla="*/ 676 h 1352"/>
                <a:gd name="T14" fmla="*/ 684 w 1368"/>
                <a:gd name="T15" fmla="*/ 1352 h 1352"/>
                <a:gd name="T16" fmla="*/ 684 w 1368"/>
                <a:gd name="T17" fmla="*/ 1352 h 1352"/>
                <a:gd name="T18" fmla="*/ 684 w 1368"/>
                <a:gd name="T19" fmla="*/ 1352 h 1352"/>
                <a:gd name="T20" fmla="*/ 0 w 1368"/>
                <a:gd name="T21" fmla="*/ 676 h 1352"/>
                <a:gd name="T22" fmla="*/ 0 w 1368"/>
                <a:gd name="T23" fmla="*/ 676 h 13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68"/>
                <a:gd name="T37" fmla="*/ 0 h 1352"/>
                <a:gd name="T38" fmla="*/ 1368 w 1368"/>
                <a:gd name="T39" fmla="*/ 1352 h 13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68" h="1352">
                  <a:moveTo>
                    <a:pt x="0" y="676"/>
                  </a:moveTo>
                  <a:cubicBezTo>
                    <a:pt x="0" y="303"/>
                    <a:pt x="307" y="0"/>
                    <a:pt x="684" y="0"/>
                  </a:cubicBezTo>
                  <a:cubicBezTo>
                    <a:pt x="684" y="0"/>
                    <a:pt x="684" y="0"/>
                    <a:pt x="684" y="0"/>
                  </a:cubicBezTo>
                  <a:cubicBezTo>
                    <a:pt x="1062" y="0"/>
                    <a:pt x="1368" y="303"/>
                    <a:pt x="1368" y="676"/>
                  </a:cubicBezTo>
                  <a:cubicBezTo>
                    <a:pt x="1368" y="676"/>
                    <a:pt x="1368" y="676"/>
                    <a:pt x="1368" y="676"/>
                  </a:cubicBezTo>
                  <a:cubicBezTo>
                    <a:pt x="1368" y="1050"/>
                    <a:pt x="1062" y="1352"/>
                    <a:pt x="684" y="1352"/>
                  </a:cubicBezTo>
                  <a:cubicBezTo>
                    <a:pt x="684" y="1352"/>
                    <a:pt x="684" y="1352"/>
                    <a:pt x="684" y="1352"/>
                  </a:cubicBezTo>
                  <a:cubicBezTo>
                    <a:pt x="307" y="1352"/>
                    <a:pt x="0" y="1050"/>
                    <a:pt x="0" y="676"/>
                  </a:cubicBezTo>
                  <a:cubicBezTo>
                    <a:pt x="0" y="676"/>
                    <a:pt x="0" y="676"/>
                    <a:pt x="0" y="676"/>
                  </a:cubicBezTo>
                  <a:close/>
                </a:path>
              </a:pathLst>
            </a:custGeom>
            <a:solidFill>
              <a:schemeClr val="tx2"/>
            </a:solidFill>
            <a:ln w="0">
              <a:solidFill>
                <a:schemeClr val="tx2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9pPr>
            </a:lstStyle>
            <a:p>
              <a:pPr>
                <a:defRPr/>
              </a:pPr>
              <a:endParaRPr lang="zh-TW" altLang="en-US" sz="1600" b="1"/>
            </a:p>
          </p:txBody>
        </p:sp>
      </p:grpSp>
      <p:pic>
        <p:nvPicPr>
          <p:cNvPr id="50" name="Picture 2" descr="http://www.icosky.com/icon/png/Business/Business%20V2/key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2898" y="2064162"/>
            <a:ext cx="538782" cy="53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1" name="肘形接點 23"/>
          <p:cNvCxnSpPr>
            <a:stCxn id="50" idx="3"/>
            <a:endCxn id="52" idx="0"/>
          </p:cNvCxnSpPr>
          <p:nvPr/>
        </p:nvCxnSpPr>
        <p:spPr>
          <a:xfrm>
            <a:off x="1691680" y="2333553"/>
            <a:ext cx="4320480" cy="1474640"/>
          </a:xfrm>
          <a:prstGeom prst="bentConnector2">
            <a:avLst/>
          </a:prstGeom>
          <a:ln>
            <a:prstDash val="dash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2" name="Picture 4" descr="http://www.veryicon.com/icon/png/System/Scrap/Lock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0582" y="3808193"/>
            <a:ext cx="363155" cy="363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文字方塊 52"/>
          <p:cNvSpPr txBox="1"/>
          <p:nvPr/>
        </p:nvSpPr>
        <p:spPr>
          <a:xfrm>
            <a:off x="2023591" y="1606431"/>
            <a:ext cx="2867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 smtClean="0"/>
              <a:t>Decrypt and Deploy VM when local node failed</a:t>
            </a:r>
            <a:endParaRPr lang="zh-TW" altLang="en-US" sz="1600" b="1" dirty="0"/>
          </a:p>
        </p:txBody>
      </p:sp>
      <p:sp>
        <p:nvSpPr>
          <p:cNvPr id="54" name="文字方塊 53"/>
          <p:cNvSpPr txBox="1"/>
          <p:nvPr/>
        </p:nvSpPr>
        <p:spPr>
          <a:xfrm>
            <a:off x="611560" y="2593652"/>
            <a:ext cx="18614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Appliance Owner</a:t>
            </a:r>
            <a:endParaRPr lang="zh-TW" altLang="en-US" sz="1600" b="1" dirty="0"/>
          </a:p>
        </p:txBody>
      </p:sp>
      <p:sp>
        <p:nvSpPr>
          <p:cNvPr id="55" name="文字方塊 54"/>
          <p:cNvSpPr txBox="1"/>
          <p:nvPr/>
        </p:nvSpPr>
        <p:spPr>
          <a:xfrm>
            <a:off x="6123610" y="3601728"/>
            <a:ext cx="8114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mount</a:t>
            </a:r>
            <a:endParaRPr lang="zh-TW" altLang="en-US" sz="1600" b="1" dirty="0"/>
          </a:p>
        </p:txBody>
      </p:sp>
      <p:grpSp>
        <p:nvGrpSpPr>
          <p:cNvPr id="56" name="Group 36"/>
          <p:cNvGrpSpPr>
            <a:grpSpLocks/>
          </p:cNvGrpSpPr>
          <p:nvPr/>
        </p:nvGrpSpPr>
        <p:grpSpPr bwMode="auto">
          <a:xfrm>
            <a:off x="833864" y="5236439"/>
            <a:ext cx="497776" cy="1080119"/>
            <a:chOff x="4967" y="1933"/>
            <a:chExt cx="518" cy="1124"/>
          </a:xfrm>
          <a:solidFill>
            <a:srgbClr val="FF0066"/>
          </a:solidFill>
        </p:grpSpPr>
        <p:sp>
          <p:nvSpPr>
            <p:cNvPr id="57" name="Oval 37"/>
            <p:cNvSpPr>
              <a:spLocks noChangeArrowheads="1"/>
            </p:cNvSpPr>
            <p:nvPr/>
          </p:nvSpPr>
          <p:spPr bwMode="auto">
            <a:xfrm>
              <a:off x="5139" y="1933"/>
              <a:ext cx="168" cy="165"/>
            </a:xfrm>
            <a:prstGeom prst="ellipse">
              <a:avLst/>
            </a:prstGeom>
            <a:grpFill/>
            <a:ln w="0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9pPr>
            </a:lstStyle>
            <a:p>
              <a:pPr>
                <a:defRPr/>
              </a:pPr>
              <a:endParaRPr lang="en-US" altLang="zh-TW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58" name="Freeform 38"/>
            <p:cNvSpPr>
              <a:spLocks/>
            </p:cNvSpPr>
            <p:nvPr/>
          </p:nvSpPr>
          <p:spPr bwMode="auto">
            <a:xfrm>
              <a:off x="4967" y="2129"/>
              <a:ext cx="518" cy="928"/>
            </a:xfrm>
            <a:custGeom>
              <a:avLst/>
              <a:gdLst>
                <a:gd name="T0" fmla="*/ 185 w 518"/>
                <a:gd name="T1" fmla="*/ 0 h 928"/>
                <a:gd name="T2" fmla="*/ 155 w 518"/>
                <a:gd name="T3" fmla="*/ 10 h 928"/>
                <a:gd name="T4" fmla="*/ 113 w 518"/>
                <a:gd name="T5" fmla="*/ 50 h 928"/>
                <a:gd name="T6" fmla="*/ 87 w 518"/>
                <a:gd name="T7" fmla="*/ 102 h 928"/>
                <a:gd name="T8" fmla="*/ 0 w 518"/>
                <a:gd name="T9" fmla="*/ 392 h 928"/>
                <a:gd name="T10" fmla="*/ 0 w 518"/>
                <a:gd name="T11" fmla="*/ 405 h 928"/>
                <a:gd name="T12" fmla="*/ 5 w 518"/>
                <a:gd name="T13" fmla="*/ 421 h 928"/>
                <a:gd name="T14" fmla="*/ 16 w 518"/>
                <a:gd name="T15" fmla="*/ 429 h 928"/>
                <a:gd name="T16" fmla="*/ 32 w 518"/>
                <a:gd name="T17" fmla="*/ 428 h 928"/>
                <a:gd name="T18" fmla="*/ 50 w 518"/>
                <a:gd name="T19" fmla="*/ 413 h 928"/>
                <a:gd name="T20" fmla="*/ 55 w 518"/>
                <a:gd name="T21" fmla="*/ 404 h 928"/>
                <a:gd name="T22" fmla="*/ 157 w 518"/>
                <a:gd name="T23" fmla="*/ 136 h 928"/>
                <a:gd name="T24" fmla="*/ 49 w 518"/>
                <a:gd name="T25" fmla="*/ 580 h 928"/>
                <a:gd name="T26" fmla="*/ 174 w 518"/>
                <a:gd name="T27" fmla="*/ 895 h 928"/>
                <a:gd name="T28" fmla="*/ 185 w 518"/>
                <a:gd name="T29" fmla="*/ 919 h 928"/>
                <a:gd name="T30" fmla="*/ 210 w 518"/>
                <a:gd name="T31" fmla="*/ 927 h 928"/>
                <a:gd name="T32" fmla="*/ 234 w 518"/>
                <a:gd name="T33" fmla="*/ 920 h 928"/>
                <a:gd name="T34" fmla="*/ 247 w 518"/>
                <a:gd name="T35" fmla="*/ 896 h 928"/>
                <a:gd name="T36" fmla="*/ 246 w 518"/>
                <a:gd name="T37" fmla="*/ 580 h 928"/>
                <a:gd name="T38" fmla="*/ 272 w 518"/>
                <a:gd name="T39" fmla="*/ 580 h 928"/>
                <a:gd name="T40" fmla="*/ 275 w 518"/>
                <a:gd name="T41" fmla="*/ 910 h 928"/>
                <a:gd name="T42" fmla="*/ 295 w 518"/>
                <a:gd name="T43" fmla="*/ 926 h 928"/>
                <a:gd name="T44" fmla="*/ 321 w 518"/>
                <a:gd name="T45" fmla="*/ 926 h 928"/>
                <a:gd name="T46" fmla="*/ 341 w 518"/>
                <a:gd name="T47" fmla="*/ 910 h 928"/>
                <a:gd name="T48" fmla="*/ 345 w 518"/>
                <a:gd name="T49" fmla="*/ 580 h 928"/>
                <a:gd name="T50" fmla="*/ 348 w 518"/>
                <a:gd name="T51" fmla="*/ 137 h 928"/>
                <a:gd name="T52" fmla="*/ 362 w 518"/>
                <a:gd name="T53" fmla="*/ 136 h 928"/>
                <a:gd name="T54" fmla="*/ 461 w 518"/>
                <a:gd name="T55" fmla="*/ 400 h 928"/>
                <a:gd name="T56" fmla="*/ 475 w 518"/>
                <a:gd name="T57" fmla="*/ 421 h 928"/>
                <a:gd name="T58" fmla="*/ 495 w 518"/>
                <a:gd name="T59" fmla="*/ 430 h 928"/>
                <a:gd name="T60" fmla="*/ 512 w 518"/>
                <a:gd name="T61" fmla="*/ 422 h 928"/>
                <a:gd name="T62" fmla="*/ 518 w 518"/>
                <a:gd name="T63" fmla="*/ 402 h 928"/>
                <a:gd name="T64" fmla="*/ 517 w 518"/>
                <a:gd name="T65" fmla="*/ 392 h 928"/>
                <a:gd name="T66" fmla="*/ 429 w 518"/>
                <a:gd name="T67" fmla="*/ 102 h 928"/>
                <a:gd name="T68" fmla="*/ 404 w 518"/>
                <a:gd name="T69" fmla="*/ 51 h 928"/>
                <a:gd name="T70" fmla="*/ 374 w 518"/>
                <a:gd name="T71" fmla="*/ 16 h 928"/>
                <a:gd name="T72" fmla="*/ 331 w 518"/>
                <a:gd name="T73" fmla="*/ 1 h 928"/>
                <a:gd name="T74" fmla="*/ 260 w 518"/>
                <a:gd name="T75" fmla="*/ 0 h 9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18"/>
                <a:gd name="T115" fmla="*/ 0 h 928"/>
                <a:gd name="T116" fmla="*/ 518 w 518"/>
                <a:gd name="T117" fmla="*/ 928 h 9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18" h="928">
                  <a:moveTo>
                    <a:pt x="258" y="0"/>
                  </a:moveTo>
                  <a:lnTo>
                    <a:pt x="185" y="0"/>
                  </a:lnTo>
                  <a:lnTo>
                    <a:pt x="185" y="1"/>
                  </a:lnTo>
                  <a:lnTo>
                    <a:pt x="155" y="10"/>
                  </a:lnTo>
                  <a:lnTo>
                    <a:pt x="133" y="23"/>
                  </a:lnTo>
                  <a:lnTo>
                    <a:pt x="113" y="50"/>
                  </a:lnTo>
                  <a:lnTo>
                    <a:pt x="88" y="98"/>
                  </a:lnTo>
                  <a:lnTo>
                    <a:pt x="87" y="102"/>
                  </a:lnTo>
                  <a:lnTo>
                    <a:pt x="2" y="390"/>
                  </a:lnTo>
                  <a:lnTo>
                    <a:pt x="0" y="392"/>
                  </a:lnTo>
                  <a:lnTo>
                    <a:pt x="0" y="402"/>
                  </a:lnTo>
                  <a:lnTo>
                    <a:pt x="0" y="405"/>
                  </a:lnTo>
                  <a:lnTo>
                    <a:pt x="0" y="410"/>
                  </a:lnTo>
                  <a:lnTo>
                    <a:pt x="5" y="421"/>
                  </a:lnTo>
                  <a:lnTo>
                    <a:pt x="12" y="428"/>
                  </a:lnTo>
                  <a:lnTo>
                    <a:pt x="16" y="429"/>
                  </a:lnTo>
                  <a:lnTo>
                    <a:pt x="22" y="430"/>
                  </a:lnTo>
                  <a:lnTo>
                    <a:pt x="32" y="428"/>
                  </a:lnTo>
                  <a:lnTo>
                    <a:pt x="41" y="422"/>
                  </a:lnTo>
                  <a:lnTo>
                    <a:pt x="50" y="413"/>
                  </a:lnTo>
                  <a:lnTo>
                    <a:pt x="56" y="400"/>
                  </a:lnTo>
                  <a:lnTo>
                    <a:pt x="55" y="404"/>
                  </a:lnTo>
                  <a:lnTo>
                    <a:pt x="155" y="136"/>
                  </a:lnTo>
                  <a:lnTo>
                    <a:pt x="157" y="136"/>
                  </a:lnTo>
                  <a:lnTo>
                    <a:pt x="169" y="137"/>
                  </a:lnTo>
                  <a:lnTo>
                    <a:pt x="49" y="580"/>
                  </a:lnTo>
                  <a:lnTo>
                    <a:pt x="173" y="580"/>
                  </a:lnTo>
                  <a:lnTo>
                    <a:pt x="174" y="895"/>
                  </a:lnTo>
                  <a:lnTo>
                    <a:pt x="177" y="909"/>
                  </a:lnTo>
                  <a:lnTo>
                    <a:pt x="185" y="919"/>
                  </a:lnTo>
                  <a:lnTo>
                    <a:pt x="197" y="925"/>
                  </a:lnTo>
                  <a:lnTo>
                    <a:pt x="210" y="927"/>
                  </a:lnTo>
                  <a:lnTo>
                    <a:pt x="223" y="926"/>
                  </a:lnTo>
                  <a:lnTo>
                    <a:pt x="234" y="920"/>
                  </a:lnTo>
                  <a:lnTo>
                    <a:pt x="243" y="911"/>
                  </a:lnTo>
                  <a:lnTo>
                    <a:pt x="247" y="896"/>
                  </a:lnTo>
                  <a:lnTo>
                    <a:pt x="246" y="578"/>
                  </a:lnTo>
                  <a:lnTo>
                    <a:pt x="246" y="580"/>
                  </a:lnTo>
                  <a:lnTo>
                    <a:pt x="260" y="580"/>
                  </a:lnTo>
                  <a:lnTo>
                    <a:pt x="272" y="580"/>
                  </a:lnTo>
                  <a:lnTo>
                    <a:pt x="272" y="896"/>
                  </a:lnTo>
                  <a:lnTo>
                    <a:pt x="275" y="910"/>
                  </a:lnTo>
                  <a:lnTo>
                    <a:pt x="284" y="920"/>
                  </a:lnTo>
                  <a:lnTo>
                    <a:pt x="295" y="926"/>
                  </a:lnTo>
                  <a:lnTo>
                    <a:pt x="308" y="928"/>
                  </a:lnTo>
                  <a:lnTo>
                    <a:pt x="321" y="926"/>
                  </a:lnTo>
                  <a:lnTo>
                    <a:pt x="333" y="920"/>
                  </a:lnTo>
                  <a:lnTo>
                    <a:pt x="341" y="910"/>
                  </a:lnTo>
                  <a:lnTo>
                    <a:pt x="345" y="895"/>
                  </a:lnTo>
                  <a:lnTo>
                    <a:pt x="345" y="580"/>
                  </a:lnTo>
                  <a:lnTo>
                    <a:pt x="469" y="580"/>
                  </a:lnTo>
                  <a:lnTo>
                    <a:pt x="348" y="137"/>
                  </a:lnTo>
                  <a:lnTo>
                    <a:pt x="360" y="136"/>
                  </a:lnTo>
                  <a:lnTo>
                    <a:pt x="362" y="136"/>
                  </a:lnTo>
                  <a:lnTo>
                    <a:pt x="461" y="404"/>
                  </a:lnTo>
                  <a:lnTo>
                    <a:pt x="461" y="400"/>
                  </a:lnTo>
                  <a:lnTo>
                    <a:pt x="467" y="412"/>
                  </a:lnTo>
                  <a:lnTo>
                    <a:pt x="475" y="421"/>
                  </a:lnTo>
                  <a:lnTo>
                    <a:pt x="485" y="427"/>
                  </a:lnTo>
                  <a:lnTo>
                    <a:pt x="495" y="430"/>
                  </a:lnTo>
                  <a:lnTo>
                    <a:pt x="504" y="428"/>
                  </a:lnTo>
                  <a:lnTo>
                    <a:pt x="512" y="422"/>
                  </a:lnTo>
                  <a:lnTo>
                    <a:pt x="517" y="410"/>
                  </a:lnTo>
                  <a:lnTo>
                    <a:pt x="518" y="402"/>
                  </a:lnTo>
                  <a:lnTo>
                    <a:pt x="518" y="397"/>
                  </a:lnTo>
                  <a:lnTo>
                    <a:pt x="517" y="392"/>
                  </a:lnTo>
                  <a:lnTo>
                    <a:pt x="517" y="390"/>
                  </a:lnTo>
                  <a:lnTo>
                    <a:pt x="429" y="102"/>
                  </a:lnTo>
                  <a:lnTo>
                    <a:pt x="429" y="98"/>
                  </a:lnTo>
                  <a:lnTo>
                    <a:pt x="404" y="51"/>
                  </a:lnTo>
                  <a:lnTo>
                    <a:pt x="384" y="24"/>
                  </a:lnTo>
                  <a:lnTo>
                    <a:pt x="374" y="16"/>
                  </a:lnTo>
                  <a:lnTo>
                    <a:pt x="362" y="11"/>
                  </a:lnTo>
                  <a:lnTo>
                    <a:pt x="331" y="1"/>
                  </a:lnTo>
                  <a:lnTo>
                    <a:pt x="331" y="0"/>
                  </a:lnTo>
                  <a:lnTo>
                    <a:pt x="260" y="0"/>
                  </a:lnTo>
                  <a:lnTo>
                    <a:pt x="2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5pPr>
              <a:lvl6pPr marL="22860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6pPr>
              <a:lvl7pPr marL="27432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7pPr>
              <a:lvl8pPr marL="32004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8pPr>
              <a:lvl9pPr marL="3657600" algn="l" defTabSz="914400" rtl="0" eaLnBrk="1" latinLnBrk="0" hangingPunct="1">
                <a:defRPr kumimoji="1" sz="1400" kern="1200">
                  <a:solidFill>
                    <a:schemeClr val="tx1"/>
                  </a:solidFill>
                  <a:latin typeface="Arial" charset="0"/>
                  <a:ea typeface="新細明體" pitchFamily="18" charset="-120"/>
                  <a:cs typeface="+mn-cs"/>
                </a:defRPr>
              </a:lvl9pPr>
            </a:lstStyle>
            <a:p>
              <a:pPr>
                <a:defRPr/>
              </a:pPr>
              <a:endParaRPr lang="zh-TW" altLang="en-US" sz="1600" b="1"/>
            </a:p>
          </p:txBody>
        </p:sp>
      </p:grpSp>
      <p:pic>
        <p:nvPicPr>
          <p:cNvPr id="59" name="Picture 20" descr="PersonalComputerWhite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236439"/>
            <a:ext cx="1368425" cy="122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0" name="肘形接點 1039"/>
          <p:cNvCxnSpPr>
            <a:endCxn id="61" idx="3"/>
          </p:cNvCxnSpPr>
          <p:nvPr/>
        </p:nvCxnSpPr>
        <p:spPr>
          <a:xfrm rot="16200000" flipV="1">
            <a:off x="1581269" y="4621971"/>
            <a:ext cx="1127230" cy="533753"/>
          </a:xfrm>
          <a:prstGeom prst="bentConnector2">
            <a:avLst/>
          </a:prstGeom>
          <a:ln>
            <a:headEnd type="arrow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1716779" y="4251118"/>
            <a:ext cx="161228" cy="1482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sz="1600" b="1"/>
          </a:p>
        </p:txBody>
      </p:sp>
      <p:cxnSp>
        <p:nvCxnSpPr>
          <p:cNvPr id="62" name="肘形接點 1044"/>
          <p:cNvCxnSpPr>
            <a:endCxn id="29" idx="1"/>
          </p:cNvCxnSpPr>
          <p:nvPr/>
        </p:nvCxnSpPr>
        <p:spPr>
          <a:xfrm flipV="1">
            <a:off x="2771800" y="5711373"/>
            <a:ext cx="4123075" cy="398454"/>
          </a:xfrm>
          <a:prstGeom prst="bentConnector2">
            <a:avLst/>
          </a:prstGeom>
          <a:ln>
            <a:prstDash val="dash"/>
            <a:headEnd type="arrow" w="med" len="med"/>
            <a:tailEnd type="arrow" w="med" len="med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63" name="文字方塊 62"/>
          <p:cNvSpPr txBox="1"/>
          <p:nvPr/>
        </p:nvSpPr>
        <p:spPr>
          <a:xfrm>
            <a:off x="539552" y="6244550"/>
            <a:ext cx="11977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End Users</a:t>
            </a:r>
            <a:endParaRPr lang="zh-TW" altLang="en-US" sz="1600" b="1" dirty="0"/>
          </a:p>
        </p:txBody>
      </p:sp>
      <p:sp>
        <p:nvSpPr>
          <p:cNvPr id="64" name="文字方塊 63"/>
          <p:cNvSpPr txBox="1"/>
          <p:nvPr/>
        </p:nvSpPr>
        <p:spPr>
          <a:xfrm>
            <a:off x="2411760" y="4572008"/>
            <a:ext cx="187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 smtClean="0"/>
              <a:t>End Users can access local SmartStor Cloud</a:t>
            </a:r>
            <a:endParaRPr lang="zh-TW" altLang="en-US" sz="1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What is SmartStor Cloud ?</a:t>
            </a:r>
          </a:p>
        </p:txBody>
      </p:sp>
      <p:sp>
        <p:nvSpPr>
          <p:cNvPr id="26" name="Rectangle 14"/>
          <p:cNvSpPr/>
          <p:nvPr/>
        </p:nvSpPr>
        <p:spPr>
          <a:xfrm>
            <a:off x="928662" y="1166417"/>
            <a:ext cx="55721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Font typeface="Wingdings" pitchFamily="2" charset="2"/>
              <a:buChar char="Ø"/>
            </a:pPr>
            <a:r>
              <a:rPr lang="en-US" sz="2400" dirty="0" smtClean="0"/>
              <a:t>  </a:t>
            </a:r>
            <a:r>
              <a:rPr lang="en-US" altLang="zh-TW" sz="2400" dirty="0" smtClean="0"/>
              <a:t>A Cloud Storage Service Appliance</a:t>
            </a:r>
          </a:p>
          <a:p>
            <a:pPr algn="l">
              <a:buFont typeface="Wingdings" pitchFamily="2" charset="2"/>
              <a:buChar char="Ø"/>
            </a:pPr>
            <a:endParaRPr lang="en-US" altLang="zh-TW" sz="2400" dirty="0" smtClean="0"/>
          </a:p>
          <a:p>
            <a:pPr algn="l">
              <a:buFont typeface="Wingdings" pitchFamily="2" charset="2"/>
              <a:buChar char="Ø"/>
            </a:pPr>
            <a:r>
              <a:rPr lang="en-US" altLang="zh-TW" sz="2400" dirty="0" smtClean="0"/>
              <a:t>  Enable users to </a:t>
            </a:r>
            <a:r>
              <a:rPr lang="en-US" altLang="zh-TW" sz="2400" dirty="0" smtClean="0">
                <a:solidFill>
                  <a:srgbClr val="FF0000"/>
                </a:solidFill>
              </a:rPr>
              <a:t>manage</a:t>
            </a:r>
            <a:r>
              <a:rPr lang="en-US" altLang="zh-TW" sz="2400" dirty="0" smtClean="0"/>
              <a:t>, </a:t>
            </a:r>
            <a:r>
              <a:rPr lang="en-US" altLang="zh-TW" sz="2400" dirty="0" smtClean="0">
                <a:solidFill>
                  <a:srgbClr val="FF0000"/>
                </a:solidFill>
              </a:rPr>
              <a:t>sharing</a:t>
            </a:r>
            <a:r>
              <a:rPr lang="en-US" altLang="zh-TW" sz="2400" dirty="0" smtClean="0"/>
              <a:t>, </a:t>
            </a:r>
            <a:r>
              <a:rPr lang="en-US" altLang="zh-TW" sz="2400" dirty="0" smtClean="0">
                <a:solidFill>
                  <a:srgbClr val="FF0000"/>
                </a:solidFill>
              </a:rPr>
              <a:t>synchronize</a:t>
            </a:r>
            <a:r>
              <a:rPr lang="en-US" altLang="zh-TW" sz="2400" dirty="0" smtClean="0"/>
              <a:t> data :</a:t>
            </a:r>
            <a:endParaRPr lang="en-US" sz="2400" dirty="0" smtClean="0"/>
          </a:p>
          <a:p>
            <a:pPr marL="971550" lvl="1" indent="-514350" algn="l">
              <a:buFont typeface="+mj-lt"/>
              <a:buAutoNum type="arabicPeriod"/>
            </a:pPr>
            <a:r>
              <a:rPr lang="en-US" sz="2400" dirty="0" smtClean="0"/>
              <a:t>between </a:t>
            </a:r>
            <a:r>
              <a:rPr lang="en-US" sz="2400" dirty="0" smtClean="0">
                <a:solidFill>
                  <a:srgbClr val="FF0000"/>
                </a:solidFill>
              </a:rPr>
              <a:t>all devices</a:t>
            </a:r>
            <a:r>
              <a:rPr lang="en-US" sz="2400" dirty="0" smtClean="0"/>
              <a:t>  </a:t>
            </a:r>
          </a:p>
          <a:p>
            <a:pPr marL="971550" lvl="1" indent="-514350" algn="l">
              <a:buFont typeface="+mj-lt"/>
              <a:buAutoNum type="arabicPeriod"/>
            </a:pPr>
            <a:r>
              <a:rPr lang="en-US" sz="2400" dirty="0" smtClean="0"/>
              <a:t>with other authorized users</a:t>
            </a:r>
          </a:p>
          <a:p>
            <a:pPr marL="971550" lvl="1" indent="-514350" algn="l">
              <a:buFont typeface="+mj-lt"/>
              <a:buAutoNum type="arabicPeriod"/>
            </a:pPr>
            <a:r>
              <a:rPr lang="en-US" sz="2400" dirty="0" smtClean="0"/>
              <a:t>in private cloud environment</a:t>
            </a:r>
          </a:p>
          <a:p>
            <a:pPr algn="l"/>
            <a:endParaRPr lang="en-US" sz="2400" dirty="0" smtClean="0"/>
          </a:p>
          <a:p>
            <a:pPr algn="l">
              <a:buFont typeface="Wingdings" pitchFamily="2" charset="2"/>
              <a:buChar char="Ø"/>
            </a:pPr>
            <a:r>
              <a:rPr lang="en-US" sz="2400" dirty="0" smtClean="0"/>
              <a:t>  High reliability storage system :</a:t>
            </a:r>
          </a:p>
          <a:p>
            <a:pPr marL="971550" lvl="1" indent="-514350" algn="l">
              <a:buFont typeface="+mj-lt"/>
              <a:buAutoNum type="arabicPeriod"/>
            </a:pPr>
            <a:r>
              <a:rPr lang="en-US" sz="2400" dirty="0" smtClean="0"/>
              <a:t>enterprise level RAID                                                                         protection</a:t>
            </a:r>
          </a:p>
          <a:p>
            <a:pPr marL="971550" lvl="1" indent="-514350" algn="l">
              <a:buFont typeface="+mj-lt"/>
              <a:buAutoNum type="arabicPeriod"/>
            </a:pPr>
            <a:r>
              <a:rPr lang="en-US" sz="2400" dirty="0" smtClean="0"/>
              <a:t>public cloud integration interfaces                                                            </a:t>
            </a:r>
          </a:p>
        </p:txBody>
      </p:sp>
      <p:pic>
        <p:nvPicPr>
          <p:cNvPr id="28" name="Picture 9" descr="NS670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3857628"/>
            <a:ext cx="2725717" cy="2659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2" name="群組 31"/>
          <p:cNvGrpSpPr/>
          <p:nvPr/>
        </p:nvGrpSpPr>
        <p:grpSpPr>
          <a:xfrm>
            <a:off x="6429388" y="2925894"/>
            <a:ext cx="2500330" cy="1360362"/>
            <a:chOff x="6429388" y="3429000"/>
            <a:chExt cx="2500330" cy="1360362"/>
          </a:xfrm>
        </p:grpSpPr>
        <p:pic>
          <p:nvPicPr>
            <p:cNvPr id="29" name="Picture 9" descr="cloud_10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429388" y="3429000"/>
              <a:ext cx="2500330" cy="1360362"/>
            </a:xfrm>
            <a:prstGeom prst="rect">
              <a:avLst/>
            </a:prstGeom>
            <a:ln>
              <a:solidFill>
                <a:srgbClr val="FF6600"/>
              </a:solidFill>
            </a:ln>
            <a:effectLst>
              <a:softEdge rad="112500"/>
            </a:effectLst>
          </p:spPr>
        </p:pic>
        <p:sp>
          <p:nvSpPr>
            <p:cNvPr id="30" name="Rectangle 14"/>
            <p:cNvSpPr/>
            <p:nvPr/>
          </p:nvSpPr>
          <p:spPr>
            <a:xfrm>
              <a:off x="6643702" y="4071942"/>
              <a:ext cx="221457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sz="1400" b="1" dirty="0" smtClean="0"/>
                <a:t>  Cloud  Application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0213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643702" y="6429396"/>
            <a:ext cx="244475" cy="254000"/>
          </a:xfrm>
        </p:spPr>
        <p:txBody>
          <a:bodyPr/>
          <a:lstStyle/>
          <a:p>
            <a:pPr>
              <a:defRPr/>
            </a:pPr>
            <a:fld id="{5F97FE12-9478-3F40-944C-13D4EA2B8D2B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Hybrid Cloud / Private Cloud</a:t>
            </a: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6643702" y="6429396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F5B78078-ED2C-D84B-B295-214B2E04BACB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4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1833416" y="1500174"/>
            <a:ext cx="5310352" cy="2571768"/>
            <a:chOff x="1833416" y="1500174"/>
            <a:chExt cx="5310352" cy="2571768"/>
          </a:xfrm>
        </p:grpSpPr>
        <p:pic>
          <p:nvPicPr>
            <p:cNvPr id="11" name="Picture 10" descr="cloud_1028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833416" y="1500174"/>
              <a:ext cx="5310352" cy="2571768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2928926" y="2571744"/>
              <a:ext cx="285206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 smtClean="0"/>
                <a:t>Hybrid Cloud</a:t>
              </a:r>
              <a:endParaRPr lang="en-US" sz="3600" dirty="0"/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5643570" y="1643050"/>
            <a:ext cx="3357016" cy="2357454"/>
            <a:chOff x="4644008" y="4429132"/>
            <a:chExt cx="3357016" cy="2357454"/>
          </a:xfrm>
        </p:grpSpPr>
        <p:pic>
          <p:nvPicPr>
            <p:cNvPr id="10" name="Picture 9" descr="cloud_1028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44008" y="4429132"/>
              <a:ext cx="3357016" cy="2292476"/>
            </a:xfrm>
            <a:prstGeom prst="rect">
              <a:avLst/>
            </a:prstGeom>
            <a:ln>
              <a:solidFill>
                <a:srgbClr val="FF6600"/>
              </a:solidFill>
            </a:ln>
            <a:effectLst>
              <a:softEdge rad="112500"/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5643570" y="6386476"/>
              <a:ext cx="150626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Public Cloud</a:t>
              </a:r>
              <a:endParaRPr lang="en-US" sz="2000" dirty="0"/>
            </a:p>
          </p:txBody>
        </p:sp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59536" y="5407367"/>
              <a:ext cx="968648" cy="879153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339656" y="5407367"/>
              <a:ext cx="968648" cy="879153"/>
            </a:xfrm>
            <a:prstGeom prst="rect">
              <a:avLst/>
            </a:prstGeom>
          </p:spPr>
        </p:pic>
      </p:grpSp>
      <p:grpSp>
        <p:nvGrpSpPr>
          <p:cNvPr id="35" name="群組 34"/>
          <p:cNvGrpSpPr/>
          <p:nvPr/>
        </p:nvGrpSpPr>
        <p:grpSpPr>
          <a:xfrm>
            <a:off x="500034" y="3143248"/>
            <a:ext cx="3498752" cy="3000396"/>
            <a:chOff x="253230" y="3627354"/>
            <a:chExt cx="3498752" cy="2822700"/>
          </a:xfrm>
        </p:grpSpPr>
        <p:pic>
          <p:nvPicPr>
            <p:cNvPr id="2" name="Picture 1" descr="cloud_1028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39048" y="3627354"/>
              <a:ext cx="2712934" cy="1699098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253230" y="4299425"/>
              <a:ext cx="982961" cy="6659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Private</a:t>
              </a:r>
            </a:p>
            <a:p>
              <a:r>
                <a:rPr lang="en-US" sz="2000" dirty="0" smtClean="0"/>
                <a:t> Cloud</a:t>
              </a:r>
              <a:endParaRPr lang="en-US" sz="2000" dirty="0"/>
            </a:p>
          </p:txBody>
        </p:sp>
        <p:pic>
          <p:nvPicPr>
            <p:cNvPr id="20" name="Picture 19" descr="SmartStor-NS6700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039180" y="4127420"/>
              <a:ext cx="686629" cy="936104"/>
            </a:xfrm>
            <a:prstGeom prst="rect">
              <a:avLst/>
            </a:prstGeom>
          </p:spPr>
        </p:pic>
        <p:pic>
          <p:nvPicPr>
            <p:cNvPr id="9" name="Picture 8" descr="20111204065519538_easyicon_cn_128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5733256"/>
              <a:ext cx="663600" cy="663600"/>
            </a:xfrm>
            <a:prstGeom prst="rect">
              <a:avLst/>
            </a:prstGeom>
          </p:spPr>
        </p:pic>
        <p:pic>
          <p:nvPicPr>
            <p:cNvPr id="25" name="Picture 24" descr="20111204065519538_easyicon_cn_128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03648" y="5786454"/>
              <a:ext cx="663600" cy="663600"/>
            </a:xfrm>
            <a:prstGeom prst="rect">
              <a:avLst/>
            </a:prstGeom>
          </p:spPr>
        </p:pic>
        <p:pic>
          <p:nvPicPr>
            <p:cNvPr id="27" name="Picture 12" descr="ipad-hardware-20110324.jp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39752" y="5786454"/>
              <a:ext cx="697730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7" name="Straight Connector 16"/>
            <p:cNvCxnSpPr>
              <a:endCxn id="2" idx="2"/>
            </p:cNvCxnSpPr>
            <p:nvPr/>
          </p:nvCxnSpPr>
          <p:spPr bwMode="auto">
            <a:xfrm flipV="1">
              <a:off x="1154824" y="5326452"/>
              <a:ext cx="1240691" cy="531440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1" name="Straight Connector 30"/>
            <p:cNvCxnSpPr>
              <a:stCxn id="25" idx="0"/>
              <a:endCxn id="2" idx="2"/>
            </p:cNvCxnSpPr>
            <p:nvPr/>
          </p:nvCxnSpPr>
          <p:spPr bwMode="auto">
            <a:xfrm rot="5400000" flipH="1" flipV="1">
              <a:off x="1835480" y="5226420"/>
              <a:ext cx="460002" cy="660067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4" name="Straight Connector 33"/>
            <p:cNvCxnSpPr>
              <a:stCxn id="27" idx="0"/>
              <a:endCxn id="2" idx="2"/>
            </p:cNvCxnSpPr>
            <p:nvPr/>
          </p:nvCxnSpPr>
          <p:spPr bwMode="auto">
            <a:xfrm rot="16200000" flipV="1">
              <a:off x="2312065" y="5409902"/>
              <a:ext cx="460002" cy="293102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sp>
        <p:nvSpPr>
          <p:cNvPr id="24" name="TextBox 3"/>
          <p:cNvSpPr txBox="1"/>
          <p:nvPr/>
        </p:nvSpPr>
        <p:spPr>
          <a:xfrm>
            <a:off x="857224" y="1142984"/>
            <a:ext cx="80010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800" dirty="0" smtClean="0"/>
              <a:t>Private Cloud to Hybrid Cloud Storage Services</a:t>
            </a:r>
            <a:endParaRPr lang="en-US" sz="2800" dirty="0"/>
          </a:p>
        </p:txBody>
      </p:sp>
      <p:cxnSp>
        <p:nvCxnSpPr>
          <p:cNvPr id="38" name="肘形接點 37"/>
          <p:cNvCxnSpPr/>
          <p:nvPr/>
        </p:nvCxnSpPr>
        <p:spPr bwMode="auto">
          <a:xfrm>
            <a:off x="3000364" y="4357694"/>
            <a:ext cx="1643074" cy="1214446"/>
          </a:xfrm>
          <a:prstGeom prst="bentConnector3">
            <a:avLst>
              <a:gd name="adj1" fmla="val 50000"/>
            </a:avLst>
          </a:prstGeom>
          <a:ln w="76200">
            <a:prstDash val="dash"/>
            <a:headEnd type="arrow"/>
            <a:tailEnd type="arrow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39" name="群組 38"/>
          <p:cNvGrpSpPr/>
          <p:nvPr/>
        </p:nvGrpSpPr>
        <p:grpSpPr>
          <a:xfrm>
            <a:off x="3988361" y="4248177"/>
            <a:ext cx="3995492" cy="2357454"/>
            <a:chOff x="3988361" y="4248177"/>
            <a:chExt cx="3995492" cy="2357454"/>
          </a:xfrm>
        </p:grpSpPr>
        <p:grpSp>
          <p:nvGrpSpPr>
            <p:cNvPr id="28" name="群組 27"/>
            <p:cNvGrpSpPr/>
            <p:nvPr/>
          </p:nvGrpSpPr>
          <p:grpSpPr>
            <a:xfrm>
              <a:off x="3988361" y="4248177"/>
              <a:ext cx="3357016" cy="2357454"/>
              <a:chOff x="4644008" y="4429132"/>
              <a:chExt cx="3357016" cy="2357454"/>
            </a:xfrm>
          </p:grpSpPr>
          <p:pic>
            <p:nvPicPr>
              <p:cNvPr id="29" name="Picture 9" descr="cloud_1028.png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644008" y="4429132"/>
                <a:ext cx="3357016" cy="2292476"/>
              </a:xfrm>
              <a:prstGeom prst="rect">
                <a:avLst/>
              </a:prstGeom>
              <a:ln>
                <a:solidFill>
                  <a:srgbClr val="FF6600"/>
                </a:solidFill>
              </a:ln>
              <a:effectLst>
                <a:softEdge rad="112500"/>
              </a:effectLst>
            </p:spPr>
          </p:pic>
          <p:sp>
            <p:nvSpPr>
              <p:cNvPr id="30" name="TextBox 18"/>
              <p:cNvSpPr txBox="1"/>
              <p:nvPr/>
            </p:nvSpPr>
            <p:spPr>
              <a:xfrm>
                <a:off x="5643570" y="6386476"/>
                <a:ext cx="156645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000" dirty="0" smtClean="0"/>
                  <a:t>Data Center</a:t>
                </a:r>
                <a:endParaRPr lang="en-US" sz="2000" dirty="0"/>
              </a:p>
            </p:txBody>
          </p:sp>
          <p:pic>
            <p:nvPicPr>
              <p:cNvPr id="32" name="Picture 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59536" y="5407367"/>
                <a:ext cx="968648" cy="879153"/>
              </a:xfrm>
              <a:prstGeom prst="rect">
                <a:avLst/>
              </a:prstGeom>
            </p:spPr>
          </p:pic>
          <p:pic>
            <p:nvPicPr>
              <p:cNvPr id="33" name="Picture 2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339656" y="5407367"/>
                <a:ext cx="968648" cy="879153"/>
              </a:xfrm>
              <a:prstGeom prst="rect">
                <a:avLst/>
              </a:prstGeom>
            </p:spPr>
          </p:pic>
        </p:grpSp>
        <p:sp>
          <p:nvSpPr>
            <p:cNvPr id="37" name="TextBox 5"/>
            <p:cNvSpPr txBox="1"/>
            <p:nvPr/>
          </p:nvSpPr>
          <p:spPr>
            <a:xfrm>
              <a:off x="7000892" y="5214950"/>
              <a:ext cx="98296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Private</a:t>
              </a:r>
            </a:p>
            <a:p>
              <a:r>
                <a:rPr lang="en-US" sz="2000" dirty="0" smtClean="0"/>
                <a:t> Cloud</a:t>
              </a:r>
              <a:endParaRPr lang="en-US" sz="20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42021304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580B19-91C3-494A-95C9-E2B0A6BB52C0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323850" y="0"/>
            <a:ext cx="5842000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/>
              <a:t>M</a:t>
            </a:r>
            <a:r>
              <a:rPr lang="en-US" dirty="0" smtClean="0"/>
              <a:t>ore than one devices Today</a:t>
            </a: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C11B9781-9328-1C4E-8261-D02E2C0A4B1B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5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26631" name="Picture 9" descr="apple-macbook-pro-13-inch-unibody-4g6-46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88840"/>
            <a:ext cx="1830415" cy="137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Picture 10" descr="l511wles4ul5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5334" y="1285860"/>
            <a:ext cx="1828170" cy="12144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Picture 11" descr="1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640" y="4437112"/>
            <a:ext cx="646112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Picture 12" descr="ipad-hardware-2011032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365104"/>
            <a:ext cx="2093912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5" name="Picture 13" descr="HTC-Desire-Z-3-300x225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445125"/>
            <a:ext cx="1535113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6" name="Picture 14" descr="overview-hero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772816"/>
            <a:ext cx="736580" cy="1300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8" name="TextBox 19"/>
          <p:cNvSpPr txBox="1">
            <a:spLocks noChangeArrowheads="1"/>
          </p:cNvSpPr>
          <p:nvPr/>
        </p:nvSpPr>
        <p:spPr bwMode="auto">
          <a:xfrm>
            <a:off x="467544" y="1556792"/>
            <a:ext cx="22365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000" dirty="0"/>
              <a:t>Macbook with you</a:t>
            </a:r>
          </a:p>
        </p:txBody>
      </p:sp>
      <p:sp>
        <p:nvSpPr>
          <p:cNvPr id="26639" name="TextBox 26"/>
          <p:cNvSpPr txBox="1">
            <a:spLocks noChangeArrowheads="1"/>
          </p:cNvSpPr>
          <p:nvPr/>
        </p:nvSpPr>
        <p:spPr bwMode="auto">
          <a:xfrm>
            <a:off x="3571868" y="1071546"/>
            <a:ext cx="1403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altLang="zh-TW" sz="2000" dirty="0"/>
              <a:t>PC at office</a:t>
            </a:r>
            <a:endParaRPr lang="en-US" sz="2000" dirty="0"/>
          </a:p>
        </p:txBody>
      </p:sp>
      <p:sp>
        <p:nvSpPr>
          <p:cNvPr id="26640" name="TextBox 27"/>
          <p:cNvSpPr txBox="1">
            <a:spLocks noChangeArrowheads="1"/>
          </p:cNvSpPr>
          <p:nvPr/>
        </p:nvSpPr>
        <p:spPr bwMode="auto">
          <a:xfrm>
            <a:off x="6372200" y="1340768"/>
            <a:ext cx="15938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000" dirty="0"/>
              <a:t>Mac at Home</a:t>
            </a:r>
          </a:p>
        </p:txBody>
      </p:sp>
      <p:sp>
        <p:nvSpPr>
          <p:cNvPr id="26641" name="TextBox 28"/>
          <p:cNvSpPr txBox="1">
            <a:spLocks noChangeArrowheads="1"/>
          </p:cNvSpPr>
          <p:nvPr/>
        </p:nvSpPr>
        <p:spPr bwMode="auto">
          <a:xfrm>
            <a:off x="1187624" y="3933056"/>
            <a:ext cx="9845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000" dirty="0"/>
              <a:t>iPhone</a:t>
            </a:r>
          </a:p>
        </p:txBody>
      </p:sp>
      <p:sp>
        <p:nvSpPr>
          <p:cNvPr id="26642" name="TextBox 29"/>
          <p:cNvSpPr txBox="1">
            <a:spLocks noChangeArrowheads="1"/>
          </p:cNvSpPr>
          <p:nvPr/>
        </p:nvSpPr>
        <p:spPr bwMode="auto">
          <a:xfrm>
            <a:off x="3128963" y="5013325"/>
            <a:ext cx="1762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000" dirty="0"/>
              <a:t>Android Phone </a:t>
            </a:r>
          </a:p>
        </p:txBody>
      </p:sp>
      <p:sp>
        <p:nvSpPr>
          <p:cNvPr id="26643" name="TextBox 30"/>
          <p:cNvSpPr txBox="1">
            <a:spLocks noChangeArrowheads="1"/>
          </p:cNvSpPr>
          <p:nvPr/>
        </p:nvSpPr>
        <p:spPr bwMode="auto">
          <a:xfrm>
            <a:off x="7668344" y="4869160"/>
            <a:ext cx="6992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r>
              <a:rPr lang="en-US" sz="2000" dirty="0"/>
              <a:t>iPad</a:t>
            </a:r>
          </a:p>
        </p:txBody>
      </p:sp>
      <p:pic>
        <p:nvPicPr>
          <p:cNvPr id="24" name="Picture 19" descr="SmartStor-NS6700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86182" y="3214686"/>
            <a:ext cx="900943" cy="1428760"/>
          </a:xfrm>
          <a:prstGeom prst="rect">
            <a:avLst/>
          </a:prstGeom>
        </p:spPr>
      </p:pic>
      <p:grpSp>
        <p:nvGrpSpPr>
          <p:cNvPr id="29" name="群組 28"/>
          <p:cNvGrpSpPr/>
          <p:nvPr/>
        </p:nvGrpSpPr>
        <p:grpSpPr>
          <a:xfrm>
            <a:off x="1977752" y="4005066"/>
            <a:ext cx="5042520" cy="1014232"/>
            <a:chOff x="1975792" y="3999093"/>
            <a:chExt cx="5042520" cy="1014232"/>
          </a:xfrm>
        </p:grpSpPr>
        <p:cxnSp>
          <p:nvCxnSpPr>
            <p:cNvPr id="44" name="Straight Arrow Connector 43"/>
            <p:cNvCxnSpPr/>
            <p:nvPr/>
          </p:nvCxnSpPr>
          <p:spPr bwMode="auto">
            <a:xfrm flipH="1" flipV="1">
              <a:off x="4786066" y="3999093"/>
              <a:ext cx="2232246" cy="28803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46" name="Straight Arrow Connector 45"/>
            <p:cNvCxnSpPr>
              <a:stCxn id="26642" idx="0"/>
              <a:endCxn id="24" idx="2"/>
            </p:cNvCxnSpPr>
            <p:nvPr/>
          </p:nvCxnSpPr>
          <p:spPr bwMode="auto">
            <a:xfrm rot="5400000" flipH="1" flipV="1">
              <a:off x="3938401" y="4715072"/>
              <a:ext cx="369879" cy="226628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28" name="Straight Arrow Connector 45"/>
            <p:cNvCxnSpPr>
              <a:stCxn id="26633" idx="3"/>
            </p:cNvCxnSpPr>
            <p:nvPr/>
          </p:nvCxnSpPr>
          <p:spPr bwMode="auto">
            <a:xfrm flipV="1">
              <a:off x="1975792" y="4215115"/>
              <a:ext cx="1730152" cy="720056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  <p:grpSp>
        <p:nvGrpSpPr>
          <p:cNvPr id="27" name="群組 26"/>
          <p:cNvGrpSpPr/>
          <p:nvPr/>
        </p:nvGrpSpPr>
        <p:grpSpPr>
          <a:xfrm>
            <a:off x="2555776" y="2422896"/>
            <a:ext cx="4320480" cy="1366144"/>
            <a:chOff x="2555776" y="2422896"/>
            <a:chExt cx="4320480" cy="1366144"/>
          </a:xfrm>
        </p:grpSpPr>
        <p:cxnSp>
          <p:nvCxnSpPr>
            <p:cNvPr id="22" name="Straight Arrow Connector 21"/>
            <p:cNvCxnSpPr/>
            <p:nvPr/>
          </p:nvCxnSpPr>
          <p:spPr bwMode="auto">
            <a:xfrm>
              <a:off x="2555776" y="2852936"/>
              <a:ext cx="1152128" cy="720080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6600"/>
              </a:solidFill>
              <a:prstDash val="solid"/>
              <a:round/>
              <a:headEnd type="arrow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36" name="Straight Arrow Connector 35"/>
            <p:cNvCxnSpPr>
              <a:stCxn id="26632" idx="2"/>
              <a:endCxn id="24" idx="0"/>
            </p:cNvCxnSpPr>
            <p:nvPr/>
          </p:nvCxnSpPr>
          <p:spPr bwMode="auto">
            <a:xfrm rot="16200000" flipH="1">
              <a:off x="3875846" y="2853878"/>
              <a:ext cx="714380" cy="7235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6600"/>
              </a:solidFill>
              <a:prstDash val="solid"/>
              <a:round/>
              <a:headEnd type="arrow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  <p:cxnSp>
          <p:nvCxnSpPr>
            <p:cNvPr id="43" name="Straight Arrow Connector 21"/>
            <p:cNvCxnSpPr>
              <a:stCxn id="26636" idx="1"/>
            </p:cNvCxnSpPr>
            <p:nvPr/>
          </p:nvCxnSpPr>
          <p:spPr bwMode="auto">
            <a:xfrm flipH="1">
              <a:off x="4788024" y="2422896"/>
              <a:ext cx="2088232" cy="1366144"/>
            </a:xfrm>
            <a:prstGeom prst="straightConnector1">
              <a:avLst/>
            </a:prstGeom>
            <a:solidFill>
              <a:schemeClr val="accent1"/>
            </a:solidFill>
            <a:ln w="25400" cap="flat" cmpd="sng" algn="ctr">
              <a:solidFill>
                <a:srgbClr val="FF6600"/>
              </a:solidFill>
              <a:prstDash val="solid"/>
              <a:round/>
              <a:headEnd type="arrow" w="med" len="med"/>
              <a:tailEnd type="arrow"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2"/>
          <a:srcRect l="10547" t="1875" r="43164" b="66250"/>
          <a:stretch>
            <a:fillRect/>
          </a:stretch>
        </p:blipFill>
        <p:spPr bwMode="auto">
          <a:xfrm>
            <a:off x="2285984" y="1142984"/>
            <a:ext cx="2857520" cy="1214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6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 bwMode="auto">
          <a:xfrm>
            <a:off x="395536" y="0"/>
            <a:ext cx="5842000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38100" tIns="38100" rIns="38100" bIns="3810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+mj-lt"/>
                <a:ea typeface="+mj-ea"/>
                <a:cs typeface="+mj-cs"/>
                <a:sym typeface="Calibri Bold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Calibri Bold" charset="0"/>
                <a:ea typeface="ヒラギノ角ゴ ProN W6" charset="0"/>
                <a:cs typeface="ヒラギノ角ゴ ProN W6" charset="0"/>
                <a:sym typeface="Calibri Bold" charset="0"/>
              </a:defRPr>
            </a:lvl9pPr>
          </a:lstStyle>
          <a:p>
            <a:pPr eaLnBrk="1" hangingPunct="1">
              <a:defRPr/>
            </a:pPr>
            <a:r>
              <a:rPr lang="en-US" altLang="zh-TW" b="1" dirty="0" smtClean="0">
                <a:solidFill>
                  <a:schemeClr val="bg1"/>
                </a:solidFill>
              </a:rPr>
              <a:t>Team collaboration is easier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-336188" y="2602491"/>
            <a:ext cx="184666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350639" y="1484784"/>
            <a:ext cx="2744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/>
              <a:buChar char="•"/>
            </a:pPr>
            <a:endParaRPr lang="en-US" sz="2000" dirty="0"/>
          </a:p>
        </p:txBody>
      </p:sp>
      <p:pic>
        <p:nvPicPr>
          <p:cNvPr id="26" name="Picture 25" descr="20111205055427861_easyicon_cn_1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5984" y="2285992"/>
            <a:ext cx="720080" cy="720080"/>
          </a:xfrm>
          <a:prstGeom prst="rect">
            <a:avLst/>
          </a:prstGeom>
        </p:spPr>
      </p:pic>
      <p:cxnSp>
        <p:nvCxnSpPr>
          <p:cNvPr id="49" name="Straight Arrow Connector 48"/>
          <p:cNvCxnSpPr>
            <a:stCxn id="5" idx="2"/>
          </p:cNvCxnSpPr>
          <p:nvPr/>
        </p:nvCxnSpPr>
        <p:spPr bwMode="auto">
          <a:xfrm>
            <a:off x="1722554" y="2707210"/>
            <a:ext cx="833222" cy="793798"/>
          </a:xfrm>
          <a:prstGeom prst="straightConnector1">
            <a:avLst/>
          </a:prstGeom>
          <a:ln>
            <a:headEnd type="arrow" w="med" len="med"/>
            <a:tailEnd type="arrow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36" name="群組 35"/>
          <p:cNvGrpSpPr/>
          <p:nvPr/>
        </p:nvGrpSpPr>
        <p:grpSpPr>
          <a:xfrm>
            <a:off x="467544" y="1268760"/>
            <a:ext cx="1867078" cy="1438450"/>
            <a:chOff x="428596" y="1428736"/>
            <a:chExt cx="1867078" cy="1438450"/>
          </a:xfrm>
        </p:grpSpPr>
        <p:pic>
          <p:nvPicPr>
            <p:cNvPr id="5" name="Picture 4" descr="20111205064218357_easyicon_cn_128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1538" y="1643050"/>
              <a:ext cx="1224136" cy="1224136"/>
            </a:xfrm>
            <a:prstGeom prst="rect">
              <a:avLst/>
            </a:prstGeom>
          </p:spPr>
        </p:pic>
        <p:pic>
          <p:nvPicPr>
            <p:cNvPr id="19" name="Picture 18" descr="20111205055309532_easyicon_cn_128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8596" y="1428736"/>
              <a:ext cx="1152128" cy="1152128"/>
            </a:xfrm>
            <a:prstGeom prst="rect">
              <a:avLst/>
            </a:prstGeom>
          </p:spPr>
        </p:pic>
      </p:grpSp>
      <p:grpSp>
        <p:nvGrpSpPr>
          <p:cNvPr id="44" name="群組 43"/>
          <p:cNvGrpSpPr/>
          <p:nvPr/>
        </p:nvGrpSpPr>
        <p:grpSpPr>
          <a:xfrm>
            <a:off x="1475656" y="3429000"/>
            <a:ext cx="2882030" cy="2664296"/>
            <a:chOff x="3071802" y="3429000"/>
            <a:chExt cx="2500330" cy="1859098"/>
          </a:xfrm>
        </p:grpSpPr>
        <p:pic>
          <p:nvPicPr>
            <p:cNvPr id="40" name="Picture 9" descr="cloud_1028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071802" y="3429000"/>
              <a:ext cx="2500330" cy="1360362"/>
            </a:xfrm>
            <a:prstGeom prst="rect">
              <a:avLst/>
            </a:prstGeom>
            <a:ln>
              <a:solidFill>
                <a:srgbClr val="FF6600"/>
              </a:solidFill>
            </a:ln>
            <a:effectLst>
              <a:softEdge rad="112500"/>
            </a:effectLst>
          </p:spPr>
        </p:pic>
        <p:pic>
          <p:nvPicPr>
            <p:cNvPr id="20" name="Picture 19" descr="SmartStor-NS6700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86182" y="4000504"/>
              <a:ext cx="1008112" cy="1287594"/>
            </a:xfrm>
            <a:prstGeom prst="rect">
              <a:avLst/>
            </a:prstGeom>
          </p:spPr>
        </p:pic>
      </p:grpSp>
      <p:grpSp>
        <p:nvGrpSpPr>
          <p:cNvPr id="61" name="群組 60"/>
          <p:cNvGrpSpPr/>
          <p:nvPr/>
        </p:nvGrpSpPr>
        <p:grpSpPr>
          <a:xfrm>
            <a:off x="6228184" y="1340768"/>
            <a:ext cx="2123044" cy="1543118"/>
            <a:chOff x="6715140" y="857232"/>
            <a:chExt cx="2123044" cy="1543118"/>
          </a:xfrm>
        </p:grpSpPr>
        <p:grpSp>
          <p:nvGrpSpPr>
            <p:cNvPr id="59" name="群組 58"/>
            <p:cNvGrpSpPr/>
            <p:nvPr/>
          </p:nvGrpSpPr>
          <p:grpSpPr>
            <a:xfrm>
              <a:off x="6715140" y="857232"/>
              <a:ext cx="1652194" cy="1407152"/>
              <a:chOff x="6715140" y="857232"/>
              <a:chExt cx="1652194" cy="1407152"/>
            </a:xfrm>
          </p:grpSpPr>
          <p:pic>
            <p:nvPicPr>
              <p:cNvPr id="31" name="Picture 12" descr="ipad-hardware-20110324.jp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15140" y="1428736"/>
                <a:ext cx="842436" cy="835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6" name="Picture 18" descr="20111205055309532_easyicon_cn_128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215206" y="857232"/>
                <a:ext cx="1152128" cy="1152128"/>
              </a:xfrm>
              <a:prstGeom prst="rect">
                <a:avLst/>
              </a:prstGeom>
            </p:spPr>
          </p:pic>
        </p:grpSp>
        <p:sp>
          <p:nvSpPr>
            <p:cNvPr id="60" name="文字方塊 59"/>
            <p:cNvSpPr txBox="1"/>
            <p:nvPr/>
          </p:nvSpPr>
          <p:spPr>
            <a:xfrm>
              <a:off x="7500958" y="2000240"/>
              <a:ext cx="13372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 smtClean="0"/>
                <a:t>Member 1</a:t>
              </a:r>
              <a:endParaRPr lang="zh-TW" altLang="en-US" sz="2000" dirty="0"/>
            </a:p>
          </p:txBody>
        </p:sp>
      </p:grpSp>
      <p:grpSp>
        <p:nvGrpSpPr>
          <p:cNvPr id="62" name="群組 61"/>
          <p:cNvGrpSpPr/>
          <p:nvPr/>
        </p:nvGrpSpPr>
        <p:grpSpPr>
          <a:xfrm>
            <a:off x="6715140" y="3000372"/>
            <a:ext cx="2123044" cy="1543118"/>
            <a:chOff x="6715140" y="857232"/>
            <a:chExt cx="2123044" cy="1543118"/>
          </a:xfrm>
        </p:grpSpPr>
        <p:grpSp>
          <p:nvGrpSpPr>
            <p:cNvPr id="63" name="群組 58"/>
            <p:cNvGrpSpPr/>
            <p:nvPr/>
          </p:nvGrpSpPr>
          <p:grpSpPr>
            <a:xfrm>
              <a:off x="6715140" y="857232"/>
              <a:ext cx="1652194" cy="1407152"/>
              <a:chOff x="6715140" y="857232"/>
              <a:chExt cx="1652194" cy="1407152"/>
            </a:xfrm>
          </p:grpSpPr>
          <p:pic>
            <p:nvPicPr>
              <p:cNvPr id="65" name="Picture 12" descr="ipad-hardware-20110324.jpg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15140" y="1428736"/>
                <a:ext cx="842436" cy="8356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6" name="Picture 18" descr="20111205055309532_easyicon_cn_128.png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215206" y="857232"/>
                <a:ext cx="1152128" cy="1152128"/>
              </a:xfrm>
              <a:prstGeom prst="rect">
                <a:avLst/>
              </a:prstGeom>
            </p:spPr>
          </p:pic>
        </p:grpSp>
        <p:sp>
          <p:nvSpPr>
            <p:cNvPr id="64" name="文字方塊 63"/>
            <p:cNvSpPr txBox="1"/>
            <p:nvPr/>
          </p:nvSpPr>
          <p:spPr>
            <a:xfrm>
              <a:off x="7500958" y="2000240"/>
              <a:ext cx="13372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 smtClean="0"/>
                <a:t>Member 2</a:t>
              </a:r>
              <a:endParaRPr lang="zh-TW" altLang="en-US" sz="2000" dirty="0"/>
            </a:p>
          </p:txBody>
        </p:sp>
      </p:grpSp>
      <p:grpSp>
        <p:nvGrpSpPr>
          <p:cNvPr id="68" name="群組 67"/>
          <p:cNvGrpSpPr/>
          <p:nvPr/>
        </p:nvGrpSpPr>
        <p:grpSpPr>
          <a:xfrm>
            <a:off x="5940152" y="4869160"/>
            <a:ext cx="2337358" cy="1766552"/>
            <a:chOff x="6572264" y="4848640"/>
            <a:chExt cx="2337358" cy="1766552"/>
          </a:xfrm>
        </p:grpSpPr>
        <p:pic>
          <p:nvPicPr>
            <p:cNvPr id="29" name="Picture 28" descr="cinema-display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72264" y="5220141"/>
              <a:ext cx="1584176" cy="1209255"/>
            </a:xfrm>
            <a:prstGeom prst="rect">
              <a:avLst/>
            </a:prstGeom>
          </p:spPr>
        </p:pic>
        <p:pic>
          <p:nvPicPr>
            <p:cNvPr id="57" name="Picture 18" descr="20111205055309532_easyicon_cn_128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29520" y="4848640"/>
              <a:ext cx="1152128" cy="1152128"/>
            </a:xfrm>
            <a:prstGeom prst="rect">
              <a:avLst/>
            </a:prstGeom>
          </p:spPr>
        </p:pic>
        <p:sp>
          <p:nvSpPr>
            <p:cNvPr id="67" name="文字方塊 66"/>
            <p:cNvSpPr txBox="1"/>
            <p:nvPr/>
          </p:nvSpPr>
          <p:spPr>
            <a:xfrm>
              <a:off x="7572396" y="6215082"/>
              <a:ext cx="133722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2000" dirty="0" smtClean="0"/>
                <a:t>Member 3</a:t>
              </a:r>
              <a:endParaRPr lang="zh-TW" altLang="en-US" sz="2000" dirty="0"/>
            </a:p>
          </p:txBody>
        </p:sp>
      </p:grpSp>
      <p:sp>
        <p:nvSpPr>
          <p:cNvPr id="69" name="文字方塊 68"/>
          <p:cNvSpPr txBox="1"/>
          <p:nvPr/>
        </p:nvSpPr>
        <p:spPr>
          <a:xfrm>
            <a:off x="2000232" y="6215082"/>
            <a:ext cx="2079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dirty="0" smtClean="0"/>
              <a:t>SmartStor Cloud</a:t>
            </a:r>
            <a:endParaRPr lang="zh-TW" altLang="en-US" sz="2000" dirty="0"/>
          </a:p>
        </p:txBody>
      </p:sp>
      <p:pic>
        <p:nvPicPr>
          <p:cNvPr id="77" name="Picture 25" descr="20111205055427861_easyicon_cn_1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4480" y="4500570"/>
            <a:ext cx="720080" cy="720080"/>
          </a:xfrm>
          <a:prstGeom prst="rect">
            <a:avLst/>
          </a:prstGeom>
        </p:spPr>
      </p:pic>
      <p:pic>
        <p:nvPicPr>
          <p:cNvPr id="80" name="Picture 25" descr="20111205055427861_easyicon_cn_12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158" y="2071678"/>
            <a:ext cx="720080" cy="720080"/>
          </a:xfrm>
          <a:prstGeom prst="rect">
            <a:avLst/>
          </a:prstGeom>
        </p:spPr>
      </p:pic>
      <p:sp>
        <p:nvSpPr>
          <p:cNvPr id="79" name="橢圓 78"/>
          <p:cNvSpPr/>
          <p:nvPr/>
        </p:nvSpPr>
        <p:spPr bwMode="auto">
          <a:xfrm>
            <a:off x="2285984" y="2214554"/>
            <a:ext cx="857256" cy="785818"/>
          </a:xfrm>
          <a:prstGeom prst="ellipse">
            <a:avLst/>
          </a:prstGeom>
          <a:solidFill>
            <a:schemeClr val="lt1"/>
          </a:solidFill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4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85" name="群組 84"/>
          <p:cNvGrpSpPr/>
          <p:nvPr/>
        </p:nvGrpSpPr>
        <p:grpSpPr>
          <a:xfrm>
            <a:off x="3995936" y="2137416"/>
            <a:ext cx="2719204" cy="3595840"/>
            <a:chOff x="3995936" y="2137416"/>
            <a:chExt cx="2719204" cy="3595840"/>
          </a:xfrm>
        </p:grpSpPr>
        <p:cxnSp>
          <p:nvCxnSpPr>
            <p:cNvPr id="41" name="Straight Arrow Connector 40"/>
            <p:cNvCxnSpPr>
              <a:endCxn id="31" idx="1"/>
            </p:cNvCxnSpPr>
            <p:nvPr/>
          </p:nvCxnSpPr>
          <p:spPr bwMode="auto">
            <a:xfrm flipV="1">
              <a:off x="3995936" y="2330096"/>
              <a:ext cx="2232248" cy="1602960"/>
            </a:xfrm>
            <a:prstGeom prst="straightConnector1">
              <a:avLst/>
            </a:prstGeom>
            <a:ln>
              <a:headEnd type="arrow" w="med" len="med"/>
              <a:tailEnd type="arrow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Arrow Connector 40"/>
            <p:cNvCxnSpPr>
              <a:endCxn id="65" idx="1"/>
            </p:cNvCxnSpPr>
            <p:nvPr/>
          </p:nvCxnSpPr>
          <p:spPr bwMode="auto">
            <a:xfrm flipV="1">
              <a:off x="4283968" y="3989700"/>
              <a:ext cx="2431172" cy="303396"/>
            </a:xfrm>
            <a:prstGeom prst="straightConnector1">
              <a:avLst/>
            </a:prstGeom>
            <a:ln>
              <a:headEnd type="arrow" w="med" len="med"/>
              <a:tailEnd type="arrow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Arrow Connector 40"/>
            <p:cNvCxnSpPr/>
            <p:nvPr/>
          </p:nvCxnSpPr>
          <p:spPr bwMode="auto">
            <a:xfrm>
              <a:off x="4286248" y="4643446"/>
              <a:ext cx="1509888" cy="1089810"/>
            </a:xfrm>
            <a:prstGeom prst="straightConnector1">
              <a:avLst/>
            </a:prstGeom>
            <a:ln>
              <a:headEnd type="arrow" w="med" len="med"/>
              <a:tailEnd type="arrow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pic>
          <p:nvPicPr>
            <p:cNvPr id="81" name="Picture 25" descr="20111205055427861_easyicon_cn_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352118" y="4494870"/>
              <a:ext cx="720080" cy="720080"/>
            </a:xfrm>
            <a:prstGeom prst="rect">
              <a:avLst/>
            </a:prstGeom>
          </p:spPr>
        </p:pic>
        <p:pic>
          <p:nvPicPr>
            <p:cNvPr id="82" name="Picture 25" descr="20111205055427861_easyicon_cn_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6380" y="3280424"/>
              <a:ext cx="720080" cy="720080"/>
            </a:xfrm>
            <a:prstGeom prst="rect">
              <a:avLst/>
            </a:prstGeom>
          </p:spPr>
        </p:pic>
        <p:pic>
          <p:nvPicPr>
            <p:cNvPr id="83" name="Picture 25" descr="20111205055427861_easyicon_cn_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14876" y="2137416"/>
              <a:ext cx="720080" cy="720080"/>
            </a:xfrm>
            <a:prstGeom prst="rect">
              <a:avLst/>
            </a:prstGeom>
          </p:spPr>
        </p:pic>
      </p:grpSp>
      <p:sp>
        <p:nvSpPr>
          <p:cNvPr id="86" name="橢圓 85"/>
          <p:cNvSpPr/>
          <p:nvPr/>
        </p:nvSpPr>
        <p:spPr bwMode="auto">
          <a:xfrm>
            <a:off x="2438384" y="2366954"/>
            <a:ext cx="857256" cy="785818"/>
          </a:xfrm>
          <a:prstGeom prst="ellipse">
            <a:avLst/>
          </a:prstGeom>
          <a:solidFill>
            <a:schemeClr val="lt1"/>
          </a:solidFill>
          <a:ln>
            <a:noFill/>
            <a:headEnd type="none" w="med" len="med"/>
            <a:tailEnd type="none" w="med" len="med"/>
          </a:ln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TW" altLang="en-US" sz="42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grpSp>
        <p:nvGrpSpPr>
          <p:cNvPr id="90" name="群組 89"/>
          <p:cNvGrpSpPr/>
          <p:nvPr/>
        </p:nvGrpSpPr>
        <p:grpSpPr>
          <a:xfrm>
            <a:off x="4643438" y="2071678"/>
            <a:ext cx="2648906" cy="4577732"/>
            <a:chOff x="4643438" y="2071678"/>
            <a:chExt cx="2648906" cy="4577732"/>
          </a:xfrm>
        </p:grpSpPr>
        <p:pic>
          <p:nvPicPr>
            <p:cNvPr id="84" name="Picture 25" descr="20111205055427861_easyicon_cn_128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72264" y="5929330"/>
              <a:ext cx="720080" cy="720080"/>
            </a:xfrm>
            <a:prstGeom prst="rect">
              <a:avLst/>
            </a:prstGeom>
          </p:spPr>
        </p:pic>
        <p:sp>
          <p:nvSpPr>
            <p:cNvPr id="87" name="橢圓 86"/>
            <p:cNvSpPr/>
            <p:nvPr/>
          </p:nvSpPr>
          <p:spPr bwMode="auto">
            <a:xfrm>
              <a:off x="4643438" y="2071678"/>
              <a:ext cx="857256" cy="785818"/>
            </a:xfrm>
            <a:prstGeom prst="ellipse">
              <a:avLst/>
            </a:prstGeom>
            <a:solidFill>
              <a:schemeClr val="lt1"/>
            </a:solidFill>
            <a:ln>
              <a:noFill/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4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88" name="橢圓 87"/>
            <p:cNvSpPr/>
            <p:nvPr/>
          </p:nvSpPr>
          <p:spPr bwMode="auto">
            <a:xfrm>
              <a:off x="5357818" y="4429132"/>
              <a:ext cx="857256" cy="785818"/>
            </a:xfrm>
            <a:prstGeom prst="ellipse">
              <a:avLst/>
            </a:prstGeom>
            <a:solidFill>
              <a:schemeClr val="lt1"/>
            </a:solidFill>
            <a:ln>
              <a:noFill/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4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89" name="橢圓 88"/>
            <p:cNvSpPr/>
            <p:nvPr/>
          </p:nvSpPr>
          <p:spPr bwMode="auto">
            <a:xfrm>
              <a:off x="5286380" y="3214686"/>
              <a:ext cx="857256" cy="785818"/>
            </a:xfrm>
            <a:prstGeom prst="ellipse">
              <a:avLst/>
            </a:prstGeom>
            <a:solidFill>
              <a:schemeClr val="lt1"/>
            </a:solidFill>
            <a:ln>
              <a:noFill/>
              <a:headEnd type="none" w="med" len="med"/>
              <a:tailEnd type="none" w="med" len="med"/>
            </a:ln>
            <a:extLs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TW" altLang="en-US" sz="42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3176171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5F90ABF-4BE7-5340-832C-62F2F97BC507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29701" name="Rectangle 5"/>
          <p:cNvSpPr>
            <a:spLocks/>
          </p:cNvSpPr>
          <p:nvPr/>
        </p:nvSpPr>
        <p:spPr bwMode="auto">
          <a:xfrm>
            <a:off x="3124200" y="6411913"/>
            <a:ext cx="29083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lIns="38100" tIns="38100" rIns="38100" bIns="38100" anchor="ctr"/>
          <a:lstStyle/>
          <a:p>
            <a:r>
              <a:rPr lang="en-US" sz="1200" dirty="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t>2011 PROMISE Technology Confidential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/>
              <a:t>Major Features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92BFA5D6-E65F-084C-B7FF-0FD1E7DE8197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7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17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771666"/>
            <a:ext cx="17018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764952"/>
            <a:ext cx="1701800" cy="1600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771666"/>
            <a:ext cx="17018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4076716"/>
            <a:ext cx="17018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7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75922"/>
            <a:ext cx="17018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788024" y="4076517"/>
            <a:ext cx="1701800" cy="1638300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7020272" y="4076517"/>
            <a:ext cx="1701800" cy="1638300"/>
          </a:xfrm>
          <a:prstGeom prst="rect">
            <a:avLst/>
          </a:prstGeom>
        </p:spPr>
      </p:pic>
      <p:grpSp>
        <p:nvGrpSpPr>
          <p:cNvPr id="2" name="群組 24"/>
          <p:cNvGrpSpPr/>
          <p:nvPr/>
        </p:nvGrpSpPr>
        <p:grpSpPr>
          <a:xfrm>
            <a:off x="323850" y="1771666"/>
            <a:ext cx="1701800" cy="1638300"/>
            <a:chOff x="323850" y="1347482"/>
            <a:chExt cx="1701800" cy="1638300"/>
          </a:xfrm>
        </p:grpSpPr>
        <p:pic>
          <p:nvPicPr>
            <p:cNvPr id="26" name="Picture 1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850" y="1347482"/>
              <a:ext cx="1701800" cy="163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文字方塊 26"/>
            <p:cNvSpPr txBox="1"/>
            <p:nvPr/>
          </p:nvSpPr>
          <p:spPr>
            <a:xfrm>
              <a:off x="506229" y="2427602"/>
              <a:ext cx="1399358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zh-TW" sz="1800" b="1" dirty="0" smtClean="0">
                  <a:latin typeface="Arial Narrow" pitchFamily="34" charset="0"/>
                </a:rPr>
                <a:t>Real Time Sync</a:t>
              </a:r>
              <a:endParaRPr lang="zh-TW" altLang="en-US" sz="1800" b="1" dirty="0">
                <a:latin typeface="Arial Narrow" pitchFamily="34" charset="0"/>
              </a:endParaRPr>
            </a:p>
          </p:txBody>
        </p:sp>
      </p:grpSp>
      <p:sp>
        <p:nvSpPr>
          <p:cNvPr id="28" name="文字方塊 27"/>
          <p:cNvSpPr txBox="1"/>
          <p:nvPr/>
        </p:nvSpPr>
        <p:spPr>
          <a:xfrm>
            <a:off x="2954238" y="2851786"/>
            <a:ext cx="937757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Safe Store</a:t>
            </a:r>
            <a:endParaRPr lang="zh-TW" altLang="en-US" sz="1800" b="1" dirty="0">
              <a:latin typeface="Arial Narrow" pitchFamily="34" charset="0"/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5004048" y="2851786"/>
            <a:ext cx="1380186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Simple Sharing</a:t>
            </a:r>
            <a:endParaRPr lang="zh-TW" altLang="en-US" sz="1800" b="1" dirty="0">
              <a:latin typeface="Arial Narrow" pitchFamily="34" charset="0"/>
            </a:endParaRPr>
          </a:p>
        </p:txBody>
      </p:sp>
      <p:sp>
        <p:nvSpPr>
          <p:cNvPr id="30" name="文字方塊 29"/>
          <p:cNvSpPr txBox="1"/>
          <p:nvPr/>
        </p:nvSpPr>
        <p:spPr>
          <a:xfrm>
            <a:off x="7201866" y="2851786"/>
            <a:ext cx="1442703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Revision Mange</a:t>
            </a:r>
            <a:endParaRPr lang="zh-TW" altLang="en-US" sz="1800" b="1" dirty="0">
              <a:latin typeface="Arial Narrow" pitchFamily="34" charset="0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683568" y="5156042"/>
            <a:ext cx="1022717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Easy Setup</a:t>
            </a:r>
            <a:endParaRPr lang="zh-TW" altLang="en-US" sz="1800" b="1" dirty="0">
              <a:latin typeface="Arial Narrow" pitchFamily="34" charset="0"/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2915816" y="5156042"/>
            <a:ext cx="101265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Mobile App</a:t>
            </a:r>
            <a:endParaRPr lang="zh-TW" altLang="en-US" sz="1800" b="1" dirty="0">
              <a:latin typeface="Arial Narrow" pitchFamily="34" charset="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4932040" y="5156042"/>
            <a:ext cx="1558119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Smart Diagnostic</a:t>
            </a:r>
            <a:endParaRPr lang="zh-TW" altLang="en-US" sz="1800" b="1" dirty="0">
              <a:latin typeface="Arial Narrow" pitchFamily="34" charset="0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7182000" y="5156042"/>
            <a:ext cx="150522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spAutoFit/>
          </a:bodyPr>
          <a:lstStyle/>
          <a:p>
            <a:r>
              <a:rPr lang="en-US" altLang="zh-TW" sz="1800" b="1" dirty="0" smtClean="0">
                <a:latin typeface="Arial Narrow" pitchFamily="34" charset="0"/>
              </a:rPr>
              <a:t>Self Registration</a:t>
            </a:r>
            <a:endParaRPr lang="zh-TW" altLang="en-US" sz="1800" b="1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 Time Synchronization </a:t>
            </a:r>
            <a:r>
              <a:rPr lang="en-US" altLang="zh-TW" sz="2400" dirty="0" smtClean="0"/>
              <a:t>– up to date any time</a:t>
            </a:r>
            <a:endParaRPr lang="en-US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8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00968" y="1786496"/>
            <a:ext cx="6477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344308" y="2434568"/>
            <a:ext cx="1620180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圖片 3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11132" y="1714488"/>
            <a:ext cx="728820" cy="936104"/>
          </a:xfrm>
          <a:prstGeom prst="rect">
            <a:avLst/>
          </a:prstGeom>
          <a:noFill/>
        </p:spPr>
      </p:pic>
      <p:grpSp>
        <p:nvGrpSpPr>
          <p:cNvPr id="2" name="群組 11"/>
          <p:cNvGrpSpPr/>
          <p:nvPr/>
        </p:nvGrpSpPr>
        <p:grpSpPr>
          <a:xfrm>
            <a:off x="324904" y="2218544"/>
            <a:ext cx="2158864" cy="1296144"/>
            <a:chOff x="611560" y="1628800"/>
            <a:chExt cx="2879725" cy="1728936"/>
          </a:xfrm>
        </p:grpSpPr>
        <p:sp>
          <p:nvSpPr>
            <p:cNvPr id="13" name="Rounded Rectangular Callout 29"/>
            <p:cNvSpPr/>
            <p:nvPr/>
          </p:nvSpPr>
          <p:spPr bwMode="auto">
            <a:xfrm>
              <a:off x="611560" y="1628800"/>
              <a:ext cx="2879725" cy="1728936"/>
            </a:xfrm>
            <a:prstGeom prst="wedgeRoundRectCallout">
              <a:avLst>
                <a:gd name="adj1" fmla="val 36047"/>
                <a:gd name="adj2" fmla="val 64460"/>
                <a:gd name="adj3" fmla="val 16667"/>
              </a:avLst>
            </a:prstGeom>
            <a:solidFill>
              <a:schemeClr val="accent1"/>
            </a:solidFill>
            <a:ln w="25400" cap="flat" cmpd="sng" algn="ctr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TW" altLang="zh-TW"/>
            </a:p>
          </p:txBody>
        </p:sp>
        <p:pic>
          <p:nvPicPr>
            <p:cNvPr id="14" name="Picture 27" descr="1.tiff"/>
            <p:cNvPicPr>
              <a:picLocks noChangeAspect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864668" y="1989311"/>
              <a:ext cx="1644650" cy="9350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pic>
          <p:nvPicPr>
            <p:cNvPr id="15" name="Picture 32" descr="word.png"/>
            <p:cNvPicPr>
              <a:picLocks noChangeAspect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2627685" y="2133773"/>
              <a:ext cx="719138" cy="7191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16" name="Left Arrow 33"/>
            <p:cNvSpPr>
              <a:spLocks noChangeArrowheads="1"/>
            </p:cNvSpPr>
            <p:nvPr/>
          </p:nvSpPr>
          <p:spPr bwMode="auto">
            <a:xfrm>
              <a:off x="2195885" y="2421111"/>
              <a:ext cx="503238" cy="287337"/>
            </a:xfrm>
            <a:prstGeom prst="leftArrow">
              <a:avLst>
                <a:gd name="adj1" fmla="val 50000"/>
                <a:gd name="adj2" fmla="val 50036"/>
              </a:avLst>
            </a:prstGeom>
            <a:solidFill>
              <a:srgbClr val="FF6600"/>
            </a:solidFill>
            <a:ln w="25400">
              <a:noFill/>
              <a:round/>
              <a:headEnd/>
              <a:tailEnd/>
            </a:ln>
          </p:spPr>
          <p:txBody>
            <a:bodyPr/>
            <a:lstStyle/>
            <a:p>
              <a:endParaRPr lang="zh-TW" altLang="zh-TW"/>
            </a:p>
          </p:txBody>
        </p:sp>
      </p:grpSp>
      <p:cxnSp>
        <p:nvCxnSpPr>
          <p:cNvPr id="17" name="Straight Arrow Connector 22"/>
          <p:cNvCxnSpPr/>
          <p:nvPr/>
        </p:nvCxnSpPr>
        <p:spPr bwMode="auto">
          <a:xfrm rot="5400000" flipH="1" flipV="1">
            <a:off x="2154609" y="3158381"/>
            <a:ext cx="1469380" cy="1351930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19" name="Straight Arrow Connector 22"/>
          <p:cNvCxnSpPr/>
          <p:nvPr/>
        </p:nvCxnSpPr>
        <p:spPr bwMode="auto">
          <a:xfrm>
            <a:off x="3985356" y="3076786"/>
            <a:ext cx="4564" cy="151130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0" name="Straight Arrow Connector 22"/>
          <p:cNvCxnSpPr/>
          <p:nvPr/>
        </p:nvCxnSpPr>
        <p:spPr bwMode="auto">
          <a:xfrm rot="16200000" flipH="1">
            <a:off x="4265092" y="3109247"/>
            <a:ext cx="1532880" cy="1412104"/>
          </a:xfrm>
          <a:prstGeom prst="curvedConnector3">
            <a:avLst>
              <a:gd name="adj1" fmla="val 43372"/>
            </a:avLst>
          </a:prstGeom>
          <a:solidFill>
            <a:schemeClr val="accent1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1" name="Straight Arrow Connector 22"/>
          <p:cNvCxnSpPr/>
          <p:nvPr/>
        </p:nvCxnSpPr>
        <p:spPr bwMode="auto">
          <a:xfrm>
            <a:off x="4511414" y="2885914"/>
            <a:ext cx="1873870" cy="844922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" name="Straight Arrow Connector 22"/>
          <p:cNvCxnSpPr/>
          <p:nvPr/>
        </p:nvCxnSpPr>
        <p:spPr bwMode="auto">
          <a:xfrm flipV="1">
            <a:off x="4933416" y="2505286"/>
            <a:ext cx="1331218" cy="129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FF66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" name="Straight Arrow Connector 20"/>
          <p:cNvCxnSpPr/>
          <p:nvPr/>
        </p:nvCxnSpPr>
        <p:spPr bwMode="auto">
          <a:xfrm flipH="1">
            <a:off x="4918434" y="2613236"/>
            <a:ext cx="1333500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4" name="Straight Arrow Connector 20"/>
          <p:cNvCxnSpPr/>
          <p:nvPr/>
        </p:nvCxnSpPr>
        <p:spPr bwMode="auto">
          <a:xfrm>
            <a:off x="4492984" y="2994236"/>
            <a:ext cx="1905000" cy="869950"/>
          </a:xfrm>
          <a:prstGeom prst="curvedConnector3">
            <a:avLst>
              <a:gd name="adj1" fmla="val 47333"/>
            </a:avLst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5" name="Straight Arrow Connector 20"/>
          <p:cNvCxnSpPr/>
          <p:nvPr/>
        </p:nvCxnSpPr>
        <p:spPr bwMode="auto">
          <a:xfrm rot="16200000" flipH="1">
            <a:off x="4159237" y="3136739"/>
            <a:ext cx="1505446" cy="1397248"/>
          </a:xfrm>
          <a:prstGeom prst="curvedConnector3">
            <a:avLst>
              <a:gd name="adj1" fmla="val 47047"/>
            </a:avLst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6" name="Straight Arrow Connector 20"/>
          <p:cNvCxnSpPr/>
          <p:nvPr/>
        </p:nvCxnSpPr>
        <p:spPr bwMode="auto">
          <a:xfrm rot="5400000">
            <a:off x="2053096" y="3226656"/>
            <a:ext cx="1440160" cy="1296144"/>
          </a:xfrm>
          <a:prstGeom prst="curvedConnector3">
            <a:avLst>
              <a:gd name="adj1" fmla="val 42172"/>
            </a:avLst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7" name="Straight Arrow Connector 20"/>
          <p:cNvCxnSpPr/>
          <p:nvPr/>
        </p:nvCxnSpPr>
        <p:spPr bwMode="auto">
          <a:xfrm>
            <a:off x="3883384" y="3082640"/>
            <a:ext cx="0" cy="151216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8" name="Straight Arrow Connector 20"/>
          <p:cNvCxnSpPr/>
          <p:nvPr/>
        </p:nvCxnSpPr>
        <p:spPr bwMode="auto">
          <a:xfrm>
            <a:off x="4089362" y="3063714"/>
            <a:ext cx="0" cy="1512168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solid"/>
            <a:round/>
            <a:headEnd type="arrow" w="med" len="med"/>
            <a:tailEnd type="none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9" name="Straight Arrow Connector 20"/>
          <p:cNvCxnSpPr/>
          <p:nvPr/>
        </p:nvCxnSpPr>
        <p:spPr bwMode="auto">
          <a:xfrm rot="5400000">
            <a:off x="2260959" y="3194261"/>
            <a:ext cx="1460500" cy="1327150"/>
          </a:xfrm>
          <a:prstGeom prst="curvedConnector3">
            <a:avLst>
              <a:gd name="adj1" fmla="val 53043"/>
            </a:avLst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0" name="Straight Arrow Connector 22"/>
          <p:cNvCxnSpPr/>
          <p:nvPr/>
        </p:nvCxnSpPr>
        <p:spPr bwMode="auto">
          <a:xfrm rot="16200000" flipH="1">
            <a:off x="4388211" y="3092662"/>
            <a:ext cx="1517647" cy="1460500"/>
          </a:xfrm>
          <a:prstGeom prst="curvedConnector3">
            <a:avLst>
              <a:gd name="adj1" fmla="val 38703"/>
            </a:avLst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1" name="Straight Arrow Connector 22"/>
          <p:cNvCxnSpPr/>
          <p:nvPr/>
        </p:nvCxnSpPr>
        <p:spPr bwMode="auto">
          <a:xfrm>
            <a:off x="4597660" y="2771862"/>
            <a:ext cx="1793974" cy="831974"/>
          </a:xfrm>
          <a:prstGeom prst="curvedConnector3">
            <a:avLst>
              <a:gd name="adj1" fmla="val 50000"/>
            </a:avLst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32" name="Straight Arrow Connector 22"/>
          <p:cNvCxnSpPr/>
          <p:nvPr/>
        </p:nvCxnSpPr>
        <p:spPr bwMode="auto">
          <a:xfrm>
            <a:off x="4936988" y="2365586"/>
            <a:ext cx="1333996" cy="0"/>
          </a:xfrm>
          <a:prstGeom prst="straightConnector1">
            <a:avLst/>
          </a:prstGeom>
          <a:solidFill>
            <a:schemeClr val="accent1"/>
          </a:solidFill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33" name="TextBox 1"/>
          <p:cNvSpPr txBox="1">
            <a:spLocks noChangeArrowheads="1"/>
          </p:cNvSpPr>
          <p:nvPr/>
        </p:nvSpPr>
        <p:spPr bwMode="auto">
          <a:xfrm>
            <a:off x="4139952" y="1786496"/>
            <a:ext cx="16561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2000" dirty="0" smtClean="0"/>
              <a:t>Private </a:t>
            </a:r>
            <a:r>
              <a:rPr lang="en-US" altLang="zh-TW" sz="2000" dirty="0"/>
              <a:t>Cloud</a:t>
            </a:r>
          </a:p>
        </p:txBody>
      </p:sp>
    </p:spTree>
    <p:extLst>
      <p:ext uri="{BB962C8B-B14F-4D97-AF65-F5344CB8AC3E}">
        <p14:creationId xmlns:p14="http://schemas.microsoft.com/office/powerpoint/2010/main" xmlns="" val="3528088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AFDDB4D-BAF2-F04B-BCC3-428531971F20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6146" name="Rectangle 2"/>
          <p:cNvSpPr>
            <a:spLocks/>
          </p:cNvSpPr>
          <p:nvPr/>
        </p:nvSpPr>
        <p:spPr bwMode="auto">
          <a:xfrm>
            <a:off x="0" y="0"/>
            <a:ext cx="9156700" cy="908050"/>
          </a:xfrm>
          <a:prstGeom prst="rect">
            <a:avLst/>
          </a:prstGeom>
          <a:gradFill rotWithShape="0">
            <a:gsLst>
              <a:gs pos="0">
                <a:srgbClr val="0A1F39"/>
              </a:gs>
              <a:gs pos="50000">
                <a:srgbClr val="0F2D52"/>
              </a:gs>
              <a:gs pos="100000">
                <a:srgbClr val="113663"/>
              </a:gs>
            </a:gsLst>
            <a:lin ang="2700000" scaled="1"/>
          </a:gradFill>
          <a:ln>
            <a:noFill/>
          </a:ln>
          <a:effectLst>
            <a:outerShdw blurRad="38100" dist="23000" dir="5400000" algn="ctr" rotWithShape="0">
              <a:schemeClr val="bg2">
                <a:alpha val="34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sp>
        <p:nvSpPr>
          <p:cNvPr id="6147" name="Rectangle 3"/>
          <p:cNvSpPr>
            <a:spLocks/>
          </p:cNvSpPr>
          <p:nvPr/>
        </p:nvSpPr>
        <p:spPr bwMode="auto">
          <a:xfrm>
            <a:off x="0" y="908050"/>
            <a:ext cx="9156700" cy="144463"/>
          </a:xfrm>
          <a:prstGeom prst="rect">
            <a:avLst/>
          </a:prstGeom>
          <a:gradFill rotWithShape="0">
            <a:gsLst>
              <a:gs pos="0">
                <a:srgbClr val="4F81BD"/>
              </a:gs>
              <a:gs pos="34999">
                <a:srgbClr val="1F497D"/>
              </a:gs>
              <a:gs pos="100000">
                <a:srgbClr val="95B3D7"/>
              </a:gs>
            </a:gsLst>
            <a:lin ang="0" scaled="1"/>
          </a:gradFill>
          <a:ln>
            <a:noFill/>
          </a:ln>
          <a:effectLst>
            <a:outerShdw blurRad="38100" dist="19999" dir="5400000" algn="ctr" rotWithShape="0">
              <a:schemeClr val="bg2">
                <a:alpha val="37999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 cap="flat">
                <a:solidFill>
                  <a:schemeClr val="tx1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n-US" dirty="0"/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60350"/>
            <a:ext cx="1704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rnd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50" name="Rectangle 6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6533348" cy="10239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Safe Store</a:t>
            </a:r>
            <a:r>
              <a:rPr lang="en-US" altLang="zh-TW" dirty="0" smtClean="0"/>
              <a:t> – </a:t>
            </a:r>
            <a:r>
              <a:rPr lang="en-US" altLang="zh-TW" sz="2400" dirty="0" smtClean="0"/>
              <a:t>The most reliable way to store your data</a:t>
            </a:r>
            <a:endParaRPr lang="en-US" sz="2400" dirty="0" smtClean="0"/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8442325" y="6467475"/>
            <a:ext cx="2444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r" eaLnBrk="1" hangingPunct="1"/>
            <a:fld id="{84EA98FB-1C4E-E24C-BF01-7A696C239C41}" type="slidenum">
              <a:rPr lang="en-US" sz="1200">
                <a:solidFill>
                  <a:srgbClr val="878787"/>
                </a:solidFill>
                <a:latin typeface="Calibri" charset="0"/>
                <a:ea typeface="ＭＳ Ｐゴシック" charset="0"/>
                <a:cs typeface="ＭＳ Ｐゴシック" charset="0"/>
                <a:sym typeface="Calibri" charset="0"/>
              </a:rPr>
              <a:pPr algn="r" eaLnBrk="1" hangingPunct="1"/>
              <a:t>9</a:t>
            </a:fld>
            <a:endParaRPr lang="en-US" sz="1200" dirty="0">
              <a:solidFill>
                <a:srgbClr val="878787"/>
              </a:solidFill>
              <a:latin typeface="Calibri" charset="0"/>
              <a:ea typeface="ＭＳ Ｐゴシック" charset="0"/>
              <a:cs typeface="ＭＳ Ｐゴシック" charset="0"/>
              <a:sym typeface="Calibri" charset="0"/>
            </a:endParaRPr>
          </a:p>
        </p:txBody>
      </p:sp>
      <p:pic>
        <p:nvPicPr>
          <p:cNvPr id="9" name="Picture 4" descr="COSA圖-201109-01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42988" y="1570061"/>
            <a:ext cx="7510462" cy="514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1"/>
          <p:cNvSpPr txBox="1">
            <a:spLocks noChangeArrowheads="1"/>
          </p:cNvSpPr>
          <p:nvPr/>
        </p:nvSpPr>
        <p:spPr bwMode="auto">
          <a:xfrm>
            <a:off x="3276600" y="2145455"/>
            <a:ext cx="15114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TW" sz="2000" dirty="0"/>
              <a:t>Public Cloud</a:t>
            </a:r>
          </a:p>
        </p:txBody>
      </p:sp>
      <p:pic>
        <p:nvPicPr>
          <p:cNvPr id="11" name="Picture 2" descr="1.tif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484438" y="4233886"/>
            <a:ext cx="45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1.tif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84663" y="4233886"/>
            <a:ext cx="45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9" descr="1.tiff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084888" y="4233886"/>
            <a:ext cx="4508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40"/>
          <p:cNvSpPr txBox="1">
            <a:spLocks noChangeArrowheads="1"/>
          </p:cNvSpPr>
          <p:nvPr/>
        </p:nvSpPr>
        <p:spPr bwMode="auto">
          <a:xfrm>
            <a:off x="6588125" y="4594248"/>
            <a:ext cx="14700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TW" sz="1800" dirty="0"/>
              <a:t>Private Cloud</a:t>
            </a:r>
          </a:p>
        </p:txBody>
      </p:sp>
      <p:sp>
        <p:nvSpPr>
          <p:cNvPr id="15" name="Rounded Rectangular Callout 41"/>
          <p:cNvSpPr/>
          <p:nvPr/>
        </p:nvSpPr>
        <p:spPr bwMode="auto">
          <a:xfrm>
            <a:off x="107950" y="2720998"/>
            <a:ext cx="2519363" cy="1152525"/>
          </a:xfrm>
          <a:prstGeom prst="wedgeRoundRectCallout">
            <a:avLst>
              <a:gd name="adj1" fmla="val 44613"/>
              <a:gd name="adj2" fmla="val 81169"/>
              <a:gd name="adj3" fmla="val 16667"/>
            </a:avLst>
          </a:prstGeom>
          <a:solidFill>
            <a:schemeClr val="accent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defRPr/>
            </a:pPr>
            <a:r>
              <a:rPr lang="en-US" sz="1600" b="1" dirty="0">
                <a:ea typeface="ヒラギノ角ゴ ProN W3" charset="0"/>
              </a:rPr>
              <a:t>Private cloud</a:t>
            </a:r>
            <a:r>
              <a:rPr lang="en-US" sz="1600" dirty="0">
                <a:ea typeface="ヒラギノ角ゴ ProN W3" charset="0"/>
              </a:rPr>
              <a:t>: powered by PROMISE Enterprise level RAID engine</a:t>
            </a:r>
          </a:p>
        </p:txBody>
      </p:sp>
      <p:sp>
        <p:nvSpPr>
          <p:cNvPr id="16" name="Rounded Rectangular Callout 42"/>
          <p:cNvSpPr/>
          <p:nvPr/>
        </p:nvSpPr>
        <p:spPr bwMode="auto">
          <a:xfrm>
            <a:off x="107950" y="1425598"/>
            <a:ext cx="2519363" cy="1152525"/>
          </a:xfrm>
          <a:prstGeom prst="wedgeRoundRectCallout">
            <a:avLst>
              <a:gd name="adj1" fmla="val 76359"/>
              <a:gd name="adj2" fmla="val 29186"/>
              <a:gd name="adj3" fmla="val 16667"/>
            </a:avLst>
          </a:prstGeom>
          <a:solidFill>
            <a:schemeClr val="accent1"/>
          </a:solidFill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 algn="l">
              <a:defRPr/>
            </a:pPr>
            <a:r>
              <a:rPr lang="en-US" sz="1600" b="1" dirty="0">
                <a:ea typeface="ヒラギノ角ゴ ProN W3" charset="0"/>
              </a:rPr>
              <a:t>Public Cloud:</a:t>
            </a:r>
            <a:r>
              <a:rPr lang="en-US" sz="1600" dirty="0">
                <a:ea typeface="ヒラギノ角ゴ ProN W3" charset="0"/>
              </a:rPr>
              <a:t> Second copy in public cloud to ensure your data will never get lost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3190259" y="1425375"/>
            <a:ext cx="50624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 smtClean="0">
                <a:solidFill>
                  <a:srgbClr val="0286E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Your data protect by Promise Enterprise RAID </a:t>
            </a:r>
            <a:endParaRPr lang="zh-TW" altLang="en-US" sz="2000" b="1" dirty="0">
              <a:solidFill>
                <a:srgbClr val="0286E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7173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- 標題及物件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80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C0F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標題及物件">
      <a:majorFont>
        <a:latin typeface="Calibri Bold"/>
        <a:ea typeface="ヒラギノ角ゴ ProN W6"/>
        <a:cs typeface="ヒラギノ角ゴ ProN W6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標題及物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Promise_PT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Office 佈景主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佈景主題2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0080FF"/>
      </a:accent1>
      <a:accent2>
        <a:srgbClr val="333399"/>
      </a:accent2>
      <a:accent3>
        <a:srgbClr val="FFFFFF"/>
      </a:accent3>
      <a:accent4>
        <a:srgbClr val="000000"/>
      </a:accent4>
      <a:accent5>
        <a:srgbClr val="AAC0F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- 標題及物件">
      <a:majorFont>
        <a:latin typeface="Calibri Bold"/>
        <a:ea typeface="ヒラギノ角ゴ ProN W6"/>
        <a:cs typeface="ヒラギノ角ゴ ProN W6"/>
      </a:majorFont>
      <a:minorFont>
        <a:latin typeface="Calibri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Default - 標題及物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Promise_PT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Office 佈景主題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5115</TotalTime>
  <Pages>0</Pages>
  <Words>743</Words>
  <Characters>0</Characters>
  <Application>Microsoft Macintosh PowerPoint</Application>
  <PresentationFormat>如螢幕大小 (4:3)</PresentationFormat>
  <Lines>0</Lines>
  <Paragraphs>215</Paragraphs>
  <Slides>25</Slides>
  <Notes>4</Notes>
  <HiddenSlides>0</HiddenSlides>
  <MMClips>0</MMClips>
  <ScaleCrop>false</ScaleCrop>
  <HeadingPairs>
    <vt:vector size="4" baseType="variant">
      <vt:variant>
        <vt:lpstr>佈景主題</vt:lpstr>
      </vt:variant>
      <vt:variant>
        <vt:i4>4</vt:i4>
      </vt:variant>
      <vt:variant>
        <vt:lpstr>投影片標題</vt:lpstr>
      </vt:variant>
      <vt:variant>
        <vt:i4>25</vt:i4>
      </vt:variant>
    </vt:vector>
  </HeadingPairs>
  <TitlesOfParts>
    <vt:vector size="29" baseType="lpstr">
      <vt:lpstr>Default - 標題及物件</vt:lpstr>
      <vt:lpstr>Promise_PTT</vt:lpstr>
      <vt:lpstr>佈景主題2</vt:lpstr>
      <vt:lpstr>1_Promise_PTT</vt:lpstr>
      <vt:lpstr>投影片 1</vt:lpstr>
      <vt:lpstr>Cloud Computing Tiers</vt:lpstr>
      <vt:lpstr>What is SmartStor Cloud ?</vt:lpstr>
      <vt:lpstr>Hybrid Cloud / Private Cloud</vt:lpstr>
      <vt:lpstr>More than one devices Today</vt:lpstr>
      <vt:lpstr>投影片 6</vt:lpstr>
      <vt:lpstr>Major Features</vt:lpstr>
      <vt:lpstr>Real Time Synchronization – up to date any time</vt:lpstr>
      <vt:lpstr>Safe Store – The most reliable way to store your data</vt:lpstr>
      <vt:lpstr>Simple Sharing – The most convenient way to share your data</vt:lpstr>
      <vt:lpstr>Revision Management – The easiest way to manage your data</vt:lpstr>
      <vt:lpstr>Easy Setup – Plug &amp; Play SmartStor Cloud</vt:lpstr>
      <vt:lpstr>Mobile App – Cross Devices Support</vt:lpstr>
      <vt:lpstr>Smart Diagnostic – Lower maintenance effort</vt:lpstr>
      <vt:lpstr>Self Registration – quick start for team works</vt:lpstr>
      <vt:lpstr>投影片 16</vt:lpstr>
      <vt:lpstr>iOS : Login &amp; Main Menu</vt:lpstr>
      <vt:lpstr>iOS : File Synchronization</vt:lpstr>
      <vt:lpstr>iOS : File Sharing</vt:lpstr>
      <vt:lpstr>iOS : File uploading</vt:lpstr>
      <vt:lpstr>The Key Values of SmartStor Cloud</vt:lpstr>
      <vt:lpstr>投影片 22</vt:lpstr>
      <vt:lpstr>Hybrid Cloud Backup Solution </vt:lpstr>
      <vt:lpstr>Multiple Backup Solution</vt:lpstr>
      <vt:lpstr>How SmartStor Cloud in Hybrid?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PROMISE Company Profile</dc:title>
  <dc:creator>steven.lien</dc:creator>
  <cp:lastModifiedBy>Chrrles</cp:lastModifiedBy>
  <cp:revision>143</cp:revision>
  <dcterms:modified xsi:type="dcterms:W3CDTF">2012-04-17T03:53:39Z</dcterms:modified>
</cp:coreProperties>
</file>