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y="5143500" cx="9144000"/>
  <p:notesSz cx="6858000" cy="9144000"/>
  <p:embeddedFontLst>
    <p:embeddedFont>
      <p:font typeface="Amatic SC"/>
      <p:regular r:id="rId26"/>
      <p:bold r:id="rId27"/>
    </p:embeddedFont>
    <p:embeddedFont>
      <p:font typeface="Source Code Pro"/>
      <p:regular r:id="rId28"/>
      <p:bold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36D2EA88-42E1-4C93-A5E9-6021D63F27D8}">
  <a:tblStyle styleId="{36D2EA88-42E1-4C93-A5E9-6021D63F27D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AmaticSC-regular.fntdata"/><Relationship Id="rId25" Type="http://schemas.openxmlformats.org/officeDocument/2006/relationships/slide" Target="slides/slide19.xml"/><Relationship Id="rId28" Type="http://schemas.openxmlformats.org/officeDocument/2006/relationships/font" Target="fonts/SourceCodePro-regular.fntdata"/><Relationship Id="rId27" Type="http://schemas.openxmlformats.org/officeDocument/2006/relationships/font" Target="fonts/AmaticSC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SourceCodePro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42e7b54c47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42e7b54c47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42e7b54c47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42e7b54c47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42e7b54c47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42e7b54c47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42e7b54c47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42e7b54c47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42e7b54c47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42e7b54c47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42e7b54c47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42e7b54c47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42e7b54c47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42e7b54c47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42e7b54c47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42e7b54c47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43741c2bc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43741c2bc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42e7b54c47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42e7b54c47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49a520d782ee65b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49a520d782ee65b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42e7b54c4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42e7b54c4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42e7b54c47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42e7b54c47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49a520d782ee65b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49a520d782ee65b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49a520d782ee65b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49a520d782ee65b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42e7b54c47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42e7b54c47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42e7b54c47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42e7b54c47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42e7b54c47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42e7b54c47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drive.google.com/open?id=1ecibN5Ttb26NkkuywLiJJZKy5NIEgFFpqrWeGgq7Wf8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校本</a:t>
            </a:r>
            <a:r>
              <a:rPr lang="zh-TW"/>
              <a:t>資訊課程規劃</a:t>
            </a:r>
            <a:endParaRPr/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李忠憲 </a:t>
            </a:r>
            <a:r>
              <a:rPr lang="zh-TW"/>
              <a:t>leejoneshane@gmail.com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資料處理</a:t>
            </a:r>
            <a:endParaRPr/>
          </a:p>
        </p:txBody>
      </p:sp>
      <p:sp>
        <p:nvSpPr>
          <p:cNvPr id="110" name="Google Shape;110;p22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三年級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資料、數位化（抽象化）資料、資訊之間的差別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不同資料使用不同表示法，衍生成檔案格式的不同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結構化檔案管理（資料夾、標籤、智慧型檔案櫃）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zh-TW"/>
              <a:t>四年級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資料交換技術的演進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資料雲端化：分享、同步、協作與版控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運算思維</a:t>
            </a:r>
            <a:endParaRPr/>
          </a:p>
        </p:txBody>
      </p:sp>
      <p:sp>
        <p:nvSpPr>
          <p:cNvPr id="116" name="Google Shape;116;p23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三</a:t>
            </a:r>
            <a:r>
              <a:rPr lang="zh-TW"/>
              <a:t>年級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問題拆解：code.org 經典迷宮（循序、迴圈、條件判斷）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問題拆解、演算法：小貓踢足球（動畫設計、事件驅動、碰撞偵測的應用）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zh-TW"/>
              <a:t>四年級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抽象化：動畫故事書（動畫設計、故事創作、事件驅動）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抽象化：tinkercad 3D建模浮雕設計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問題拆解、抽象化、演算法：旅遊行程規劃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運算思維</a:t>
            </a:r>
            <a:endParaRPr/>
          </a:p>
        </p:txBody>
      </p:sp>
      <p:sp>
        <p:nvSpPr>
          <p:cNvPr id="122" name="Google Shape;122;p2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五年級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抽象化：codemonkey（文字型程式語言體驗）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演算法：blockly（物件導向與迷宮演算法）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演算法：生態模擬水族箱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演算法：CoSpace（創作互動式物件）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運算思維</a:t>
            </a:r>
            <a:endParaRPr/>
          </a:p>
        </p:txBody>
      </p:sp>
      <p:sp>
        <p:nvSpPr>
          <p:cNvPr id="128" name="Google Shape;128;p25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zh-TW"/>
              <a:t>六年級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抽象化：blender 3D建模立體設計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樣式辨識：萬用抽籤機＋骰子實體運算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樣式辨識：大魚吃小魚（流程圖、跳躍與迴圈結構之圖解）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演算法：海龜作圖（幾何學應用、函式庫概念）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演算法：體感遊戲設計（實體運算）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演算法：codecombat（python 程式設計入門）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運算思維：互動遊戲設計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資訊科技應用</a:t>
            </a:r>
            <a:endParaRPr/>
          </a:p>
        </p:txBody>
      </p:sp>
      <p:sp>
        <p:nvSpPr>
          <p:cNvPr id="134" name="Google Shape;134;p26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三年級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電腦繪圖、電腦動畫、網站搜尋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zh-TW"/>
              <a:t>四年級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電子郵件、文書處理（網路協作）、資料搜尋與整理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zh-TW"/>
              <a:t>五年級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影像處理、影像合成、VR體驗、影音創作、聲音剪輯、部落格經營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資訊科技與人類社會</a:t>
            </a:r>
            <a:endParaRPr/>
          </a:p>
        </p:txBody>
      </p:sp>
      <p:sp>
        <p:nvSpPr>
          <p:cNvPr id="140" name="Google Shape;140;p27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資訊安全（電腦犯罪、病毒防範）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資訊與隱私（照相App、打卡與定位）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資訊與社交（網路交友、社群網站與App）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資訊與政府（公民參與、路口監視、物聯網應用）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資訊與正義（爆料與霸凌、新聞私有化現象）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資訊與經濟（開放貨幣）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教材教法</a:t>
            </a:r>
            <a:endParaRPr/>
          </a:p>
        </p:txBody>
      </p:sp>
      <p:sp>
        <p:nvSpPr>
          <p:cNvPr id="146" name="Google Shape;146;p28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來源：自編教材、網路資源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教學方法：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TW"/>
              <a:t>classcraft 班級經營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TW"/>
              <a:t>混成式學習法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TW"/>
              <a:t>學習共同體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TW"/>
              <a:t>STEM教育內涵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TW"/>
              <a:t>自主學習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TW"/>
              <a:t>網頁探索式學習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TW"/>
              <a:t>程式教學鷹架：神秘箱、大家來找碴、密技與外掛、異想天開、黑客松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如何付諸實行</a:t>
            </a:r>
            <a:endParaRPr/>
          </a:p>
        </p:txBody>
      </p:sp>
      <p:sp>
        <p:nvSpPr>
          <p:cNvPr id="152" name="Google Shape;152;p29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校長的重視與領導（從中長期發展計畫到校本課程的催生）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硬體設備的取得（專案接一堆，組長很辛苦）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領域合作共備（教案撰寫、公開課、入班觀察、議課）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教師的研究和努力（研習、開發、試教）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學生必須勤做筆記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7925" y="152400"/>
            <a:ext cx="3629025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0649" y="152388"/>
            <a:ext cx="3629025" cy="483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1"/>
          <p:cNvSpPr txBox="1"/>
          <p:nvPr>
            <p:ph type="title"/>
          </p:nvPr>
        </p:nvSpPr>
        <p:spPr>
          <a:xfrm>
            <a:off x="2802750" y="1988100"/>
            <a:ext cx="3538500" cy="96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Arial"/>
                <a:ea typeface="Arial"/>
                <a:cs typeface="Arial"/>
                <a:sym typeface="Arial"/>
              </a:rPr>
              <a:t>Q&amp;A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/>
        </p:nvSpPr>
        <p:spPr>
          <a:xfrm>
            <a:off x="914400" y="2143663"/>
            <a:ext cx="7315200" cy="8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800"/>
              <a:t>以國語實小為例</a:t>
            </a:r>
            <a:endParaRPr sz="3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課程計畫全文</a:t>
            </a:r>
            <a:endParaRPr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zh-TW" sz="2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107課程計畫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各單元教案</a:t>
            </a:r>
            <a:endParaRPr/>
          </a:p>
        </p:txBody>
      </p:sp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575" y="1228675"/>
            <a:ext cx="7075083" cy="3340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規劃原則</a:t>
            </a:r>
            <a:endParaRPr/>
          </a:p>
        </p:txBody>
      </p:sp>
      <p:sp>
        <p:nvSpPr>
          <p:cNvPr id="80" name="Google Shape;80;p17"/>
          <p:cNvSpPr txBox="1"/>
          <p:nvPr>
            <p:ph idx="1" type="body"/>
          </p:nvPr>
        </p:nvSpPr>
        <p:spPr>
          <a:xfrm>
            <a:off x="311700" y="1321646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以</a:t>
            </a:r>
            <a:r>
              <a:rPr lang="zh-TW"/>
              <a:t>螺旋式課程規劃，不採用坊間教科書。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完整課程規劃應該包含：教學策略、教材教法；而非只有教學內容。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資訊課程必須前瞻，至少要與時俱進。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校本課程應滿足校務發展與社區家長的期待。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學習向度</a:t>
            </a:r>
            <a:endParaRPr/>
          </a:p>
        </p:txBody>
      </p:sp>
      <p:sp>
        <p:nvSpPr>
          <p:cNvPr id="86" name="Google Shape;86;p18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自由軟體：</a:t>
            </a:r>
            <a:r>
              <a:rPr lang="zh-TW" sz="1200">
                <a:solidFill>
                  <a:srgbClr val="000000"/>
                </a:solidFill>
                <a:latin typeface="標楷體"/>
                <a:ea typeface="標楷體"/>
                <a:cs typeface="標楷體"/>
                <a:sym typeface="標楷體"/>
              </a:rPr>
              <a:t>包含自由軟體精神、版權標示、Maker理念、自由軟體之取得與操作。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作業系統：</a:t>
            </a:r>
            <a:r>
              <a:rPr lang="zh-TW" sz="1200">
                <a:solidFill>
                  <a:srgbClr val="000000"/>
                </a:solidFill>
                <a:latin typeface="標楷體"/>
                <a:ea typeface="標楷體"/>
                <a:cs typeface="標楷體"/>
                <a:sym typeface="標楷體"/>
              </a:rPr>
              <a:t>包含各種裝置之使用（個人電腦、行動裝置、網際網路、雲端桌面）、電腦基本架構與工作原理、不同桌面環境之操作（Mac、Windows、Linux）。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資料處理：</a:t>
            </a:r>
            <a:r>
              <a:rPr lang="zh-TW" sz="1200">
                <a:solidFill>
                  <a:srgbClr val="000000"/>
                </a:solidFill>
                <a:latin typeface="標楷體"/>
                <a:ea typeface="標楷體"/>
                <a:cs typeface="標楷體"/>
                <a:sym typeface="標楷體"/>
              </a:rPr>
              <a:t>包含資料數位化之格式、輸出入與格式轉換、檔案儲存與管理、物件導向分析與應用。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運算思維：</a:t>
            </a:r>
            <a:r>
              <a:rPr lang="zh-TW" sz="1200">
                <a:solidFill>
                  <a:srgbClr val="000000"/>
                </a:solidFill>
                <a:latin typeface="標楷體"/>
                <a:ea typeface="標楷體"/>
                <a:cs typeface="標楷體"/>
                <a:sym typeface="標楷體"/>
              </a:rPr>
              <a:t>包含藍圖語言（使用案例圖與流程圖）、敘述結構、邏輯判斷、視覺化語言（Scratch）、基本資料結構與演算法。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資訊科技應用：</a:t>
            </a:r>
            <a:r>
              <a:rPr lang="zh-TW" sz="1200">
                <a:solidFill>
                  <a:srgbClr val="000000"/>
                </a:solidFill>
                <a:latin typeface="標楷體"/>
                <a:ea typeface="標楷體"/>
                <a:cs typeface="標楷體"/>
                <a:sym typeface="標楷體"/>
              </a:rPr>
              <a:t>包含各種周邊設備之使用（滑鼠、鍵盤、觸控板、印表機、3D印表機、數位相機、攝影機、麥克風、耳機、喇叭、有線及無線投影設備）、軟體操作、AR、VR等沉浸式數位內容、網際網路應用（資料搜尋、地理資訊應用、電子郵件、部落格管理、雲端硬碟、通訊軟體）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資訊科技與人類社會：</a:t>
            </a:r>
            <a:r>
              <a:rPr lang="zh-TW" sz="1200">
                <a:solidFill>
                  <a:srgbClr val="000000"/>
                </a:solidFill>
                <a:latin typeface="標楷體"/>
                <a:ea typeface="標楷體"/>
                <a:cs typeface="標楷體"/>
                <a:sym typeface="標楷體"/>
              </a:rPr>
              <a:t>包含資訊科技合理使用原則、資訊倫理與人文素養、法律、社會現象新興議題。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學習向度與實施階段</a:t>
            </a:r>
            <a:endParaRPr/>
          </a:p>
        </p:txBody>
      </p:sp>
      <p:graphicFrame>
        <p:nvGraphicFramePr>
          <p:cNvPr id="92" name="Google Shape;92;p19"/>
          <p:cNvGraphicFramePr/>
          <p:nvPr/>
        </p:nvGraphicFramePr>
        <p:xfrm>
          <a:off x="1223325" y="1319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{36D2EA88-42E1-4C93-A5E9-6021D63F27D8}</a:tableStyleId>
              </a:tblPr>
              <a:tblGrid>
                <a:gridCol w="735700"/>
                <a:gridCol w="767500"/>
                <a:gridCol w="732925"/>
                <a:gridCol w="751700"/>
                <a:gridCol w="734550"/>
                <a:gridCol w="911200"/>
                <a:gridCol w="1539450"/>
              </a:tblGrid>
              <a:tr h="44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節數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zh-TW" sz="1800">
                          <a:solidFill>
                            <a:schemeClr val="dk2"/>
                          </a:solidFill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自由軟體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zh-TW" sz="1800">
                          <a:solidFill>
                            <a:schemeClr val="dk2"/>
                          </a:solidFill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作業系統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zh-TW" sz="1800">
                          <a:solidFill>
                            <a:schemeClr val="dk2"/>
                          </a:solidFill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資料處理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zh-TW" sz="1800">
                          <a:solidFill>
                            <a:schemeClr val="dk2"/>
                          </a:solidFill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運算思維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zh-TW" sz="1800">
                          <a:solidFill>
                            <a:schemeClr val="dk2"/>
                          </a:solidFill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資訊科技應用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zh-TW" sz="1800">
                          <a:solidFill>
                            <a:schemeClr val="dk2"/>
                          </a:solidFill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資訊科技與人類社會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4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三年級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6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10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6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8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4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四年級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7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23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4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五年級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9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24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4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六年級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33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自由軟體</a:t>
            </a:r>
            <a:endParaRPr/>
          </a:p>
        </p:txBody>
      </p:sp>
      <p:sp>
        <p:nvSpPr>
          <p:cNvPr id="98" name="Google Shape;98;p20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開源運動的興起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自由軟體的概念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創用CC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Maker運動與Maker精神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自由軟體資源之搜尋、取得與安裝（安排在3~6年級各單元開始時介紹）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作業系統</a:t>
            </a:r>
            <a:endParaRPr/>
          </a:p>
        </p:txBody>
      </p:sp>
      <p:sp>
        <p:nvSpPr>
          <p:cNvPr id="104" name="Google Shape;104;p2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電腦硬體與週邊設備介紹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作業系統概念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作業系統與電腦硬體的關係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平板操作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Windows 與 Mac 桌面環境操作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ezgo 虛擬機（透過瀏覽器）操作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