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2" r:id="rId5"/>
    <p:sldId id="258" r:id="rId6"/>
    <p:sldId id="260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0"/>
    <a:srgbClr val="E4E749"/>
    <a:srgbClr val="BABB75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42" d="100"/>
          <a:sy n="42" d="100"/>
        </p:scale>
        <p:origin x="64" y="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36E1-D804-43C3-AFB8-5C86E94C1389}" type="datetimeFigureOut">
              <a:rPr lang="zh-TW" altLang="en-US" smtClean="0"/>
              <a:t>2016/3/24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22F7-E46B-4FB4-A28F-05435C4B1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50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36E1-D804-43C3-AFB8-5C86E94C1389}" type="datetimeFigureOut">
              <a:rPr lang="zh-TW" altLang="en-US" smtClean="0"/>
              <a:t>2016/3/24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22F7-E46B-4FB4-A28F-05435C4B1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4548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36E1-D804-43C3-AFB8-5C86E94C1389}" type="datetimeFigureOut">
              <a:rPr lang="zh-TW" altLang="en-US" smtClean="0"/>
              <a:t>2016/3/24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22F7-E46B-4FB4-A28F-05435C4B1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183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36E1-D804-43C3-AFB8-5C86E94C1389}" type="datetimeFigureOut">
              <a:rPr lang="zh-TW" altLang="en-US" smtClean="0"/>
              <a:t>2016/3/24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22F7-E46B-4FB4-A28F-05435C4B1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115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36E1-D804-43C3-AFB8-5C86E94C1389}" type="datetimeFigureOut">
              <a:rPr lang="zh-TW" altLang="en-US" smtClean="0"/>
              <a:t>2016/3/24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22F7-E46B-4FB4-A28F-05435C4B1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528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36E1-D804-43C3-AFB8-5C86E94C1389}" type="datetimeFigureOut">
              <a:rPr lang="zh-TW" altLang="en-US" smtClean="0"/>
              <a:t>2016/3/24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22F7-E46B-4FB4-A28F-05435C4B1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3189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36E1-D804-43C3-AFB8-5C86E94C1389}" type="datetimeFigureOut">
              <a:rPr lang="zh-TW" altLang="en-US" smtClean="0"/>
              <a:t>2016/3/24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22F7-E46B-4FB4-A28F-05435C4B1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002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36E1-D804-43C3-AFB8-5C86E94C1389}" type="datetimeFigureOut">
              <a:rPr lang="zh-TW" altLang="en-US" smtClean="0"/>
              <a:t>2016/3/24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22F7-E46B-4FB4-A28F-05435C4B1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90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36E1-D804-43C3-AFB8-5C86E94C1389}" type="datetimeFigureOut">
              <a:rPr lang="zh-TW" altLang="en-US" smtClean="0"/>
              <a:t>2016/3/24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22F7-E46B-4FB4-A28F-05435C4B1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098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36E1-D804-43C3-AFB8-5C86E94C1389}" type="datetimeFigureOut">
              <a:rPr lang="zh-TW" altLang="en-US" smtClean="0"/>
              <a:t>2016/3/24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22F7-E46B-4FB4-A28F-05435C4B1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8086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36E1-D804-43C3-AFB8-5C86E94C1389}" type="datetimeFigureOut">
              <a:rPr lang="zh-TW" altLang="en-US" smtClean="0"/>
              <a:t>2016/3/24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B22F7-E46B-4FB4-A28F-05435C4B1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001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B36E1-D804-43C3-AFB8-5C86E94C1389}" type="datetimeFigureOut">
              <a:rPr lang="zh-TW" altLang="en-US" smtClean="0"/>
              <a:t>2016/3/24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B22F7-E46B-4FB4-A28F-05435C4B1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534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1050325&#25506;&#31350;&#25945;&#23416;&#35373;&#35336;_&#38754;&#31309;_&#23416;&#32722;&#21934;&#19968;.docx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1050325&#25506;&#31350;&#25945;&#23416;&#35373;&#35336;_&#38754;&#31309;_&#23416;&#32722;&#21934;&#20108;.docx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7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115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面</a:t>
            </a:r>
            <a:r>
              <a:rPr lang="en-US" altLang="zh-TW" sz="115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115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積</a:t>
            </a:r>
            <a:endParaRPr lang="zh-TW" altLang="en-US" sz="115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432" y="4012442"/>
            <a:ext cx="3794077" cy="28455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910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432" y="4012442"/>
            <a:ext cx="3794077" cy="2845558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5016081" y="5011953"/>
            <a:ext cx="1152000" cy="576000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3329890" y="5011953"/>
            <a:ext cx="1152000" cy="576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標題 3"/>
          <p:cNvSpPr txBox="1">
            <a:spLocks/>
          </p:cNvSpPr>
          <p:nvPr/>
        </p:nvSpPr>
        <p:spPr>
          <a:xfrm>
            <a:off x="774510" y="4843792"/>
            <a:ext cx="10620000" cy="1620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張色紙的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周長</a:t>
            </a:r>
            <a:r>
              <a:rPr lang="zh-TW" altLang="en-US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面積</a:t>
            </a:r>
            <a:r>
              <a:rPr lang="zh-TW" altLang="en-US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各是多少？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哪一張色紙最大張？</a:t>
            </a:r>
            <a:r>
              <a:rPr lang="zh-TW" altLang="en-US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將做法記錄下來。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74510" y="365125"/>
            <a:ext cx="10620000" cy="1620000"/>
          </a:xfrm>
        </p:spPr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</a:pPr>
            <a:r>
              <a:rPr lang="zh-TW" altLang="zh-TW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借物少女</a:t>
            </a:r>
            <a:r>
              <a:rPr lang="zh-TW" altLang="zh-TW" b="1" u="sng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艾莉緹</a:t>
            </a:r>
            <a:r>
              <a:rPr lang="zh-TW" altLang="zh-TW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從</a:t>
            </a:r>
            <a:r>
              <a:rPr lang="zh-TW" altLang="zh-TW" b="1" u="sng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翔</a:t>
            </a:r>
            <a:r>
              <a:rPr lang="zh-TW" altLang="zh-TW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的屋子裡借了</a:t>
            </a: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紅</a:t>
            </a:r>
            <a:r>
              <a:rPr lang="zh-TW" altLang="zh-TW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b="1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黃</a:t>
            </a:r>
            <a:r>
              <a:rPr lang="zh-TW" altLang="zh-TW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藍</a:t>
            </a:r>
            <a:r>
              <a:rPr lang="en-US" altLang="zh-TW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張色紙。</a:t>
            </a:r>
            <a:endParaRPr lang="zh-TW" altLang="en-US" b="1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90675" y="25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" name="Rectangle 1"/>
          <p:cNvSpPr>
            <a:spLocks noChangeAspect="1" noChangeArrowheads="1"/>
          </p:cNvSpPr>
          <p:nvPr/>
        </p:nvSpPr>
        <p:spPr bwMode="auto">
          <a:xfrm>
            <a:off x="955010" y="3054096"/>
            <a:ext cx="3600450" cy="720726"/>
          </a:xfrm>
          <a:prstGeom prst="rect">
            <a:avLst/>
          </a:prstGeom>
          <a:solidFill>
            <a:srgbClr val="FF0000"/>
          </a:solidFill>
          <a:ln w="1587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" name="Rectangle 3"/>
          <p:cNvSpPr>
            <a:spLocks noChangeAspect="1" noChangeArrowheads="1"/>
          </p:cNvSpPr>
          <p:nvPr/>
        </p:nvSpPr>
        <p:spPr bwMode="auto">
          <a:xfrm>
            <a:off x="5365372" y="2693734"/>
            <a:ext cx="2879726" cy="1441450"/>
          </a:xfrm>
          <a:prstGeom prst="rect">
            <a:avLst/>
          </a:prstGeom>
          <a:solidFill>
            <a:srgbClr val="FFC000"/>
          </a:solidFill>
          <a:ln w="15875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" name="Rectangle 5"/>
          <p:cNvSpPr>
            <a:spLocks noChangeAspect="1" noChangeArrowheads="1"/>
          </p:cNvSpPr>
          <p:nvPr/>
        </p:nvSpPr>
        <p:spPr bwMode="auto">
          <a:xfrm>
            <a:off x="9055010" y="2334959"/>
            <a:ext cx="2159000" cy="2159000"/>
          </a:xfrm>
          <a:prstGeom prst="rect">
            <a:avLst/>
          </a:prstGeom>
          <a:solidFill>
            <a:srgbClr val="8DB3E2"/>
          </a:solidFill>
          <a:ln w="15875">
            <a:solidFill>
              <a:srgbClr val="548DD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227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1" grpId="0"/>
      <p:bldP spid="4" grpId="0"/>
      <p:bldP spid="6" grpId="0" animBg="1"/>
      <p:bldP spid="8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圖片 3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432" y="4012442"/>
            <a:ext cx="3794077" cy="2845558"/>
          </a:xfrm>
          <a:prstGeom prst="rect">
            <a:avLst/>
          </a:prstGeom>
        </p:spPr>
      </p:pic>
      <p:sp>
        <p:nvSpPr>
          <p:cNvPr id="37" name="矩形 36"/>
          <p:cNvSpPr/>
          <p:nvPr/>
        </p:nvSpPr>
        <p:spPr>
          <a:xfrm>
            <a:off x="3221260" y="1286912"/>
            <a:ext cx="1440000" cy="1440000"/>
          </a:xfrm>
          <a:prstGeom prst="rect">
            <a:avLst/>
          </a:prstGeom>
          <a:pattFill prst="wdUpDiag">
            <a:fgClr>
              <a:srgbClr val="0000FF"/>
            </a:fgClr>
            <a:bgClr>
              <a:schemeClr val="accent5">
                <a:lumMod val="20000"/>
                <a:lumOff val="80000"/>
              </a:schemeClr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矩形 37"/>
          <p:cNvSpPr/>
          <p:nvPr/>
        </p:nvSpPr>
        <p:spPr>
          <a:xfrm>
            <a:off x="4661260" y="1286912"/>
            <a:ext cx="1440000" cy="1440000"/>
          </a:xfrm>
          <a:prstGeom prst="rect">
            <a:avLst/>
          </a:prstGeom>
          <a:pattFill prst="wdUpDiag">
            <a:fgClr>
              <a:srgbClr val="0000FF"/>
            </a:fgClr>
            <a:bgClr>
              <a:schemeClr val="accent5">
                <a:lumMod val="20000"/>
                <a:lumOff val="80000"/>
              </a:schemeClr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矩形 38"/>
          <p:cNvSpPr/>
          <p:nvPr/>
        </p:nvSpPr>
        <p:spPr>
          <a:xfrm>
            <a:off x="6101260" y="1286912"/>
            <a:ext cx="1440000" cy="1440000"/>
          </a:xfrm>
          <a:prstGeom prst="rect">
            <a:avLst/>
          </a:prstGeom>
          <a:pattFill prst="wdUpDiag">
            <a:fgClr>
              <a:srgbClr val="0000FF"/>
            </a:fgClr>
            <a:bgClr>
              <a:schemeClr val="accent5">
                <a:lumMod val="20000"/>
                <a:lumOff val="80000"/>
              </a:schemeClr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矩形 39"/>
          <p:cNvSpPr/>
          <p:nvPr/>
        </p:nvSpPr>
        <p:spPr>
          <a:xfrm>
            <a:off x="7541260" y="1286912"/>
            <a:ext cx="1440000" cy="1440000"/>
          </a:xfrm>
          <a:prstGeom prst="rect">
            <a:avLst/>
          </a:prstGeom>
          <a:pattFill prst="wdUpDiag">
            <a:fgClr>
              <a:srgbClr val="0000FF"/>
            </a:fgClr>
            <a:bgClr>
              <a:schemeClr val="accent5">
                <a:lumMod val="20000"/>
                <a:lumOff val="80000"/>
              </a:schemeClr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 40"/>
          <p:cNvSpPr/>
          <p:nvPr/>
        </p:nvSpPr>
        <p:spPr>
          <a:xfrm>
            <a:off x="3221260" y="2726912"/>
            <a:ext cx="1440000" cy="1440000"/>
          </a:xfrm>
          <a:prstGeom prst="rect">
            <a:avLst/>
          </a:prstGeom>
          <a:pattFill prst="wdUpDiag">
            <a:fgClr>
              <a:srgbClr val="0000FF"/>
            </a:fgClr>
            <a:bgClr>
              <a:schemeClr val="accent5">
                <a:lumMod val="20000"/>
                <a:lumOff val="80000"/>
              </a:schemeClr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矩形 41"/>
          <p:cNvSpPr/>
          <p:nvPr/>
        </p:nvSpPr>
        <p:spPr>
          <a:xfrm>
            <a:off x="4661260" y="2726912"/>
            <a:ext cx="1440000" cy="1440000"/>
          </a:xfrm>
          <a:prstGeom prst="rect">
            <a:avLst/>
          </a:prstGeom>
          <a:pattFill prst="wdUpDiag">
            <a:fgClr>
              <a:srgbClr val="0000FF"/>
            </a:fgClr>
            <a:bgClr>
              <a:schemeClr val="accent5">
                <a:lumMod val="20000"/>
                <a:lumOff val="80000"/>
              </a:schemeClr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矩形 42"/>
          <p:cNvSpPr/>
          <p:nvPr/>
        </p:nvSpPr>
        <p:spPr>
          <a:xfrm>
            <a:off x="6101260" y="2726912"/>
            <a:ext cx="1440000" cy="1440000"/>
          </a:xfrm>
          <a:prstGeom prst="rect">
            <a:avLst/>
          </a:prstGeom>
          <a:pattFill prst="wdUpDiag">
            <a:fgClr>
              <a:srgbClr val="0000FF"/>
            </a:fgClr>
            <a:bgClr>
              <a:schemeClr val="accent5">
                <a:lumMod val="20000"/>
                <a:lumOff val="80000"/>
              </a:schemeClr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矩形 43"/>
          <p:cNvSpPr/>
          <p:nvPr/>
        </p:nvSpPr>
        <p:spPr>
          <a:xfrm>
            <a:off x="7541260" y="2726912"/>
            <a:ext cx="1440000" cy="1440000"/>
          </a:xfrm>
          <a:prstGeom prst="rect">
            <a:avLst/>
          </a:prstGeom>
          <a:pattFill prst="wdUpDiag">
            <a:fgClr>
              <a:srgbClr val="0000FF"/>
            </a:fgClr>
            <a:bgClr>
              <a:schemeClr val="accent5">
                <a:lumMod val="20000"/>
                <a:lumOff val="80000"/>
              </a:schemeClr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矩形 44"/>
          <p:cNvSpPr/>
          <p:nvPr/>
        </p:nvSpPr>
        <p:spPr>
          <a:xfrm>
            <a:off x="3221260" y="4166829"/>
            <a:ext cx="1440000" cy="1440000"/>
          </a:xfrm>
          <a:prstGeom prst="rect">
            <a:avLst/>
          </a:prstGeom>
          <a:pattFill prst="wdUpDiag">
            <a:fgClr>
              <a:srgbClr val="0000FF"/>
            </a:fgClr>
            <a:bgClr>
              <a:schemeClr val="accent5">
                <a:lumMod val="20000"/>
                <a:lumOff val="80000"/>
              </a:schemeClr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矩形 45"/>
          <p:cNvSpPr/>
          <p:nvPr/>
        </p:nvSpPr>
        <p:spPr>
          <a:xfrm>
            <a:off x="4661260" y="4166829"/>
            <a:ext cx="1440000" cy="1440000"/>
          </a:xfrm>
          <a:prstGeom prst="rect">
            <a:avLst/>
          </a:prstGeom>
          <a:pattFill prst="wdUpDiag">
            <a:fgClr>
              <a:srgbClr val="0000FF"/>
            </a:fgClr>
            <a:bgClr>
              <a:schemeClr val="accent5">
                <a:lumMod val="20000"/>
                <a:lumOff val="80000"/>
              </a:schemeClr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矩形 46"/>
          <p:cNvSpPr/>
          <p:nvPr/>
        </p:nvSpPr>
        <p:spPr>
          <a:xfrm>
            <a:off x="6101260" y="4166829"/>
            <a:ext cx="1440000" cy="1440000"/>
          </a:xfrm>
          <a:prstGeom prst="rect">
            <a:avLst/>
          </a:prstGeom>
          <a:pattFill prst="wdUpDiag">
            <a:fgClr>
              <a:srgbClr val="0000FF"/>
            </a:fgClr>
            <a:bgClr>
              <a:schemeClr val="accent5">
                <a:lumMod val="20000"/>
                <a:lumOff val="80000"/>
              </a:schemeClr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矩形 47"/>
          <p:cNvSpPr/>
          <p:nvPr/>
        </p:nvSpPr>
        <p:spPr>
          <a:xfrm>
            <a:off x="7541260" y="4166829"/>
            <a:ext cx="1440000" cy="1440000"/>
          </a:xfrm>
          <a:prstGeom prst="rect">
            <a:avLst/>
          </a:prstGeom>
          <a:pattFill prst="wdUpDiag">
            <a:fgClr>
              <a:srgbClr val="0000FF"/>
            </a:fgClr>
            <a:bgClr>
              <a:schemeClr val="accent5">
                <a:lumMod val="20000"/>
                <a:lumOff val="80000"/>
              </a:schemeClr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矩形 30"/>
          <p:cNvSpPr/>
          <p:nvPr/>
        </p:nvSpPr>
        <p:spPr>
          <a:xfrm>
            <a:off x="3216000" y="1269042"/>
            <a:ext cx="1440000" cy="144000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4656000" y="1269042"/>
            <a:ext cx="1440000" cy="144000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矩形 32"/>
          <p:cNvSpPr/>
          <p:nvPr/>
        </p:nvSpPr>
        <p:spPr>
          <a:xfrm>
            <a:off x="6096000" y="1269042"/>
            <a:ext cx="1440000" cy="144000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矩形 33"/>
          <p:cNvSpPr/>
          <p:nvPr/>
        </p:nvSpPr>
        <p:spPr>
          <a:xfrm>
            <a:off x="7536000" y="1269042"/>
            <a:ext cx="1440000" cy="144000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3216000" y="2709042"/>
            <a:ext cx="1440000" cy="144000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4656000" y="2709042"/>
            <a:ext cx="1440000" cy="144000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矩形 28"/>
          <p:cNvSpPr/>
          <p:nvPr/>
        </p:nvSpPr>
        <p:spPr>
          <a:xfrm>
            <a:off x="6096000" y="2709042"/>
            <a:ext cx="1440000" cy="144000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矩形 29"/>
          <p:cNvSpPr/>
          <p:nvPr/>
        </p:nvSpPr>
        <p:spPr>
          <a:xfrm>
            <a:off x="7536000" y="2709042"/>
            <a:ext cx="1440000" cy="144000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3216000" y="4148959"/>
            <a:ext cx="1440000" cy="144000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4656000" y="4148959"/>
            <a:ext cx="1440000" cy="144000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6096000" y="4148959"/>
            <a:ext cx="1440000" cy="144000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7536000" y="4148959"/>
            <a:ext cx="1440000" cy="144000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8" name="群組 17"/>
          <p:cNvGrpSpPr/>
          <p:nvPr/>
        </p:nvGrpSpPr>
        <p:grpSpPr>
          <a:xfrm>
            <a:off x="3216000" y="1269042"/>
            <a:ext cx="5760000" cy="4319917"/>
            <a:chOff x="0" y="0"/>
            <a:chExt cx="5760000" cy="4319917"/>
          </a:xfrm>
          <a:noFill/>
        </p:grpSpPr>
        <p:grpSp>
          <p:nvGrpSpPr>
            <p:cNvPr id="7" name="群組 6"/>
            <p:cNvGrpSpPr/>
            <p:nvPr/>
          </p:nvGrpSpPr>
          <p:grpSpPr>
            <a:xfrm>
              <a:off x="0" y="0"/>
              <a:ext cx="5760000" cy="1440000"/>
              <a:chOff x="0" y="0"/>
              <a:chExt cx="5760000" cy="1440000"/>
            </a:xfrm>
            <a:grpFill/>
          </p:grpSpPr>
          <p:sp>
            <p:nvSpPr>
              <p:cNvPr id="3" name="矩形 2"/>
              <p:cNvSpPr/>
              <p:nvPr/>
            </p:nvSpPr>
            <p:spPr>
              <a:xfrm>
                <a:off x="0" y="0"/>
                <a:ext cx="1440000" cy="1440000"/>
              </a:xfrm>
              <a:prstGeom prst="rect">
                <a:avLst/>
              </a:prstGeom>
              <a:grpFill/>
              <a:ln w="3810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" name="矩形 3"/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pFill/>
              <a:ln w="3810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" name="矩形 4"/>
              <p:cNvSpPr/>
              <p:nvPr/>
            </p:nvSpPr>
            <p:spPr>
              <a:xfrm>
                <a:off x="2880000" y="0"/>
                <a:ext cx="1440000" cy="1440000"/>
              </a:xfrm>
              <a:prstGeom prst="rect">
                <a:avLst/>
              </a:prstGeom>
              <a:grpFill/>
              <a:ln w="3810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4320000" y="0"/>
                <a:ext cx="1440000" cy="1440000"/>
              </a:xfrm>
              <a:prstGeom prst="rect">
                <a:avLst/>
              </a:prstGeom>
              <a:grpFill/>
              <a:ln w="3810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8" name="群組 7"/>
            <p:cNvGrpSpPr/>
            <p:nvPr/>
          </p:nvGrpSpPr>
          <p:grpSpPr>
            <a:xfrm>
              <a:off x="0" y="1440000"/>
              <a:ext cx="5760000" cy="1440000"/>
              <a:chOff x="0" y="0"/>
              <a:chExt cx="5760000" cy="1440000"/>
            </a:xfrm>
            <a:grpFill/>
          </p:grpSpPr>
          <p:sp>
            <p:nvSpPr>
              <p:cNvPr id="9" name="矩形 8"/>
              <p:cNvSpPr/>
              <p:nvPr/>
            </p:nvSpPr>
            <p:spPr>
              <a:xfrm>
                <a:off x="0" y="0"/>
                <a:ext cx="1440000" cy="1440000"/>
              </a:xfrm>
              <a:prstGeom prst="rect">
                <a:avLst/>
              </a:prstGeom>
              <a:grpFill/>
              <a:ln w="3810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pFill/>
              <a:ln w="3810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2880000" y="0"/>
                <a:ext cx="1440000" cy="1440000"/>
              </a:xfrm>
              <a:prstGeom prst="rect">
                <a:avLst/>
              </a:prstGeom>
              <a:grpFill/>
              <a:ln w="3810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4320000" y="0"/>
                <a:ext cx="1440000" cy="1440000"/>
              </a:xfrm>
              <a:prstGeom prst="rect">
                <a:avLst/>
              </a:prstGeom>
              <a:grpFill/>
              <a:ln w="3810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3" name="群組 12"/>
            <p:cNvGrpSpPr/>
            <p:nvPr/>
          </p:nvGrpSpPr>
          <p:grpSpPr>
            <a:xfrm>
              <a:off x="0" y="2879917"/>
              <a:ext cx="5760000" cy="1440000"/>
              <a:chOff x="0" y="0"/>
              <a:chExt cx="5760000" cy="1440000"/>
            </a:xfrm>
            <a:grpFill/>
          </p:grpSpPr>
          <p:sp>
            <p:nvSpPr>
              <p:cNvPr id="14" name="矩形 13"/>
              <p:cNvSpPr/>
              <p:nvPr/>
            </p:nvSpPr>
            <p:spPr>
              <a:xfrm>
                <a:off x="0" y="0"/>
                <a:ext cx="1440000" cy="1440000"/>
              </a:xfrm>
              <a:prstGeom prst="rect">
                <a:avLst/>
              </a:prstGeom>
              <a:grpFill/>
              <a:ln w="3810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pFill/>
              <a:ln w="3810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2880000" y="0"/>
                <a:ext cx="1440000" cy="1440000"/>
              </a:xfrm>
              <a:prstGeom prst="rect">
                <a:avLst/>
              </a:prstGeom>
              <a:grpFill/>
              <a:ln w="3810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4320000" y="0"/>
                <a:ext cx="1440000" cy="1440000"/>
              </a:xfrm>
              <a:prstGeom prst="rect">
                <a:avLst/>
              </a:prstGeom>
              <a:grpFill/>
              <a:ln w="3810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35" name="矩形 34"/>
          <p:cNvSpPr/>
          <p:nvPr/>
        </p:nvSpPr>
        <p:spPr>
          <a:xfrm>
            <a:off x="3216000" y="1269000"/>
            <a:ext cx="5760000" cy="432000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459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5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25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75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31" grpId="0" animBg="1"/>
      <p:bldP spid="32" grpId="0" animBg="1"/>
      <p:bldP spid="33" grpId="0" animBg="1"/>
      <p:bldP spid="34" grpId="0" animBg="1"/>
      <p:bldP spid="27" grpId="0" animBg="1"/>
      <p:bldP spid="28" grpId="0" animBg="1"/>
      <p:bldP spid="29" grpId="0" animBg="1"/>
      <p:bldP spid="30" grpId="0" animBg="1"/>
      <p:bldP spid="23" grpId="0" animBg="1"/>
      <p:bldP spid="24" grpId="0" animBg="1"/>
      <p:bldP spid="25" grpId="0" animBg="1"/>
      <p:bldP spid="26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432" y="4012442"/>
            <a:ext cx="3794077" cy="2845558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5016081" y="5011953"/>
            <a:ext cx="1152000" cy="576000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3329890" y="5011953"/>
            <a:ext cx="1152000" cy="576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標題 3"/>
          <p:cNvSpPr txBox="1">
            <a:spLocks/>
          </p:cNvSpPr>
          <p:nvPr/>
        </p:nvSpPr>
        <p:spPr>
          <a:xfrm>
            <a:off x="774510" y="4843792"/>
            <a:ext cx="10620000" cy="1620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張色紙的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周長</a:t>
            </a:r>
            <a:r>
              <a:rPr lang="zh-TW" altLang="en-US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面積</a:t>
            </a:r>
            <a:r>
              <a:rPr lang="zh-TW" altLang="en-US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各是多少？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哪一張色紙最大張？</a:t>
            </a:r>
            <a:r>
              <a:rPr lang="zh-TW" altLang="en-US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將做法記錄下來。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74510" y="365125"/>
            <a:ext cx="10620000" cy="1620000"/>
          </a:xfrm>
        </p:spPr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</a:pPr>
            <a:r>
              <a:rPr lang="zh-TW" altLang="zh-TW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借物少女</a:t>
            </a:r>
            <a:r>
              <a:rPr lang="zh-TW" altLang="zh-TW" b="1" u="sng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艾莉緹</a:t>
            </a:r>
            <a:r>
              <a:rPr lang="zh-TW" altLang="zh-TW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從</a:t>
            </a:r>
            <a:r>
              <a:rPr lang="zh-TW" altLang="zh-TW" b="1" u="sng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翔</a:t>
            </a:r>
            <a:r>
              <a:rPr lang="zh-TW" altLang="zh-TW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的屋子裡借了</a:t>
            </a: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紅</a:t>
            </a:r>
            <a:r>
              <a:rPr lang="zh-TW" altLang="zh-TW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b="1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黃</a:t>
            </a:r>
            <a:r>
              <a:rPr lang="zh-TW" altLang="zh-TW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藍</a:t>
            </a:r>
            <a:r>
              <a:rPr lang="en-US" altLang="zh-TW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張色紙。</a:t>
            </a:r>
            <a:endParaRPr lang="zh-TW" altLang="en-US" b="1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90675" y="25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" name="Rectangle 1"/>
          <p:cNvSpPr>
            <a:spLocks noChangeAspect="1" noChangeArrowheads="1"/>
          </p:cNvSpPr>
          <p:nvPr/>
        </p:nvSpPr>
        <p:spPr bwMode="auto">
          <a:xfrm>
            <a:off x="955010" y="3054096"/>
            <a:ext cx="3600450" cy="720726"/>
          </a:xfrm>
          <a:prstGeom prst="rect">
            <a:avLst/>
          </a:prstGeom>
          <a:solidFill>
            <a:srgbClr val="FF0000"/>
          </a:solidFill>
          <a:ln w="1587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" name="Rectangle 3"/>
          <p:cNvSpPr>
            <a:spLocks noChangeAspect="1" noChangeArrowheads="1"/>
          </p:cNvSpPr>
          <p:nvPr/>
        </p:nvSpPr>
        <p:spPr bwMode="auto">
          <a:xfrm>
            <a:off x="5365372" y="2693734"/>
            <a:ext cx="2879726" cy="1441450"/>
          </a:xfrm>
          <a:prstGeom prst="rect">
            <a:avLst/>
          </a:prstGeom>
          <a:solidFill>
            <a:srgbClr val="FFC000"/>
          </a:solidFill>
          <a:ln w="15875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" name="Rectangle 5"/>
          <p:cNvSpPr>
            <a:spLocks noChangeAspect="1" noChangeArrowheads="1"/>
          </p:cNvSpPr>
          <p:nvPr/>
        </p:nvSpPr>
        <p:spPr bwMode="auto">
          <a:xfrm>
            <a:off x="9055010" y="2334959"/>
            <a:ext cx="2159000" cy="2159000"/>
          </a:xfrm>
          <a:prstGeom prst="rect">
            <a:avLst/>
          </a:prstGeom>
          <a:solidFill>
            <a:srgbClr val="8DB3E2"/>
          </a:solidFill>
          <a:ln w="15875">
            <a:solidFill>
              <a:srgbClr val="548DD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6133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1" grpId="0"/>
      <p:bldP spid="4" grpId="0"/>
      <p:bldP spid="6" grpId="0" animBg="1"/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432" y="4012442"/>
            <a:ext cx="3794077" cy="284555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354889"/>
            <a:ext cx="10620000" cy="288000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zh-TW" altLang="zh-TW" sz="4400" b="1" u="sng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艾莉緹</a:t>
            </a:r>
            <a:r>
              <a:rPr lang="zh-TW" altLang="zh-TW" sz="44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要蓋一座方形的花園，花園的</a:t>
            </a:r>
            <a:r>
              <a:rPr lang="zh-TW" altLang="zh-TW" sz="4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面積是</a:t>
            </a:r>
            <a:r>
              <a:rPr lang="en-US" altLang="zh-TW" sz="4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</a:t>
            </a:r>
            <a:r>
              <a:rPr lang="zh-TW" altLang="zh-TW" sz="4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平方公分</a:t>
            </a:r>
            <a:r>
              <a:rPr lang="zh-TW" altLang="zh-TW" sz="44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，花園的</a:t>
            </a:r>
            <a:r>
              <a:rPr lang="zh-TW" altLang="zh-TW" sz="4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四周要用繩子圍起來</a:t>
            </a:r>
            <a:r>
              <a:rPr lang="zh-TW" altLang="zh-TW" sz="44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zh-TW" altLang="zh-TW" sz="4400" b="1" u="sng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艾莉緹</a:t>
            </a:r>
            <a:r>
              <a:rPr lang="zh-TW" altLang="zh-TW" sz="4400" b="1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要設計什麼形狀的花園，</a:t>
            </a:r>
            <a:r>
              <a:rPr lang="zh-TW" altLang="zh-TW" sz="4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圍花園的繩子會最短？</a:t>
            </a:r>
            <a:r>
              <a:rPr lang="zh-TW" altLang="zh-TW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將做法記錄下來。</a:t>
            </a:r>
            <a:endParaRPr lang="zh-TW" altLang="en-US" sz="4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5" name="群組 14"/>
          <p:cNvGrpSpPr/>
          <p:nvPr/>
        </p:nvGrpSpPr>
        <p:grpSpPr>
          <a:xfrm>
            <a:off x="1392072" y="4449167"/>
            <a:ext cx="2160000" cy="2159196"/>
            <a:chOff x="1392072" y="4544703"/>
            <a:chExt cx="2160000" cy="2159196"/>
          </a:xfrm>
        </p:grpSpPr>
        <p:sp>
          <p:nvSpPr>
            <p:cNvPr id="5" name="矩形 4"/>
            <p:cNvSpPr/>
            <p:nvPr/>
          </p:nvSpPr>
          <p:spPr>
            <a:xfrm>
              <a:off x="1392072" y="4544703"/>
              <a:ext cx="720000" cy="720000"/>
            </a:xfrm>
            <a:prstGeom prst="rect">
              <a:avLst/>
            </a:prstGeom>
            <a:ln w="254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2112072" y="4544703"/>
              <a:ext cx="720000" cy="720000"/>
            </a:xfrm>
            <a:prstGeom prst="rect">
              <a:avLst/>
            </a:prstGeom>
            <a:ln w="254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2832072" y="4545507"/>
              <a:ext cx="720000" cy="720000"/>
            </a:xfrm>
            <a:prstGeom prst="rect">
              <a:avLst/>
            </a:prstGeom>
            <a:ln w="254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392072" y="5264703"/>
              <a:ext cx="720000" cy="720000"/>
            </a:xfrm>
            <a:prstGeom prst="rect">
              <a:avLst/>
            </a:prstGeom>
            <a:ln w="254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2112072" y="5264703"/>
              <a:ext cx="720000" cy="720000"/>
            </a:xfrm>
            <a:prstGeom prst="rect">
              <a:avLst/>
            </a:prstGeom>
            <a:ln w="254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392072" y="5983899"/>
              <a:ext cx="720000" cy="720000"/>
            </a:xfrm>
            <a:prstGeom prst="rect">
              <a:avLst/>
            </a:prstGeom>
            <a:ln w="2540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1265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8" presetClass="entr" presetSubtype="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432" y="4012442"/>
            <a:ext cx="3794077" cy="2845558"/>
          </a:xfrm>
          <a:prstGeom prst="rect">
            <a:avLst/>
          </a:prstGeom>
        </p:spPr>
      </p:pic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這節課學到了：</a:t>
            </a:r>
            <a:endParaRPr lang="zh-TW" altLang="en-US" sz="5400" b="1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zh-TW" altLang="en-US" sz="4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周長相同的圖形，面積不一定相同</a:t>
            </a:r>
            <a:r>
              <a:rPr lang="zh-TW" altLang="en-US" sz="4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4800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zh-TW" altLang="en-US" sz="4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面積</a:t>
            </a:r>
            <a:r>
              <a:rPr lang="zh-TW" altLang="en-US" sz="4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相同的圖形，周長不一定相同。</a:t>
            </a:r>
            <a:endParaRPr lang="zh-TW" alt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14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163</Words>
  <Application>Microsoft Office PowerPoint</Application>
  <PresentationFormat>寬螢幕</PresentationFormat>
  <Paragraphs>9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微軟正黑體</vt:lpstr>
      <vt:lpstr>新細明體</vt:lpstr>
      <vt:lpstr>Arial</vt:lpstr>
      <vt:lpstr>Calibri</vt:lpstr>
      <vt:lpstr>Calibri Light</vt:lpstr>
      <vt:lpstr>Wingdings</vt:lpstr>
      <vt:lpstr>Office 佈景主題</vt:lpstr>
      <vt:lpstr>面  積</vt:lpstr>
      <vt:lpstr>借物少女艾莉緹從翔的屋子裡借了紅、黃、藍3張色紙。</vt:lpstr>
      <vt:lpstr>PowerPoint 簡報</vt:lpstr>
      <vt:lpstr>借物少女艾莉緹從翔的屋子裡借了紅、黃、藍3張色紙。</vt:lpstr>
      <vt:lpstr>艾莉緹要蓋一座方形的花園，花園的面積是16平方公分，花園的四周要用繩子圍起來。艾莉緹要設計什麼形狀的花園，圍花園的繩子會最短？將做法記錄下來。</vt:lpstr>
      <vt:lpstr>這節課學到了：</vt:lpstr>
    </vt:vector>
  </TitlesOfParts>
  <Company>DJES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面積</dc:title>
  <dc:creator>Alexander Wu</dc:creator>
  <cp:lastModifiedBy>Alexander Wu</cp:lastModifiedBy>
  <cp:revision>28</cp:revision>
  <dcterms:created xsi:type="dcterms:W3CDTF">2016-03-13T11:47:55Z</dcterms:created>
  <dcterms:modified xsi:type="dcterms:W3CDTF">2016-03-24T15:01:11Z</dcterms:modified>
</cp:coreProperties>
</file>