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64" r:id="rId3"/>
    <p:sldId id="259" r:id="rId4"/>
    <p:sldId id="288" r:id="rId5"/>
    <p:sldId id="260" r:id="rId6"/>
    <p:sldId id="261" r:id="rId7"/>
    <p:sldId id="263" r:id="rId8"/>
    <p:sldId id="268" r:id="rId9"/>
    <p:sldId id="289" r:id="rId10"/>
    <p:sldId id="269" r:id="rId11"/>
    <p:sldId id="294" r:id="rId12"/>
    <p:sldId id="308" r:id="rId13"/>
    <p:sldId id="310" r:id="rId14"/>
    <p:sldId id="302" r:id="rId15"/>
    <p:sldId id="304" r:id="rId16"/>
    <p:sldId id="305" r:id="rId17"/>
    <p:sldId id="306" r:id="rId18"/>
    <p:sldId id="307" r:id="rId19"/>
    <p:sldId id="309" r:id="rId20"/>
    <p:sldId id="319" r:id="rId21"/>
    <p:sldId id="320" r:id="rId22"/>
    <p:sldId id="321" r:id="rId23"/>
    <p:sldId id="323" r:id="rId24"/>
    <p:sldId id="325" r:id="rId25"/>
    <p:sldId id="322" r:id="rId26"/>
    <p:sldId id="295" r:id="rId27"/>
    <p:sldId id="311" r:id="rId28"/>
    <p:sldId id="270" r:id="rId29"/>
    <p:sldId id="312" r:id="rId30"/>
    <p:sldId id="296" r:id="rId31"/>
    <p:sldId id="297" r:id="rId32"/>
    <p:sldId id="298" r:id="rId33"/>
    <p:sldId id="299" r:id="rId34"/>
    <p:sldId id="301" r:id="rId35"/>
    <p:sldId id="300" r:id="rId36"/>
    <p:sldId id="313" r:id="rId37"/>
    <p:sldId id="314" r:id="rId38"/>
    <p:sldId id="272" r:id="rId39"/>
    <p:sldId id="285" r:id="rId40"/>
    <p:sldId id="315" r:id="rId41"/>
    <p:sldId id="316" r:id="rId42"/>
    <p:sldId id="278" r:id="rId43"/>
    <p:sldId id="281" r:id="rId44"/>
    <p:sldId id="317" r:id="rId45"/>
    <p:sldId id="280" r:id="rId46"/>
    <p:sldId id="283" r:id="rId47"/>
    <p:sldId id="282" r:id="rId48"/>
    <p:sldId id="284" r:id="rId49"/>
    <p:sldId id="279" r:id="rId5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6" autoAdjust="0"/>
    <p:restoredTop sz="94660"/>
  </p:normalViewPr>
  <p:slideViewPr>
    <p:cSldViewPr>
      <p:cViewPr varScale="1">
        <p:scale>
          <a:sx n="65" d="100"/>
          <a:sy n="65" d="100"/>
        </p:scale>
        <p:origin x="-1308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59199-42B5-4B18-B66E-4B6D4C362FC3}" type="datetimeFigureOut">
              <a:rPr lang="zh-TW" altLang="en-US" smtClean="0"/>
              <a:t>2018/8/18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CC30F-2654-44B2-8AC1-A2A807DE41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204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CC30F-2654-44B2-8AC1-A2A807DE4130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862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2018/8/18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2018/8/18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2018/8/18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2015/05/12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F2DD55-C58A-47EE-A5E5-934C607F919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3631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2018/8/18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2018/8/18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2018/8/18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2018/8/18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2018/8/18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2018/8/18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2018/8/18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2018/8/18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2018/8/18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1470025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國中地理教學迷思議題之探討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648" y="3573016"/>
            <a:ext cx="6400800" cy="17526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8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臺灣師範大學地理學系</a:t>
            </a:r>
            <a:endParaRPr lang="en-US" altLang="zh-TW" b="1" dirty="0" smtClean="0">
              <a:solidFill>
                <a:srgbClr val="008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b="1" dirty="0">
                <a:solidFill>
                  <a:srgbClr val="008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韋煙灶</a:t>
            </a:r>
          </a:p>
        </p:txBody>
      </p:sp>
    </p:spTree>
    <p:extLst>
      <p:ext uri="{BB962C8B-B14F-4D97-AF65-F5344CB8AC3E}">
        <p14:creationId xmlns:p14="http://schemas.microsoft.com/office/powerpoint/2010/main" val="222886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6120680"/>
          </a:xfrm>
        </p:spPr>
        <p:txBody>
          <a:bodyPr>
            <a:normAutofit/>
          </a:bodyPr>
          <a:lstStyle/>
          <a:p>
            <a:pPr algn="just">
              <a:lnSpc>
                <a:spcPts val="350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五、只有雲貴高原的居民將「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山間盆地及河谷平原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」稱為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壩子</a:t>
            </a:r>
            <a:r>
              <a:rPr lang="en-US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仔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」嗎？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廣韻．去聲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．禡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韻》：「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蜀人謂平川為壩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壩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垻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埧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「埧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為筆誤寫法）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應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是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漢藏語族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固有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、共通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且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慣用的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形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名詞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，彙檢視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中國分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省地圖冊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及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檢索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Google Map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發現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  <a:buFont typeface="Wingdings" pitchFamily="2" charset="2"/>
              <a:buChar char="Ø"/>
            </a:pPr>
            <a:r>
              <a:rPr lang="zh-TW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帶有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</a:t>
            </a:r>
            <a:r>
              <a:rPr lang="zh-TW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壩</a:t>
            </a:r>
            <a:r>
              <a:rPr lang="en-US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子</a:t>
            </a:r>
            <a:r>
              <a:rPr lang="en-US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的地名，普遍見於長城以南及西南各省市區</a:t>
            </a:r>
            <a:r>
              <a:rPr lang="zh-TW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西藏自治區，</a:t>
            </a:r>
            <a:r>
              <a:rPr lang="zh-TW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閩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、粵閩語區及客語區均</a:t>
            </a:r>
            <a:r>
              <a:rPr lang="zh-TW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普遍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  <a:buFont typeface="Wingdings" pitchFamily="2" charset="2"/>
              <a:buChar char="Ø"/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中國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福建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泉州市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南安市的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壩子口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閩南話區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、廣東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梅州市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平遠縣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（客家話區）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壩子裡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zh-TW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endParaRPr lang="en-US" altLang="zh-TW" sz="2800" b="1" dirty="0" smtClean="0">
              <a:solidFill>
                <a:srgbClr val="008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93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32656"/>
            <a:ext cx="8280920" cy="6120680"/>
          </a:xfrm>
        </p:spPr>
        <p:txBody>
          <a:bodyPr/>
          <a:lstStyle/>
          <a:p>
            <a:pPr algn="just">
              <a:lnSpc>
                <a:spcPts val="3500"/>
              </a:lnSpc>
              <a:buFont typeface="Wingdings" pitchFamily="2" charset="2"/>
              <a:buChar char="Ø"/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「壩子」仍是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臺灣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客家人所慣用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，最常見的是「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河壩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」，臺中市大雅區「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大雅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」之名來自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「壩仔」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的諧音雅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化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  <a:buFont typeface="Wingdings" pitchFamily="2" charset="2"/>
              <a:buChar char="Ø"/>
            </a:pP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臺灣閩南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話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口語中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，將「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壩」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指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｢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河中沙洲、山間盆或及河谷平地｣，幾乎已成死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語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。但仍見用於橋樑兩端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之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石墩的「壩頭」（高雄市境內地名）。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663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404664"/>
            <a:ext cx="8352928" cy="6048672"/>
          </a:xfrm>
        </p:spPr>
        <p:txBody>
          <a:bodyPr>
            <a:normAutofit/>
          </a:bodyPr>
          <a:lstStyle/>
          <a:p>
            <a:pPr algn="just">
              <a:lnSpc>
                <a:spcPts val="340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六、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黑水溝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指的是臺灣海峽嗎？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4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中學歷史與地理教科書及參考書常見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敘述：「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臺灣海峽昔日俗稱黑水溝」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！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400"/>
              </a:lnSpc>
            </a:pP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400"/>
              </a:lnSpc>
            </a:pPr>
            <a:endParaRPr lang="en-US" altLang="zh-TW" sz="2800" b="1" dirty="0">
              <a:solidFill>
                <a:srgbClr val="0000FF"/>
              </a:solidFill>
              <a:latin typeface="Times New Roman" pitchFamily="18" charset="0"/>
              <a:ea typeface="全真粗明體" pitchFamily="49" charset="-120"/>
              <a:cs typeface="Times New Roman" pitchFamily="18" charset="0"/>
            </a:endParaRPr>
          </a:p>
          <a:p>
            <a:pPr algn="just">
              <a:lnSpc>
                <a:spcPts val="3400"/>
              </a:lnSpc>
            </a:pPr>
            <a:endParaRPr lang="en-US" altLang="zh-TW" sz="2800" b="1" dirty="0" smtClean="0">
              <a:solidFill>
                <a:srgbClr val="0000FF"/>
              </a:solidFill>
              <a:ea typeface="全真粗明體" pitchFamily="49" charset="-120"/>
            </a:endParaRPr>
          </a:p>
          <a:p>
            <a:pPr algn="just"/>
            <a:endParaRPr lang="en-US" altLang="zh-TW" sz="2800" b="1" dirty="0" smtClean="0">
              <a:solidFill>
                <a:srgbClr val="0033CC"/>
              </a:solidFill>
              <a:latin typeface="Times New Roman" pitchFamily="18" charset="0"/>
              <a:ea typeface="全真粗明體" pitchFamily="49" charset="-120"/>
              <a:cs typeface="Times New Roman" pitchFamily="18" charset="0"/>
            </a:endParaRPr>
          </a:p>
          <a:p>
            <a:pPr algn="just"/>
            <a:endParaRPr lang="en-US" altLang="zh-TW" sz="2800" b="1" dirty="0">
              <a:solidFill>
                <a:srgbClr val="0033CC"/>
              </a:solidFill>
              <a:latin typeface="Times New Roman" pitchFamily="18" charset="0"/>
              <a:ea typeface="全真粗明體" pitchFamily="49" charset="-120"/>
              <a:cs typeface="Times New Roman" pitchFamily="18" charset="0"/>
            </a:endParaRPr>
          </a:p>
          <a:p>
            <a:pPr algn="just"/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然而，</a:t>
            </a:r>
            <a:r>
              <a:rPr lang="en-US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150-250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公里寬的海域稱為「溝」，這溝未免太寬了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！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/>
            <a:endParaRPr lang="en-US" altLang="zh-TW" sz="2800" b="1" dirty="0" smtClean="0">
              <a:solidFill>
                <a:srgbClr val="0033CC"/>
              </a:solidFill>
              <a:ea typeface="全真粗明體" pitchFamily="49" charset="-120"/>
            </a:endParaRPr>
          </a:p>
        </p:txBody>
      </p:sp>
      <p:pic>
        <p:nvPicPr>
          <p:cNvPr id="4" name="Picture 2" descr="C:\Users\User\Desktop\messageImage_14873432107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5" y="2132856"/>
            <a:ext cx="8561070" cy="19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59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6336704"/>
          </a:xfrm>
        </p:spPr>
        <p:txBody>
          <a:bodyPr>
            <a:normAutofit/>
          </a:bodyPr>
          <a:lstStyle/>
          <a:p>
            <a:pPr marL="288000" indent="-288000" algn="just">
              <a:lnSpc>
                <a:spcPts val="34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回到文本（歷史文獻）來求證：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400"/>
              </a:lnSpc>
              <a:buFont typeface="Wingdings" pitchFamily="2" charset="2"/>
              <a:buChar char="Ø"/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清代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董天工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臺海見聞錄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（約成書於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1746-1750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年間）：「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惟廈抵臺，名曰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『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橫洋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』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，中有黑水溝，色如墨，曰：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『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墨洋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』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，驚濤鼎沸，險冠諸海。</a:t>
            </a:r>
            <a:r>
              <a:rPr lang="zh-TW" altLang="en-US" sz="2800" b="1" dirty="0" smtClean="0">
                <a:latin typeface="Times New Roman" pitchFamily="18" charset="0"/>
                <a:ea typeface="全真粗明體" pitchFamily="49" charset="-120"/>
                <a:cs typeface="Times New Roman" pitchFamily="18" charset="0"/>
              </a:rPr>
              <a:t>」</a:t>
            </a:r>
            <a:endParaRPr lang="en-US" altLang="zh-TW" sz="2800" b="1" dirty="0" smtClean="0">
              <a:latin typeface="Times New Roman" pitchFamily="18" charset="0"/>
              <a:ea typeface="全真粗明體" pitchFamily="49" charset="-120"/>
              <a:cs typeface="Times New Roman" pitchFamily="18" charset="0"/>
            </a:endParaRPr>
          </a:p>
          <a:p>
            <a:pPr algn="just">
              <a:lnSpc>
                <a:spcPts val="3400"/>
              </a:lnSpc>
              <a:buFont typeface="Wingdings" pitchFamily="2" charset="2"/>
              <a:buChar char="Ø"/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臺灣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志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略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》〈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卷一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地志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〉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約成書於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1745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年）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「黑水溝為澎、廈分界處，廣約六七十里，險冠諸海。其深無底，水黑如墨，湍激悍怒，勢又稍窪。舟利乘風疾行，亂流而渡，遲則波濤衝擊，易致針路差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失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按</a:t>
            </a:r>
            <a:r>
              <a:rPr lang="zh-TW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黑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水溝有二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：其在澎湖之西者，廣可八十餘里，為澎、廈分界處，水黑如墨，名曰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大洋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；其在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澎湖之東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者，廣亦八十餘里，則為臺、澎分界處，名曰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小洋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。小洋水比大洋更黑，其深無底。大洋風靜時，尚可寄椗。小洋則不可寄椗，其險過於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大洋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</a:t>
            </a:r>
          </a:p>
          <a:p>
            <a:pPr marL="288000" indent="-288000" algn="just">
              <a:lnSpc>
                <a:spcPts val="3400"/>
              </a:lnSpc>
            </a:pP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indent="-288000" algn="just">
              <a:lnSpc>
                <a:spcPts val="3400"/>
              </a:lnSpc>
            </a:pPr>
            <a:endParaRPr lang="en-US" altLang="zh-TW" sz="2800" b="1" dirty="0">
              <a:latin typeface="Times New Roman" pitchFamily="18" charset="0"/>
              <a:ea typeface="全真粗明體" pitchFamily="49" charset="-120"/>
              <a:cs typeface="Times New Roman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69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508918"/>
          </a:xfrm>
        </p:spPr>
        <p:txBody>
          <a:bodyPr>
            <a:noAutofit/>
          </a:bodyPr>
          <a:lstStyle/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南一版國中歷史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關於黑水溝的敘述</a:t>
            </a:r>
            <a:endParaRPr lang="zh-TW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 descr="F:\wei\通論地理教學研究\補充教學資源10\通論地理教學研究教學資料\黑水溝\南一版國中歷史-黑水溝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4" y="846984"/>
            <a:ext cx="8230667" cy="428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58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F:\wei\通論地理教學研究\補充教學資源10\通論地理教學研究教學資料\黑水溝\龍騰高中地理－黑水溝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9" y="-1539552"/>
            <a:ext cx="8442960" cy="1126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539552" y="4797152"/>
            <a:ext cx="8229600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龍騰版高中地理：關於黑水溝的敘述</a:t>
            </a:r>
            <a:endParaRPr lang="zh-TW" altLang="en-US" sz="28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368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idx="1"/>
          </p:nvPr>
        </p:nvSpPr>
        <p:spPr>
          <a:xfrm>
            <a:off x="395536" y="332656"/>
            <a:ext cx="8352928" cy="6192688"/>
          </a:xfrm>
        </p:spPr>
        <p:txBody>
          <a:bodyPr>
            <a:normAutofit/>
          </a:bodyPr>
          <a:lstStyle/>
          <a:p>
            <a:pPr marL="288000" indent="-288000" algn="just">
              <a:lnSpc>
                <a:spcPts val="3400"/>
              </a:lnSpc>
            </a:pP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臺灣割據志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：「黑水溝在澎湖東北，水中有蛇皆數丈，觸之即死。」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indent="-288000" algn="just">
              <a:lnSpc>
                <a:spcPts val="340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顯見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黑水溝並非指臺灣海峽整個海面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黑水溝有泛稱及專稱，專稱指澎湖水道偏北的水域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！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indent="-288000" algn="just">
              <a:lnSpc>
                <a:spcPts val="3400"/>
              </a:lnSpc>
            </a:pP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學理探討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indent="-288000" algn="just">
              <a:lnSpc>
                <a:spcPts val="340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色如墨，驚濤鼎沸」。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表示海底底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泥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被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攪動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翻覆，造成海水混濁。其動力應來自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黑潮分支臺灣洋流北上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indent="-288000" algn="just">
              <a:lnSpc>
                <a:spcPts val="336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董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天工：「惟廈抵臺」的「臺」應指往臺灣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府城（今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臺灣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西南部）的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方向，而非整個臺灣西部。</a:t>
            </a:r>
            <a:endParaRPr lang="en-US" altLang="zh-TW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indent="-288000" algn="just">
              <a:lnSpc>
                <a:spcPts val="340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但整個臺灣海峽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海水均被攪動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？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47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146" name="Picture 2" descr="F:\wei\通論地理教學研究\補充教學資源10\通論地理教學研究教學資料\黑水溝\臺灣海峽海地地形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5745267" cy="683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57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260648"/>
            <a:ext cx="8352928" cy="6192688"/>
          </a:xfrm>
        </p:spPr>
        <p:txBody>
          <a:bodyPr>
            <a:normAutofit/>
          </a:bodyPr>
          <a:lstStyle/>
          <a:p>
            <a:pPr marL="288000" indent="-288000" algn="just">
              <a:lnSpc>
                <a:spcPts val="3400"/>
              </a:lnSpc>
            </a:pP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從水文學曼寧公式及物理學白努利定律，水深及水流寬度變窄之處，流速變大，才攪動海水及底泥。同時兼具水位變深及水流變窄處，以澎湖與臺灣間的「澎湖水道」，最符合稱「黑水溝」；其次為澎湖西南部外海。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indent="-288000" algn="just">
              <a:lnSpc>
                <a:spcPts val="34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現下網路已經十分方便檢索相關歷史文獻，若不講求求真的科學態度，就會持續傳遞根本錯誤的史、地刻板知識！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zh-TW" altLang="zh-TW" sz="2800" dirty="0"/>
          </a:p>
          <a:p>
            <a:endParaRPr lang="zh-TW" altLang="en-US" sz="2800" b="1" dirty="0">
              <a:solidFill>
                <a:srgbClr val="0000FF"/>
              </a:solidFill>
              <a:latin typeface="Times New Roman" pitchFamily="18" charset="0"/>
              <a:ea typeface="全真粗明體" pitchFamily="49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32656"/>
            <a:ext cx="8352928" cy="6192688"/>
          </a:xfrm>
        </p:spPr>
        <p:txBody>
          <a:bodyPr>
            <a:normAutofit/>
          </a:bodyPr>
          <a:lstStyle/>
          <a:p>
            <a:pPr marL="288000" indent="-288000" algn="just">
              <a:lnSpc>
                <a:spcPts val="34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5.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至於是否有多條黑水溝？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indent="-288000" algn="just">
              <a:lnSpc>
                <a:spcPts val="3400"/>
              </a:lnSpc>
            </a:pP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小琉球漫誌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》〈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卷一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．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泛海紀程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〉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（頁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12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endParaRPr lang="zh-TW" altLang="en-US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algn="just">
              <a:lnSpc>
                <a:spcPts val="3400"/>
              </a:lnSpc>
            </a:pP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按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宋徐兢高麗錄云：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『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從明州出海口，舟行八日，過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黑水</a:t>
            </a:r>
            <a:r>
              <a:rPr lang="zh-TW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洋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（往琉球）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』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algn="just">
              <a:lnSpc>
                <a:spcPts val="3400"/>
              </a:lnSpc>
            </a:pP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元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史：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『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張立道使交趾，並黑水跨雲南，以至其國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』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。海中黑水，固不一洋。及暮，風益烈，濤浪如山，倏聞船底喧囂，聲如地中萬道鼓角，意加怖。詢諸舵工，云：黃花魚因風起趨附船底，呴沫竟夕，噞喁有聲。 </a:t>
            </a:r>
            <a:r>
              <a:rPr lang="zh-TW" altLang="zh-TW" sz="2800" b="1" dirty="0">
                <a:latin typeface="Times New Roman" pitchFamily="18" charset="0"/>
                <a:ea typeface="全真粗明體" pitchFamily="49" charset="-120"/>
                <a:cs typeface="Times New Roman" pitchFamily="18" charset="0"/>
              </a:rPr>
              <a:t>」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5031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6192688"/>
          </a:xfrm>
        </p:spPr>
        <p:txBody>
          <a:bodyPr>
            <a:normAutofit/>
          </a:bodyPr>
          <a:lstStyle/>
          <a:p>
            <a:pPr algn="just">
              <a:lnSpc>
                <a:spcPts val="3500"/>
              </a:lnSpc>
            </a:pPr>
            <a:r>
              <a:rPr lang="zh-TW" altLang="en-US" sz="3000" b="1" dirty="0" smtClean="0">
                <a:latin typeface="標楷體" pitchFamily="65" charset="-120"/>
                <a:ea typeface="標楷體" pitchFamily="65" charset="-120"/>
              </a:rPr>
              <a:t>一、</a:t>
            </a:r>
            <a:r>
              <a:rPr lang="zh-TW" altLang="en-US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西北雨是「</a:t>
            </a:r>
            <a:r>
              <a:rPr lang="zh-TW" altLang="en-US" sz="3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獅豹</a:t>
            </a:r>
            <a:r>
              <a:rPr lang="zh-TW" altLang="en-US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雨」、「三八雨」、「夕</a:t>
            </a:r>
            <a:r>
              <a:rPr lang="zh-TW" altLang="en-US" sz="3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暴雨」</a:t>
            </a:r>
            <a:r>
              <a:rPr lang="zh-TW" altLang="en-US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的諧音轉譯？</a:t>
            </a:r>
            <a:endParaRPr lang="en-US" altLang="zh-TW" sz="30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en-US" altLang="zh-TW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1980</a:t>
            </a:r>
            <a:r>
              <a:rPr lang="zh-TW" altLang="en-US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年代的臺灣氣候學者依</a:t>
            </a:r>
            <a:r>
              <a:rPr lang="zh-TW" altLang="zh-TW" sz="3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《淡水廳志》：「</a:t>
            </a:r>
            <a:r>
              <a:rPr lang="zh-TW" altLang="zh-TW" sz="30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五、六月間，盛暑鬱積，東南雲蒸，雷聞震厲，滂沱立至，謂之西北雨。蓋東南風一送雨，仍歸西北也。此雨不久便晴，多連發三午。</a:t>
            </a:r>
            <a:r>
              <a:rPr lang="zh-TW" altLang="zh-TW" sz="3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</a:t>
            </a:r>
            <a:r>
              <a:rPr lang="zh-TW" altLang="en-US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而拍板</a:t>
            </a:r>
            <a:r>
              <a:rPr lang="zh-TW" altLang="zh-TW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認</a:t>
            </a:r>
            <a:r>
              <a:rPr lang="zh-TW" altLang="en-US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定「西北雨」一詞起源於</a:t>
            </a:r>
            <a:r>
              <a:rPr lang="zh-TW" altLang="zh-TW" sz="30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臺北盆地</a:t>
            </a:r>
            <a:r>
              <a:rPr lang="zh-TW" altLang="en-US" sz="3000" b="1" dirty="0" smtClean="0">
                <a:solidFill>
                  <a:srgbClr val="008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3000" b="1" dirty="0" smtClean="0">
              <a:solidFill>
                <a:srgbClr val="008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en-US" altLang="zh-TW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語音學的反證：「豹」</a:t>
            </a:r>
            <a:r>
              <a:rPr lang="zh-TW" altLang="en-US" sz="3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</a:t>
            </a:r>
            <a:r>
              <a:rPr lang="zh-TW" altLang="en-US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去聲，「北」為入聲，非入聲（豹）轉入聲（北），基本上違反語言音變的原則，可能性不高。</a:t>
            </a:r>
            <a:endParaRPr lang="en-US" altLang="zh-TW" sz="30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en-US" altLang="zh-TW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新加坡有</a:t>
            </a:r>
            <a:r>
              <a:rPr lang="zh-TW" altLang="en-US" sz="3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西北雨用詞；福建</a:t>
            </a:r>
            <a:r>
              <a:rPr lang="zh-TW" altLang="zh-TW" sz="3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莆田</a:t>
            </a:r>
            <a:r>
              <a:rPr lang="zh-TW" altLang="en-US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（泉州北邊，媽祖故鄉</a:t>
            </a:r>
            <a:r>
              <a:rPr lang="zh-TW" altLang="zh-TW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</a:t>
            </a:r>
            <a:r>
              <a:rPr lang="zh-TW" altLang="en-US" sz="3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諺語</a:t>
            </a:r>
            <a:r>
              <a:rPr lang="zh-TW" altLang="zh-TW" sz="3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：「</a:t>
            </a:r>
            <a:r>
              <a:rPr lang="zh-TW" altLang="zh-TW" sz="30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西北雨，無過墿</a:t>
            </a:r>
            <a:r>
              <a:rPr lang="zh-TW" altLang="zh-TW" sz="3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</a:t>
            </a:r>
            <a:r>
              <a:rPr lang="en-US" altLang="zh-TW" sz="3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/tou</a:t>
            </a:r>
            <a:r>
              <a:rPr lang="en-US" altLang="zh-TW" sz="3000" b="1" baseline="30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11</a:t>
            </a:r>
            <a:r>
              <a:rPr lang="en-US" altLang="zh-TW" sz="3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zh-TW" sz="3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。墿：路）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endParaRPr lang="en-US" altLang="zh-TW" sz="2800" b="1" dirty="0">
              <a:solidFill>
                <a:srgbClr val="00800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603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6264696"/>
          </a:xfrm>
        </p:spPr>
        <p:txBody>
          <a:bodyPr/>
          <a:lstStyle/>
          <a:p>
            <a:pPr marL="288000" indent="-288000" algn="just"/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七、在中、小學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地理教學上「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溪與河之差異！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indent="-288000" algn="just"/>
            <a:r>
              <a:rPr lang="zh-TW" altLang="en-US" sz="2800" b="1" dirty="0">
                <a:latin typeface="Times New Roman" pitchFamily="18" charset="0"/>
                <a:ea typeface="全真粗明體" pitchFamily="49" charset="-120"/>
                <a:cs typeface="Times New Roman" pitchFamily="18" charset="0"/>
              </a:rPr>
              <a:t>「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在臺灣，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河道較寬、深、水流較平緩、流量較穩定，一般會稱為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『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河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』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；而河道較窄、淺、水流較湍急、流量較不穩定的一般稱為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『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溪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』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。水流湍急，且乾、濕季節分明，流量差異大的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『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荒溪型河流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』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，只能叫溪，不能叫河。故臺灣北部多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『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河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』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；中南部多「溪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』</a:t>
            </a:r>
            <a:r>
              <a:rPr lang="zh-TW" altLang="en-US" sz="2800" b="1" dirty="0" smtClean="0">
                <a:latin typeface="Times New Roman" pitchFamily="18" charset="0"/>
                <a:ea typeface="全真粗明體" pitchFamily="49" charset="-120"/>
                <a:cs typeface="Times New Roman" pitchFamily="18" charset="0"/>
              </a:rPr>
              <a:t>」</a:t>
            </a:r>
            <a:endParaRPr lang="en-US" altLang="zh-TW" sz="2800" b="1" dirty="0" smtClean="0">
              <a:latin typeface="Times New Roman" pitchFamily="18" charset="0"/>
              <a:ea typeface="全真粗明體" pitchFamily="49" charset="-120"/>
              <a:cs typeface="Times New Roman" pitchFamily="18" charset="0"/>
            </a:endParaRPr>
          </a:p>
          <a:p>
            <a:pPr marL="288000" indent="-288000" algn="just"/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這種說法，是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以華</a:t>
            </a:r>
            <a:r>
              <a:rPr lang="en-US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國語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地名命名的原則來猜測，並無文本根據。臺灣各縣市較大河流之命名，多在清代已命名，至多到日時期，只有極少數在戰後命名，實不宜想當然耳的一再傳播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！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67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32656"/>
            <a:ext cx="8352928" cy="6264696"/>
          </a:xfrm>
        </p:spPr>
        <p:txBody>
          <a:bodyPr>
            <a:normAutofit/>
          </a:bodyPr>
          <a:lstStyle/>
          <a:p>
            <a:pPr marL="288000" indent="-288000" algn="just">
              <a:lnSpc>
                <a:spcPts val="336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多數漢語學者，大抵同意「江」是中國南方及中南半島等南亞民族對河流通名稱呼的共通用法，影響中國南方對河流通名之命名方式。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indent="-288000" algn="just">
              <a:lnSpc>
                <a:spcPts val="336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「河」則源自蒙古語的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en-US" altLang="zh-TW" sz="2800" b="1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hrool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，在南宋以後逐漸通行於中國北方（「南、北」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以秦嶺、淮河為界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algn="just">
              <a:lnSpc>
                <a:spcPts val="3360"/>
              </a:lnSpc>
              <a:buFont typeface="Wingdings" pitchFamily="2" charset="2"/>
              <a:buChar char="Ø"/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目前中國東北地區將大河命名的為「江」，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如黑龍江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、烏蘇里江、松花江；西北河流絕大多數稱為「河」，如塔里木河；華北地區從中、上古的「水」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淮水、渭水、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濟水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、洛水、弱水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，漸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改換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成中古到近代的「河」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淮河、渭河、洛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河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、額濟納河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algn="just">
              <a:lnSpc>
                <a:spcPts val="3360"/>
              </a:lnSpc>
              <a:buFont typeface="Wingdings" pitchFamily="2" charset="2"/>
              <a:buChar char="Ø"/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中國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東南部之吳語區、閩語區、客家語區的大河，最高等級的主流或次高級的支流，多命名為「江」，如錢塘江、閩江、九龍江、汀江、韓江、梅江等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6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32656"/>
            <a:ext cx="8352928" cy="6120680"/>
          </a:xfrm>
        </p:spPr>
        <p:txBody>
          <a:bodyPr>
            <a:normAutofit/>
          </a:bodyPr>
          <a:lstStyle/>
          <a:p>
            <a:pPr marL="288000" indent="-288000" algn="just">
              <a:lnSpc>
                <a:spcPts val="336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閩、客族群對河流通名：「溪、河」用法之差異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indent="-288000" algn="just">
              <a:lnSpc>
                <a:spcPts val="336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中國閩、粵之閩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語區在「江」之支流及獨立小河，絕大多數命名為「溪」，幾乎看不到命名為「河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indent="-288000" algn="just">
              <a:lnSpc>
                <a:spcPts val="3360"/>
              </a:lnSpc>
            </a:pP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中國閩、粵之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客家話區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的「江」之支流及獨立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小河之河流通名多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命名為「河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indent="-288000" algn="just">
              <a:lnSpc>
                <a:spcPts val="336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臺灣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西部各地下游為閩南話區，河流命名以「溪」為主，甚至整個臺灣島上的河流，大多是以「溪」為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名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以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「河」為名者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以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新竹、苗栗客家話區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數量最多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indent="-288000" algn="just">
              <a:lnSpc>
                <a:spcPts val="336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客家語之語音結構相當程度反映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南宋、元時期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之華北官話系統，故慣於將河流通名以「河」命名（如美濃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雙溪河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，在閩式通名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溪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之後，疊加客式通名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河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）。</a:t>
            </a:r>
            <a:endParaRPr lang="zh-TW" altLang="en-US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indent="-288000" algn="just">
              <a:lnSpc>
                <a:spcPts val="3360"/>
              </a:lnSpc>
            </a:pPr>
            <a:endParaRPr lang="en-US" altLang="zh-TW" sz="2800" b="1" dirty="0">
              <a:solidFill>
                <a:srgbClr val="0000FF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indent="-288000" algn="just"/>
            <a:endParaRPr lang="en-US" altLang="zh-TW" sz="2800" b="1" dirty="0">
              <a:solidFill>
                <a:srgbClr val="0000FF"/>
              </a:solidFill>
              <a:latin typeface="Times New Roman" pitchFamily="18" charset="0"/>
              <a:ea typeface="全真粗明體" pitchFamily="49" charset="-120"/>
              <a:cs typeface="Times New Roman" pitchFamily="18" charset="0"/>
            </a:endParaRPr>
          </a:p>
          <a:p>
            <a:pPr marL="288000" indent="-288000" algn="just"/>
            <a:endParaRPr lang="zh-TW" altLang="en-US" sz="2800" dirty="0">
              <a:solidFill>
                <a:srgbClr val="0000FF"/>
              </a:solidFill>
              <a:latin typeface="Times New Roman" pitchFamily="18" charset="0"/>
              <a:ea typeface="全真粗明體" pitchFamily="49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96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5610" y="5661248"/>
            <a:ext cx="8229600" cy="648072"/>
          </a:xfrm>
        </p:spPr>
        <p:txBody>
          <a:bodyPr>
            <a:normAutofit/>
          </a:bodyPr>
          <a:lstStyle/>
          <a:p>
            <a:r>
              <a:rPr lang="en-US" altLang="zh-TW" sz="3200" b="1" dirty="0" err="1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Strahler</a:t>
            </a:r>
            <a:r>
              <a:rPr lang="zh-TW" altLang="en-US" sz="3200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河流</a:t>
            </a:r>
            <a:r>
              <a:rPr lang="zh-TW" altLang="en-US" sz="3200" b="1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等級法則</a:t>
            </a:r>
            <a:endParaRPr lang="zh-TW" altLang="en-US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Picture 4" descr="H:\wei\臺閩語\臺灣地理學術討會論文\2015年研討會\地名學工作坊\台灣地理學會研討會\河流等級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55" y="620688"/>
            <a:ext cx="4536509" cy="489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4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>
          <a:xfrm>
            <a:off x="395289" y="1052513"/>
            <a:ext cx="8353176" cy="515937"/>
          </a:xfrm>
        </p:spPr>
        <p:txBody>
          <a:bodyPr/>
          <a:lstStyle/>
          <a:p>
            <a:r>
              <a:rPr lang="zh-TW" altLang="en-US" sz="2400" b="1" dirty="0" smtClean="0">
                <a:solidFill>
                  <a:srgbClr val="0000FF"/>
                </a:solidFill>
                <a:ea typeface="全真粗明體" pitchFamily="49" charset="-120"/>
              </a:rPr>
              <a:t>福建</a:t>
            </a:r>
            <a:r>
              <a:rPr lang="zh-TW" altLang="zh-TW" sz="2400" b="1" dirty="0" smtClean="0">
                <a:solidFill>
                  <a:srgbClr val="0000FF"/>
                </a:solidFill>
                <a:ea typeface="全真粗明體" pitchFamily="49" charset="-120"/>
              </a:rPr>
              <a:t>、</a:t>
            </a:r>
            <a:r>
              <a:rPr lang="zh-TW" altLang="en-US" sz="2400" b="1" dirty="0" smtClean="0">
                <a:solidFill>
                  <a:srgbClr val="0000FF"/>
                </a:solidFill>
                <a:ea typeface="全真粗明體" pitchFamily="49" charset="-120"/>
              </a:rPr>
              <a:t>廣東</a:t>
            </a:r>
            <a:r>
              <a:rPr lang="zh-TW" altLang="zh-TW" sz="2400" b="1" dirty="0" smtClean="0">
                <a:solidFill>
                  <a:srgbClr val="0000FF"/>
                </a:solidFill>
                <a:ea typeface="全真粗明體" pitchFamily="49" charset="-120"/>
              </a:rPr>
              <a:t>分省地圖冊中閩、客語區河流等級之通名統計</a:t>
            </a:r>
            <a:r>
              <a:rPr lang="zh-TW" altLang="en-US" sz="2400" b="1" dirty="0" smtClean="0">
                <a:solidFill>
                  <a:srgbClr val="0000FF"/>
                </a:solidFill>
                <a:ea typeface="全真粗明體" pitchFamily="49" charset="-120"/>
              </a:rPr>
              <a:t>表</a:t>
            </a:r>
            <a:endParaRPr lang="zh-TW" altLang="en-US" sz="2400" dirty="0" smtClean="0">
              <a:solidFill>
                <a:srgbClr val="0000FF"/>
              </a:solidFill>
              <a:ea typeface="全真粗明體" pitchFamily="49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180255"/>
              </p:ext>
            </p:extLst>
          </p:nvPr>
        </p:nvGraphicFramePr>
        <p:xfrm>
          <a:off x="468313" y="1700213"/>
          <a:ext cx="8258169" cy="34194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2820"/>
                <a:gridCol w="396007"/>
                <a:gridCol w="396007"/>
                <a:gridCol w="396007"/>
                <a:gridCol w="396007"/>
                <a:gridCol w="396007"/>
                <a:gridCol w="396007"/>
                <a:gridCol w="396007"/>
                <a:gridCol w="396007"/>
                <a:gridCol w="396007"/>
                <a:gridCol w="396007"/>
                <a:gridCol w="396007"/>
                <a:gridCol w="396007"/>
                <a:gridCol w="396007"/>
                <a:gridCol w="396007"/>
                <a:gridCol w="499914"/>
                <a:gridCol w="500026"/>
                <a:gridCol w="499914"/>
                <a:gridCol w="571397"/>
              </a:tblGrid>
              <a:tr h="32395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等級</a:t>
                      </a:r>
                      <a:endParaRPr lang="zh-TW" sz="1800" b="1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通</a:t>
                      </a:r>
                      <a:r>
                        <a:rPr lang="zh-TW" sz="1800" b="1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名</a:t>
                      </a:r>
                    </a:p>
                  </a:txBody>
                  <a:tcPr marL="68581" marR="6858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8</a:t>
                      </a:r>
                      <a:endParaRPr lang="zh-TW" sz="1800" b="1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7</a:t>
                      </a:r>
                      <a:endParaRPr lang="zh-TW" sz="1800" b="1" kern="10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  <a:endParaRPr lang="zh-TW" sz="1800" b="1" kern="10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lang="zh-TW" sz="1800" b="1" kern="10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4</a:t>
                      </a:r>
                      <a:endParaRPr lang="zh-TW" sz="1800" b="1" kern="10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lang="zh-TW" sz="1800" b="1" kern="10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lang="zh-TW" sz="1800" b="1" kern="10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lang="zh-TW" sz="1800" b="1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小計</a:t>
                      </a:r>
                    </a:p>
                  </a:txBody>
                  <a:tcPr marL="68581" marR="685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239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客</a:t>
                      </a: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閩</a:t>
                      </a: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客</a:t>
                      </a: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閩</a:t>
                      </a: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客</a:t>
                      </a: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閩</a:t>
                      </a: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客</a:t>
                      </a: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閩</a:t>
                      </a: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客</a:t>
                      </a: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閩</a:t>
                      </a: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客</a:t>
                      </a: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閩</a:t>
                      </a: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客</a:t>
                      </a: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閩</a:t>
                      </a: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客</a:t>
                      </a: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閩</a:t>
                      </a: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客</a:t>
                      </a: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閩</a:t>
                      </a: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39">
                <a:tc>
                  <a:txBody>
                    <a:bodyPr/>
                    <a:lstStyle/>
                    <a:p>
                      <a:pPr algn="ctr"/>
                      <a:r>
                        <a:rPr lang="zh-TW" sz="1800" b="1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江</a:t>
                      </a:r>
                    </a:p>
                  </a:txBody>
                  <a:tcPr marL="68581" marR="68581" marT="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12700" cmpd="sng">
                      <a:noFill/>
                    </a:lnL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4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lang="zh-TW" sz="1800" b="1" kern="10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7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17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18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95939">
                <a:tc>
                  <a:txBody>
                    <a:bodyPr/>
                    <a:lstStyle/>
                    <a:p>
                      <a:pPr algn="ctr"/>
                      <a:r>
                        <a:rPr lang="zh-TW" sz="1800" b="1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溪</a:t>
                      </a:r>
                    </a:p>
                  </a:txBody>
                  <a:tcPr marL="68581" marR="68581" marT="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12700" cmpd="sng">
                      <a:noFill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19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9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46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65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214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75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288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939">
                <a:tc>
                  <a:txBody>
                    <a:bodyPr/>
                    <a:lstStyle/>
                    <a:p>
                      <a:pPr algn="ctr"/>
                      <a:r>
                        <a:rPr lang="zh-TW" sz="1800" b="1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河</a:t>
                      </a:r>
                    </a:p>
                  </a:txBody>
                  <a:tcPr marL="68581" marR="68581" marT="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R w="12700" cmpd="sng">
                      <a:noFill/>
                    </a:lnR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12700" cmpd="sng">
                      <a:noFill/>
                    </a:lnL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4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14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53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74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13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39">
                <a:tc>
                  <a:txBody>
                    <a:bodyPr/>
                    <a:lstStyle/>
                    <a:p>
                      <a:pPr algn="ctr"/>
                      <a:r>
                        <a:rPr lang="zh-TW" sz="1800" b="1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川</a:t>
                      </a:r>
                    </a:p>
                  </a:txBody>
                  <a:tcPr marL="68581" marR="68581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12700" cmpd="sng">
                      <a:noFill/>
                    </a:lnL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lang="zh-TW" sz="1800" b="1" kern="10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95939">
                <a:tc>
                  <a:txBody>
                    <a:bodyPr/>
                    <a:lstStyle/>
                    <a:p>
                      <a:pPr algn="ctr"/>
                      <a:r>
                        <a:rPr lang="zh-TW" sz="1800" b="1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水</a:t>
                      </a: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7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</a:tr>
              <a:tr h="395939">
                <a:tc>
                  <a:txBody>
                    <a:bodyPr/>
                    <a:lstStyle/>
                    <a:p>
                      <a:pPr algn="ctr"/>
                      <a:r>
                        <a:rPr lang="zh-TW" sz="1800" b="1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</a:tr>
              <a:tr h="395939">
                <a:tc>
                  <a:txBody>
                    <a:bodyPr/>
                    <a:lstStyle/>
                    <a:p>
                      <a:pPr algn="ctr"/>
                      <a:r>
                        <a:rPr lang="zh-TW" sz="1800" b="1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小計</a:t>
                      </a: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10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8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22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32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57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124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224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173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323</a:t>
                      </a:r>
                      <a:endParaRPr lang="zh-TW" sz="1800" b="1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1" marR="68581" marT="0" marB="0" anchor="ctr"/>
                </a:tc>
              </a:tr>
            </a:tbl>
          </a:graphicData>
        </a:graphic>
      </p:graphicFrame>
      <p:sp>
        <p:nvSpPr>
          <p:cNvPr id="13526" name="標題 1"/>
          <p:cNvSpPr txBox="1">
            <a:spLocks/>
          </p:cNvSpPr>
          <p:nvPr/>
        </p:nvSpPr>
        <p:spPr bwMode="auto">
          <a:xfrm>
            <a:off x="395288" y="5516563"/>
            <a:ext cx="8353176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just">
              <a:lnSpc>
                <a:spcPts val="3400"/>
              </a:lnSpc>
              <a:buFont typeface="Wingdings" pitchFamily="2" charset="2"/>
              <a:buChar char="Ø"/>
            </a:pPr>
            <a:r>
              <a:rPr lang="zh-TW" altLang="en-US" sz="2800" b="1" dirty="0">
                <a:ea typeface="標楷體" pitchFamily="65" charset="-120"/>
                <a:cs typeface="Times New Roman" pitchFamily="18" charset="0"/>
              </a:rPr>
              <a:t>河流</a:t>
            </a: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  <a:cs typeface="Times New Roman" pitchFamily="18" charset="0"/>
              </a:rPr>
              <a:t>通</a:t>
            </a:r>
            <a:r>
              <a:rPr lang="zh-TW" altLang="en-US" sz="2800" b="1" dirty="0" smtClean="0">
                <a:solidFill>
                  <a:srgbClr val="FF0000"/>
                </a:solidFill>
                <a:ea typeface="標楷體" pitchFamily="65" charset="-120"/>
                <a:cs typeface="Times New Roman" pitchFamily="18" charset="0"/>
              </a:rPr>
              <a:t>名</a:t>
            </a:r>
            <a:r>
              <a:rPr lang="zh-TW" altLang="en-US" sz="2800" b="1" dirty="0" smtClean="0">
                <a:ea typeface="標楷體" pitchFamily="65" charset="-120"/>
                <a:cs typeface="Times New Roman" pitchFamily="18" charset="0"/>
              </a:rPr>
              <a:t>（如</a:t>
            </a:r>
            <a:r>
              <a:rPr lang="zh-TW" altLang="en-US" sz="2800" b="1" dirty="0">
                <a:ea typeface="標楷體" pitchFamily="65" charset="-120"/>
                <a:cs typeface="Times New Roman" pitchFamily="18" charset="0"/>
              </a:rPr>
              <a:t>河、江、溪、川、溝</a:t>
            </a:r>
            <a:r>
              <a:rPr lang="zh-TW" altLang="en-US" sz="2800" b="1" dirty="0" smtClean="0">
                <a:ea typeface="標楷體" pitchFamily="65" charset="-120"/>
                <a:cs typeface="Times New Roman" pitchFamily="18" charset="0"/>
              </a:rPr>
              <a:t>等等）之</a:t>
            </a:r>
            <a:r>
              <a:rPr lang="zh-TW" altLang="en-US" sz="2800" b="1" dirty="0">
                <a:ea typeface="標楷體" pitchFamily="65" charset="-120"/>
                <a:cs typeface="Times New Roman" pitchFamily="18" charset="0"/>
              </a:rPr>
              <a:t>命名</a:t>
            </a:r>
            <a:r>
              <a:rPr lang="zh-TW" altLang="en-US" sz="2800" b="1" dirty="0" smtClean="0">
                <a:ea typeface="標楷體" pitchFamily="65" charset="-120"/>
                <a:cs typeface="Times New Roman" pitchFamily="18" charset="0"/>
              </a:rPr>
              <a:t>與閩、客族群</a:t>
            </a:r>
            <a:r>
              <a:rPr lang="zh-TW" altLang="en-US" sz="2800" b="1" dirty="0">
                <a:ea typeface="標楷體" pitchFamily="65" charset="-120"/>
                <a:cs typeface="Times New Roman" pitchFamily="18" charset="0"/>
              </a:rPr>
              <a:t>之習慣用語有關，</a:t>
            </a: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  <a:cs typeface="Times New Roman" pitchFamily="18" charset="0"/>
              </a:rPr>
              <a:t>與流量大小</a:t>
            </a:r>
            <a:r>
              <a:rPr lang="zh-TW" altLang="en-US" sz="2800" b="1" dirty="0" smtClean="0">
                <a:solidFill>
                  <a:srgbClr val="FF0000"/>
                </a:solidFill>
                <a:ea typeface="標楷體" pitchFamily="65" charset="-120"/>
                <a:cs typeface="Times New Roman" pitchFamily="18" charset="0"/>
              </a:rPr>
              <a:t>無關。</a:t>
            </a:r>
            <a:endParaRPr lang="zh-TW" altLang="en-US" sz="2800" b="1" dirty="0">
              <a:solidFill>
                <a:srgbClr val="FF0000"/>
              </a:solidFill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6264696"/>
          </a:xfrm>
        </p:spPr>
        <p:txBody>
          <a:bodyPr>
            <a:normAutofit/>
          </a:bodyPr>
          <a:lstStyle/>
          <a:p>
            <a:pPr marL="288000" indent="-288000" algn="just"/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華語（國語）的語音結構更是反映近代中國華北漢語成分，以河作為河流通名的情況更為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普遍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，只有淡水河、基隆河、冬山河、宜蘭河等四條，但總數僅及苗栗縣之半。 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indent="-288000" algn="just"/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小結：臺灣客家話中的「河」是偏向「小河」之意，與閩南話的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溪」的語義相似。華語影響最深的大臺北地區，在約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1880-1950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年代之間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，陸續將上述四條「溪」的稱呼轉為「河」。與河水流量之穩定無關。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88000" indent="-288000" algn="just"/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7.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參考文獻：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韋煙灶（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2016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）：〈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客、閩族群對河流通名之用法差異〉，《地理研究》，第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64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期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頁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91-113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9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32656"/>
            <a:ext cx="8352928" cy="6120680"/>
          </a:xfrm>
        </p:spPr>
        <p:txBody>
          <a:bodyPr/>
          <a:lstStyle/>
          <a:p>
            <a:pPr algn="just">
              <a:lnSpc>
                <a:spcPts val="3500"/>
              </a:lnSpc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八、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臺海兩岸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閩南語區與客家語區的空間分布型態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pic>
        <p:nvPicPr>
          <p:cNvPr id="4" name="Picture 4" descr="C:\Users\User\Desktop\清代臺灣漢人原鄉分佈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8752"/>
            <a:ext cx="7646172" cy="517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97912" y="6042089"/>
            <a:ext cx="7906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清代臺灣漢人主要移民祖籍地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原鄉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行政區圖 </a:t>
            </a:r>
          </a:p>
        </p:txBody>
      </p:sp>
    </p:spTree>
    <p:extLst>
      <p:ext uri="{BB962C8B-B14F-4D97-AF65-F5344CB8AC3E}">
        <p14:creationId xmlns:p14="http://schemas.microsoft.com/office/powerpoint/2010/main" val="199005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32656"/>
            <a:ext cx="8352928" cy="6192688"/>
          </a:xfrm>
        </p:spPr>
        <p:txBody>
          <a:bodyPr/>
          <a:lstStyle/>
          <a:p>
            <a:pPr algn="just">
              <a:lnSpc>
                <a:spcPts val="3360"/>
              </a:lnSpc>
            </a:pP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清代在臺漢人祖籍，如果位於粵東就是客家後裔；位於閩南就是閩南人嗎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？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36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且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讓地圖說話吧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！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36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粵東俗諺（見於行政院客家委員會網站）：「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大埔無福，澄海無客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」。意指：位於內陸之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潮州府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大埔縣沒有閩南聚落，位於韓江三角洲沿海的潮州府澄海縣則沒有客家聚落。</a:t>
            </a:r>
            <a:endParaRPr lang="zh-TW" altLang="en-US" sz="28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86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6120680"/>
          </a:xfrm>
        </p:spPr>
        <p:txBody>
          <a:bodyPr>
            <a:normAutofit/>
          </a:bodyPr>
          <a:lstStyle/>
          <a:p>
            <a:pPr algn="just">
              <a:lnSpc>
                <a:spcPts val="3500"/>
              </a:lnSpc>
            </a:pPr>
            <a:endParaRPr lang="zh-TW" altLang="en-US" sz="2800" b="1" dirty="0" smtClean="0">
              <a:solidFill>
                <a:srgbClr val="008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圖片 4" descr="B8東南地區的漢語方言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28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06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閩粵整合圖2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639995" cy="687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56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6120680"/>
          </a:xfrm>
        </p:spPr>
        <p:txBody>
          <a:bodyPr>
            <a:normAutofit/>
          </a:bodyPr>
          <a:lstStyle/>
          <a:p>
            <a:pPr algn="just">
              <a:lnSpc>
                <a:spcPts val="35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西北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雨一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詞應帶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自清代臺灣漢人原鄉的閩南及粵東地區。</a:t>
            </a:r>
            <a:endParaRPr lang="en-US" altLang="zh-TW" sz="28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just">
              <a:lnSpc>
                <a:spcPts val="3500"/>
              </a:lnSpc>
            </a:pP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從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福建、廣東的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震旦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方向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（東北－西南）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地形結構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思考：地形由東南向西北抬升，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五、六月間，盛暑鬱積，『西北』雲蒸」，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才是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合理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50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13258" y="152531"/>
            <a:ext cx="581017" cy="6552728"/>
          </a:xfrm>
        </p:spPr>
        <p:txBody>
          <a:bodyPr>
            <a:normAutofit/>
          </a:bodyPr>
          <a:lstStyle/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清代惠州府陸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豐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縣之客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、閩區分界</a:t>
            </a:r>
            <a:endParaRPr lang="zh-TW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 descr="I:\wei\臺閩語\臺閩語圖檔\閩客界線\廣東\陸豐坊廓都軍屯地名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20757"/>
            <a:ext cx="6413666" cy="689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81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6120680"/>
          </a:xfrm>
        </p:spPr>
        <p:txBody>
          <a:bodyPr>
            <a:normAutofit/>
          </a:bodyPr>
          <a:lstStyle/>
          <a:p>
            <a:pPr algn="just">
              <a:lnSpc>
                <a:spcPts val="35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粵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東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惠州府海豐與陸豐（今汕尾市轄區）的閩南話為何與臺灣閩南話如此接近？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400"/>
              </a:lnSpc>
              <a:buFont typeface="Wingdings" pitchFamily="2" charset="2"/>
              <a:buChar char="Ø"/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1556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年刻印的《天一閣嘉靖惠州府志》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「其土地與潮陽接境；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而語言嗜好，亦類於潮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400"/>
              </a:lnSpc>
              <a:buFont typeface="Wingdings" pitchFamily="2" charset="2"/>
              <a:buChar char="Ø"/>
            </a:pP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光緒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《惠州府志》：「海豐謂粥為糜，屋為厝，近潮多潮音，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與閩漳泉語</a:t>
            </a:r>
            <a:r>
              <a:rPr lang="zh-TW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相近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400"/>
              </a:lnSpc>
              <a:buFont typeface="Wingdings" pitchFamily="2" charset="2"/>
              <a:buChar char="Ø"/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2000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年出版的《海陸豐文化探源》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海陸豐話同漳州、泉州、廈門話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較之海陸豐話同潮州話更為接近和雷同。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40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明代軍制為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衛所兵制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福建閩南人藉由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戍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衛粵東衛所（如陸豐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碣石衛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）而入籍海、陸豐；清初在東南各省施行之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遷界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政策，驅使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大批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閩人入粵避難（如康熙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(1663)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金門島發生的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癸卯之變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）。</a:t>
            </a:r>
            <a:endParaRPr lang="zh-TW" altLang="en-US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endParaRPr lang="zh-TW" altLang="en-US" sz="2800" b="1" dirty="0">
              <a:solidFill>
                <a:srgbClr val="008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91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後庄姜家族譜 (9)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0"/>
            <a:ext cx="5184775" cy="6911976"/>
          </a:xfrm>
          <a:noFill/>
        </p:spPr>
      </p:pic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5580112" y="260648"/>
            <a:ext cx="3200876" cy="612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kumimoji="1" sz="3200" b="1">
                <a:solidFill>
                  <a:schemeClr val="accent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kumimoji="1" sz="3200" b="1">
                <a:solidFill>
                  <a:schemeClr val="accent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Blip>
                <a:blip r:embed="rId4"/>
              </a:buBlip>
              <a:defRPr kumimoji="1" sz="3200" b="1">
                <a:solidFill>
                  <a:schemeClr val="accent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kumimoji="1" sz="3200" b="1">
                <a:solidFill>
                  <a:schemeClr val="accent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kumimoji="1" sz="3200" b="1">
                <a:solidFill>
                  <a:schemeClr val="accent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kumimoji="1" sz="3200" b="1">
                <a:solidFill>
                  <a:schemeClr val="accent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kumimoji="1" sz="3200" b="1">
                <a:solidFill>
                  <a:schemeClr val="accent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kumimoji="1" sz="3200" b="1">
                <a:solidFill>
                  <a:schemeClr val="accent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kumimoji="1" sz="3200" b="1">
                <a:solidFill>
                  <a:schemeClr val="accent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just" eaLnBrk="1" fontAlgn="ctr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新竹北埔姜氏之遷徙路線：福建漳州府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龍溪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縣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漳州府城所在地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itchFamily="18" charset="2"/>
              </a:rPr>
              <a:t>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itchFamily="18" charset="2"/>
              </a:rPr>
              <a:t>廣東惠州府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陸豐縣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碣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石衛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閩南話區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itchFamily="18" charset="2"/>
              </a:rPr>
              <a:t>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陸豐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大安墟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閩南話區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itchFamily="18" charset="2"/>
              </a:rPr>
              <a:t>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臺灣新竹縣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新豐鄉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紅毛港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閩客過渡帶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itchFamily="18" charset="2"/>
              </a:rPr>
              <a:t>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itchFamily="18" charset="2"/>
              </a:rPr>
              <a:t>九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芎林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，今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新竹縣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芎林鄉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客家話區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itchFamily="18" charset="2"/>
              </a:rPr>
              <a:t>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金廣福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墾區南興庄，今新竹縣北埔鄉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客家話區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912912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>
          <a:xfrm>
            <a:off x="6948488" y="116632"/>
            <a:ext cx="576262" cy="6624736"/>
          </a:xfrm>
        </p:spPr>
        <p:txBody>
          <a:bodyPr>
            <a:normAutofit fontScale="90000"/>
          </a:bodyPr>
          <a:lstStyle/>
          <a:p>
            <a:pPr algn="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新竹縣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金廣福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姜氏宗族的遷徙路徑</a:t>
            </a:r>
          </a:p>
        </p:txBody>
      </p:sp>
      <p:pic>
        <p:nvPicPr>
          <p:cNvPr id="46083" name="Picture 2" descr="D:\wei\論文\楊秋賢\姜世良家族遷徙路線圖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-25400"/>
            <a:ext cx="5057775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47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G:\2018.0812-16\DSC01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" y="0"/>
            <a:ext cx="9530661" cy="714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259632" y="334572"/>
            <a:ext cx="67505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zh-TW" altLang="en-US" sz="32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新竹縣湖口鄉長安村北窩黃姓祖籍地</a:t>
            </a:r>
            <a:endParaRPr lang="en-US" altLang="zh-TW" sz="32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ts val="3800"/>
              </a:lnSpc>
            </a:pPr>
            <a:r>
              <a:rPr lang="zh-TW" altLang="en-US" sz="32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廣東省汕尾市陸豐市大安鎮石寨村</a:t>
            </a:r>
            <a:r>
              <a:rPr lang="zh-TW" altLang="en-US" sz="3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68996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G:\2018.0812-16\DSC017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75" y="-144463"/>
            <a:ext cx="9531350" cy="714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1835696" y="2276872"/>
            <a:ext cx="1296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1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32656"/>
            <a:ext cx="8352928" cy="6264696"/>
          </a:xfrm>
        </p:spPr>
        <p:txBody>
          <a:bodyPr>
            <a:normAutofit fontScale="92500"/>
          </a:bodyPr>
          <a:lstStyle/>
          <a:p>
            <a:pPr algn="just">
              <a:lnSpc>
                <a:spcPts val="3500"/>
              </a:lnSpc>
            </a:pPr>
            <a:r>
              <a:rPr lang="zh-TW" altLang="en-US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九、</a:t>
            </a:r>
            <a:r>
              <a:rPr lang="en-US" altLang="zh-TW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〈</a:t>
            </a:r>
            <a:r>
              <a:rPr lang="zh-TW" altLang="en-US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渡臺禁令</a:t>
            </a:r>
            <a:r>
              <a:rPr lang="en-US" altLang="zh-TW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〉</a:t>
            </a:r>
            <a:r>
              <a:rPr lang="zh-TW" altLang="en-US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第三條：「</a:t>
            </a:r>
            <a:r>
              <a:rPr lang="zh-TW" altLang="zh-TW" sz="3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粵地屢為海盜淵藪，以積習未脫，禁其民渡</a:t>
            </a:r>
            <a:r>
              <a:rPr lang="zh-TW" altLang="zh-TW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臺</a:t>
            </a:r>
            <a:r>
              <a:rPr lang="zh-TW" altLang="en-US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」為禁客家人渡臺而立？</a:t>
            </a:r>
            <a:endParaRPr lang="en-US" altLang="zh-TW" sz="30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endParaRPr lang="en-US" altLang="zh-TW" sz="2800" b="1" dirty="0">
              <a:solidFill>
                <a:srgbClr val="008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endParaRPr lang="en-US" altLang="zh-TW" sz="2800" b="1" dirty="0" smtClean="0">
              <a:solidFill>
                <a:srgbClr val="008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endParaRPr lang="en-US" altLang="zh-TW" sz="2800" b="1" dirty="0">
              <a:solidFill>
                <a:srgbClr val="008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endParaRPr lang="en-US" altLang="zh-TW" sz="2800" b="1" dirty="0" smtClean="0">
              <a:solidFill>
                <a:srgbClr val="008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endParaRPr lang="en-US" altLang="zh-TW" sz="2800" b="1" dirty="0">
              <a:solidFill>
                <a:srgbClr val="008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zh-TW" altLang="en-US" sz="3000" b="1" dirty="0" smtClean="0">
                <a:latin typeface="標楷體" pitchFamily="65" charset="-120"/>
                <a:ea typeface="標楷體" pitchFamily="65" charset="-120"/>
              </a:rPr>
              <a:t>上述截文刊載在新竹縣政府文化局編輯的某期</a:t>
            </a:r>
            <a:r>
              <a:rPr lang="en-US" altLang="zh-TW" sz="3000" b="1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000" b="1" dirty="0" smtClean="0">
                <a:latin typeface="標楷體" pitchFamily="65" charset="-120"/>
                <a:ea typeface="標楷體" pitchFamily="65" charset="-120"/>
              </a:rPr>
              <a:t>新竹文獻雜誌</a:t>
            </a:r>
            <a:r>
              <a:rPr lang="en-US" altLang="zh-TW" sz="3000" b="1" dirty="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000" b="1" dirty="0" smtClean="0">
                <a:latin typeface="標楷體" pitchFamily="65" charset="-120"/>
                <a:ea typeface="標楷體" pitchFamily="65" charset="-120"/>
              </a:rPr>
              <a:t>上。</a:t>
            </a:r>
            <a:endParaRPr lang="en-US" altLang="zh-TW" sz="3000" b="1" dirty="0" smtClean="0">
              <a:latin typeface="標楷體" pitchFamily="65" charset="-120"/>
              <a:ea typeface="標楷體" pitchFamily="65" charset="-120"/>
            </a:endParaRPr>
          </a:p>
          <a:p>
            <a:pPr algn="just">
              <a:lnSpc>
                <a:spcPts val="3500"/>
              </a:lnSpc>
              <a:buFont typeface="Wingdings" pitchFamily="2" charset="2"/>
              <a:buChar char="Ø"/>
            </a:pPr>
            <a:r>
              <a:rPr lang="zh-TW" altLang="en-US" sz="3000" b="1" dirty="0" smtClean="0">
                <a:latin typeface="標楷體" pitchFamily="65" charset="-120"/>
                <a:ea typeface="標楷體" pitchFamily="65" charset="-120"/>
              </a:rPr>
              <a:t>內容</a:t>
            </a:r>
            <a:r>
              <a:rPr lang="zh-TW" altLang="zh-TW" sz="3000" b="1" dirty="0" smtClean="0">
                <a:latin typeface="標楷體" pitchFamily="65" charset="-120"/>
                <a:ea typeface="標楷體" pitchFamily="65" charset="-120"/>
              </a:rPr>
              <a:t>缺乏</a:t>
            </a:r>
            <a:r>
              <a:rPr lang="zh-TW" altLang="zh-TW" sz="3000" b="1" dirty="0">
                <a:latin typeface="標楷體" pitchFamily="65" charset="-120"/>
                <a:ea typeface="標楷體" pitchFamily="65" charset="-120"/>
              </a:rPr>
              <a:t>歷</a:t>
            </a:r>
            <a:r>
              <a:rPr lang="zh-TW" altLang="zh-TW" sz="3000" b="1" dirty="0" smtClean="0">
                <a:latin typeface="標楷體" pitchFamily="65" charset="-120"/>
                <a:ea typeface="標楷體" pitchFamily="65" charset="-120"/>
              </a:rPr>
              <a:t>史文</a:t>
            </a:r>
            <a:r>
              <a:rPr lang="zh-TW" altLang="en-US" sz="3000" b="1" dirty="0" smtClean="0">
                <a:latin typeface="標楷體" pitchFamily="65" charset="-120"/>
                <a:ea typeface="標楷體" pitchFamily="65" charset="-120"/>
              </a:rPr>
              <a:t>本</a:t>
            </a:r>
            <a:r>
              <a:rPr lang="zh-TW" altLang="zh-TW" sz="3000" b="1" dirty="0" smtClean="0">
                <a:latin typeface="標楷體" pitchFamily="65" charset="-120"/>
                <a:ea typeface="標楷體" pitchFamily="65" charset="-120"/>
              </a:rPr>
              <a:t>依據</a:t>
            </a:r>
            <a:r>
              <a:rPr lang="zh-TW" altLang="zh-TW" sz="3000" b="1" dirty="0">
                <a:latin typeface="標楷體" pitchFamily="65" charset="-120"/>
                <a:ea typeface="標楷體" pitchFamily="65" charset="-120"/>
              </a:rPr>
              <a:t>，純係道聽塗說</a:t>
            </a:r>
            <a:r>
              <a:rPr lang="zh-TW" altLang="zh-TW" sz="3000" b="1" dirty="0" smtClean="0"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en-US" sz="3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偏狹的客家意識論述，會形塑刻板且錯誤的臺灣史觀理解，且無助於我們國家族群關係的和諧發展。</a:t>
            </a:r>
            <a:endParaRPr lang="en-US" altLang="zh-TW" sz="30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Picture 5" descr="D:\渡台禁令的曲解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484784"/>
            <a:ext cx="8839200" cy="2376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445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6192688"/>
          </a:xfrm>
        </p:spPr>
        <p:txBody>
          <a:bodyPr>
            <a:normAutofit/>
          </a:bodyPr>
          <a:lstStyle/>
          <a:p>
            <a:pPr algn="just">
              <a:lnSpc>
                <a:spcPts val="3500"/>
              </a:lnSpc>
            </a:pPr>
            <a:r>
              <a:rPr lang="en-US" altLang="zh-TW" sz="2800" b="1" dirty="0">
                <a:solidFill>
                  <a:srgbClr val="008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〈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渡臺禁令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〉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第三條</a:t>
            </a:r>
            <a:r>
              <a:rPr lang="zh-TW" altLang="zh-TW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主要是禁止粵東的閩南人渡臺，而不是粵東客家人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客家人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只是一併被禁而已，因為粵東客家人的居住地基本上距離海邊尚有數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十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到百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公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里，不太可能是「海盜淵藪」。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pPr algn="just">
              <a:lnSpc>
                <a:spcPts val="3500"/>
              </a:lnSpc>
            </a:pP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明代粵東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衛所軍戶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及其族裔，在明朝覆亡之際，於政治立場及情感上，應是傾向於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在臺的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鄭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氏政權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因此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「終將軍施琅之世，嚴禁惠、潮之民，不許渡臺。蓋惡惠、潮之地素為海盜淵藪，而積習未忘也。琅歿，漸弛其禁，惠、潮民乃得越渡。」（余文儀，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1764/1962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452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118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332656"/>
            <a:ext cx="8424936" cy="6264696"/>
          </a:xfrm>
        </p:spPr>
        <p:txBody>
          <a:bodyPr>
            <a:normAutofit/>
          </a:bodyPr>
          <a:lstStyle/>
          <a:p>
            <a:pPr algn="just">
              <a:lnSpc>
                <a:spcPts val="350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十、在臺灣有三山國王廟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的地區，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表示有客家人曾經駐足嗎？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小學社會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中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歷史與地理科教科書；以及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客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家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研究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中，三山國王常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被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辨識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是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客籍移民的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指標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。其實是錯誤的刻板印象。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粵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東的三山國王廟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分布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閩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、客族群區均有，包含閩南與客家族群，且以位於潮州府者佔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多數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福建</a:t>
            </a:r>
            <a:r>
              <a:rPr lang="zh-TW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漳州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市詔安縣、</a:t>
            </a:r>
            <a:r>
              <a:rPr lang="zh-TW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雲霄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縣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等地的沿海地區是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典型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的閩南話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區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，有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許多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村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廟是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三山國王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廟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，這個莉正在宜蘭縣（漳州裔占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95%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，是全臺三山國王廟數量最多的縣市）可找到。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較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謹慎的說法是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有三山國王廟表示曾有潮州府籍移民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聚居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（潮州府籍中有閩南人，也有客家人）。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85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wei\臺閩語\臺閩語圖檔\鄉鎮圖檔\彰化\彰化世居宗族\南彰化(潮州府籍-三山國王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120738" cy="69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7236296" y="116632"/>
            <a:ext cx="576064" cy="6552728"/>
          </a:xfrm>
        </p:spPr>
        <p:txBody>
          <a:bodyPr>
            <a:normAutofit fontScale="90000"/>
          </a:bodyPr>
          <a:lstStyle/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南彰化三山國王廟分布與世居家族祖籍</a:t>
            </a:r>
            <a:endParaRPr lang="zh-TW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570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32656"/>
            <a:ext cx="8352928" cy="6120680"/>
          </a:xfrm>
        </p:spPr>
        <p:txBody>
          <a:bodyPr>
            <a:normAutofit/>
          </a:bodyPr>
          <a:lstStyle/>
          <a:p>
            <a:pPr algn="just">
              <a:lnSpc>
                <a:spcPts val="350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二、地基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主（地主神、地主公、厝宅公）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崇拜起源於臺灣嗎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?</a:t>
            </a:r>
          </a:p>
          <a:p>
            <a:pPr algn="just">
              <a:lnSpc>
                <a:spcPts val="35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維基百科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：「有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說法是源自於臺灣原住民平埔族的葬禮文化，平埔族有祭祖的傳統，並有將死者埋葬在床底下或住家附近的習俗，因此平埔族人認為祖靈不只能庇佑族人宗親，亦是土地的保護神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。」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但是金門宅第普遍有地基主；中國福建漳州市、泉州市、廈門市及廣東汕尾市（海、陸豐地區）、潮州市、汕頭市、揭陽市，以及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新加坡均有祭祀地主神（地基主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）的習慣。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充其量只能說在臺灣，可能因平埔族的習俗而進一步強化地基主的信仰罷了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  <a:endParaRPr lang="zh-TW" altLang="en-US" sz="2800" b="1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785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32656"/>
            <a:ext cx="8352928" cy="6192688"/>
          </a:xfrm>
        </p:spPr>
        <p:txBody>
          <a:bodyPr>
            <a:normAutofit/>
          </a:bodyPr>
          <a:lstStyle/>
          <a:p>
            <a:pPr algn="just">
              <a:lnSpc>
                <a:spcPts val="3360"/>
              </a:lnSpc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十一、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渡臺悲歌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〉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創作於何時？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algn="just">
              <a:lnSpc>
                <a:spcPts val="3360"/>
              </a:lnSpc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過去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新竹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地區流傳一份〈渡臺悲歌〉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歌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仔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冊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，描述清代臺灣漢人（客家人）渡臺之艱辛。</a:t>
            </a:r>
            <a:endParaRPr lang="zh-TW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170" name="Picture 2" descr="渡臺悲歌遷徙路線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447206" cy="42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259632" y="6165304"/>
            <a:ext cx="6447206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360"/>
              </a:lnSpc>
            </a:pP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〈渡臺悲歌〉作詞者遷徙路徑示意圖</a:t>
            </a:r>
            <a:endParaRPr lang="zh-TW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963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32656"/>
            <a:ext cx="8352928" cy="6192688"/>
          </a:xfrm>
        </p:spPr>
        <p:txBody>
          <a:bodyPr/>
          <a:lstStyle/>
          <a:p>
            <a:pPr algn="just">
              <a:lnSpc>
                <a:spcPts val="3360"/>
              </a:lnSpc>
            </a:pP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〈渡臺悲歌〉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約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1823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至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1834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年間完成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創作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而非清朝清初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或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前半葉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36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參考文獻：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徐勝一、范明煥、韋煙灶（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2015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）：〈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清代陸豐客家渡臺的歷程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—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〈渡臺悲歌〉及〈渡臺帶路切結書〉的聯想〉，《新竹文獻雜誌》，第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63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期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頁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38-63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340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260648"/>
            <a:ext cx="8352928" cy="6336704"/>
          </a:xfrm>
        </p:spPr>
        <p:txBody>
          <a:bodyPr>
            <a:noAutofit/>
          </a:bodyPr>
          <a:lstStyle/>
          <a:p>
            <a:pPr algn="just">
              <a:lnSpc>
                <a:spcPts val="350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十二、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1945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年以前之臺灣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地方區劃名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稱的理解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是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臺灣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堡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圖，還是臺灣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保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圖？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臺灣堡圖上近似現今鄉鎮行政區的地方區劃，在南部稱</a:t>
            </a:r>
            <a:r>
              <a:rPr lang="zh-TW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里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zh-TW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堡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；東部稱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鄉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；臺南市北部以北只稱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堡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？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鄭氏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王國時期：堡→清領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1684~1875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年：保→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1875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~1921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堡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1907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年出版之《新竹廳志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》記載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：「有關街庄自治機關配置總理如次，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竹北一堡：東門保、南門保、西門保、北門保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、油車港、香山塘、北埔、九芎林、樹杞林、蔴園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如此地方區劃之空間階層關係又是為何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？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人口規模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變遷：清代臺灣保甲制度：十戶為一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牌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、十牌為一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甲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、十甲一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保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99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0120" y="6160770"/>
            <a:ext cx="8811283" cy="436582"/>
          </a:xfrm>
        </p:spPr>
        <p:txBody>
          <a:bodyPr>
            <a:noAutofit/>
          </a:bodyPr>
          <a:lstStyle/>
          <a:p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臺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南在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1812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年一府四縣三廳時期的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坊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里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保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莊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劃分</a:t>
            </a:r>
            <a:endParaRPr lang="zh-TW" altLang="en-US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Picture 2" descr="清代一府四縣三廳時期18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7" y="0"/>
            <a:ext cx="9049131" cy="616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3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32656"/>
            <a:ext cx="8352928" cy="6192688"/>
          </a:xfrm>
        </p:spPr>
        <p:txBody>
          <a:bodyPr>
            <a:normAutofit/>
          </a:bodyPr>
          <a:lstStyle/>
          <a:p>
            <a:pPr algn="just">
              <a:lnSpc>
                <a:spcPts val="3400"/>
              </a:lnSpc>
            </a:pP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大鄉（鄉鎮）與小鄉（村莊）的差異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400"/>
              </a:lnSpc>
            </a:pP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「高雄市路竹區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後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鄉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里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後鄉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工業區」，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用閩南話如何唸？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400"/>
              </a:lnSpc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新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北市三峽區溪南里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林信記族譜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祖籍：泉州府安溪縣歸善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鄉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依仁里茂林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鄉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歸磘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社</a:t>
            </a:r>
          </a:p>
          <a:p>
            <a:pPr algn="just">
              <a:lnSpc>
                <a:spcPts val="3400"/>
              </a:lnSpc>
            </a:pP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臺南市中西區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方寧玉派下族譜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祖籍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泉州府同安縣綏德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鄉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翔風里貳拾都烈嶼堡護頭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鄉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」（今金門縣烈嶼鄉后頭村）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400"/>
              </a:lnSpc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茂林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鄉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護頭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鄉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應以閩南話白讀音唸，同「拿香拜拜之香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4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1785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年汐止地區就有「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鄉長厝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」聚落名，應當如何詮釋此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鄉長厝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的行政區劃層級？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769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:\族譜(2014.01.10)\林姓\(三峽溪南)林信記族譜\(三峽溪南)林信記族譜_頁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1769" y="-747464"/>
            <a:ext cx="10698163" cy="7772401"/>
          </a:xfrm>
          <a:noFill/>
        </p:spPr>
      </p:pic>
      <p:cxnSp>
        <p:nvCxnSpPr>
          <p:cNvPr id="9" name="直線接點 8"/>
          <p:cNvCxnSpPr/>
          <p:nvPr/>
        </p:nvCxnSpPr>
        <p:spPr>
          <a:xfrm flipH="1">
            <a:off x="4067175" y="2060575"/>
            <a:ext cx="73025" cy="417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3708400" y="476250"/>
            <a:ext cx="0" cy="14398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9" name="文字方塊 5"/>
          <p:cNvSpPr txBox="1">
            <a:spLocks noChangeArrowheads="1"/>
          </p:cNvSpPr>
          <p:nvPr/>
        </p:nvSpPr>
        <p:spPr bwMode="auto">
          <a:xfrm>
            <a:off x="4859735" y="188913"/>
            <a:ext cx="615553" cy="64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泉州府安溪縣歸善</a:t>
            </a:r>
            <a:r>
              <a:rPr lang="zh-TW" altLang="en-US" sz="2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鄉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依仁里茂林</a:t>
            </a:r>
            <a:r>
              <a:rPr lang="zh-TW" altLang="en-US" sz="2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鄉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歸磘</a:t>
            </a:r>
            <a:r>
              <a:rPr lang="zh-TW" altLang="en-US" sz="2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社</a:t>
            </a:r>
          </a:p>
        </p:txBody>
      </p:sp>
      <p:sp>
        <p:nvSpPr>
          <p:cNvPr id="6150" name="日期版面配置區 5"/>
          <p:cNvSpPr>
            <a:spLocks noGrp="1"/>
          </p:cNvSpPr>
          <p:nvPr>
            <p:ph type="dt" sz="quarter" idx="10"/>
          </p:nvPr>
        </p:nvSpPr>
        <p:spPr>
          <a:xfrm>
            <a:off x="683568" y="6309320"/>
            <a:ext cx="1149896" cy="380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kumimoji="0" lang="en-US" altLang="zh-TW" sz="1400" dirty="0" smtClean="0"/>
              <a:t>2016/11/17</a:t>
            </a:r>
            <a:endParaRPr kumimoji="0" lang="en-US" altLang="zh-TW" sz="1400" dirty="0"/>
          </a:p>
        </p:txBody>
      </p:sp>
    </p:spTree>
    <p:extLst>
      <p:ext uri="{BB962C8B-B14F-4D97-AF65-F5344CB8AC3E}">
        <p14:creationId xmlns:p14="http://schemas.microsoft.com/office/powerpoint/2010/main" val="4084557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48672"/>
          </a:xfrm>
        </p:spPr>
        <p:txBody>
          <a:bodyPr>
            <a:normAutofit/>
          </a:bodyPr>
          <a:lstStyle/>
          <a:p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臺灣南部的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民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社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與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番社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之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爭論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臺灣歷史文獻上的「社」必然指原住民聚落？</a:t>
            </a:r>
            <a:endParaRPr lang="zh-TW" altLang="en-US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臺南市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安平區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舊市街區的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六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部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社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灰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窯尾社、囝仔宮社、海頭社、港仔尾社、</a:t>
            </a:r>
            <a:r>
              <a:rPr lang="zh-TW" altLang="zh-TW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王城西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社、十二宮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社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，均指漢人的民社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清代漳州府漳浦縣已有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浮山民社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聚落名，可見民社未必是與番社相對之詞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algn="just">
              <a:lnSpc>
                <a:spcPts val="3500"/>
              </a:lnSpc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臺灣漢人原鄉中，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漳州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較慣以「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社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」稱呼村莊；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泉州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則較慣以「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鄉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」稱呼村莊，卻均少用「庄」。</a:t>
            </a:r>
            <a:endParaRPr lang="zh-TW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404594"/>
              </p:ext>
            </p:extLst>
          </p:nvPr>
        </p:nvGraphicFramePr>
        <p:xfrm>
          <a:off x="395536" y="4869160"/>
          <a:ext cx="8280920" cy="144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0120"/>
                <a:gridCol w="949943"/>
                <a:gridCol w="885808"/>
                <a:gridCol w="867214"/>
                <a:gridCol w="895107"/>
                <a:gridCol w="885808"/>
                <a:gridCol w="867214"/>
                <a:gridCol w="885808"/>
                <a:gridCol w="963898"/>
              </a:tblGrid>
              <a:tr h="504056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lang="zh-TW" sz="2400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zh-TW" sz="2400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里</a:t>
                      </a: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zh-TW" sz="2400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保</a:t>
                      </a: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zh-TW" sz="2400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堡</a:t>
                      </a: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zh-TW" sz="2400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境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zh-TW" sz="2400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zh-TW" sz="2400" kern="10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庄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zh-TW" sz="2400" kern="10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zh-TW" sz="2400" kern="10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總計</a:t>
                      </a:r>
                    </a:p>
                  </a:txBody>
                  <a:tcPr marL="68580" marR="68580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zh-TW" sz="2400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個數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23</a:t>
                      </a:r>
                      <a:endParaRPr lang="zh-TW" sz="2400" b="1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en-US" altLang="zh-TW" sz="2400" b="1" kern="100" dirty="0" smtClean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20</a:t>
                      </a:r>
                      <a:endParaRPr lang="zh-TW" sz="2400" b="1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  <a:endParaRPr lang="zh-TW" sz="2400" b="1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lang="zh-TW" sz="2400" b="1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55</a:t>
                      </a:r>
                      <a:endParaRPr lang="zh-TW" sz="2400" b="1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en-US" sz="2400" b="1" kern="10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lang="zh-TW" sz="2400" b="1" kern="10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en-US" altLang="zh-TW" sz="2400" b="1" kern="100" dirty="0" smtClean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40</a:t>
                      </a:r>
                      <a:endParaRPr lang="zh-TW" sz="2400" b="1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en-US" sz="2400" b="1" kern="100" dirty="0" smtClean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14</a:t>
                      </a:r>
                      <a:r>
                        <a:rPr lang="en-US" altLang="zh-TW" sz="2400" b="1" kern="100" dirty="0" smtClean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8</a:t>
                      </a:r>
                      <a:endParaRPr lang="zh-TW" sz="2400" b="1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zh-TW" sz="2400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比例</a:t>
                      </a:r>
                      <a:r>
                        <a:rPr lang="en-US" sz="2400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%</a:t>
                      </a:r>
                      <a:endParaRPr lang="zh-TW" sz="2400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en-US" sz="2400" b="1" kern="100" dirty="0" smtClean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15.</a:t>
                      </a:r>
                      <a:r>
                        <a:rPr lang="en-US" altLang="zh-TW" sz="2400" b="1" kern="100" dirty="0" smtClean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lang="zh-TW" sz="2400" b="1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en-US" sz="2400" b="1" kern="100" dirty="0" smtClean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13.</a:t>
                      </a:r>
                      <a:r>
                        <a:rPr lang="en-US" altLang="zh-TW" sz="2400" b="1" kern="100" dirty="0" smtClean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lang="zh-TW" sz="2400" b="1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4.1</a:t>
                      </a:r>
                      <a:endParaRPr lang="zh-TW" sz="2400" b="1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0.7</a:t>
                      </a:r>
                      <a:endParaRPr lang="zh-TW" sz="2400" b="1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en-US" sz="2400" b="1" kern="100" dirty="0" smtClean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37.</a:t>
                      </a:r>
                      <a:r>
                        <a:rPr lang="en-US" altLang="zh-TW" sz="2400" b="1" kern="100" dirty="0" smtClean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lang="zh-TW" sz="2400" b="1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en-US" sz="2400" b="1" kern="100" dirty="0" smtClean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2.</a:t>
                      </a:r>
                      <a:r>
                        <a:rPr lang="en-US" altLang="zh-TW" sz="2400" b="1" kern="100" dirty="0" smtClean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2400" b="1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en-US" sz="2400" b="1" kern="100" dirty="0" smtClean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lang="en-US" altLang="zh-TW" sz="2400" b="1" kern="100" dirty="0" smtClean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7</a:t>
                      </a:r>
                      <a:r>
                        <a:rPr lang="en-US" sz="2400" b="1" kern="100" dirty="0" smtClean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.</a:t>
                      </a:r>
                      <a:r>
                        <a:rPr lang="en-US" altLang="zh-TW" sz="2400" b="1" kern="100" dirty="0" smtClean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lang="zh-TW" sz="2400" b="1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000"/>
                        </a:lnSpc>
                        <a:spcAft>
                          <a:spcPts val="20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100%</a:t>
                      </a:r>
                      <a:endParaRPr lang="zh-TW" sz="2400" b="1" kern="100" dirty="0"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12" y="4293096"/>
            <a:ext cx="84249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1" i="0" u="none" strike="noStrike" cap="none" normalizeH="0" baseline="0" dirty="0" smtClean="0">
                <a:ln>
                  <a:noFill/>
                </a:ln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臺南世居家族族譜中</a:t>
            </a: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對於原鄉的</a:t>
            </a:r>
            <a:r>
              <a:rPr kumimoji="1" lang="zh-TW" sz="2800" b="1" i="0" u="none" strike="noStrike" cap="none" normalizeH="0" baseline="0" dirty="0" smtClean="0">
                <a:ln>
                  <a:noFill/>
                </a:ln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地</a:t>
            </a: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方區劃用詞</a:t>
            </a:r>
            <a:r>
              <a:rPr kumimoji="1" lang="zh-TW" sz="2800" b="1" i="0" u="none" strike="noStrike" cap="none" normalizeH="0" baseline="0" dirty="0" smtClean="0">
                <a:ln>
                  <a:noFill/>
                </a:ln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的比例</a:t>
            </a:r>
            <a:endParaRPr kumimoji="1" lang="zh-TW" sz="2800" b="1" i="0" u="none" strike="noStrike" cap="none" normalizeH="0" baseline="0" dirty="0" smtClean="0">
              <a:ln>
                <a:noFill/>
              </a:ln>
              <a:effectLst/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165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rb04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355821"/>
            <a:ext cx="7110412" cy="6173788"/>
          </a:xfrm>
          <a:noFill/>
        </p:spPr>
      </p:pic>
      <p:sp>
        <p:nvSpPr>
          <p:cNvPr id="7" name="標題 1"/>
          <p:cNvSpPr txBox="1">
            <a:spLocks/>
          </p:cNvSpPr>
          <p:nvPr/>
        </p:nvSpPr>
        <p:spPr bwMode="auto">
          <a:xfrm>
            <a:off x="395536" y="188640"/>
            <a:ext cx="4968552" cy="238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just">
              <a:lnSpc>
                <a:spcPts val="3400"/>
              </a:lnSpc>
              <a:buFont typeface="Wingdings" pitchFamily="2" charset="2"/>
              <a:buChar char="Ø"/>
              <a:defRPr/>
            </a:pPr>
            <a:r>
              <a:rPr lang="zh-TW" altLang="en-US" sz="2800" b="1" kern="0" dirty="0" smtClean="0">
                <a:solidFill>
                  <a:srgbClr val="FF0000"/>
                </a:solidFill>
                <a:ea typeface="標楷體" pitchFamily="65" charset="-120"/>
              </a:rPr>
              <a:t>臺灣史上的「</a:t>
            </a:r>
            <a:r>
              <a:rPr lang="zh-TW" altLang="en-US" sz="2800" b="1" kern="0" dirty="0" smtClean="0">
                <a:solidFill>
                  <a:srgbClr val="FF0000"/>
                </a:solidFill>
                <a:ea typeface="標楷體" pitchFamily="65" charset="-120"/>
                <a:cs typeface="+mj-cs"/>
              </a:rPr>
              <a:t>番社</a:t>
            </a:r>
            <a:r>
              <a:rPr lang="zh-TW" altLang="en-US" sz="2800" b="1" kern="0" dirty="0">
                <a:solidFill>
                  <a:srgbClr val="FF0000"/>
                </a:solidFill>
                <a:ea typeface="標楷體" pitchFamily="65" charset="-120"/>
              </a:rPr>
              <a:t>」</a:t>
            </a:r>
            <a:r>
              <a:rPr lang="zh-TW" altLang="en-US" sz="2800" b="1" kern="0" dirty="0" smtClean="0">
                <a:solidFill>
                  <a:srgbClr val="FF0000"/>
                </a:solidFill>
                <a:ea typeface="標楷體" pitchFamily="65" charset="-120"/>
                <a:cs typeface="+mj-cs"/>
              </a:rPr>
              <a:t>與「民社」之爭</a:t>
            </a:r>
            <a:endParaRPr lang="en-US" altLang="zh-TW" sz="2800" b="1" kern="0" dirty="0" smtClean="0">
              <a:solidFill>
                <a:srgbClr val="FF0000"/>
              </a:solidFill>
              <a:ea typeface="標楷體" pitchFamily="65" charset="-120"/>
              <a:cs typeface="+mj-cs"/>
            </a:endParaRPr>
          </a:p>
          <a:p>
            <a:pPr algn="just">
              <a:lnSpc>
                <a:spcPts val="3400"/>
              </a:lnSpc>
              <a:defRPr/>
            </a:pPr>
            <a:r>
              <a:rPr lang="en-US" altLang="zh-TW" sz="2800" b="1" kern="0" dirty="0" smtClean="0">
                <a:ea typeface="標楷體" pitchFamily="65" charset="-120"/>
              </a:rPr>
              <a:t>〈</a:t>
            </a:r>
            <a:r>
              <a:rPr lang="zh-TW" altLang="en-US" sz="2800" b="1" kern="0" dirty="0" smtClean="0">
                <a:ea typeface="標楷體" pitchFamily="65" charset="-120"/>
              </a:rPr>
              <a:t>永</a:t>
            </a:r>
            <a:r>
              <a:rPr lang="zh-TW" altLang="en-US" sz="2800" b="1" kern="0" dirty="0">
                <a:ea typeface="標楷體" pitchFamily="65" charset="-120"/>
              </a:rPr>
              <a:t>曆十八年臺灣軍備圖</a:t>
            </a:r>
            <a:r>
              <a:rPr lang="en-US" altLang="zh-TW" sz="2800" b="1" kern="0" dirty="0" smtClean="0">
                <a:ea typeface="標楷體" pitchFamily="65" charset="-120"/>
              </a:rPr>
              <a:t>〉</a:t>
            </a:r>
            <a:r>
              <a:rPr lang="zh-TW" altLang="en-US" sz="2800" b="1" kern="0" dirty="0" smtClean="0">
                <a:ea typeface="標楷體" pitchFamily="65" charset="-120"/>
              </a:rPr>
              <a:t>在今臺南與高雄一帶標</a:t>
            </a:r>
            <a:r>
              <a:rPr lang="zh-TW" altLang="en-US" sz="2800" b="1" kern="0" dirty="0">
                <a:ea typeface="標楷體" pitchFamily="65" charset="-120"/>
              </a:rPr>
              <a:t>出許多「</a:t>
            </a:r>
            <a:r>
              <a:rPr lang="zh-TW" altLang="en-US" sz="2800" b="1" kern="0" dirty="0">
                <a:solidFill>
                  <a:srgbClr val="FF0000"/>
                </a:solidFill>
                <a:ea typeface="標楷體" pitchFamily="65" charset="-120"/>
              </a:rPr>
              <a:t>民</a:t>
            </a:r>
            <a:r>
              <a:rPr lang="zh-TW" altLang="en-US" sz="2800" b="1" kern="0" dirty="0">
                <a:ea typeface="標楷體" pitchFamily="65" charset="-120"/>
              </a:rPr>
              <a:t>社」</a:t>
            </a:r>
            <a:r>
              <a:rPr lang="zh-TW" altLang="en-US" sz="2800" b="1" kern="0" dirty="0" smtClean="0">
                <a:ea typeface="標楷體" pitchFamily="65" charset="-120"/>
              </a:rPr>
              <a:t>與</a:t>
            </a:r>
            <a:r>
              <a:rPr lang="zh-TW" altLang="en-US" sz="2800" b="1" kern="0" dirty="0">
                <a:ea typeface="標楷體" pitchFamily="65" charset="-120"/>
              </a:rPr>
              <a:t>「</a:t>
            </a:r>
            <a:r>
              <a:rPr lang="zh-TW" altLang="en-US" sz="2800" b="1" kern="0" dirty="0">
                <a:solidFill>
                  <a:srgbClr val="FF0000"/>
                </a:solidFill>
                <a:ea typeface="標楷體" pitchFamily="65" charset="-120"/>
              </a:rPr>
              <a:t>番</a:t>
            </a:r>
            <a:r>
              <a:rPr lang="zh-TW" altLang="en-US" sz="2800" b="1" kern="0" dirty="0">
                <a:ea typeface="標楷體" pitchFamily="65" charset="-120"/>
              </a:rPr>
              <a:t>社</a:t>
            </a:r>
            <a:r>
              <a:rPr lang="zh-TW" altLang="en-US" sz="2800" b="1" kern="0" dirty="0" smtClean="0">
                <a:ea typeface="標楷體" pitchFamily="65" charset="-120"/>
              </a:rPr>
              <a:t>」。</a:t>
            </a:r>
            <a:endParaRPr lang="zh-TW" altLang="en-US" sz="3200" b="1" kern="0" dirty="0">
              <a:ea typeface="標楷體" pitchFamily="65" charset="-120"/>
              <a:cs typeface="+mj-cs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395536" y="2712818"/>
            <a:ext cx="3240360" cy="384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lnSpc>
                <a:spcPts val="3400"/>
              </a:lnSpc>
              <a:defRPr/>
            </a:pPr>
            <a:r>
              <a:rPr lang="zh-TW" altLang="en-US" sz="2400" b="1" kern="0" dirty="0" smtClean="0">
                <a:ea typeface="標楷體" pitchFamily="65" charset="-120"/>
              </a:rPr>
              <a:t>◎</a:t>
            </a:r>
            <a:r>
              <a:rPr lang="zh-TW" altLang="en-US" sz="2800" b="1" kern="0" dirty="0" smtClean="0">
                <a:solidFill>
                  <a:srgbClr val="FF0000"/>
                </a:solidFill>
                <a:ea typeface="標楷體" pitchFamily="65" charset="-120"/>
              </a:rPr>
              <a:t>民社應不是為對應番社所衍生出來的用詞。而是繼承明代戶籍分類</a:t>
            </a:r>
            <a:r>
              <a:rPr lang="zh-TW" altLang="en-US" sz="2800" b="1" kern="0" dirty="0" smtClean="0">
                <a:ea typeface="標楷體" pitchFamily="65" charset="-120"/>
              </a:rPr>
              <a:t>：</a:t>
            </a:r>
            <a:r>
              <a:rPr lang="zh-TW" altLang="en-US" sz="2800" b="1" kern="0" dirty="0" smtClean="0">
                <a:solidFill>
                  <a:srgbClr val="FF0000"/>
                </a:solidFill>
                <a:ea typeface="標楷體" pitchFamily="65" charset="-120"/>
              </a:rPr>
              <a:t>民戶</a:t>
            </a:r>
            <a:r>
              <a:rPr lang="zh-TW" altLang="en-US" sz="2800" b="1" kern="0" dirty="0" smtClean="0">
                <a:ea typeface="標楷體" pitchFamily="65" charset="-120"/>
              </a:rPr>
              <a:t>、軍戶、匠戶、鹽戶等衍生出的村莊分類。</a:t>
            </a:r>
            <a:endParaRPr lang="en-US" altLang="zh-TW" sz="2800" b="1" kern="0" dirty="0" smtClean="0">
              <a:ea typeface="標楷體" pitchFamily="65" charset="-120"/>
            </a:endParaRPr>
          </a:p>
          <a:p>
            <a:pPr algn="just">
              <a:lnSpc>
                <a:spcPts val="3400"/>
              </a:lnSpc>
              <a:defRPr/>
            </a:pPr>
            <a:r>
              <a:rPr lang="zh-TW" altLang="en-US" sz="2800" b="1" kern="0" dirty="0">
                <a:ea typeface="標楷體" pitchFamily="65" charset="-120"/>
              </a:rPr>
              <a:t>◎</a:t>
            </a:r>
            <a:r>
              <a:rPr lang="zh-TW" altLang="en-US" sz="2800" b="1" kern="0" dirty="0" smtClean="0">
                <a:latin typeface="+mn-lt"/>
                <a:ea typeface="標楷體" pitchFamily="65" charset="-120"/>
                <a:cs typeface="+mj-cs"/>
              </a:rPr>
              <a:t>如福建漳州府漳浦縣有</a:t>
            </a:r>
            <a:r>
              <a:rPr lang="zh-TW" altLang="en-US" sz="2800" b="1" kern="0" dirty="0" smtClean="0">
                <a:solidFill>
                  <a:srgbClr val="FF0000"/>
                </a:solidFill>
                <a:latin typeface="+mn-lt"/>
                <a:ea typeface="標楷體" pitchFamily="65" charset="-120"/>
                <a:cs typeface="+mj-cs"/>
              </a:rPr>
              <a:t>浮山民社</a:t>
            </a:r>
            <a:r>
              <a:rPr lang="zh-TW" altLang="en-US" sz="2800" b="1" kern="0" dirty="0" smtClean="0">
                <a:latin typeface="+mn-lt"/>
                <a:ea typeface="標楷體" pitchFamily="65" charset="-120"/>
                <a:cs typeface="+mj-cs"/>
              </a:rPr>
              <a:t>。</a:t>
            </a:r>
            <a:endParaRPr lang="zh-TW" altLang="en-US" sz="2800" b="1" kern="0" dirty="0">
              <a:latin typeface="+mn-lt"/>
              <a:ea typeface="標楷體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5285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2</a:t>
            </a:r>
            <a:r>
              <a:rPr lang="en-US" altLang="zh-TW" dirty="0" smtClean="0"/>
              <a:t>016/11/17</a:t>
            </a:r>
            <a:endParaRPr lang="en-US" altLang="zh-TW" dirty="0"/>
          </a:p>
        </p:txBody>
      </p:sp>
      <p:pic>
        <p:nvPicPr>
          <p:cNvPr id="2050" name="Picture 2" descr="2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4076"/>
            <a:ext cx="5146556" cy="68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118156" y="404664"/>
            <a:ext cx="227026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金門縣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金城鎮的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牧馬侯祠楹聯：「偕一十二家聿來胥宇，拓</a:t>
            </a:r>
            <a:r>
              <a:rPr lang="zh-TW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百卅六社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奠厥攸居」 此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136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社就是指明清金門島上大致的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136</a:t>
            </a:r>
            <a:r>
              <a:rPr lang="zh-TW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</a:t>
            </a:r>
            <a:r>
              <a:rPr lang="zh-TW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自然村</a:t>
            </a:r>
            <a:endParaRPr lang="zh-TW" altLang="zh-TW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044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00113" y="2060575"/>
            <a:ext cx="7561262" cy="1655763"/>
          </a:xfrm>
        </p:spPr>
        <p:txBody>
          <a:bodyPr/>
          <a:lstStyle/>
          <a:p>
            <a:pPr eaLnBrk="1" hangingPunct="1"/>
            <a:r>
              <a:rPr lang="zh-TW" altLang="en-US" sz="4400" b="1" dirty="0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謝謝各位的聆聽</a:t>
            </a:r>
          </a:p>
          <a:p>
            <a:pPr eaLnBrk="1" hangingPunct="1"/>
            <a:r>
              <a:rPr lang="zh-TW" altLang="en-US" sz="4400" b="1" dirty="0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敬請指教</a:t>
            </a:r>
          </a:p>
        </p:txBody>
      </p:sp>
      <p:sp>
        <p:nvSpPr>
          <p:cNvPr id="26627" name="日期版面配置區 2"/>
          <p:cNvSpPr>
            <a:spLocks noGrp="1"/>
          </p:cNvSpPr>
          <p:nvPr>
            <p:ph type="dt" sz="quarter" idx="10"/>
          </p:nvPr>
        </p:nvSpPr>
        <p:spPr>
          <a:xfrm>
            <a:off x="685800" y="6248400"/>
            <a:ext cx="1221904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dirty="0" smtClean="0"/>
              <a:t>2018/08/21</a:t>
            </a:r>
            <a:endParaRPr kumimoji="0" lang="en-US" altLang="zh-TW" sz="1400" dirty="0"/>
          </a:p>
        </p:txBody>
      </p:sp>
    </p:spTree>
    <p:extLst>
      <p:ext uri="{BB962C8B-B14F-4D97-AF65-F5344CB8AC3E}">
        <p14:creationId xmlns:p14="http://schemas.microsoft.com/office/powerpoint/2010/main" val="284865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>
            <a:normAutofit/>
          </a:bodyPr>
          <a:lstStyle/>
          <a:p>
            <a:pPr algn="just">
              <a:lnSpc>
                <a:spcPts val="3500"/>
              </a:lnSpc>
            </a:pPr>
            <a:endParaRPr lang="zh-TW" altLang="en-US" sz="2800" b="1" dirty="0">
              <a:solidFill>
                <a:srgbClr val="008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5" name="Picture 2" descr="E:\各類照片\2015.01.16-20漳州與潮州考察\2015.01.18潮州市潮州老街_載陽客棧_神明廳_土地神位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073" y="-171400"/>
            <a:ext cx="7164241" cy="537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sus\Desktop\2015.02.16\105MSDCF\DSC07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7" y="-274985"/>
            <a:ext cx="5349738" cy="713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115616" y="551507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新加坡民宅外地主神</a:t>
            </a:r>
            <a:endParaRPr lang="zh-TW" altLang="en-US" sz="28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585569" y="116632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潮州市民宅內地主神</a:t>
            </a:r>
            <a:endParaRPr lang="zh-TW" altLang="en-US" sz="28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G:\2018.0812-16\2018.08.13陸豐東海鎮七天酒店神龕神明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794" y="2655871"/>
            <a:ext cx="4288797" cy="57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5944642" y="3501008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陸豐</a:t>
            </a:r>
            <a:r>
              <a:rPr lang="zh-TW" altLang="en-US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民</a:t>
            </a:r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宅</a:t>
            </a:r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內</a:t>
            </a:r>
            <a:r>
              <a:rPr lang="zh-TW" altLang="en-US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地主</a:t>
            </a:r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神</a:t>
            </a:r>
            <a:endParaRPr lang="zh-TW" altLang="en-US" sz="28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857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>
            <a:normAutofit/>
          </a:bodyPr>
          <a:lstStyle/>
          <a:p>
            <a:pPr algn="just">
              <a:lnSpc>
                <a:spcPts val="350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三、「孺人」是客家人對女性尊長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獨有稱呼嗎？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且看金門金城鎮歐厝民宅祖先牌位上的「孺人」！</a:t>
            </a:r>
            <a:endParaRPr lang="zh-TW" altLang="en-US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8" name="Picture 2" descr="C:\Users\User\Desktop\2015.03.22地理鄉土教育金門考察_歐厝60號_祖先牌位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68" y="1340768"/>
            <a:ext cx="4605338" cy="6907213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3851920" y="5517232"/>
            <a:ext cx="863600" cy="72072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407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260648"/>
            <a:ext cx="8291264" cy="6120680"/>
          </a:xfrm>
        </p:spPr>
        <p:txBody>
          <a:bodyPr>
            <a:normAutofit/>
          </a:bodyPr>
          <a:lstStyle/>
          <a:p>
            <a:pPr algn="just">
              <a:lnSpc>
                <a:spcPts val="3500"/>
              </a:lnSpc>
            </a:pP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四、保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生大帝是泉州的鄉土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神？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保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生大帝兩座祖廟位於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青礁村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與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白礁村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，清代之白礁歸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泉州府同安縣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，現歸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漳州市龍海市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管轄；清代之青礁歸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漳州府海澄縣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，今歸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廈門市海滄區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管轄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廈門大學的調查：約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1947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年時漳州轄區有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109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座保生大帝廟（以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海澄縣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（與龍溪縣東半部合併稱為龍海市）佔大多數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，泉州地區有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149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座</a:t>
            </a:r>
            <a:r>
              <a:rPr lang="en-US" altLang="zh-TW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以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同安縣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佔大多數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lnSpc>
                <a:spcPts val="35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臺灣之保生大帝廟主神大多來自白礁慈濟宮（臺南學甲慈</a:t>
            </a:r>
            <a:r>
              <a:rPr lang="zh-TW" altLang="en-US" sz="28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濟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宮有「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上白礁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」的謁祖宗教儀式），其次為青礁慈濟宮，再其次為泉州市花轎慈濟宮。</a:t>
            </a:r>
            <a:endParaRPr lang="en-US" altLang="zh-TW" sz="28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17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5949280"/>
            <a:ext cx="8352928" cy="504056"/>
          </a:xfrm>
        </p:spPr>
        <p:txBody>
          <a:bodyPr>
            <a:noAutofit/>
          </a:bodyPr>
          <a:lstStyle/>
          <a:p>
            <a:r>
              <a:rPr lang="zh-TW" altLang="en-US" sz="26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保生大帝祖廟</a:t>
            </a:r>
            <a:r>
              <a:rPr lang="en-US" altLang="zh-TW" sz="26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—</a:t>
            </a:r>
            <a:r>
              <a:rPr lang="zh-TW" altLang="en-US" sz="26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慈濟宮之原鄉祖廟</a:t>
            </a:r>
            <a:r>
              <a:rPr lang="en-US" altLang="zh-TW" sz="26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6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青礁與白礁</a:t>
            </a:r>
            <a:r>
              <a:rPr lang="en-US" altLang="zh-TW" sz="26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6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的區位</a:t>
            </a:r>
            <a:endParaRPr lang="zh-TW" altLang="en-US" sz="26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1026" name="Picture 2" descr="C:\Users\User\Desktop\保生大帝祖廟的區位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6870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94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C:\Users\User\Desktop\2015.11.28-12.02龍岩\2015.11.28-29慚愧祖師考察(韋)\DSC047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331640" y="908720"/>
            <a:ext cx="6264696" cy="566936"/>
          </a:xfrm>
        </p:spPr>
        <p:txBody>
          <a:bodyPr>
            <a:norm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漳州市南靖縣奎洋鎮上洋村保生大帝廟</a:t>
            </a:r>
            <a:endParaRPr lang="zh-TW" altLang="en-US" sz="28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983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4174</Words>
  <Application>Microsoft Office PowerPoint</Application>
  <PresentationFormat>如螢幕大小 (4:3)</PresentationFormat>
  <Paragraphs>332</Paragraphs>
  <Slides>49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50" baseType="lpstr">
      <vt:lpstr>Office 佈景主題</vt:lpstr>
      <vt:lpstr>國中地理教學迷思議題之探討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保生大帝祖廟—慈濟宮之原鄉祖廟(青礁與白礁)的區位</vt:lpstr>
      <vt:lpstr>漳州市南靖縣奎洋鎮上洋村保生大帝廟</vt:lpstr>
      <vt:lpstr>PowerPoint 簡報</vt:lpstr>
      <vt:lpstr>PowerPoint 簡報</vt:lpstr>
      <vt:lpstr>PowerPoint 簡報</vt:lpstr>
      <vt:lpstr>PowerPoint 簡報</vt:lpstr>
      <vt:lpstr>南一版國中歷史：關於黑水溝的敘述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Strahler河流等級法則</vt:lpstr>
      <vt:lpstr>福建、廣東分省地圖冊中閩、客語區河流等級之通名統計表</vt:lpstr>
      <vt:lpstr>PowerPoint 簡報</vt:lpstr>
      <vt:lpstr>PowerPoint 簡報</vt:lpstr>
      <vt:lpstr>PowerPoint 簡報</vt:lpstr>
      <vt:lpstr>PowerPoint 簡報</vt:lpstr>
      <vt:lpstr>PowerPoint 簡報</vt:lpstr>
      <vt:lpstr>清代惠州府陸豐縣之客 、閩區分界</vt:lpstr>
      <vt:lpstr>PowerPoint 簡報</vt:lpstr>
      <vt:lpstr>PowerPoint 簡報</vt:lpstr>
      <vt:lpstr>新竹縣金廣福姜氏宗族的遷徙路徑</vt:lpstr>
      <vt:lpstr>PowerPoint 簡報</vt:lpstr>
      <vt:lpstr>PowerPoint 簡報</vt:lpstr>
      <vt:lpstr>PowerPoint 簡報</vt:lpstr>
      <vt:lpstr>PowerPoint 簡報</vt:lpstr>
      <vt:lpstr>PowerPoint 簡報</vt:lpstr>
      <vt:lpstr>南彰化三山國王廟分布與世居家族祖籍</vt:lpstr>
      <vt:lpstr>PowerPoint 簡報</vt:lpstr>
      <vt:lpstr>PowerPoint 簡報</vt:lpstr>
      <vt:lpstr>PowerPoint 簡報</vt:lpstr>
      <vt:lpstr>臺南在1812年一府四縣三廳時期的坊、里、保、莊劃分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地理實察理論與實施－從海峽兩岸跨界的調查與研究談起</dc:title>
  <dc:creator>User</dc:creator>
  <cp:lastModifiedBy>User</cp:lastModifiedBy>
  <cp:revision>306</cp:revision>
  <dcterms:created xsi:type="dcterms:W3CDTF">2017-09-08T01:54:36Z</dcterms:created>
  <dcterms:modified xsi:type="dcterms:W3CDTF">2018-08-18T07:30:47Z</dcterms:modified>
</cp:coreProperties>
</file>