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70" r:id="rId3"/>
    <p:sldId id="267" r:id="rId4"/>
    <p:sldId id="259" r:id="rId5"/>
    <p:sldId id="266" r:id="rId6"/>
    <p:sldId id="271" r:id="rId7"/>
    <p:sldId id="262" r:id="rId8"/>
    <p:sldId id="273" r:id="rId9"/>
    <p:sldId id="276" r:id="rId10"/>
    <p:sldId id="278" r:id="rId11"/>
    <p:sldId id="277" r:id="rId12"/>
    <p:sldId id="280" r:id="rId13"/>
    <p:sldId id="281" r:id="rId14"/>
    <p:sldId id="279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6600"/>
    <a:srgbClr val="FF0000"/>
    <a:srgbClr val="FFCCCC"/>
    <a:srgbClr val="FFFFCC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84241" autoAdjust="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85899-F495-4840-97E0-6C916E571B5C}" type="doc">
      <dgm:prSet loTypeId="urn:microsoft.com/office/officeart/2011/layout/TabLis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TW" altLang="en-US"/>
        </a:p>
      </dgm:t>
    </dgm:pt>
    <dgm:pt modelId="{7E2D7D01-FB61-4527-9A4A-2BAEDA9A033E}">
      <dgm:prSet phldrT="[文字]" custT="1"/>
      <dgm:spPr/>
      <dgm:t>
        <a:bodyPr/>
        <a:lstStyle/>
        <a:p>
          <a:r>
            <a:rPr lang="zh-TW" sz="2800" b="1" dirty="0" smtClean="0"/>
            <a:t>手工餅乾大探索</a:t>
          </a:r>
          <a:endParaRPr lang="zh-TW" altLang="en-US" sz="2800" b="1" dirty="0"/>
        </a:p>
      </dgm:t>
    </dgm:pt>
    <dgm:pt modelId="{32963BB0-E7A3-49AF-9A5B-3C48EE2713F1}" type="parTrans" cxnId="{86F8F0B2-3FAA-4640-B123-DE491C69D1DF}">
      <dgm:prSet/>
      <dgm:spPr/>
      <dgm:t>
        <a:bodyPr/>
        <a:lstStyle/>
        <a:p>
          <a:endParaRPr lang="zh-TW" altLang="en-US"/>
        </a:p>
      </dgm:t>
    </dgm:pt>
    <dgm:pt modelId="{449A8A93-32B4-46ED-9863-58C67A25894D}" type="sibTrans" cxnId="{86F8F0B2-3FAA-4640-B123-DE491C69D1DF}">
      <dgm:prSet/>
      <dgm:spPr/>
      <dgm:t>
        <a:bodyPr/>
        <a:lstStyle/>
        <a:p>
          <a:endParaRPr lang="zh-TW" altLang="en-US"/>
        </a:p>
      </dgm:t>
    </dgm:pt>
    <dgm:pt modelId="{0CC82DD7-1DFE-42CB-BD95-B146FBE198CB}">
      <dgm:prSet phldrT="[文字]" custT="1"/>
      <dgm:spPr/>
      <dgm:t>
        <a:bodyPr/>
        <a:lstStyle/>
        <a:p>
          <a:r>
            <a:rPr lang="zh-TW" altLang="en-US" sz="1900" dirty="0" smtClean="0"/>
            <a:t> </a:t>
          </a:r>
          <a:r>
            <a:rPr lang="en-US" altLang="zh-TW" sz="2400" dirty="0" smtClean="0"/>
            <a:t>1.</a:t>
          </a:r>
          <a:r>
            <a:rPr lang="zh-TW" sz="2400" dirty="0" smtClean="0"/>
            <a:t>手工製作的價值</a:t>
          </a:r>
          <a:r>
            <a:rPr lang="zh-TW" altLang="en-US" sz="2400" dirty="0" smtClean="0"/>
            <a:t>、</a:t>
          </a:r>
          <a:r>
            <a:rPr lang="en-US" altLang="zh-TW" sz="2400" dirty="0" smtClean="0"/>
            <a:t>2.</a:t>
          </a:r>
          <a:r>
            <a:rPr lang="zh-TW" altLang="en-US" sz="2400" dirty="0" smtClean="0"/>
            <a:t>進行活動</a:t>
          </a:r>
          <a:r>
            <a:rPr lang="en-US" altLang="zh-TW" sz="2400" smtClean="0"/>
            <a:t>--</a:t>
          </a:r>
          <a:r>
            <a:rPr lang="zh-TW" sz="2400" smtClean="0"/>
            <a:t>討論</a:t>
          </a:r>
          <a:r>
            <a:rPr lang="zh-TW" sz="2400" dirty="0" smtClean="0"/>
            <a:t>與歸納手工餅乾的製作流程、原料與所需用具。</a:t>
          </a:r>
          <a:endParaRPr lang="zh-TW" altLang="en-US" sz="2400" dirty="0"/>
        </a:p>
      </dgm:t>
    </dgm:pt>
    <dgm:pt modelId="{29A3896F-D12A-4636-93A7-739EA9312809}" type="parTrans" cxnId="{BE740F54-66E9-4821-B190-EA2B48199C1A}">
      <dgm:prSet/>
      <dgm:spPr/>
      <dgm:t>
        <a:bodyPr/>
        <a:lstStyle/>
        <a:p>
          <a:endParaRPr lang="zh-TW" altLang="en-US"/>
        </a:p>
      </dgm:t>
    </dgm:pt>
    <dgm:pt modelId="{3EF2B2AB-3375-41D7-9D44-6FF41E2431C9}" type="sibTrans" cxnId="{BE740F54-66E9-4821-B190-EA2B48199C1A}">
      <dgm:prSet/>
      <dgm:spPr/>
      <dgm:t>
        <a:bodyPr/>
        <a:lstStyle/>
        <a:p>
          <a:endParaRPr lang="zh-TW" altLang="en-US"/>
        </a:p>
      </dgm:t>
    </dgm:pt>
    <dgm:pt modelId="{136B6F68-1CED-470B-9991-B9F782161196}">
      <dgm:prSet phldrT="[文字]" custT="1"/>
      <dgm:spPr/>
      <dgm:t>
        <a:bodyPr/>
        <a:lstStyle/>
        <a:p>
          <a:endParaRPr lang="zh-TW" altLang="en-US" sz="2000" dirty="0"/>
        </a:p>
      </dgm:t>
    </dgm:pt>
    <dgm:pt modelId="{EF4D634A-9E60-4650-A1B3-259D09BF781E}" type="parTrans" cxnId="{4C683FE8-DEC9-4E22-9128-3B93F568288B}">
      <dgm:prSet/>
      <dgm:spPr/>
      <dgm:t>
        <a:bodyPr/>
        <a:lstStyle/>
        <a:p>
          <a:endParaRPr lang="zh-TW" altLang="en-US"/>
        </a:p>
      </dgm:t>
    </dgm:pt>
    <dgm:pt modelId="{4D4F22DC-2053-421D-8B57-B7D480021620}" type="sibTrans" cxnId="{4C683FE8-DEC9-4E22-9128-3B93F568288B}">
      <dgm:prSet/>
      <dgm:spPr/>
      <dgm:t>
        <a:bodyPr/>
        <a:lstStyle/>
        <a:p>
          <a:endParaRPr lang="zh-TW" altLang="en-US"/>
        </a:p>
      </dgm:t>
    </dgm:pt>
    <dgm:pt modelId="{232F56DF-5A4D-4D66-9AB4-D19A353CA60C}">
      <dgm:prSet phldrT="[文字]" custT="1"/>
      <dgm:spPr/>
      <dgm:t>
        <a:bodyPr/>
        <a:lstStyle/>
        <a:p>
          <a:r>
            <a:rPr lang="zh-TW" altLang="en-US" sz="2800" b="1" dirty="0" smtClean="0"/>
            <a:t>沉澱與思考</a:t>
          </a:r>
          <a:endParaRPr lang="zh-TW" altLang="en-US" sz="2800" b="1" dirty="0"/>
        </a:p>
      </dgm:t>
    </dgm:pt>
    <dgm:pt modelId="{43FC095E-6F17-49FC-A7FF-7D28DDDA58C9}" type="parTrans" cxnId="{5393855A-9384-47DA-A6BA-50DD2640ECA3}">
      <dgm:prSet/>
      <dgm:spPr/>
      <dgm:t>
        <a:bodyPr/>
        <a:lstStyle/>
        <a:p>
          <a:endParaRPr lang="zh-TW" altLang="en-US"/>
        </a:p>
      </dgm:t>
    </dgm:pt>
    <dgm:pt modelId="{57F9556D-5CCA-4A40-B068-0D0B71B5937C}" type="sibTrans" cxnId="{5393855A-9384-47DA-A6BA-50DD2640ECA3}">
      <dgm:prSet/>
      <dgm:spPr/>
      <dgm:t>
        <a:bodyPr/>
        <a:lstStyle/>
        <a:p>
          <a:endParaRPr lang="zh-TW" altLang="en-US"/>
        </a:p>
      </dgm:t>
    </dgm:pt>
    <dgm:pt modelId="{898B9F0A-A7E5-419B-9DE9-6CCF659050D4}">
      <dgm:prSet phldrT="[文字]" custT="1"/>
      <dgm:spPr/>
      <dgm:t>
        <a:bodyPr/>
        <a:lstStyle/>
        <a:p>
          <a:r>
            <a:rPr lang="zh-TW" altLang="en-US" sz="2400" dirty="0" smtClean="0"/>
            <a:t> </a:t>
          </a:r>
          <a:r>
            <a:rPr lang="en-US" altLang="zh-TW" sz="2400" dirty="0" smtClean="0"/>
            <a:t>1.</a:t>
          </a:r>
          <a:r>
            <a:rPr lang="zh-TW" sz="2400" dirty="0" smtClean="0"/>
            <a:t>用自己喜歡的方式記錄製作手工餅乾的流程。</a:t>
          </a:r>
          <a:endParaRPr lang="zh-TW" altLang="en-US" sz="2400" dirty="0"/>
        </a:p>
      </dgm:t>
    </dgm:pt>
    <dgm:pt modelId="{4210F626-39BA-4B95-AE1D-7EFB48CB5307}" type="parTrans" cxnId="{C5D889FD-DA0E-4D75-BBA0-2BDC50D49769}">
      <dgm:prSet/>
      <dgm:spPr/>
      <dgm:t>
        <a:bodyPr/>
        <a:lstStyle/>
        <a:p>
          <a:endParaRPr lang="zh-TW" altLang="en-US"/>
        </a:p>
      </dgm:t>
    </dgm:pt>
    <dgm:pt modelId="{33A44950-3237-42A0-AF49-B0D74B133FAE}" type="sibTrans" cxnId="{C5D889FD-DA0E-4D75-BBA0-2BDC50D49769}">
      <dgm:prSet/>
      <dgm:spPr/>
      <dgm:t>
        <a:bodyPr/>
        <a:lstStyle/>
        <a:p>
          <a:endParaRPr lang="zh-TW" altLang="en-US"/>
        </a:p>
      </dgm:t>
    </dgm:pt>
    <dgm:pt modelId="{837AEA1A-A759-4E33-B41F-3CE25AA3655F}" type="pres">
      <dgm:prSet presAssocID="{A8385899-F495-4840-97E0-6C916E571B5C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C2B94363-43A3-45F7-97C1-0EA342B8C7D5}" type="pres">
      <dgm:prSet presAssocID="{7E2D7D01-FB61-4527-9A4A-2BAEDA9A033E}" presName="composite" presStyleCnt="0"/>
      <dgm:spPr/>
    </dgm:pt>
    <dgm:pt modelId="{A705BD11-6C4D-4230-9E29-DD56D64F763D}" type="pres">
      <dgm:prSet presAssocID="{7E2D7D01-FB61-4527-9A4A-2BAEDA9A033E}" presName="FirstChild" presStyleLbl="revTx" presStyleIdx="0" presStyleCnt="3" custScaleY="2338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B9BB43-4A65-407E-B3E6-B08C6D7FB16E}" type="pres">
      <dgm:prSet presAssocID="{7E2D7D01-FB61-4527-9A4A-2BAEDA9A033E}" presName="Parent" presStyleLbl="alignNode1" presStyleIdx="0" presStyleCnt="2" custScaleY="240707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4CD8572-195A-43C7-AD62-610A8C64C153}" type="pres">
      <dgm:prSet presAssocID="{7E2D7D01-FB61-4527-9A4A-2BAEDA9A033E}" presName="Accent" presStyleLbl="parChTrans1D1" presStyleIdx="0" presStyleCnt="2"/>
      <dgm:spPr/>
    </dgm:pt>
    <dgm:pt modelId="{3D4C9589-1AAD-440A-9814-D884263695FA}" type="pres">
      <dgm:prSet presAssocID="{7E2D7D01-FB61-4527-9A4A-2BAEDA9A033E}" presName="Child" presStyleLbl="revTx" presStyleIdx="1" presStyleCnt="3" custScaleY="438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E9770A-EFC6-4C04-A578-0C97BF64B144}" type="pres">
      <dgm:prSet presAssocID="{449A8A93-32B4-46ED-9863-58C67A25894D}" presName="sibTrans" presStyleCnt="0"/>
      <dgm:spPr/>
    </dgm:pt>
    <dgm:pt modelId="{CD436AF0-B749-4B8D-8D75-849ADB3E8740}" type="pres">
      <dgm:prSet presAssocID="{232F56DF-5A4D-4D66-9AB4-D19A353CA60C}" presName="composite" presStyleCnt="0"/>
      <dgm:spPr/>
    </dgm:pt>
    <dgm:pt modelId="{5EB4E6D1-6AD6-474A-A923-FF78CE2F07FF}" type="pres">
      <dgm:prSet presAssocID="{232F56DF-5A4D-4D66-9AB4-D19A353CA60C}" presName="FirstChild" presStyleLbl="revTx" presStyleIdx="2" presStyleCnt="3" custLinFactNeighborY="-125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68D295-E476-4967-A620-9BF2F0F0FA14}" type="pres">
      <dgm:prSet presAssocID="{232F56DF-5A4D-4D66-9AB4-D19A353CA60C}" presName="Parent" presStyleLbl="alignNode1" presStyleIdx="1" presStyleCnt="2" custScaleY="175128" custLinFactNeighborY="-12595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CBB9A9-6A8F-4A80-8AE6-021F1D0B2F05}" type="pres">
      <dgm:prSet presAssocID="{232F56DF-5A4D-4D66-9AB4-D19A353CA60C}" presName="Accent" presStyleLbl="parChTrans1D1" presStyleIdx="1" presStyleCnt="2"/>
      <dgm:spPr/>
    </dgm:pt>
  </dgm:ptLst>
  <dgm:cxnLst>
    <dgm:cxn modelId="{AAD280F3-B55B-42BA-B508-3634722FE920}" type="presOf" srcId="{7E2D7D01-FB61-4527-9A4A-2BAEDA9A033E}" destId="{95B9BB43-4A65-407E-B3E6-B08C6D7FB16E}" srcOrd="0" destOrd="0" presId="urn:microsoft.com/office/officeart/2011/layout/TabList"/>
    <dgm:cxn modelId="{BE740F54-66E9-4821-B190-EA2B48199C1A}" srcId="{7E2D7D01-FB61-4527-9A4A-2BAEDA9A033E}" destId="{0CC82DD7-1DFE-42CB-BD95-B146FBE198CB}" srcOrd="0" destOrd="0" parTransId="{29A3896F-D12A-4636-93A7-739EA9312809}" sibTransId="{3EF2B2AB-3375-41D7-9D44-6FF41E2431C9}"/>
    <dgm:cxn modelId="{CC3FB719-51BE-4578-85C4-94AE487E43F3}" type="presOf" srcId="{898B9F0A-A7E5-419B-9DE9-6CCF659050D4}" destId="{5EB4E6D1-6AD6-474A-A923-FF78CE2F07FF}" srcOrd="0" destOrd="0" presId="urn:microsoft.com/office/officeart/2011/layout/TabList"/>
    <dgm:cxn modelId="{8CCC0EE9-72F4-4149-BFB3-1ACDB020267E}" type="presOf" srcId="{136B6F68-1CED-470B-9991-B9F782161196}" destId="{3D4C9589-1AAD-440A-9814-D884263695FA}" srcOrd="0" destOrd="0" presId="urn:microsoft.com/office/officeart/2011/layout/TabList"/>
    <dgm:cxn modelId="{5393855A-9384-47DA-A6BA-50DD2640ECA3}" srcId="{A8385899-F495-4840-97E0-6C916E571B5C}" destId="{232F56DF-5A4D-4D66-9AB4-D19A353CA60C}" srcOrd="1" destOrd="0" parTransId="{43FC095E-6F17-49FC-A7FF-7D28DDDA58C9}" sibTransId="{57F9556D-5CCA-4A40-B068-0D0B71B5937C}"/>
    <dgm:cxn modelId="{4C683FE8-DEC9-4E22-9128-3B93F568288B}" srcId="{7E2D7D01-FB61-4527-9A4A-2BAEDA9A033E}" destId="{136B6F68-1CED-470B-9991-B9F782161196}" srcOrd="1" destOrd="0" parTransId="{EF4D634A-9E60-4650-A1B3-259D09BF781E}" sibTransId="{4D4F22DC-2053-421D-8B57-B7D480021620}"/>
    <dgm:cxn modelId="{86F8F0B2-3FAA-4640-B123-DE491C69D1DF}" srcId="{A8385899-F495-4840-97E0-6C916E571B5C}" destId="{7E2D7D01-FB61-4527-9A4A-2BAEDA9A033E}" srcOrd="0" destOrd="0" parTransId="{32963BB0-E7A3-49AF-9A5B-3C48EE2713F1}" sibTransId="{449A8A93-32B4-46ED-9863-58C67A25894D}"/>
    <dgm:cxn modelId="{D47D1476-B534-46AB-88B9-5DF345CE7557}" type="presOf" srcId="{A8385899-F495-4840-97E0-6C916E571B5C}" destId="{837AEA1A-A759-4E33-B41F-3CE25AA3655F}" srcOrd="0" destOrd="0" presId="urn:microsoft.com/office/officeart/2011/layout/TabList"/>
    <dgm:cxn modelId="{2204680D-7FA9-4F58-8BB9-EAED48F0C7D1}" type="presOf" srcId="{232F56DF-5A4D-4D66-9AB4-D19A353CA60C}" destId="{1C68D295-E476-4967-A620-9BF2F0F0FA14}" srcOrd="0" destOrd="0" presId="urn:microsoft.com/office/officeart/2011/layout/TabList"/>
    <dgm:cxn modelId="{C5D889FD-DA0E-4D75-BBA0-2BDC50D49769}" srcId="{232F56DF-5A4D-4D66-9AB4-D19A353CA60C}" destId="{898B9F0A-A7E5-419B-9DE9-6CCF659050D4}" srcOrd="0" destOrd="0" parTransId="{4210F626-39BA-4B95-AE1D-7EFB48CB5307}" sibTransId="{33A44950-3237-42A0-AF49-B0D74B133FAE}"/>
    <dgm:cxn modelId="{862B6595-B8A5-4FF7-A301-FAA2F206DF4E}" type="presOf" srcId="{0CC82DD7-1DFE-42CB-BD95-B146FBE198CB}" destId="{A705BD11-6C4D-4230-9E29-DD56D64F763D}" srcOrd="0" destOrd="0" presId="urn:microsoft.com/office/officeart/2011/layout/TabList"/>
    <dgm:cxn modelId="{5F67E881-B5E3-411C-93DB-74829350860A}" type="presParOf" srcId="{837AEA1A-A759-4E33-B41F-3CE25AA3655F}" destId="{C2B94363-43A3-45F7-97C1-0EA342B8C7D5}" srcOrd="0" destOrd="0" presId="urn:microsoft.com/office/officeart/2011/layout/TabList"/>
    <dgm:cxn modelId="{9CC28613-7816-4A70-A557-D9C60EE5FCBD}" type="presParOf" srcId="{C2B94363-43A3-45F7-97C1-0EA342B8C7D5}" destId="{A705BD11-6C4D-4230-9E29-DD56D64F763D}" srcOrd="0" destOrd="0" presId="urn:microsoft.com/office/officeart/2011/layout/TabList"/>
    <dgm:cxn modelId="{DABAB12A-1CD3-4C4D-ABFC-C0B0CCCFA156}" type="presParOf" srcId="{C2B94363-43A3-45F7-97C1-0EA342B8C7D5}" destId="{95B9BB43-4A65-407E-B3E6-B08C6D7FB16E}" srcOrd="1" destOrd="0" presId="urn:microsoft.com/office/officeart/2011/layout/TabList"/>
    <dgm:cxn modelId="{EB5D47D9-3138-48BB-8081-EDEB578255E3}" type="presParOf" srcId="{C2B94363-43A3-45F7-97C1-0EA342B8C7D5}" destId="{A4CD8572-195A-43C7-AD62-610A8C64C153}" srcOrd="2" destOrd="0" presId="urn:microsoft.com/office/officeart/2011/layout/TabList"/>
    <dgm:cxn modelId="{CD5875B1-48CC-441D-855F-BDD72BB1A845}" type="presParOf" srcId="{837AEA1A-A759-4E33-B41F-3CE25AA3655F}" destId="{3D4C9589-1AAD-440A-9814-D884263695FA}" srcOrd="1" destOrd="0" presId="urn:microsoft.com/office/officeart/2011/layout/TabList"/>
    <dgm:cxn modelId="{FF2EB6C5-9022-4857-B66D-F4E6BF68804C}" type="presParOf" srcId="{837AEA1A-A759-4E33-B41F-3CE25AA3655F}" destId="{65E9770A-EFC6-4C04-A578-0C97BF64B144}" srcOrd="2" destOrd="0" presId="urn:microsoft.com/office/officeart/2011/layout/TabList"/>
    <dgm:cxn modelId="{B6BCE301-A105-4AF9-8EE8-7AB03DC0F2E5}" type="presParOf" srcId="{837AEA1A-A759-4E33-B41F-3CE25AA3655F}" destId="{CD436AF0-B749-4B8D-8D75-849ADB3E8740}" srcOrd="3" destOrd="0" presId="urn:microsoft.com/office/officeart/2011/layout/TabList"/>
    <dgm:cxn modelId="{76FA4754-3FC0-4E6D-8E70-41A824170EEC}" type="presParOf" srcId="{CD436AF0-B749-4B8D-8D75-849ADB3E8740}" destId="{5EB4E6D1-6AD6-474A-A923-FF78CE2F07FF}" srcOrd="0" destOrd="0" presId="urn:microsoft.com/office/officeart/2011/layout/TabList"/>
    <dgm:cxn modelId="{A862D7EC-8AC5-4A8F-8B75-2FDE51DEEA5D}" type="presParOf" srcId="{CD436AF0-B749-4B8D-8D75-849ADB3E8740}" destId="{1C68D295-E476-4967-A620-9BF2F0F0FA14}" srcOrd="1" destOrd="0" presId="urn:microsoft.com/office/officeart/2011/layout/TabList"/>
    <dgm:cxn modelId="{AAB9B23E-FFE9-47AB-BB26-45E8DE46C1A9}" type="presParOf" srcId="{CD436AF0-B749-4B8D-8D75-849ADB3E8740}" destId="{97CBB9A9-6A8F-4A80-8AE6-021F1D0B2F05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1463D4-018E-44A9-A4F0-F38B6AFB0769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CE7E962-F83F-435F-BC30-F1C53AA802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zh-TW" smtClean="0"/>
              <a:t>透過動手參與不僅可以增加生活技能與學習獨立，同時可以培養子女的自信心與責任感，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zh-TW" smtClean="0"/>
              <a:t>藉由孩子對「吃」的動機較強，讓孩子實際動手做，從清理環境、學習食物的選購原則、簡單的烹調技巧及良好的飲食行為，實際動手製作美食、清理善後、回家動手為家人做餐點，並引導他們思考這一連串活動對自己生活實際的聯結與價值。因此，此教案具有下列特色：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1.</a:t>
            </a:r>
            <a:r>
              <a:rPr lang="zh-TW" altLang="zh-TW" smtClean="0"/>
              <a:t>給予學生親身實做與體驗的機會。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2.</a:t>
            </a:r>
            <a:r>
              <a:rPr lang="zh-TW" altLang="zh-TW" smtClean="0"/>
              <a:t>融合食物營養、衛生、安全與環保的概念，透過簡單的飲食製作技巧學習，建立飲食製作的能力與信心並培養良好的飲食行為。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3.</a:t>
            </a:r>
            <a:r>
              <a:rPr lang="zh-TW" altLang="zh-TW" smtClean="0"/>
              <a:t>藉由小組討論，共同製作餐點，激發學生規劃與製作餐點的能力、潛力與創造力。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4.</a:t>
            </a:r>
            <a:r>
              <a:rPr lang="zh-TW" altLang="zh-TW" smtClean="0"/>
              <a:t>將學校所學實際應用於生活之中。</a:t>
            </a:r>
            <a:endParaRPr lang="zh-TW" altLang="en-US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D7EA48-257F-4892-B3A9-B31F074FB73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194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C45BC3-B08F-48DD-A9BC-D598E001BA2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2150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B865E8-0FA8-4B13-B5D5-6415C563FD1A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>
                <a:solidFill>
                  <a:srgbClr val="FF0000"/>
                </a:solidFill>
              </a:rPr>
              <a:t>1.</a:t>
            </a:r>
            <a:r>
              <a:rPr lang="zh-TW" altLang="en-US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smtClean="0">
                <a:solidFill>
                  <a:srgbClr val="FF0000"/>
                </a:solidFill>
              </a:rPr>
              <a:t>2.</a:t>
            </a:r>
            <a:r>
              <a:rPr lang="zh-TW" altLang="en-US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smtClean="0">
                <a:solidFill>
                  <a:srgbClr val="FF0000"/>
                </a:solidFill>
              </a:rPr>
              <a:t>:</a:t>
            </a:r>
            <a:r>
              <a:rPr lang="zh-TW" altLang="en-US" smtClean="0">
                <a:solidFill>
                  <a:srgbClr val="FF0000"/>
                </a:solidFill>
              </a:rPr>
              <a:t>如</a:t>
            </a:r>
            <a:r>
              <a:rPr lang="en-US" altLang="zh-TW" smtClean="0">
                <a:solidFill>
                  <a:srgbClr val="FF0000"/>
                </a:solidFill>
              </a:rPr>
              <a:t>~</a:t>
            </a:r>
            <a:r>
              <a:rPr lang="zh-TW" altLang="en-US" smtClean="0">
                <a:solidFill>
                  <a:srgbClr val="FF0000"/>
                </a:solidFill>
              </a:rPr>
              <a:t>小組討論的內容</a:t>
            </a:r>
            <a:r>
              <a:rPr lang="en-US" altLang="zh-TW" smtClean="0">
                <a:solidFill>
                  <a:srgbClr val="FF0000"/>
                </a:solidFill>
              </a:rPr>
              <a:t>, </a:t>
            </a:r>
            <a:r>
              <a:rPr lang="zh-TW" altLang="en-US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smtClean="0">
                <a:solidFill>
                  <a:srgbClr val="FF0000"/>
                </a:solidFill>
              </a:rPr>
              <a:t>,</a:t>
            </a:r>
            <a:r>
              <a:rPr lang="zh-TW" altLang="en-US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smtClean="0">
                <a:solidFill>
                  <a:srgbClr val="FF0000"/>
                </a:solidFill>
              </a:rPr>
              <a:t>3.</a:t>
            </a:r>
            <a:r>
              <a:rPr lang="zh-TW" altLang="en-US" smtClean="0">
                <a:solidFill>
                  <a:srgbClr val="FF0000"/>
                </a:solidFill>
              </a:rPr>
              <a:t>加上學生座位表</a:t>
            </a:r>
          </a:p>
        </p:txBody>
      </p:sp>
      <p:sp>
        <p:nvSpPr>
          <p:cNvPr id="2355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D2333A-5660-46A0-A706-31B8EA027A4F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124DA-7DD5-4337-8697-DD2F06F0A705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1184-39D1-42E2-9E9C-42962208B1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7D28-21BB-4704-8FBD-E7FED8989623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A302-1070-4B7F-AE95-7F1D7D5CCD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C735E-15C4-4ACD-86C2-F2D500F689DE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5528-A1E4-45FB-A9DF-F66DB4E288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B353-B01A-4959-9511-FCCE7C97DB86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634B5-E865-49F3-8969-4552D98BDD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5D9F9-59DC-4B87-BD34-21269A66674A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DD630-47B0-4672-84AA-3B9F2A3B1A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A9FE-44A2-4EED-97E3-BDB5B97575F1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1B17B-6537-4A16-A7AF-7BB42EDF1B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C846C-AA3E-4906-BD36-808C57DF9B93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BE23-093B-4B2B-96F4-8D977F2612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CDFF7-8F9D-430C-9079-836E1B18F2CC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7F6E-206E-450B-97B7-1FF8D99785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3466-BF3E-4816-8D27-FAE8B0A6ECF8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BF070-B0E8-4EEB-B0A5-CE4CF68234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2636-BFBD-4A74-924A-AB1D9E3818C7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308B-2341-4140-A68E-2C9FD39F34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F95C3-83D6-438B-9436-93DAED812834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8B545-D239-48B3-B2F1-19793FB1E3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24BB56-38F5-4663-91E6-6D2222C19D96}" type="datetimeFigureOut">
              <a:rPr lang="zh-TW" altLang="en-US"/>
              <a:pPr>
                <a:defRPr/>
              </a:pPr>
              <a:t>2014/4/9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E4128-1BC4-40D4-856B-E01E030FC9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424863" cy="14700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+mn-ea"/>
                <a:ea typeface="+mn-ea"/>
              </a:rPr>
              <a:t>美食</a:t>
            </a:r>
            <a:r>
              <a:rPr lang="en-US" altLang="zh-TW" sz="4000" dirty="0">
                <a:solidFill>
                  <a:schemeClr val="tx1"/>
                </a:solidFill>
                <a:latin typeface="+mn-ea"/>
                <a:ea typeface="+mn-ea"/>
              </a:rPr>
              <a:t>DTIY</a:t>
            </a:r>
            <a:r>
              <a:rPr lang="zh-TW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課程說明</a:t>
            </a:r>
            <a:endParaRPr lang="zh-TW" altLang="en-US" sz="4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4859338" y="4797425"/>
            <a:ext cx="3592512" cy="7524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sz="2400" smtClean="0">
                <a:solidFill>
                  <a:schemeClr val="tx1"/>
                </a:solidFill>
              </a:rPr>
              <a:t>   </a:t>
            </a:r>
            <a:r>
              <a:rPr lang="zh-TW" altLang="en-US" sz="2400" smtClean="0">
                <a:solidFill>
                  <a:schemeClr val="tx1"/>
                </a:solidFill>
              </a:rPr>
              <a:t>北安國中  陳玫月  </a:t>
            </a:r>
            <a:r>
              <a:rPr lang="en-US" altLang="zh-TW" sz="2400" smtClean="0">
                <a:solidFill>
                  <a:schemeClr val="tx1"/>
                </a:solidFill>
              </a:rPr>
              <a:t>103/04/10</a:t>
            </a:r>
            <a:endParaRPr lang="zh-TW" altLang="en-US" sz="2400" smtClean="0">
              <a:solidFill>
                <a:schemeClr val="tx1"/>
              </a:solidFill>
            </a:endParaRPr>
          </a:p>
        </p:txBody>
      </p:sp>
      <p:sp>
        <p:nvSpPr>
          <p:cNvPr id="14339" name="矩形 3"/>
          <p:cNvSpPr>
            <a:spLocks noChangeArrowheads="1"/>
          </p:cNvSpPr>
          <p:nvPr/>
        </p:nvSpPr>
        <p:spPr bwMode="auto">
          <a:xfrm>
            <a:off x="2124075" y="3644900"/>
            <a:ext cx="4464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200">
                <a:latin typeface="Candara" pitchFamily="34" charset="0"/>
                <a:ea typeface="標楷體" pitchFamily="65" charset="-120"/>
              </a:rPr>
              <a:t>學習資料、觀課動線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參與教師需配合事項</a:t>
            </a:r>
            <a:r>
              <a:rPr lang="en-US" altLang="zh-TW" smtClean="0">
                <a:solidFill>
                  <a:schemeClr val="tx1"/>
                </a:solidFill>
              </a:rPr>
              <a:t>1-</a:t>
            </a:r>
            <a:r>
              <a:rPr lang="en-US" altLang="zh-TW" smtClean="0">
                <a:solidFill>
                  <a:srgbClr val="FF0000"/>
                </a:solidFill>
              </a:rPr>
              <a:t>2-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27650" name="矩形 4"/>
          <p:cNvSpPr>
            <a:spLocks noChangeArrowheads="1"/>
          </p:cNvSpPr>
          <p:nvPr/>
        </p:nvSpPr>
        <p:spPr bwMode="auto">
          <a:xfrm>
            <a:off x="260350" y="1620838"/>
            <a:ext cx="7726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觀課時，填寫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「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」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 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200">
                <a:latin typeface="Candara" pitchFamily="34" charset="0"/>
                <a:ea typeface="標楷體" pitchFamily="65" charset="-120"/>
              </a:rPr>
              <a:t>影印存檔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763" y="2420938"/>
          <a:ext cx="8959850" cy="4064000"/>
        </p:xfrm>
        <a:graphic>
          <a:graphicData uri="http://schemas.openxmlformats.org/drawingml/2006/table">
            <a:tbl>
              <a:tblPr/>
              <a:tblGrid>
                <a:gridCol w="554049"/>
                <a:gridCol w="1876263"/>
                <a:gridCol w="3720258"/>
                <a:gridCol w="2809154"/>
              </a:tblGrid>
              <a:tr h="78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面向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全班學習氣氛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學生學習動機與歷程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3.</a:t>
                      </a: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學生學習結果</a:t>
                      </a:r>
                      <a:endParaRPr kumimoji="0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59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參考項目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是否有安心學習的環境？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是否有熱衷學習的環境？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是否有聆聽學習的環境？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老師是否關照每個學生的學習？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是否引發學生的學習動機？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學生是否相互關注與傾聽？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學生是否互相協助與討論？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2-5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學生是否投入參與學習？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2-6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是否發現有特殊表現的學生？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學生學習是否成立？如何發生？何時發生？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學生學習的困難之處是什麼？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挑戰伸展跳躍的學習是否產生？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學生學習思考程度是否深化？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參與教師需配合事項</a:t>
            </a:r>
            <a:r>
              <a:rPr lang="en-US" altLang="zh-TW" smtClean="0">
                <a:solidFill>
                  <a:schemeClr val="tx1"/>
                </a:solidFill>
              </a:rPr>
              <a:t>1-</a:t>
            </a:r>
            <a:r>
              <a:rPr lang="en-US" altLang="zh-TW" smtClean="0">
                <a:solidFill>
                  <a:srgbClr val="FF0000"/>
                </a:solidFill>
              </a:rPr>
              <a:t>2-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28674" name="矩形 4"/>
          <p:cNvSpPr>
            <a:spLocks noChangeArrowheads="1"/>
          </p:cNvSpPr>
          <p:nvPr/>
        </p:nvSpPr>
        <p:spPr bwMode="auto">
          <a:xfrm>
            <a:off x="260350" y="1620838"/>
            <a:ext cx="7726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觀課時，填寫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「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」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 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200">
                <a:latin typeface="Candara" pitchFamily="34" charset="0"/>
                <a:ea typeface="標楷體" pitchFamily="65" charset="-120"/>
              </a:rPr>
              <a:t>影印存檔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50825" y="2387600"/>
          <a:ext cx="8569325" cy="4470400"/>
        </p:xfrm>
        <a:graphic>
          <a:graphicData uri="http://schemas.openxmlformats.org/drawingml/2006/table">
            <a:tbl>
              <a:tblPr/>
              <a:tblGrid>
                <a:gridCol w="529885"/>
                <a:gridCol w="1726917"/>
                <a:gridCol w="3625516"/>
                <a:gridCol w="2686635"/>
              </a:tblGrid>
              <a:tr h="805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面向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全班學習氣氛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學生學習動機與歷程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3.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學生學習結果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23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參考項目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1-1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是否有安心學習的環境？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1-2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是否有熱衷學習的環境？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1-3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是否有聆聽學習的環境？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老師是否關照每個學生的學習？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是否引發學生的</a:t>
                      </a: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學習動機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學生是否相互關注與傾聽？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學生是否互相協助與討論？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2-5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學生是否</a:t>
                      </a: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投入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參與學習？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2-6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是否發現有</a:t>
                      </a: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特殊表現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的學生？</a:t>
                      </a: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3-1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</a:t>
                      </a: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學習是否成立？如何發生？何時發生？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3-2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</a:t>
                      </a:r>
                      <a:r>
                        <a:rPr kumimoji="0" lang="zh-TW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學習的困難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之處是什麼？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3-3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挑戰伸展跳躍的學習是否產生？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3-4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標楷體" pitchFamily="65" charset="-120"/>
                        </a:rPr>
                        <a:t>學生學習思考程度是否深化？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36195" marR="3619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參與教師需配合事項</a:t>
            </a:r>
            <a:r>
              <a:rPr lang="en-US" altLang="zh-TW" smtClean="0">
                <a:solidFill>
                  <a:schemeClr val="tx1"/>
                </a:solidFill>
              </a:rPr>
              <a:t>1-</a:t>
            </a:r>
            <a:r>
              <a:rPr lang="en-US" altLang="zh-TW" smtClean="0">
                <a:solidFill>
                  <a:srgbClr val="FF0000"/>
                </a:solidFill>
              </a:rPr>
              <a:t>2-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29698" name="矩形 4"/>
          <p:cNvSpPr>
            <a:spLocks noChangeArrowheads="1"/>
          </p:cNvSpPr>
          <p:nvPr/>
        </p:nvSpPr>
        <p:spPr bwMode="auto">
          <a:xfrm>
            <a:off x="260350" y="1620838"/>
            <a:ext cx="7726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觀課時，填寫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「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200" b="1">
                <a:solidFill>
                  <a:srgbClr val="FF0000"/>
                </a:solidFill>
                <a:latin typeface="新細明體" charset="-120"/>
              </a:rPr>
              <a:t>」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 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(</a:t>
            </a:r>
            <a:r>
              <a:rPr kumimoji="0" lang="zh-TW" altLang="en-US" sz="3200">
                <a:latin typeface="Candara" pitchFamily="34" charset="0"/>
                <a:ea typeface="標楷體" pitchFamily="65" charset="-120"/>
              </a:rPr>
              <a:t>影印存檔</a:t>
            </a:r>
            <a:r>
              <a:rPr kumimoji="0" lang="en-US" altLang="zh-TW" sz="3200">
                <a:latin typeface="Candara" pitchFamily="34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參與教師需配合事項</a:t>
            </a:r>
            <a:r>
              <a:rPr lang="en-US" altLang="zh-TW" smtClean="0">
                <a:solidFill>
                  <a:schemeClr val="tx1"/>
                </a:solidFill>
              </a:rPr>
              <a:t>1-</a:t>
            </a:r>
            <a:r>
              <a:rPr lang="en-US" altLang="zh-TW" smtClean="0">
                <a:solidFill>
                  <a:srgbClr val="FF0000"/>
                </a:solidFill>
              </a:rPr>
              <a:t>2-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30722" name="矩形 4"/>
          <p:cNvSpPr>
            <a:spLocks noChangeArrowheads="1"/>
          </p:cNvSpPr>
          <p:nvPr/>
        </p:nvSpPr>
        <p:spPr bwMode="auto">
          <a:xfrm>
            <a:off x="395288" y="1268413"/>
            <a:ext cx="568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4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lang="zh-TW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參與此次公開授課活動，我的感受是：</a:t>
            </a:r>
            <a:endParaRPr kumimoji="0" lang="en-US" altLang="zh-TW" sz="240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</p:txBody>
      </p:sp>
      <p:graphicFrame>
        <p:nvGraphicFramePr>
          <p:cNvPr id="30743" name="Group 23"/>
          <p:cNvGraphicFramePr>
            <a:graphicFrameLocks noGrp="1"/>
          </p:cNvGraphicFramePr>
          <p:nvPr/>
        </p:nvGraphicFramePr>
        <p:xfrm>
          <a:off x="431800" y="1949450"/>
          <a:ext cx="8712200" cy="4908550"/>
        </p:xfrm>
        <a:graphic>
          <a:graphicData uri="http://schemas.openxmlformats.org/drawingml/2006/table">
            <a:tbl>
              <a:tblPr/>
              <a:tblGrid>
                <a:gridCol w="4787900"/>
                <a:gridCol w="3924300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參加公開授課活動，對於我的教學有實質助益。</a:t>
                      </a: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□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非常同意 □同意 □無意見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□不同意 □非常不同意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參加公開授課活動，有助於我在教學過程中，更關注學生學習歷程</a:t>
                      </a: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□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非常同意 □同意 □無意見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□不同意 □非常不同意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參加公開授課活動，使我更樂意參與教師專業社群，提升教學效能</a:t>
                      </a: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□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非常同意 □同意 □無意見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□不同意 □非常不同意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參加公開授課活動，提升我分享課堂教學的意願。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  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□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非常同意 □同意 □無意見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□不同意 □非常不同意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我願意繼續參加公開授課活動。</a:t>
                      </a: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□</a:t>
                      </a: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非常同意 □同意 □無意見</a:t>
                      </a:r>
                      <a:endParaRPr kumimoji="0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□不同意 □非常不同意</a:t>
                      </a:r>
                      <a:endParaRPr kumimoji="0" lang="zh-TW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1107" marR="61107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標題 3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zh-TW" altLang="en-US" smtClean="0"/>
              <a:t>謝謝大家</a:t>
            </a:r>
          </a:p>
        </p:txBody>
      </p:sp>
      <p:sp>
        <p:nvSpPr>
          <p:cNvPr id="31746" name="副標題 4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n-US" altLang="zh-TW" smtClean="0"/>
              <a:t>~</a:t>
            </a:r>
            <a:r>
              <a:rPr lang="zh-TW" altLang="en-US" smtClean="0"/>
              <a:t>請多多指教</a:t>
            </a:r>
            <a:r>
              <a:rPr lang="en-US" altLang="zh-TW" smtClean="0"/>
              <a:t>~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2"/>
          <p:cNvSpPr txBox="1">
            <a:spLocks/>
          </p:cNvSpPr>
          <p:nvPr/>
        </p:nvSpPr>
        <p:spPr bwMode="auto">
          <a:xfrm>
            <a:off x="609600" y="4905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3600">
                <a:latin typeface="Candara" pitchFamily="34" charset="0"/>
                <a:ea typeface="標楷體" pitchFamily="65" charset="-120"/>
              </a:rPr>
              <a:t>教學設計理念</a:t>
            </a:r>
            <a:endParaRPr kumimoji="0" lang="zh-TW" altLang="en-US" sz="280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>
          <a:xfrm>
            <a:off x="385763" y="1743075"/>
            <a:ext cx="8677275" cy="4278313"/>
          </a:xfrm>
        </p:spPr>
        <p:txBody>
          <a:bodyPr/>
          <a:lstStyle/>
          <a:p>
            <a:pPr eaLnBrk="1" hangingPunct="1"/>
            <a:r>
              <a:rPr lang="zh-TW" altLang="en-US" sz="3600" smtClean="0"/>
              <a:t>孩子們喜歡吃、也愛動手做</a:t>
            </a:r>
            <a:endParaRPr lang="en-US" altLang="zh-TW" sz="3600" smtClean="0"/>
          </a:p>
          <a:p>
            <a:pPr eaLnBrk="1" hangingPunct="1"/>
            <a:r>
              <a:rPr lang="zh-TW" altLang="en-US" sz="3600" smtClean="0"/>
              <a:t>孩子們可以引導、也需要規範</a:t>
            </a:r>
            <a:endParaRPr lang="en-US" altLang="zh-TW" sz="3600" smtClean="0"/>
          </a:p>
          <a:p>
            <a:pPr eaLnBrk="1" hangingPunct="1"/>
            <a:r>
              <a:rPr lang="zh-TW" altLang="en-US" sz="3600" smtClean="0"/>
              <a:t>手工製作的價值</a:t>
            </a:r>
            <a:endParaRPr lang="en-US" altLang="zh-TW" sz="3600" smtClean="0"/>
          </a:p>
          <a:p>
            <a:pPr eaLnBrk="1" hangingPunct="1">
              <a:buFont typeface="Symbol" pitchFamily="18" charset="2"/>
              <a:buNone/>
            </a:pPr>
            <a:r>
              <a:rPr lang="en-US" altLang="zh-TW" sz="3600" smtClean="0"/>
              <a:t> (</a:t>
            </a:r>
            <a:r>
              <a:rPr lang="zh-TW" altLang="en-US" sz="3600" smtClean="0"/>
              <a:t>食安、</a:t>
            </a:r>
            <a:r>
              <a:rPr lang="zh-TW" altLang="en-US" sz="3600" smtClean="0">
                <a:solidFill>
                  <a:srgbClr val="FF0000"/>
                </a:solidFill>
              </a:rPr>
              <a:t>生活享受，享受生活</a:t>
            </a:r>
            <a:r>
              <a:rPr lang="en-US" altLang="zh-TW" sz="3600" smtClean="0"/>
              <a:t>)</a:t>
            </a:r>
          </a:p>
          <a:p>
            <a:pPr eaLnBrk="1" hangingPunct="1"/>
            <a:r>
              <a:rPr lang="zh-TW" altLang="en-US" sz="3600" smtClean="0"/>
              <a:t>加入</a:t>
            </a:r>
            <a:r>
              <a:rPr lang="zh-TW" altLang="en-US" sz="3600" smtClean="0">
                <a:solidFill>
                  <a:srgbClr val="FF0000"/>
                </a:solidFill>
              </a:rPr>
              <a:t>主動學習的元素</a:t>
            </a:r>
            <a:r>
              <a:rPr lang="zh-TW" altLang="en-US" sz="3600" smtClean="0"/>
              <a:t>參與討論與動手製作，提供更多學習參與的機會。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850" y="2492375"/>
            <a:ext cx="8820150" cy="352901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3200" smtClean="0"/>
              <a:t>班級氣氛由散散漫漫的狀況逐漸到注意到他人的感受，從成功的經驗中越來越融洽團結。</a:t>
            </a:r>
            <a:endParaRPr lang="en-US" altLang="zh-TW" sz="3200" smtClean="0"/>
          </a:p>
          <a:p>
            <a:pPr eaLnBrk="1" hangingPunct="1">
              <a:lnSpc>
                <a:spcPct val="150000"/>
              </a:lnSpc>
            </a:pPr>
            <a:r>
              <a:rPr lang="zh-TW" altLang="en-US" sz="3200" smtClean="0"/>
              <a:t>大部分的</a:t>
            </a:r>
            <a:r>
              <a:rPr lang="zh-TW" altLang="zh-TW" sz="3200" smtClean="0"/>
              <a:t>學生</a:t>
            </a:r>
            <a:r>
              <a:rPr lang="zh-TW" altLang="en-US" sz="3200" smtClean="0"/>
              <a:t>，</a:t>
            </a:r>
            <a:r>
              <a:rPr lang="zh-TW" altLang="zh-TW" sz="3200" smtClean="0"/>
              <a:t>學習</a:t>
            </a:r>
            <a:r>
              <a:rPr lang="zh-TW" altLang="en-US" sz="3200" smtClean="0"/>
              <a:t>積極、態度認真。</a:t>
            </a:r>
            <a:endParaRPr lang="en-US" altLang="zh-TW" sz="3200" smtClean="0"/>
          </a:p>
          <a:p>
            <a:pPr eaLnBrk="1" hangingPunct="1">
              <a:lnSpc>
                <a:spcPct val="150000"/>
              </a:lnSpc>
            </a:pPr>
            <a:r>
              <a:rPr lang="zh-TW" altLang="en-US" sz="3200" smtClean="0"/>
              <a:t>分組由抽籤決定。</a:t>
            </a:r>
            <a:endParaRPr lang="en-US" altLang="zh-TW" sz="3200" smtClean="0"/>
          </a:p>
        </p:txBody>
      </p:sp>
      <p:sp>
        <p:nvSpPr>
          <p:cNvPr id="17410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>
                <a:solidFill>
                  <a:schemeClr val="tx1"/>
                </a:solidFill>
              </a:rPr>
              <a:t>705-</a:t>
            </a:r>
            <a:r>
              <a:rPr lang="zh-TW" altLang="en-US" sz="3600" smtClean="0">
                <a:solidFill>
                  <a:schemeClr val="tx1"/>
                </a:solidFill>
              </a:rPr>
              <a:t>學生背景說明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文字方塊 2"/>
          <p:cNvSpPr txBox="1">
            <a:spLocks noChangeArrowheads="1"/>
          </p:cNvSpPr>
          <p:nvPr/>
        </p:nvSpPr>
        <p:spPr bwMode="auto">
          <a:xfrm>
            <a:off x="2555875" y="622300"/>
            <a:ext cx="4032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3600">
                <a:latin typeface="Candara" pitchFamily="34" charset="0"/>
                <a:ea typeface="標楷體" pitchFamily="65" charset="-120"/>
              </a:rPr>
              <a:t>授課單元</a:t>
            </a:r>
            <a:r>
              <a:rPr kumimoji="0" lang="zh-TW" altLang="zh-TW" sz="3600">
                <a:latin typeface="Candara" pitchFamily="34" charset="0"/>
                <a:ea typeface="標楷體" pitchFamily="65" charset="-120"/>
              </a:rPr>
              <a:t>課程架構</a:t>
            </a:r>
          </a:p>
        </p:txBody>
      </p:sp>
      <p:graphicFrame>
        <p:nvGraphicFramePr>
          <p:cNvPr id="18570" name="Group 138"/>
          <p:cNvGraphicFramePr>
            <a:graphicFrameLocks noGrp="1"/>
          </p:cNvGraphicFramePr>
          <p:nvPr/>
        </p:nvGraphicFramePr>
        <p:xfrm>
          <a:off x="539750" y="1557338"/>
          <a:ext cx="8208963" cy="5138737"/>
        </p:xfrm>
        <a:graphic>
          <a:graphicData uri="http://schemas.openxmlformats.org/drawingml/2006/table">
            <a:tbl>
              <a:tblPr/>
              <a:tblGrid>
                <a:gridCol w="1223963"/>
                <a:gridCol w="3600450"/>
                <a:gridCol w="720725"/>
                <a:gridCol w="1319212"/>
                <a:gridCol w="1344613"/>
              </a:tblGrid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課程單元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課程內容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實施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節數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對應能力指標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議題融入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334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美食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DIY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手工餅乾大探索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手工餅乾的價值。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討論與歸納手工餅乾的製作流程、原料與所需用具。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節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2-4-1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妥善規劃與執行個人生活中重要事務。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1-4-2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選購及製作衛生、安全、營養且符合環保的餐點。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335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沉澱與思考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用自己喜歡的方式記錄製作手工餅乾的流程。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三、烹飪實習分工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歸納省思烹飪教室使用規則與個人準備工作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烹飪實習分工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節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6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四、手工餅乾動手做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分組實作 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實作評量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節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39750" y="2565400"/>
            <a:ext cx="5545138" cy="12239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403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3600">
                <a:latin typeface="Candara" pitchFamily="34" charset="0"/>
                <a:ea typeface="標楷體" pitchFamily="65" charset="-120"/>
              </a:rPr>
              <a:t>教學內容說明</a:t>
            </a:r>
            <a:endParaRPr kumimoji="0" lang="zh-TW" altLang="zh-TW" sz="360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0482" name="內容版面配置區 1"/>
          <p:cNvSpPr>
            <a:spLocks noGrp="1"/>
          </p:cNvSpPr>
          <p:nvPr>
            <p:ph idx="1"/>
          </p:nvPr>
        </p:nvSpPr>
        <p:spPr>
          <a:xfrm>
            <a:off x="107950" y="1916113"/>
            <a:ext cx="5111750" cy="266541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TW" altLang="en-US" sz="3000" smtClean="0"/>
              <a:t>教學目標：</a:t>
            </a:r>
            <a:endParaRPr lang="en-US" altLang="zh-TW" sz="3000" smtClean="0"/>
          </a:p>
          <a:p>
            <a:pPr eaLnBrk="1" hangingPunct="1">
              <a:lnSpc>
                <a:spcPct val="130000"/>
              </a:lnSpc>
              <a:buFont typeface="Symbol" pitchFamily="18" charset="2"/>
              <a:buNone/>
            </a:pPr>
            <a:r>
              <a:rPr lang="zh-TW" altLang="zh-TW" sz="3000" smtClean="0"/>
              <a:t>   藉由</a:t>
            </a:r>
            <a:r>
              <a:rPr lang="zh-TW" altLang="zh-TW" sz="3000" b="1" smtClean="0"/>
              <a:t>小組分工</a:t>
            </a:r>
            <a:r>
              <a:rPr lang="zh-TW" altLang="zh-TW" sz="3000" smtClean="0"/>
              <a:t>討論、探究餅乾製作的流程，</a:t>
            </a:r>
            <a:r>
              <a:rPr lang="zh-TW" altLang="en-US" sz="3000" smtClean="0"/>
              <a:t>體驗手工製作的價值。</a:t>
            </a:r>
            <a:endParaRPr lang="en-US" altLang="zh-TW" sz="3000" smtClean="0"/>
          </a:p>
        </p:txBody>
      </p:sp>
      <p:pic>
        <p:nvPicPr>
          <p:cNvPr id="20483" name="Picture 5" descr="16可以做一點自創的造型喔3"/>
          <p:cNvPicPr>
            <a:picLocks noChangeAspect="1" noChangeArrowheads="1"/>
          </p:cNvPicPr>
          <p:nvPr/>
        </p:nvPicPr>
        <p:blipFill>
          <a:blip r:embed="rId3"/>
          <a:srcRect l="15053" t="17007" r="27817" b="12306"/>
          <a:stretch>
            <a:fillRect/>
          </a:stretch>
        </p:blipFill>
        <p:spPr bwMode="auto">
          <a:xfrm>
            <a:off x="5076825" y="2798763"/>
            <a:ext cx="3792538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文字方塊 2"/>
          <p:cNvSpPr txBox="1">
            <a:spLocks noChangeArrowheads="1"/>
          </p:cNvSpPr>
          <p:nvPr/>
        </p:nvSpPr>
        <p:spPr bwMode="auto">
          <a:xfrm>
            <a:off x="2555875" y="620713"/>
            <a:ext cx="4032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3600">
                <a:latin typeface="Candara" pitchFamily="34" charset="0"/>
                <a:ea typeface="標楷體" pitchFamily="65" charset="-120"/>
              </a:rPr>
              <a:t>教學內容說明</a:t>
            </a:r>
            <a:endParaRPr kumimoji="0" lang="zh-TW" altLang="zh-TW" sz="360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6" name="內容版面配置區 1"/>
          <p:cNvSpPr>
            <a:spLocks noGrp="1"/>
          </p:cNvSpPr>
          <p:nvPr>
            <p:ph idx="1"/>
          </p:nvPr>
        </p:nvSpPr>
        <p:spPr>
          <a:xfrm>
            <a:off x="71438" y="1760538"/>
            <a:ext cx="9072562" cy="5113337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3200" dirty="0" smtClean="0"/>
              <a:t>教學流程：</a:t>
            </a:r>
            <a:endParaRPr lang="en-US" altLang="zh-TW" sz="3200" dirty="0" smtClean="0"/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sz="3200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zh-TW" altLang="en-US" sz="3200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altLang="zh-TW" sz="3200" b="1" dirty="0" smtClean="0"/>
          </a:p>
        </p:txBody>
      </p:sp>
      <p:graphicFrame>
        <p:nvGraphicFramePr>
          <p:cNvPr id="9" name="資料庫圖表 8"/>
          <p:cNvGraphicFramePr/>
          <p:nvPr/>
        </p:nvGraphicFramePr>
        <p:xfrm>
          <a:off x="611560" y="2492896"/>
          <a:ext cx="777686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學生座位表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grpSp>
        <p:nvGrpSpPr>
          <p:cNvPr id="24578" name="群組 1"/>
          <p:cNvGrpSpPr>
            <a:grpSpLocks/>
          </p:cNvGrpSpPr>
          <p:nvPr/>
        </p:nvGrpSpPr>
        <p:grpSpPr bwMode="auto">
          <a:xfrm>
            <a:off x="2771775" y="2420938"/>
            <a:ext cx="4410075" cy="4203700"/>
            <a:chOff x="2339752" y="3207136"/>
            <a:chExt cx="4409653" cy="2425371"/>
          </a:xfrm>
        </p:grpSpPr>
        <p:sp>
          <p:nvSpPr>
            <p:cNvPr id="7" name="文字方塊 6"/>
            <p:cNvSpPr txBox="1"/>
            <p:nvPr/>
          </p:nvSpPr>
          <p:spPr>
            <a:xfrm>
              <a:off x="5236663" y="3221791"/>
              <a:ext cx="1512742" cy="1081708"/>
            </a:xfrm>
            <a:prstGeom prst="rect">
              <a:avLst/>
            </a:prstGeom>
            <a:solidFill>
              <a:srgbClr val="FFFF66"/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3200" dirty="0">
                  <a:latin typeface="+mn-lt"/>
                  <a:ea typeface="+mn-ea"/>
                </a:rPr>
                <a:t>第一組</a:t>
              </a:r>
              <a:endParaRPr kumimoji="0" lang="en-US" altLang="zh-TW" sz="3200" dirty="0">
                <a:latin typeface="+mn-lt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4000" dirty="0">
                  <a:latin typeface="+mn-lt"/>
                  <a:ea typeface="+mn-ea"/>
                </a:rPr>
                <a:t>(1)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4000" dirty="0">
                  <a:latin typeface="+mn-lt"/>
                  <a:ea typeface="+mn-ea"/>
                </a:rPr>
                <a:t>(2)</a:t>
              </a:r>
              <a:endParaRPr kumimoji="0" lang="zh-TW" altLang="en-US" sz="4000" dirty="0">
                <a:latin typeface="+mn-lt"/>
                <a:ea typeface="+mn-ea"/>
              </a:endParaRPr>
            </a:p>
          </p:txBody>
        </p:sp>
        <p:sp>
          <p:nvSpPr>
            <p:cNvPr id="24582" name="文字方塊 7"/>
            <p:cNvSpPr txBox="1">
              <a:spLocks noChangeArrowheads="1"/>
            </p:cNvSpPr>
            <p:nvPr/>
          </p:nvSpPr>
          <p:spPr bwMode="auto">
            <a:xfrm>
              <a:off x="5212852" y="4550799"/>
              <a:ext cx="1512743" cy="1081708"/>
            </a:xfrm>
            <a:prstGeom prst="rect">
              <a:avLst/>
            </a:prstGeom>
            <a:solidFill>
              <a:srgbClr val="FFFF66"/>
            </a:solidFill>
            <a:ln w="762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3200">
                  <a:latin typeface="Candara" pitchFamily="34" charset="0"/>
                  <a:ea typeface="標楷體" pitchFamily="65" charset="-120"/>
                </a:rPr>
                <a:t>第二組</a:t>
              </a:r>
              <a:endParaRPr kumimoji="0" lang="en-US" altLang="zh-TW" sz="3200">
                <a:latin typeface="Candara" pitchFamily="34" charset="0"/>
                <a:ea typeface="標楷體" pitchFamily="65" charset="-120"/>
              </a:endParaRP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(3)</a:t>
              </a: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(4)</a:t>
              </a:r>
              <a:endParaRPr kumimoji="0" lang="zh-TW" altLang="en-US" sz="4000">
                <a:latin typeface="Candara" pitchFamily="34" charset="0"/>
                <a:ea typeface="標楷體" pitchFamily="65" charset="-120"/>
              </a:endParaRPr>
            </a:p>
          </p:txBody>
        </p:sp>
        <p:sp>
          <p:nvSpPr>
            <p:cNvPr id="24583" name="文字方塊 8"/>
            <p:cNvSpPr txBox="1">
              <a:spLocks noChangeArrowheads="1"/>
            </p:cNvSpPr>
            <p:nvPr/>
          </p:nvSpPr>
          <p:spPr bwMode="auto">
            <a:xfrm>
              <a:off x="2339752" y="3207136"/>
              <a:ext cx="1512743" cy="1081708"/>
            </a:xfrm>
            <a:prstGeom prst="rect">
              <a:avLst/>
            </a:prstGeom>
            <a:solidFill>
              <a:srgbClr val="FFFF66"/>
            </a:solidFill>
            <a:ln w="76200">
              <a:solidFill>
                <a:srgbClr val="00B05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3200">
                  <a:latin typeface="Candara" pitchFamily="34" charset="0"/>
                  <a:ea typeface="標楷體" pitchFamily="65" charset="-120"/>
                </a:rPr>
                <a:t>第</a:t>
              </a:r>
              <a:r>
                <a:rPr kumimoji="0" lang="zh-TW" altLang="en-US" sz="3200">
                  <a:ea typeface="標楷體" pitchFamily="65" charset="-120"/>
                </a:rPr>
                <a:t>四</a:t>
              </a:r>
              <a:r>
                <a:rPr kumimoji="0" lang="zh-TW" altLang="en-US" sz="3200">
                  <a:latin typeface="Candara" pitchFamily="34" charset="0"/>
                  <a:ea typeface="標楷體" pitchFamily="65" charset="-120"/>
                </a:rPr>
                <a:t>組</a:t>
              </a:r>
              <a:endParaRPr kumimoji="0" lang="en-US" altLang="zh-TW" sz="3200">
                <a:latin typeface="Candara" pitchFamily="34" charset="0"/>
                <a:ea typeface="標楷體" pitchFamily="65" charset="-120"/>
              </a:endParaRP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(8)</a:t>
              </a: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(7)</a:t>
              </a:r>
              <a:endParaRPr kumimoji="0" lang="zh-TW" altLang="en-US" sz="4000">
                <a:latin typeface="Candara" pitchFamily="34" charset="0"/>
                <a:ea typeface="標楷體" pitchFamily="65" charset="-120"/>
              </a:endParaRPr>
            </a:p>
          </p:txBody>
        </p:sp>
        <p:sp>
          <p:nvSpPr>
            <p:cNvPr id="24584" name="文字方塊 11"/>
            <p:cNvSpPr txBox="1">
              <a:spLocks noChangeArrowheads="1"/>
            </p:cNvSpPr>
            <p:nvPr/>
          </p:nvSpPr>
          <p:spPr bwMode="auto">
            <a:xfrm>
              <a:off x="2436580" y="4542556"/>
              <a:ext cx="1511156" cy="1081708"/>
            </a:xfrm>
            <a:prstGeom prst="rect">
              <a:avLst/>
            </a:prstGeom>
            <a:solidFill>
              <a:srgbClr val="FFFF66"/>
            </a:solidFill>
            <a:ln w="76200">
              <a:solidFill>
                <a:srgbClr val="0070C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3200">
                  <a:latin typeface="Candara" pitchFamily="34" charset="0"/>
                  <a:ea typeface="標楷體" pitchFamily="65" charset="-120"/>
                </a:rPr>
                <a:t>第三組</a:t>
              </a:r>
              <a:endParaRPr kumimoji="0" lang="en-US" altLang="zh-TW" sz="3200">
                <a:latin typeface="Candara" pitchFamily="34" charset="0"/>
                <a:ea typeface="標楷體" pitchFamily="65" charset="-120"/>
              </a:endParaRP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(6)</a:t>
              </a:r>
            </a:p>
            <a:p>
              <a:r>
                <a:rPr kumimoji="0" lang="en-US" altLang="zh-TW" sz="4000">
                  <a:latin typeface="Candara" pitchFamily="34" charset="0"/>
                  <a:ea typeface="標楷體" pitchFamily="65" charset="-120"/>
                </a:rPr>
                <a:t>(5)</a:t>
              </a:r>
              <a:endParaRPr kumimoji="0" lang="zh-TW" altLang="en-US" sz="4000">
                <a:latin typeface="Candara" pitchFamily="34" charset="0"/>
                <a:ea typeface="標楷體" pitchFamily="65" charset="-120"/>
              </a:endParaRPr>
            </a:p>
          </p:txBody>
        </p:sp>
      </p:grpSp>
      <p:sp>
        <p:nvSpPr>
          <p:cNvPr id="24579" name="文字方塊 12"/>
          <p:cNvSpPr txBox="1">
            <a:spLocks noChangeArrowheads="1"/>
          </p:cNvSpPr>
          <p:nvPr/>
        </p:nvSpPr>
        <p:spPr bwMode="auto">
          <a:xfrm>
            <a:off x="3671888" y="1336675"/>
            <a:ext cx="1763712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TW" altLang="en-US" sz="4000">
                <a:latin typeface="Candara" pitchFamily="34" charset="0"/>
                <a:ea typeface="標楷體" pitchFamily="65" charset="-120"/>
              </a:rPr>
              <a:t>講台</a:t>
            </a:r>
          </a:p>
        </p:txBody>
      </p:sp>
      <p:sp>
        <p:nvSpPr>
          <p:cNvPr id="24580" name="矩形 9"/>
          <p:cNvSpPr>
            <a:spLocks noChangeArrowheads="1"/>
          </p:cNvSpPr>
          <p:nvPr/>
        </p:nvSpPr>
        <p:spPr bwMode="auto">
          <a:xfrm>
            <a:off x="260350" y="1773238"/>
            <a:ext cx="2833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2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各組觀課位置</a:t>
            </a:r>
            <a:endParaRPr kumimoji="0" lang="en-US" altLang="zh-TW" sz="3200" b="1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674938"/>
            <a:ext cx="7408862" cy="2122487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2">
                    <a:lumMod val="50000"/>
                  </a:schemeClr>
                </a:solidFill>
              </a:rPr>
              <a:t>觀課時請填寫觀課記錄表</a:t>
            </a:r>
            <a:endParaRPr lang="en-US" altLang="zh-TW" sz="4000" dirty="0">
              <a:solidFill>
                <a:schemeClr val="tx2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2">
                    <a:lumMod val="50000"/>
                  </a:schemeClr>
                </a:solidFill>
              </a:rPr>
              <a:t>觀課後收回掃瞄存檔</a:t>
            </a:r>
            <a:endParaRPr lang="en-US" altLang="zh-TW" sz="4000" dirty="0">
              <a:solidFill>
                <a:schemeClr val="tx2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zh-TW" altLang="en-US" sz="4000" dirty="0"/>
          </a:p>
        </p:txBody>
      </p:sp>
      <p:sp>
        <p:nvSpPr>
          <p:cNvPr id="25602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252537"/>
          </a:xfrm>
        </p:spPr>
        <p:txBody>
          <a:bodyPr/>
          <a:lstStyle/>
          <a:p>
            <a:pPr eaLnBrk="1" hangingPunct="1"/>
            <a:r>
              <a:rPr lang="zh-TW" altLang="zh-TW" smtClean="0">
                <a:solidFill>
                  <a:schemeClr val="tx1"/>
                </a:solidFill>
              </a:rPr>
              <a:t>參與教師需配合事項</a:t>
            </a:r>
            <a:r>
              <a:rPr lang="en-US" altLang="zh-TW" smtClean="0">
                <a:solidFill>
                  <a:schemeClr val="tx1"/>
                </a:solidFill>
              </a:rPr>
              <a:t>1-2-</a:t>
            </a:r>
            <a:endParaRPr lang="zh-TW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2"/>
          <p:cNvSpPr txBox="1">
            <a:spLocks/>
          </p:cNvSpPr>
          <p:nvPr/>
        </p:nvSpPr>
        <p:spPr bwMode="auto">
          <a:xfrm>
            <a:off x="468313" y="188913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zh-TW" sz="4400">
                <a:latin typeface="Candara" pitchFamily="34" charset="0"/>
                <a:ea typeface="標楷體" pitchFamily="65" charset="-120"/>
              </a:rPr>
              <a:t>參與教師需配合事項</a:t>
            </a:r>
            <a:r>
              <a:rPr kumimoji="0" lang="en-US" altLang="zh-TW" sz="4400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1-</a:t>
            </a:r>
            <a:r>
              <a:rPr kumimoji="0" lang="en-US" altLang="zh-TW" sz="4400">
                <a:latin typeface="Candara" pitchFamily="34" charset="0"/>
                <a:ea typeface="標楷體" pitchFamily="65" charset="-120"/>
              </a:rPr>
              <a:t>2-</a:t>
            </a:r>
            <a:endParaRPr kumimoji="0" lang="zh-TW" altLang="en-US" sz="440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45" name="矩形 44"/>
          <p:cNvSpPr>
            <a:spLocks noChangeArrowheads="1"/>
          </p:cNvSpPr>
          <p:nvPr/>
        </p:nvSpPr>
        <p:spPr bwMode="auto">
          <a:xfrm>
            <a:off x="260350" y="1773238"/>
            <a:ext cx="89566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TW" sz="3600" b="1">
                <a:solidFill>
                  <a:srgbClr val="217436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 b="1">
                <a:solidFill>
                  <a:srgbClr val="217436"/>
                </a:solidFill>
                <a:latin typeface="Candara" pitchFamily="34" charset="0"/>
                <a:ea typeface="標楷體" pitchFamily="65" charset="-120"/>
              </a:rPr>
              <a:t>請勿拍照、錄影、和學生交談</a:t>
            </a:r>
            <a:endParaRPr kumimoji="0" lang="en-US" altLang="zh-TW" sz="3600" b="1">
              <a:solidFill>
                <a:srgbClr val="217436"/>
              </a:solidFill>
              <a:latin typeface="Candara" pitchFamily="34" charset="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kumimoji="0" lang="en-US" altLang="zh-TW" sz="36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使用</a:t>
            </a:r>
            <a:r>
              <a:rPr kumimoji="0" lang="zh-TW" altLang="en-US" sz="3600" b="1" u="sng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觀課紀錄表</a:t>
            </a:r>
            <a:r>
              <a:rPr kumimoji="0" lang="zh-TW" altLang="en-US" sz="36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，在各組</a:t>
            </a:r>
            <a:r>
              <a:rPr kumimoji="0" lang="zh-TW" altLang="en-US" sz="3600" b="1" u="sng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指定位置</a:t>
            </a:r>
            <a:r>
              <a:rPr kumimoji="0" lang="zh-TW" altLang="en-US" sz="36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觀課</a:t>
            </a:r>
            <a:endParaRPr kumimoji="0" lang="en-US" altLang="zh-TW" sz="3600" b="1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r>
              <a:rPr kumimoji="0" lang="zh-TW" altLang="zh-TW" sz="3600" b="1" u="sng">
                <a:solidFill>
                  <a:srgbClr val="C00000"/>
                </a:solidFill>
                <a:latin typeface="Candara" pitchFamily="34" charset="0"/>
                <a:ea typeface="標楷體" pitchFamily="65" charset="-120"/>
              </a:rPr>
              <a:t>分組</a:t>
            </a:r>
            <a:r>
              <a:rPr kumimoji="0" lang="zh-TW" altLang="en-US" sz="3600" b="1">
                <a:solidFill>
                  <a:srgbClr val="C00000"/>
                </a:solidFill>
                <a:latin typeface="Candara" pitchFamily="34" charset="0"/>
                <a:ea typeface="標楷體" pitchFamily="65" charset="-120"/>
              </a:rPr>
              <a:t>：</a:t>
            </a:r>
            <a:endParaRPr kumimoji="0" lang="en-US" altLang="zh-TW" sz="3600" b="1">
              <a:solidFill>
                <a:srgbClr val="C00000"/>
              </a:solidFill>
              <a:latin typeface="Candara" pitchFamily="34" charset="0"/>
              <a:ea typeface="標楷體" pitchFamily="65" charset="-120"/>
            </a:endParaRPr>
          </a:p>
          <a:p>
            <a:r>
              <a:rPr kumimoji="0" lang="en-US" altLang="zh-TW" sz="3600" b="1">
                <a:solidFill>
                  <a:srgbClr val="0070C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 依學習單</a:t>
            </a:r>
            <a:r>
              <a:rPr kumimoji="0" lang="zh-TW" altLang="en-US" sz="3600" b="1">
                <a:solidFill>
                  <a:srgbClr val="FF0000"/>
                </a:solidFill>
                <a:latin typeface="Candara" pitchFamily="34" charset="0"/>
                <a:ea typeface="標楷體" pitchFamily="65" charset="-120"/>
              </a:rPr>
              <a:t>右上角之組別</a:t>
            </a:r>
            <a:r>
              <a:rPr kumimoji="0" lang="zh-TW" altLang="en-US" sz="360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進行觀課</a:t>
            </a:r>
            <a:endParaRPr kumimoji="0" lang="en-US" altLang="zh-TW" sz="3600">
              <a:solidFill>
                <a:srgbClr val="031F43"/>
              </a:solidFill>
              <a:latin typeface="Candara" pitchFamily="34" charset="0"/>
              <a:ea typeface="標楷體" pitchFamily="65" charset="-120"/>
            </a:endParaRPr>
          </a:p>
          <a:p>
            <a:r>
              <a:rPr kumimoji="0" lang="en-US" altLang="zh-TW" sz="3600" b="1">
                <a:solidFill>
                  <a:srgbClr val="0070C0"/>
                </a:solidFill>
                <a:latin typeface="Candara" pitchFamily="34" charset="0"/>
                <a:ea typeface="標楷體" pitchFamily="65" charset="-120"/>
                <a:sym typeface="Wingdings" pitchFamily="2" charset="2"/>
              </a:rPr>
              <a:t></a:t>
            </a:r>
            <a:r>
              <a:rPr kumimoji="0" lang="zh-TW" altLang="en-US" sz="360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 教室空間有限，不排椅子，需要休息的</a:t>
            </a:r>
            <a:endParaRPr kumimoji="0" lang="en-US" altLang="zh-TW" sz="3600">
              <a:solidFill>
                <a:srgbClr val="031F43"/>
              </a:solidFill>
              <a:latin typeface="Candara" pitchFamily="34" charset="0"/>
              <a:ea typeface="標楷體" pitchFamily="65" charset="-120"/>
            </a:endParaRPr>
          </a:p>
          <a:p>
            <a:r>
              <a:rPr kumimoji="0" lang="zh-TW" altLang="en-US" sz="3600">
                <a:solidFill>
                  <a:srgbClr val="031F43"/>
                </a:solidFill>
                <a:latin typeface="Candara" pitchFamily="34" charset="0"/>
                <a:ea typeface="標楷體" pitchFamily="65" charset="-120"/>
              </a:rPr>
              <a:t>老師請到教室外歇腳，不便之處敬請包涵！</a:t>
            </a:r>
            <a:endParaRPr kumimoji="0" lang="en-US" altLang="zh-TW" sz="3600">
              <a:solidFill>
                <a:srgbClr val="031F43"/>
              </a:solidFill>
              <a:latin typeface="Candara" pitchFamily="34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1043</TotalTime>
  <Words>1697</Words>
  <Application>Microsoft Office PowerPoint</Application>
  <PresentationFormat>如螢幕大小 (4:3)</PresentationFormat>
  <Paragraphs>145</Paragraphs>
  <Slides>14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14</vt:i4>
      </vt:variant>
    </vt:vector>
  </HeadingPairs>
  <TitlesOfParts>
    <vt:vector size="29" baseType="lpstr">
      <vt:lpstr>Arial</vt:lpstr>
      <vt:lpstr>新細明體</vt:lpstr>
      <vt:lpstr>Candara</vt:lpstr>
      <vt:lpstr>標楷體</vt:lpstr>
      <vt:lpstr>Symbol</vt:lpstr>
      <vt:lpstr>Calibri</vt:lpstr>
      <vt:lpstr>Times New Roman</vt:lpstr>
      <vt:lpstr>Wingdings</vt:lpstr>
      <vt:lpstr>波形</vt:lpstr>
      <vt:lpstr>波形</vt:lpstr>
      <vt:lpstr>波形</vt:lpstr>
      <vt:lpstr>波形</vt:lpstr>
      <vt:lpstr>波形</vt:lpstr>
      <vt:lpstr>波形</vt:lpstr>
      <vt:lpstr>波形</vt:lpstr>
      <vt:lpstr>美食DTIY課程說明</vt:lpstr>
      <vt:lpstr>投影片 2</vt:lpstr>
      <vt:lpstr>705-學生背景說明</vt:lpstr>
      <vt:lpstr>投影片 4</vt:lpstr>
      <vt:lpstr>投影片 5</vt:lpstr>
      <vt:lpstr>投影片 6</vt:lpstr>
      <vt:lpstr>學生座位表</vt:lpstr>
      <vt:lpstr>參與教師需配合事項1-2-</vt:lpstr>
      <vt:lpstr>投影片 9</vt:lpstr>
      <vt:lpstr>參與教師需配合事項1-2-</vt:lpstr>
      <vt:lpstr>參與教師需配合事項1-2-</vt:lpstr>
      <vt:lpstr>參與教師需配合事項1-2-</vt:lpstr>
      <vt:lpstr>參與教師需配合事項1-2-</vt:lpstr>
      <vt:lpstr>謝謝大家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友勇友謀－「事實還是雄辯? ｣ 課程說明</dc:title>
  <dc:creator>Hellen</dc:creator>
  <cp:lastModifiedBy>1</cp:lastModifiedBy>
  <cp:revision>180</cp:revision>
  <dcterms:created xsi:type="dcterms:W3CDTF">2013-11-20T11:50:28Z</dcterms:created>
  <dcterms:modified xsi:type="dcterms:W3CDTF">2014-04-09T10:25:44Z</dcterms:modified>
</cp:coreProperties>
</file>